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7" r:id="rId2"/>
    <p:sldId id="270" r:id="rId3"/>
    <p:sldId id="271" r:id="rId4"/>
    <p:sldId id="25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2" r:id="rId13"/>
    <p:sldId id="283" r:id="rId14"/>
    <p:sldId id="281" r:id="rId15"/>
    <p:sldId id="284" r:id="rId16"/>
    <p:sldId id="285" r:id="rId17"/>
    <p:sldId id="279" r:id="rId18"/>
    <p:sldId id="286" r:id="rId19"/>
    <p:sldId id="289" r:id="rId20"/>
    <p:sldId id="287" r:id="rId21"/>
    <p:sldId id="291" r:id="rId22"/>
    <p:sldId id="290" r:id="rId23"/>
    <p:sldId id="288" r:id="rId24"/>
    <p:sldId id="280" r:id="rId25"/>
    <p:sldId id="292" r:id="rId26"/>
    <p:sldId id="293" r:id="rId27"/>
    <p:sldId id="294" r:id="rId28"/>
    <p:sldId id="295" r:id="rId29"/>
    <p:sldId id="296" r:id="rId30"/>
    <p:sldId id="297" r:id="rId31"/>
    <p:sldId id="301" r:id="rId32"/>
    <p:sldId id="298" r:id="rId33"/>
    <p:sldId id="299" r:id="rId34"/>
    <p:sldId id="300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1" r:id="rId44"/>
    <p:sldId id="310" r:id="rId45"/>
    <p:sldId id="313" r:id="rId46"/>
    <p:sldId id="314" r:id="rId47"/>
    <p:sldId id="317" r:id="rId48"/>
    <p:sldId id="315" r:id="rId49"/>
    <p:sldId id="316" r:id="rId50"/>
  </p:sldIdLst>
  <p:sldSz cx="12192000" cy="6858000"/>
  <p:notesSz cx="6858000" cy="9144000"/>
  <p:custDataLst>
    <p:tags r:id="rId5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70" autoAdjust="0"/>
  </p:normalViewPr>
  <p:slideViewPr>
    <p:cSldViewPr snapToGrid="0">
      <p:cViewPr varScale="1">
        <p:scale>
          <a:sx n="48" d="100"/>
          <a:sy n="48" d="100"/>
        </p:scale>
        <p:origin x="29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2F436-DBED-4653-ABA3-E0A00AF35943}" type="datetimeFigureOut">
              <a:rPr lang="ru-RU" smtClean="0"/>
              <a:t>22.04.2016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577B-1BA4-48CF-B61B-0939CCA143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51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rowser-environment#&#1086;&#1073;&#1098;&#1077;&#1082;&#1090;&#1085;&#1072;&#1103;-&#1084;&#1086;&#1076;&#1077;&#1083;&#1100;-&#1076;&#1086;&#1082;&#1091;&#1084;&#1077;&#1085;&#1090;&#1072;-do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rowser-environment#&#1086;&#1073;&#1098;&#1077;&#1082;&#1090;&#1085;&#1072;&#1103;-&#1084;&#1086;&#1076;&#1077;&#1083;&#1100;-&#1073;&#1088;&#1072;&#1091;&#1079;&#1077;&#1088;&#1072;-bo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.mozilla.org/en-US/docs/Web/API/Window.location" TargetMode="External"/><Relationship Id="rId4" Type="http://schemas.openxmlformats.org/officeDocument/2006/relationships/hyperlink" Target="https://developer.mozilla.org/en/DOM/window.navigator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по себе язык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предусматривает работы с браузером.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вообще не знает про HTML. Но позволяет легко расширять себя новыми функциями и объектами.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9729E-8CCF-4EDB-BCF5-30369F2D8B2D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99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Ищем до первого вхождения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951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Самые верхние элементы дерева доступны напрямую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</a:t>
            </a:r>
            <a:r>
              <a:rPr lang="ru-RU" dirty="0" err="1" smtClean="0"/>
              <a:t>document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&lt;HTML&gt;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dirty="0" err="1" smtClean="0"/>
              <a:t>document.documentElement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&lt;BODY&gt;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dirty="0" err="1" smtClean="0"/>
              <a:t>document.body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К</a:t>
            </a:r>
            <a:r>
              <a:rPr lang="ru-RU" baseline="0" dirty="0" smtClean="0"/>
              <a:t> примеру так можно вывести </a:t>
            </a:r>
            <a:r>
              <a:rPr lang="en-US" baseline="0" dirty="0" smtClean="0"/>
              <a:t>body </a:t>
            </a:r>
            <a:r>
              <a:rPr lang="ru-RU" baseline="0" dirty="0" smtClean="0"/>
              <a:t>у документа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69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Псевдо-массив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childNodes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хранит все дочерние элементы, включая текстовые.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66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будет </a:t>
            </a:r>
            <a:r>
              <a:rPr lang="en-US" dirty="0" err="1" smtClean="0"/>
              <a:t>chuldNodes</a:t>
            </a:r>
            <a:r>
              <a:rPr lang="ru-RU" dirty="0" smtClean="0"/>
              <a:t>,</a:t>
            </a:r>
            <a:r>
              <a:rPr lang="ru-RU" baseline="0" dirty="0" smtClean="0"/>
              <a:t> а кто потомками?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830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Текстовые</a:t>
            </a:r>
            <a:r>
              <a:rPr lang="ru-RU" baseline="0" dirty="0" smtClean="0"/>
              <a:t> узлы пустых строк, наши </a:t>
            </a:r>
            <a:r>
              <a:rPr lang="ru-RU" baseline="0" dirty="0" err="1" smtClean="0"/>
              <a:t>элмементы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009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стандартные свойства </a:t>
            </a:r>
            <a:r>
              <a:rPr lang="en-US" baseline="0" dirty="0" err="1" smtClean="0"/>
              <a:t>firstShild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lastChild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выразить </a:t>
            </a:r>
            <a:r>
              <a:rPr lang="en-US" baseline="0" dirty="0" err="1" smtClean="0"/>
              <a:t>lastChild</a:t>
            </a:r>
            <a:r>
              <a:rPr lang="ru-RU" baseline="0" dirty="0" smtClean="0"/>
              <a:t> через индексы?</a:t>
            </a:r>
            <a:endParaRPr lang="en-US" baseline="0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34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918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Учитываются текстовые</a:t>
            </a:r>
            <a:r>
              <a:rPr lang="ru-RU" baseline="0" dirty="0" smtClean="0"/>
              <a:t> узлы(проблемы, переводы строк)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77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children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791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err="1" smtClean="0"/>
              <a:t>document.body.firstElementChild</a:t>
            </a:r>
            <a:endParaRPr lang="en-US" sz="1200" dirty="0" smtClean="0"/>
          </a:p>
          <a:p>
            <a:r>
              <a:rPr lang="ru-RU" sz="1200" dirty="0" err="1" smtClean="0"/>
              <a:t>parentElement</a:t>
            </a:r>
            <a:endParaRPr lang="en-US" sz="1200" dirty="0" smtClean="0"/>
          </a:p>
          <a:p>
            <a:r>
              <a:rPr lang="ru-RU" sz="1200" dirty="0" err="1" smtClean="0"/>
              <a:t>previousElementSibling</a:t>
            </a:r>
            <a:r>
              <a:rPr lang="ru-RU" sz="1200" dirty="0" smtClean="0"/>
              <a:t> </a:t>
            </a:r>
            <a:endParaRPr lang="en-US" sz="1200" dirty="0" smtClean="0"/>
          </a:p>
          <a:p>
            <a:r>
              <a:rPr lang="ru-RU" sz="1200" dirty="0" err="1" smtClean="0"/>
              <a:t>nextElementSibling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87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рисунке ниже схематически отображена структура, которая получается если посмотреть на совокупность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браузерных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объектов с «высоты птичьего полёта».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прошли часть, что справа, однако не работали с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BOM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видно из рисунка, на вершине стоит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этого объекта двоякая позиция – он с одной стороны является глобальным объектом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 другой – содержит свойства и методы для управления окном браузера, открытия новых окон, например: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102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самом деле все иначе. Как видно из примера, такой способ довольно громоздкий и не позволяет свободно передвигаться по дереву.  Вышеописанным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спобом</a:t>
            </a:r>
            <a:r>
              <a:rPr lang="ru-RU" baseline="0" dirty="0" smtClean="0"/>
              <a:t> удобно перебирать лишь элементы, стоящие рядом</a:t>
            </a:r>
            <a:endParaRPr lang="ru-RU" dirty="0" smtClean="0"/>
          </a:p>
          <a:p>
            <a:r>
              <a:rPr lang="ru-RU" dirty="0" smtClean="0"/>
              <a:t>Есть более удобный способ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03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Добавим атрибут </a:t>
            </a:r>
            <a:r>
              <a:rPr lang="en-US" dirty="0" smtClean="0"/>
              <a:t>id</a:t>
            </a:r>
            <a:r>
              <a:rPr lang="ru-RU" dirty="0" smtClean="0"/>
              <a:t> нашему</a:t>
            </a:r>
            <a:r>
              <a:rPr lang="ru-RU" baseline="0" dirty="0" smtClean="0"/>
              <a:t> списку продуктов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088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появилась возможность выдергивать его из любого места, зная идентификатор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020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 </a:t>
            </a:r>
            <a:r>
              <a:rPr lang="en-US" dirty="0" smtClean="0"/>
              <a:t>id </a:t>
            </a:r>
            <a:r>
              <a:rPr lang="ru-RU" dirty="0" smtClean="0"/>
              <a:t>уникальный, метод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getElementById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только у документа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575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err="1" smtClean="0"/>
              <a:t>productsList.getElementsByTagName</a:t>
            </a:r>
            <a:endParaRPr lang="en-US" sz="1200" dirty="0" smtClean="0"/>
          </a:p>
          <a:p>
            <a:r>
              <a:rPr lang="ru-RU" sz="1200" dirty="0" smtClean="0"/>
              <a:t>Получить</a:t>
            </a:r>
            <a:r>
              <a:rPr lang="ru-RU" sz="1200" baseline="0" dirty="0" smtClean="0"/>
              <a:t> КОЛЛЕКЦИЮ элементов по тегу. Такой метод существует не только у документа( в отличие от </a:t>
            </a:r>
            <a:r>
              <a:rPr lang="en-US" sz="1200" baseline="0" dirty="0" err="1" smtClean="0"/>
              <a:t>getElementById</a:t>
            </a:r>
            <a:r>
              <a:rPr lang="ru-RU" sz="1200" baseline="0" dirty="0" smtClean="0"/>
              <a:t>, но и у любого другого элемента – для поиска внутри его)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449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 возможность получить коллекцию</a:t>
            </a:r>
            <a:r>
              <a:rPr lang="ru-RU" baseline="0" dirty="0" smtClean="0"/>
              <a:t> по имени класса (в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mogo</a:t>
            </a:r>
            <a:r>
              <a:rPr lang="en-US" baseline="0" dirty="0" smtClean="0"/>
              <a:t> </a:t>
            </a:r>
            <a:r>
              <a:rPr lang="ru-RU" baseline="0" dirty="0" smtClean="0"/>
              <a:t>мы использовали много классов)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863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Замена </a:t>
            </a:r>
            <a:r>
              <a:rPr lang="en-US" dirty="0" smtClean="0"/>
              <a:t>HTML</a:t>
            </a:r>
            <a:r>
              <a:rPr lang="ru-RU" dirty="0" smtClean="0"/>
              <a:t> внутри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898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получили первый </a:t>
            </a:r>
            <a:r>
              <a:rPr lang="en-US" dirty="0" smtClean="0"/>
              <a:t>li</a:t>
            </a:r>
            <a:r>
              <a:rPr lang="ru-RU" dirty="0" smtClean="0"/>
              <a:t> списка, а затем изменили его содержимое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387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Элемент</a:t>
            </a:r>
            <a:r>
              <a:rPr lang="ru-RU" baseline="0" dirty="0" smtClean="0"/>
              <a:t> заменяет свое содержимое. В данном случае удалится тег </a:t>
            </a:r>
            <a:r>
              <a:rPr lang="en-US" baseline="0" dirty="0" smtClean="0"/>
              <a:t>LI</a:t>
            </a:r>
            <a:r>
              <a:rPr lang="ru-RU" baseline="0" dirty="0" smtClean="0"/>
              <a:t> и туда вставится текст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576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1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625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имеет особого смысла перечислять все свойства элемента, их можно найти вот тут(показано на слайде)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34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811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http://www.w3schools.com/jsref/met_node_removechild.asp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349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Объектная модель документа (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DOM)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Согласно DOM-модели, документ является иерархией, деревом. Каждый HTML-тег образует узел дерева с типом «элемент». Вложенные в него теги становятся дочерними узлами. Для представления текста создаются узлы с типом «текст».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– это представление документа в виде дерева объектов, доступное для изменения через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Глобальный объект </a:t>
            </a:r>
            <a:r>
              <a:rPr lang="ru-RU" dirty="0" err="1" smtClean="0"/>
              <a:t>document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даёт возможность взаимодействовать с содержимым страницы.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https://learn.javascript.ru/dom-nodes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55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подробно ознакомимся с DOM далее 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289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бъектная</a:t>
            </a:r>
            <a:r>
              <a:rPr lang="ru-RU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модель браузера (BOM)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BOM – это объекты для работы с чем угодно, кроме документа.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navigator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содержит общую информацию о браузере и операционной системе. Особенно примечательны два свойства: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navigator.userAgent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содержит информацию о браузере 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navigator.platform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содержит информацию о платформе, позволяет различать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т.п.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location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содержит информацию о текущем URL страницы и позволяет перенаправить посетителя на новый URL.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confirm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тоже входят в BOM.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27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980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Документ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28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дереве выделено два типа узлов.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Теги образуют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узлы-элементы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Естественным образом одни узлы вложены в другие. Структура дерева образована исключительно за счет них.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 внутри элементов образует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текстовые узлы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обозначенные как #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Текстовый узел содержит исключительно строку текста и не может иметь потомков, то есть он всегда на самом нижнем уровне.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специальные символы в текстовых узлах: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перевод строки: ↵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пробел: ␣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577B-1BA4-48CF-B61B-0939CCA1436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63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A2D2-AAF2-4034-8337-6D6BB65B1D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F40-0277-4521-AAB9-49FB1B8FD02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3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A2D2-AAF2-4034-8337-6D6BB65B1D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F40-0277-4521-AAB9-49FB1B8FD02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A2D2-AAF2-4034-8337-6D6BB65B1D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F40-0277-4521-AAB9-49FB1B8FD02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2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A2D2-AAF2-4034-8337-6D6BB65B1D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F40-0277-4521-AAB9-49FB1B8FD02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5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A2D2-AAF2-4034-8337-6D6BB65B1D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F40-0277-4521-AAB9-49FB1B8FD02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7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A2D2-AAF2-4034-8337-6D6BB65B1D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F40-0277-4521-AAB9-49FB1B8FD02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3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A2D2-AAF2-4034-8337-6D6BB65B1D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F40-0277-4521-AAB9-49FB1B8FD02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7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A2D2-AAF2-4034-8337-6D6BB65B1D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F40-0277-4521-AAB9-49FB1B8FD02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8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A2D2-AAF2-4034-8337-6D6BB65B1D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F40-0277-4521-AAB9-49FB1B8FD02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7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A2D2-AAF2-4034-8337-6D6BB65B1D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F40-0277-4521-AAB9-49FB1B8FD02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2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A2D2-AAF2-4034-8337-6D6BB65B1D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7F40-0277-4521-AAB9-49FB1B8FD02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8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6A2D2-AAF2-4034-8337-6D6BB65B1D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F40-0277-4521-AAB9-49FB1B8FD02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5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52844"/>
            <a:ext cx="12192000" cy="914809"/>
          </a:xfrm>
          <a:prstGeom prst="rect">
            <a:avLst/>
          </a:prstGeom>
          <a:solidFill>
            <a:srgbClr val="0D0D0D">
              <a:alpha val="60000"/>
            </a:srgb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prstClr val="white">
                    <a:lumMod val="95000"/>
                  </a:prstClr>
                </a:solidFill>
              </a:rPr>
              <a:t>Frontend </a:t>
            </a:r>
            <a:r>
              <a:rPr lang="ru-RU" smtClean="0">
                <a:solidFill>
                  <a:prstClr val="white">
                    <a:lumMod val="95000"/>
                  </a:prstClr>
                </a:solidFill>
              </a:rPr>
              <a:t>Разработка</a:t>
            </a:r>
            <a:endParaRPr lang="ru-RU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262404"/>
            <a:ext cx="12192000" cy="961254"/>
          </a:xfrm>
          <a:prstGeom prst="rect">
            <a:avLst/>
          </a:prstGeom>
          <a:solidFill>
            <a:srgbClr val="0D0D0D">
              <a:alpha val="6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solidFill>
                  <a:prstClr val="white">
                    <a:lumMod val="95000"/>
                  </a:prstClr>
                </a:solidFill>
              </a:rPr>
              <a:t>JavaScript. </a:t>
            </a:r>
            <a:r>
              <a:rPr lang="ru-RU" sz="6000" dirty="0" smtClean="0">
                <a:solidFill>
                  <a:prstClr val="white">
                    <a:lumMod val="95000"/>
                  </a:prstClr>
                </a:solidFill>
              </a:rPr>
              <a:t>Элементы Страницы</a:t>
            </a:r>
            <a:endParaRPr lang="ru-RU" sz="6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D0D0D">
              <a:alpha val="6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>
                <a:solidFill>
                  <a:prstClr val="white">
                    <a:lumMod val="95000"/>
                  </a:prstClr>
                </a:solidFill>
              </a:rPr>
              <a:t>Сокольников Алексей </a:t>
            </a: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</a:rPr>
              <a:t>|</a:t>
            </a:r>
            <a:r>
              <a:rPr lang="ru-RU" sz="1600" dirty="0" smtClean="0">
                <a:solidFill>
                  <a:prstClr val="white">
                    <a:lumMod val="95000"/>
                  </a:prstClr>
                </a:solidFill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16341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81943" y="1027906"/>
            <a:ext cx="9028113" cy="430887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 лосях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Правда о лосях 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17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96" y="515863"/>
            <a:ext cx="7124207" cy="56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3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Навигация по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146" name="Picture 2" descr="https://learn.javascript.ru/article/traversing-dom/dom-lin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36" y="1690688"/>
            <a:ext cx="5551543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838200" y="2582182"/>
            <a:ext cx="111778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/>
              <a:t>console.log(</a:t>
            </a:r>
            <a:r>
              <a:rPr lang="ru-RU" sz="7200" dirty="0" err="1"/>
              <a:t>document.body</a:t>
            </a:r>
            <a:r>
              <a:rPr lang="ru-RU" sz="7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2403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58" y="599090"/>
            <a:ext cx="848710" cy="4997669"/>
          </a:xfrm>
        </p:spPr>
        <p:txBody>
          <a:bodyPr>
            <a:noAutofit/>
          </a:bodyPr>
          <a:lstStyle/>
          <a:p>
            <a:r>
              <a:rPr lang="ru-RU" sz="20000" dirty="0" smtClean="0">
                <a:solidFill>
                  <a:srgbClr val="FF0000"/>
                </a:solidFill>
              </a:rPr>
              <a:t>!</a:t>
            </a:r>
            <a:endParaRPr lang="ru-RU" sz="20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055" y="17026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BODY</a:t>
            </a:r>
            <a:r>
              <a:rPr lang="ru-RU" sz="4800" dirty="0" smtClean="0"/>
              <a:t> может быть </a:t>
            </a:r>
            <a:r>
              <a:rPr lang="en-US" sz="4800" dirty="0" smtClean="0"/>
              <a:t>null</a:t>
            </a:r>
            <a:r>
              <a:rPr lang="ru-RU" sz="4800" dirty="0" smtClean="0"/>
              <a:t>, если вызвать скрипт до того, как появился элемент на странице. Поэтому </a:t>
            </a:r>
            <a:r>
              <a:rPr lang="en-US" sz="4800" dirty="0" smtClean="0"/>
              <a:t>JS</a:t>
            </a:r>
            <a:r>
              <a:rPr lang="ru-RU" sz="4800" dirty="0" smtClean="0"/>
              <a:t> мы пишем у завершающего тега </a:t>
            </a:r>
            <a:r>
              <a:rPr lang="en-US" sz="4800" dirty="0" smtClean="0"/>
              <a:t>&lt;/body&gt;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89121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1890" y="796094"/>
            <a:ext cx="11175495" cy="47140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9656" rIns="0" bIns="13965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Дочерние элементы (или дети)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– элементы, которые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лежат</a:t>
            </a:r>
            <a:r>
              <a:rPr kumimoji="0" lang="ru-RU" sz="3200" b="0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непосредственно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внутри данного. 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Например, внутри 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обычно лежат 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и 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Потомки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– все элементы, которые лежат внутри данного,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вместе с их детьми, детьми их детей и так далее. </a:t>
            </a:r>
            <a:b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</a:b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То есть, всё поддерево DOM.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27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727612"/>
            <a:ext cx="101188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&lt;</a:t>
            </a:r>
            <a:r>
              <a:rPr lang="ru-RU" sz="2800" dirty="0" err="1"/>
              <a:t>body</a:t>
            </a:r>
            <a:r>
              <a:rPr lang="ru-RU" sz="2800" dirty="0"/>
              <a:t>&gt;</a:t>
            </a:r>
          </a:p>
          <a:p>
            <a:r>
              <a:rPr lang="ru-RU" sz="2800" dirty="0"/>
              <a:t>    &lt;</a:t>
            </a:r>
            <a:r>
              <a:rPr lang="ru-RU" sz="2800" dirty="0" err="1"/>
              <a:t>div</a:t>
            </a:r>
            <a:r>
              <a:rPr lang="ru-RU" sz="2800" dirty="0"/>
              <a:t>&gt;</a:t>
            </a:r>
          </a:p>
          <a:p>
            <a:r>
              <a:rPr lang="ru-RU" sz="2800" dirty="0"/>
              <a:t>		&lt;</a:t>
            </a:r>
            <a:r>
              <a:rPr lang="ru-RU" sz="2800" dirty="0" err="1"/>
              <a:t>ul</a:t>
            </a:r>
            <a:r>
              <a:rPr lang="ru-RU" sz="2800" dirty="0"/>
              <a:t>&gt;</a:t>
            </a:r>
          </a:p>
          <a:p>
            <a:r>
              <a:rPr lang="ru-RU" sz="2800" dirty="0"/>
              <a:t>			&lt;</a:t>
            </a:r>
            <a:r>
              <a:rPr lang="ru-RU" sz="2800" dirty="0" err="1"/>
              <a:t>li</a:t>
            </a:r>
            <a:r>
              <a:rPr lang="ru-RU" sz="2800" dirty="0"/>
              <a:t>&gt;Хлеб&lt;/</a:t>
            </a:r>
            <a:r>
              <a:rPr lang="ru-RU" sz="2800" dirty="0" err="1"/>
              <a:t>li</a:t>
            </a:r>
            <a:r>
              <a:rPr lang="ru-RU" sz="2800" dirty="0"/>
              <a:t>&gt;</a:t>
            </a:r>
          </a:p>
          <a:p>
            <a:r>
              <a:rPr lang="ru-RU" sz="2800" dirty="0"/>
              <a:t>			&lt;</a:t>
            </a:r>
            <a:r>
              <a:rPr lang="ru-RU" sz="2800" dirty="0" err="1"/>
              <a:t>li</a:t>
            </a:r>
            <a:r>
              <a:rPr lang="ru-RU" sz="2800" dirty="0"/>
              <a:t>&gt;Молоко&lt;/</a:t>
            </a:r>
            <a:r>
              <a:rPr lang="ru-RU" sz="2800" dirty="0" err="1"/>
              <a:t>li</a:t>
            </a:r>
            <a:r>
              <a:rPr lang="ru-RU" sz="2800" dirty="0"/>
              <a:t>&gt;</a:t>
            </a:r>
          </a:p>
          <a:p>
            <a:r>
              <a:rPr lang="ru-RU" sz="2800" dirty="0"/>
              <a:t>			&lt;</a:t>
            </a:r>
            <a:r>
              <a:rPr lang="ru-RU" sz="2800" dirty="0" err="1"/>
              <a:t>li</a:t>
            </a:r>
            <a:r>
              <a:rPr lang="ru-RU" sz="2800" dirty="0"/>
              <a:t>&gt;Творог&lt;/</a:t>
            </a:r>
            <a:r>
              <a:rPr lang="ru-RU" sz="2800" dirty="0" err="1"/>
              <a:t>li</a:t>
            </a:r>
            <a:r>
              <a:rPr lang="ru-RU" sz="2800" dirty="0"/>
              <a:t>&gt;</a:t>
            </a:r>
          </a:p>
          <a:p>
            <a:r>
              <a:rPr lang="ru-RU" sz="2800" dirty="0"/>
              <a:t>			&lt;</a:t>
            </a:r>
            <a:r>
              <a:rPr lang="ru-RU" sz="2800" dirty="0" err="1"/>
              <a:t>li</a:t>
            </a:r>
            <a:r>
              <a:rPr lang="ru-RU" sz="2800" dirty="0"/>
              <a:t>&gt;Яйца&lt;/</a:t>
            </a:r>
            <a:r>
              <a:rPr lang="ru-RU" sz="2800" dirty="0" err="1"/>
              <a:t>li</a:t>
            </a:r>
            <a:r>
              <a:rPr lang="ru-RU" sz="2800" dirty="0"/>
              <a:t>&gt;</a:t>
            </a:r>
          </a:p>
          <a:p>
            <a:r>
              <a:rPr lang="ru-RU" sz="2800" dirty="0"/>
              <a:t>		&lt;/</a:t>
            </a:r>
            <a:r>
              <a:rPr lang="ru-RU" sz="2800" dirty="0" err="1"/>
              <a:t>ul</a:t>
            </a:r>
            <a:r>
              <a:rPr lang="ru-RU" sz="2800" dirty="0"/>
              <a:t>&gt;</a:t>
            </a:r>
          </a:p>
          <a:p>
            <a:r>
              <a:rPr lang="ru-RU" sz="2800" dirty="0"/>
              <a:t>	&lt;/</a:t>
            </a:r>
            <a:r>
              <a:rPr lang="ru-RU" sz="2800" dirty="0" err="1"/>
              <a:t>div</a:t>
            </a:r>
            <a:r>
              <a:rPr lang="ru-RU" sz="2800" dirty="0"/>
              <a:t>&gt;</a:t>
            </a:r>
          </a:p>
          <a:p>
            <a:r>
              <a:rPr lang="ru-RU" sz="2800" dirty="0"/>
              <a:t>	&lt;</a:t>
            </a:r>
            <a:r>
              <a:rPr lang="ru-RU" sz="2800" dirty="0" err="1"/>
              <a:t>script</a:t>
            </a:r>
            <a:r>
              <a:rPr lang="ru-RU" sz="2800" dirty="0"/>
              <a:t> </a:t>
            </a:r>
            <a:r>
              <a:rPr lang="ru-RU" sz="2800" dirty="0" err="1"/>
              <a:t>type</a:t>
            </a:r>
            <a:r>
              <a:rPr lang="ru-RU" sz="2800" dirty="0"/>
              <a:t>="</a:t>
            </a:r>
            <a:r>
              <a:rPr lang="ru-RU" sz="2800" dirty="0" err="1"/>
              <a:t>text</a:t>
            </a:r>
            <a:r>
              <a:rPr lang="ru-RU" sz="2800" dirty="0"/>
              <a:t>/</a:t>
            </a:r>
            <a:r>
              <a:rPr lang="ru-RU" sz="2800" dirty="0" err="1"/>
              <a:t>javascript</a:t>
            </a:r>
            <a:r>
              <a:rPr lang="ru-RU" sz="2800" dirty="0"/>
              <a:t>" </a:t>
            </a:r>
            <a:r>
              <a:rPr lang="ru-RU" sz="2800" dirty="0" err="1"/>
              <a:t>src</a:t>
            </a:r>
            <a:r>
              <a:rPr lang="ru-RU" sz="2800" dirty="0"/>
              <a:t>="</a:t>
            </a:r>
            <a:r>
              <a:rPr lang="ru-RU" sz="2800" dirty="0" err="1"/>
              <a:t>js</a:t>
            </a:r>
            <a:r>
              <a:rPr lang="ru-RU" sz="2800" dirty="0"/>
              <a:t>/index.js"&gt;&lt;/</a:t>
            </a:r>
            <a:r>
              <a:rPr lang="ru-RU" sz="2800" dirty="0" err="1"/>
              <a:t>script</a:t>
            </a:r>
            <a:r>
              <a:rPr lang="ru-RU" sz="2800" dirty="0"/>
              <a:t>&gt;</a:t>
            </a:r>
          </a:p>
          <a:p>
            <a:r>
              <a:rPr lang="ru-RU" sz="2800" dirty="0"/>
              <a:t>&lt;/</a:t>
            </a:r>
            <a:r>
              <a:rPr lang="ru-RU" sz="2800" dirty="0" err="1"/>
              <a:t>body</a:t>
            </a:r>
            <a:r>
              <a:rPr lang="ru-RU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4979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182414" y="2324339"/>
            <a:ext cx="84660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for</a:t>
            </a:r>
            <a:r>
              <a:rPr lang="ru-RU" sz="2800" dirty="0"/>
              <a:t> (</a:t>
            </a:r>
            <a:r>
              <a:rPr lang="ru-RU" sz="2800" dirty="0" err="1"/>
              <a:t>var</a:t>
            </a:r>
            <a:r>
              <a:rPr lang="ru-RU" sz="2800" dirty="0"/>
              <a:t> i = 0; i &lt; </a:t>
            </a:r>
            <a:r>
              <a:rPr lang="ru-RU" sz="2800" dirty="0" err="1"/>
              <a:t>document.body.childNodes.length</a:t>
            </a:r>
            <a:r>
              <a:rPr lang="ru-RU" sz="2800" dirty="0"/>
              <a:t>; i++)</a:t>
            </a:r>
          </a:p>
          <a:p>
            <a:r>
              <a:rPr lang="ru-RU" sz="2800" dirty="0"/>
              <a:t>{</a:t>
            </a:r>
          </a:p>
          <a:p>
            <a:r>
              <a:rPr lang="ru-RU" sz="2800" dirty="0"/>
              <a:t>  console.log(</a:t>
            </a:r>
            <a:r>
              <a:rPr lang="ru-RU" sz="2800" dirty="0" err="1"/>
              <a:t>document.body.childNodes</a:t>
            </a:r>
            <a:r>
              <a:rPr lang="ru-RU" sz="2800" dirty="0"/>
              <a:t>[i]);</a:t>
            </a:r>
          </a:p>
          <a:p>
            <a:r>
              <a:rPr lang="ru-RU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9885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44" y="0"/>
            <a:ext cx="9144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9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51197" y="2698569"/>
            <a:ext cx="7689606" cy="86177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childNodes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lastChild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=== ?????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5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learn.javascript.ru/article/browser-environment/windowO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66" y="365125"/>
            <a:ext cx="6860081" cy="59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173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58" y="599090"/>
            <a:ext cx="848710" cy="4997669"/>
          </a:xfrm>
        </p:spPr>
        <p:txBody>
          <a:bodyPr>
            <a:noAutofit/>
          </a:bodyPr>
          <a:lstStyle/>
          <a:p>
            <a:r>
              <a:rPr lang="ru-RU" sz="20000" dirty="0" smtClean="0">
                <a:solidFill>
                  <a:srgbClr val="FF0000"/>
                </a:solidFill>
              </a:rPr>
              <a:t>!</a:t>
            </a:r>
            <a:endParaRPr lang="ru-RU" sz="20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055" y="17026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b="1" dirty="0"/>
              <a:t>Список детей – только для чтения</a:t>
            </a:r>
            <a:r>
              <a:rPr lang="ru-RU" sz="4800" b="1" dirty="0" smtClean="0"/>
              <a:t>!</a:t>
            </a:r>
            <a:br>
              <a:rPr lang="ru-RU" sz="4800" b="1" dirty="0" smtClean="0"/>
            </a:br>
            <a:r>
              <a:rPr lang="ru-RU" sz="4800" dirty="0"/>
              <a:t>Изменение DOM осуществляется другими методами, которые мы рассмотрим далее, все навигационные ссылки при этом обновляются автоматически.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23589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75731"/>
            <a:ext cx="12192000" cy="1325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Братья и родители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2065282" y="1495548"/>
            <a:ext cx="8749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//</a:t>
            </a:r>
            <a:r>
              <a:rPr lang="ru-RU" sz="2800" dirty="0" err="1"/>
              <a:t>Parent</a:t>
            </a:r>
            <a:r>
              <a:rPr lang="ru-RU" sz="2800" dirty="0"/>
              <a:t>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Siblings</a:t>
            </a:r>
            <a:r>
              <a:rPr lang="ru-RU" sz="2800" dirty="0"/>
              <a:t> </a:t>
            </a:r>
            <a:r>
              <a:rPr lang="ru-RU" sz="2800" dirty="0" err="1"/>
              <a:t>Example</a:t>
            </a:r>
            <a:endParaRPr lang="ru-RU" sz="2800" dirty="0"/>
          </a:p>
          <a:p>
            <a:r>
              <a:rPr lang="ru-RU" sz="2800" dirty="0" err="1"/>
              <a:t>var</a:t>
            </a:r>
            <a:r>
              <a:rPr lang="ru-RU" sz="2800" dirty="0"/>
              <a:t> </a:t>
            </a:r>
            <a:r>
              <a:rPr lang="ru-RU" sz="2800" dirty="0" err="1"/>
              <a:t>firstBodyChild</a:t>
            </a:r>
            <a:r>
              <a:rPr lang="ru-RU" sz="2800" dirty="0"/>
              <a:t> =  </a:t>
            </a:r>
            <a:r>
              <a:rPr lang="ru-RU" sz="2800" dirty="0" err="1"/>
              <a:t>document.body.firstChild</a:t>
            </a:r>
            <a:r>
              <a:rPr lang="ru-RU" sz="2800" dirty="0"/>
              <a:t>;</a:t>
            </a:r>
          </a:p>
          <a:p>
            <a:r>
              <a:rPr lang="ru-RU" sz="2800" dirty="0"/>
              <a:t>console.log(</a:t>
            </a:r>
            <a:r>
              <a:rPr lang="ru-RU" sz="2800" dirty="0" err="1"/>
              <a:t>firstBodyChild</a:t>
            </a:r>
            <a:r>
              <a:rPr lang="ru-RU" sz="2800" dirty="0"/>
              <a:t>);</a:t>
            </a:r>
          </a:p>
          <a:p>
            <a:r>
              <a:rPr lang="ru-RU" sz="2800" dirty="0"/>
              <a:t>console.log(</a:t>
            </a:r>
            <a:r>
              <a:rPr lang="ru-RU" sz="2800" dirty="0" err="1"/>
              <a:t>firstBodyChild.parentNode</a:t>
            </a:r>
            <a:r>
              <a:rPr lang="ru-RU" sz="2800" dirty="0"/>
              <a:t>);</a:t>
            </a:r>
          </a:p>
          <a:p>
            <a:r>
              <a:rPr lang="ru-RU" sz="2800" dirty="0"/>
              <a:t>console.log(</a:t>
            </a:r>
            <a:r>
              <a:rPr lang="ru-RU" sz="2800" dirty="0" err="1"/>
              <a:t>firstBodyChild.previousSibling</a:t>
            </a:r>
            <a:r>
              <a:rPr lang="ru-RU" sz="2800" dirty="0"/>
              <a:t> );</a:t>
            </a:r>
          </a:p>
          <a:p>
            <a:r>
              <a:rPr lang="ru-RU" sz="2800" dirty="0"/>
              <a:t>console.log(</a:t>
            </a:r>
            <a:r>
              <a:rPr lang="ru-RU" sz="2800" dirty="0" err="1"/>
              <a:t>firstBodyChild.nextSibling</a:t>
            </a:r>
            <a:r>
              <a:rPr lang="ru-RU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1696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-904081"/>
            <a:ext cx="9144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14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75731"/>
            <a:ext cx="12192000" cy="1325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Как не учитывать ненужные текстовые узлы?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30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346840" y="1027906"/>
            <a:ext cx="1122504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err="1" smtClean="0"/>
              <a:t>for</a:t>
            </a:r>
            <a:r>
              <a:rPr lang="ru-RU" sz="4000" dirty="0" smtClean="0"/>
              <a:t> </a:t>
            </a:r>
            <a:r>
              <a:rPr lang="ru-RU" sz="4000" dirty="0"/>
              <a:t>(</a:t>
            </a:r>
            <a:r>
              <a:rPr lang="ru-RU" sz="4000" dirty="0" err="1"/>
              <a:t>var</a:t>
            </a:r>
            <a:r>
              <a:rPr lang="ru-RU" sz="4000" dirty="0"/>
              <a:t> i = 0; i &lt; </a:t>
            </a:r>
            <a:r>
              <a:rPr lang="ru-RU" sz="4000" dirty="0" err="1"/>
              <a:t>document.body.children.length</a:t>
            </a:r>
            <a:r>
              <a:rPr lang="ru-RU" sz="4000" dirty="0"/>
              <a:t>; i++)</a:t>
            </a:r>
          </a:p>
          <a:p>
            <a:r>
              <a:rPr lang="ru-RU" sz="4000" dirty="0"/>
              <a:t>{</a:t>
            </a:r>
          </a:p>
          <a:p>
            <a:r>
              <a:rPr lang="ru-RU" sz="4000" dirty="0"/>
              <a:t>  console.log(</a:t>
            </a:r>
            <a:r>
              <a:rPr lang="ru-RU" sz="4000" dirty="0" err="1"/>
              <a:t>document.body.children</a:t>
            </a:r>
            <a:r>
              <a:rPr lang="ru-RU" sz="4000" dirty="0"/>
              <a:t>[i]);</a:t>
            </a:r>
          </a:p>
          <a:p>
            <a:r>
              <a:rPr lang="ru-RU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024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183603"/>
            <a:ext cx="9144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22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838200" y="2138543"/>
            <a:ext cx="110673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/>
              <a:t>var</a:t>
            </a:r>
            <a:r>
              <a:rPr lang="ru-RU" sz="3600" dirty="0"/>
              <a:t> </a:t>
            </a:r>
            <a:r>
              <a:rPr lang="ru-RU" sz="3600" dirty="0" err="1"/>
              <a:t>firstBodyChild</a:t>
            </a:r>
            <a:r>
              <a:rPr lang="ru-RU" sz="3600" dirty="0"/>
              <a:t> =  </a:t>
            </a:r>
            <a:r>
              <a:rPr lang="ru-RU" sz="3600" dirty="0" err="1"/>
              <a:t>document.body.firstElementChild</a:t>
            </a:r>
            <a:r>
              <a:rPr lang="ru-RU" sz="3600" dirty="0"/>
              <a:t>;</a:t>
            </a:r>
          </a:p>
          <a:p>
            <a:r>
              <a:rPr lang="ru-RU" sz="3600" dirty="0"/>
              <a:t>console.log(</a:t>
            </a:r>
            <a:r>
              <a:rPr lang="ru-RU" sz="3600" dirty="0" err="1"/>
              <a:t>firstBodyChild</a:t>
            </a:r>
            <a:r>
              <a:rPr lang="ru-RU" sz="3600" dirty="0"/>
              <a:t>);</a:t>
            </a:r>
          </a:p>
          <a:p>
            <a:r>
              <a:rPr lang="ru-RU" sz="3600" dirty="0"/>
              <a:t>console.log(</a:t>
            </a:r>
            <a:r>
              <a:rPr lang="ru-RU" sz="3600" dirty="0" err="1"/>
              <a:t>firstBodyChild.parentElement</a:t>
            </a:r>
            <a:r>
              <a:rPr lang="ru-RU" sz="3600" dirty="0"/>
              <a:t>);</a:t>
            </a:r>
          </a:p>
          <a:p>
            <a:r>
              <a:rPr lang="ru-RU" sz="3600" dirty="0"/>
              <a:t>console.log(</a:t>
            </a:r>
            <a:r>
              <a:rPr lang="ru-RU" sz="3600" dirty="0" err="1"/>
              <a:t>firstBodyChild.previousElementSibling</a:t>
            </a:r>
            <a:r>
              <a:rPr lang="ru-RU" sz="3600" dirty="0"/>
              <a:t> );</a:t>
            </a:r>
          </a:p>
          <a:p>
            <a:r>
              <a:rPr lang="ru-RU" sz="3600" dirty="0"/>
              <a:t>console.log(</a:t>
            </a:r>
            <a:r>
              <a:rPr lang="ru-RU" sz="3600" dirty="0" err="1"/>
              <a:t>firstBodyChild.nextElementSibling</a:t>
            </a:r>
            <a:r>
              <a:rPr lang="ru-RU" sz="3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07027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89186" y="1144104"/>
            <a:ext cx="111646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//</a:t>
            </a:r>
            <a:r>
              <a:rPr lang="ru-RU" sz="2800" dirty="0" err="1"/>
              <a:t>get</a:t>
            </a:r>
            <a:r>
              <a:rPr lang="ru-RU" sz="2800" dirty="0"/>
              <a:t> </a:t>
            </a:r>
            <a:r>
              <a:rPr lang="ru-RU" sz="2800" dirty="0" err="1"/>
              <a:t>specific</a:t>
            </a:r>
            <a:r>
              <a:rPr lang="ru-RU" sz="2800" dirty="0"/>
              <a:t> </a:t>
            </a:r>
            <a:r>
              <a:rPr lang="ru-RU" sz="2800" dirty="0" err="1"/>
              <a:t>element</a:t>
            </a:r>
            <a:endParaRPr lang="ru-RU" sz="2800" dirty="0"/>
          </a:p>
          <a:p>
            <a:r>
              <a:rPr lang="ru-RU" sz="2800" dirty="0" err="1"/>
              <a:t>var</a:t>
            </a:r>
            <a:r>
              <a:rPr lang="ru-RU" sz="2800" dirty="0"/>
              <a:t> </a:t>
            </a:r>
            <a:r>
              <a:rPr lang="ru-RU" sz="2800" dirty="0" err="1"/>
              <a:t>productsList</a:t>
            </a:r>
            <a:r>
              <a:rPr lang="ru-RU" sz="2800" dirty="0"/>
              <a:t> = </a:t>
            </a:r>
            <a:r>
              <a:rPr lang="ru-RU" sz="2800" dirty="0" err="1"/>
              <a:t>document.body.firstElementChild.firstElementChild</a:t>
            </a:r>
            <a:r>
              <a:rPr lang="ru-RU" sz="2800" dirty="0"/>
              <a:t>;</a:t>
            </a:r>
          </a:p>
          <a:p>
            <a:r>
              <a:rPr lang="ru-RU" sz="2800" dirty="0"/>
              <a:t>console.log(</a:t>
            </a:r>
            <a:r>
              <a:rPr lang="ru-RU" sz="2800" dirty="0" err="1"/>
              <a:t>productsList</a:t>
            </a:r>
            <a:r>
              <a:rPr lang="ru-RU" sz="2800" dirty="0"/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" y="3599241"/>
            <a:ext cx="15972469" cy="17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917" y="2154635"/>
            <a:ext cx="10156627" cy="184665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открыть новое окно/вкладку с URL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http://ya.ru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'http://ya.ru'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58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https://www.stihi.ru/pics/2013/09/13/27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7" y="365125"/>
            <a:ext cx="11402268" cy="619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18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75731"/>
            <a:ext cx="12192000" cy="1325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Получение конкретного элемента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513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559" y="1825625"/>
            <a:ext cx="10515600" cy="1325563"/>
          </a:xfrm>
        </p:spPr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389993" y="1258362"/>
            <a:ext cx="94120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		&lt;</a:t>
            </a:r>
            <a:r>
              <a:rPr lang="ru-RU" sz="4000" dirty="0" err="1"/>
              <a:t>ul</a:t>
            </a:r>
            <a:r>
              <a:rPr lang="ru-RU" sz="4000" dirty="0"/>
              <a:t> </a:t>
            </a:r>
            <a:r>
              <a:rPr lang="ru-RU" sz="4000" dirty="0" err="1"/>
              <a:t>id</a:t>
            </a:r>
            <a:r>
              <a:rPr lang="ru-RU" sz="4000" dirty="0"/>
              <a:t>="</a:t>
            </a:r>
            <a:r>
              <a:rPr lang="ru-RU" sz="4000" dirty="0" err="1"/>
              <a:t>productsList</a:t>
            </a:r>
            <a:r>
              <a:rPr lang="ru-RU" sz="4000" dirty="0"/>
              <a:t>"&gt;</a:t>
            </a:r>
          </a:p>
          <a:p>
            <a:r>
              <a:rPr lang="ru-RU" sz="4000" dirty="0"/>
              <a:t>			&lt;</a:t>
            </a:r>
            <a:r>
              <a:rPr lang="ru-RU" sz="4000" dirty="0" err="1"/>
              <a:t>li</a:t>
            </a:r>
            <a:r>
              <a:rPr lang="ru-RU" sz="4000" dirty="0"/>
              <a:t>&gt;Хлеб&lt;/</a:t>
            </a:r>
            <a:r>
              <a:rPr lang="ru-RU" sz="4000" dirty="0" err="1"/>
              <a:t>li</a:t>
            </a:r>
            <a:r>
              <a:rPr lang="ru-RU" sz="4000" dirty="0"/>
              <a:t>&gt;</a:t>
            </a:r>
          </a:p>
          <a:p>
            <a:r>
              <a:rPr lang="ru-RU" sz="4000" dirty="0"/>
              <a:t>			&lt;</a:t>
            </a:r>
            <a:r>
              <a:rPr lang="ru-RU" sz="4000" dirty="0" err="1"/>
              <a:t>li</a:t>
            </a:r>
            <a:r>
              <a:rPr lang="ru-RU" sz="4000" dirty="0"/>
              <a:t>&gt;Молоко&lt;/</a:t>
            </a:r>
            <a:r>
              <a:rPr lang="ru-RU" sz="4000" dirty="0" err="1"/>
              <a:t>li</a:t>
            </a:r>
            <a:r>
              <a:rPr lang="ru-RU" sz="4000" dirty="0"/>
              <a:t>&gt;</a:t>
            </a:r>
          </a:p>
          <a:p>
            <a:r>
              <a:rPr lang="ru-RU" sz="4000" dirty="0"/>
              <a:t>			&lt;</a:t>
            </a:r>
            <a:r>
              <a:rPr lang="ru-RU" sz="4000" dirty="0" err="1"/>
              <a:t>li</a:t>
            </a:r>
            <a:r>
              <a:rPr lang="ru-RU" sz="4000" dirty="0"/>
              <a:t>&gt;Творог&lt;/</a:t>
            </a:r>
            <a:r>
              <a:rPr lang="ru-RU" sz="4000" dirty="0" err="1"/>
              <a:t>li</a:t>
            </a:r>
            <a:r>
              <a:rPr lang="ru-RU" sz="4000" dirty="0"/>
              <a:t>&gt;</a:t>
            </a:r>
          </a:p>
          <a:p>
            <a:r>
              <a:rPr lang="ru-RU" sz="4000" dirty="0"/>
              <a:t>			&lt;</a:t>
            </a:r>
            <a:r>
              <a:rPr lang="ru-RU" sz="4000" dirty="0" err="1"/>
              <a:t>li</a:t>
            </a:r>
            <a:r>
              <a:rPr lang="ru-RU" sz="4000" dirty="0"/>
              <a:t>&gt;Яйца&lt;/</a:t>
            </a:r>
            <a:r>
              <a:rPr lang="ru-RU" sz="4000" dirty="0" err="1"/>
              <a:t>li</a:t>
            </a:r>
            <a:r>
              <a:rPr lang="ru-RU" sz="4000" dirty="0"/>
              <a:t>&gt;</a:t>
            </a:r>
          </a:p>
          <a:p>
            <a:r>
              <a:rPr lang="ru-RU" sz="4000" dirty="0"/>
              <a:t>		&lt;/</a:t>
            </a:r>
            <a:r>
              <a:rPr lang="ru-RU" sz="4000" dirty="0" err="1"/>
              <a:t>ul</a:t>
            </a:r>
            <a:r>
              <a:rPr lang="ru-RU" sz="4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6769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838200" y="2431634"/>
            <a:ext cx="1135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//</a:t>
            </a:r>
            <a:r>
              <a:rPr lang="ru-RU" sz="3200" dirty="0" err="1"/>
              <a:t>with</a:t>
            </a:r>
            <a:r>
              <a:rPr lang="ru-RU" sz="3200" dirty="0"/>
              <a:t> </a:t>
            </a:r>
            <a:r>
              <a:rPr lang="ru-RU" sz="3200" dirty="0" err="1"/>
              <a:t>id</a:t>
            </a:r>
            <a:r>
              <a:rPr lang="ru-RU" sz="3200" dirty="0"/>
              <a:t> </a:t>
            </a:r>
            <a:r>
              <a:rPr lang="ru-RU" sz="3200" dirty="0" err="1"/>
              <a:t>selector</a:t>
            </a:r>
            <a:endParaRPr lang="ru-RU" sz="3200" dirty="0"/>
          </a:p>
          <a:p>
            <a:r>
              <a:rPr lang="ru-RU" sz="3200" dirty="0" err="1"/>
              <a:t>var</a:t>
            </a:r>
            <a:r>
              <a:rPr lang="ru-RU" sz="3200" dirty="0"/>
              <a:t> </a:t>
            </a:r>
            <a:r>
              <a:rPr lang="ru-RU" sz="3200" dirty="0" err="1"/>
              <a:t>productsList</a:t>
            </a:r>
            <a:r>
              <a:rPr lang="ru-RU" sz="3200" dirty="0"/>
              <a:t> = </a:t>
            </a:r>
            <a:r>
              <a:rPr lang="ru-RU" sz="3200" dirty="0" err="1"/>
              <a:t>document.getElementById</a:t>
            </a:r>
            <a:r>
              <a:rPr lang="ru-RU" sz="3200" dirty="0"/>
              <a:t>("</a:t>
            </a:r>
            <a:r>
              <a:rPr lang="ru-RU" sz="3200" dirty="0" err="1"/>
              <a:t>productsList</a:t>
            </a:r>
            <a:r>
              <a:rPr lang="ru-RU" sz="3200" dirty="0"/>
              <a:t>");</a:t>
            </a:r>
          </a:p>
          <a:p>
            <a:r>
              <a:rPr lang="ru-RU" sz="3200" dirty="0"/>
              <a:t>console.log(</a:t>
            </a:r>
            <a:r>
              <a:rPr lang="ru-RU" sz="3200" dirty="0" err="1"/>
              <a:t>productsList</a:t>
            </a:r>
            <a:r>
              <a:rPr lang="ru-RU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13583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58" y="599090"/>
            <a:ext cx="848710" cy="4997669"/>
          </a:xfrm>
        </p:spPr>
        <p:txBody>
          <a:bodyPr>
            <a:noAutofit/>
          </a:bodyPr>
          <a:lstStyle/>
          <a:p>
            <a:r>
              <a:rPr lang="ru-RU" sz="20000" dirty="0" smtClean="0">
                <a:solidFill>
                  <a:srgbClr val="FF0000"/>
                </a:solidFill>
              </a:rPr>
              <a:t>!</a:t>
            </a:r>
            <a:endParaRPr lang="ru-RU" sz="20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055" y="17026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b="1" dirty="0" smtClean="0"/>
              <a:t>Идентификатор должен быть уникальным! </a:t>
            </a:r>
            <a:r>
              <a:rPr lang="ru-RU" sz="4800" dirty="0" smtClean="0"/>
              <a:t>Нельзя использовать два одинаковых </a:t>
            </a:r>
            <a:r>
              <a:rPr lang="en-US" sz="4800" dirty="0" smtClean="0"/>
              <a:t>id</a:t>
            </a:r>
            <a:r>
              <a:rPr lang="ru-RU" sz="4800" dirty="0" smtClean="0"/>
              <a:t> на странице. Это приведет к ошибке. </a:t>
            </a:r>
            <a:r>
              <a:rPr lang="ru-RU" sz="4800" dirty="0"/>
              <a:t>Поскольку </a:t>
            </a:r>
            <a:r>
              <a:rPr lang="en-US" sz="4800" dirty="0"/>
              <a:t>id </a:t>
            </a:r>
            <a:r>
              <a:rPr lang="ru-RU" sz="4800" dirty="0"/>
              <a:t>уникальный, метод </a:t>
            </a:r>
            <a:r>
              <a:rPr lang="en-US" sz="4800" b="1" dirty="0" err="1"/>
              <a:t>getElementById</a:t>
            </a:r>
            <a:r>
              <a:rPr lang="ru-RU" sz="4800" b="1" dirty="0"/>
              <a:t> </a:t>
            </a:r>
            <a:r>
              <a:rPr lang="ru-RU" sz="4800" dirty="0"/>
              <a:t>существует только у документа</a:t>
            </a:r>
            <a:r>
              <a:rPr lang="ru-RU" sz="4800" b="1" dirty="0"/>
              <a:t>.</a:t>
            </a:r>
            <a:endParaRPr lang="ru-RU" sz="4800" dirty="0"/>
          </a:p>
          <a:p>
            <a:pPr marL="0" indent="0">
              <a:buNone/>
            </a:pP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576910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204952" y="2371636"/>
            <a:ext cx="11353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//</a:t>
            </a:r>
            <a:r>
              <a:rPr lang="ru-RU" sz="3200" dirty="0" err="1"/>
              <a:t>with</a:t>
            </a:r>
            <a:r>
              <a:rPr lang="ru-RU" sz="3200" dirty="0"/>
              <a:t> </a:t>
            </a:r>
            <a:r>
              <a:rPr lang="ru-RU" sz="3200" dirty="0" err="1"/>
              <a:t>id</a:t>
            </a:r>
            <a:r>
              <a:rPr lang="ru-RU" sz="3200" dirty="0"/>
              <a:t> </a:t>
            </a:r>
            <a:r>
              <a:rPr lang="ru-RU" sz="3200" dirty="0" err="1"/>
              <a:t>selector</a:t>
            </a:r>
            <a:r>
              <a:rPr lang="ru-RU" sz="3200" dirty="0"/>
              <a:t>, </a:t>
            </a:r>
            <a:r>
              <a:rPr lang="ru-RU" sz="3200" dirty="0" err="1"/>
              <a:t>tags</a:t>
            </a:r>
            <a:r>
              <a:rPr lang="ru-RU" sz="3200" dirty="0"/>
              <a:t> </a:t>
            </a:r>
            <a:r>
              <a:rPr lang="ru-RU" sz="3200" dirty="0" err="1"/>
              <a:t>selector</a:t>
            </a:r>
            <a:endParaRPr lang="ru-RU" sz="3200" dirty="0"/>
          </a:p>
          <a:p>
            <a:r>
              <a:rPr lang="ru-RU" sz="3200" dirty="0" err="1"/>
              <a:t>var</a:t>
            </a:r>
            <a:r>
              <a:rPr lang="ru-RU" sz="3200" dirty="0"/>
              <a:t> </a:t>
            </a:r>
            <a:r>
              <a:rPr lang="ru-RU" sz="3200" dirty="0" err="1"/>
              <a:t>productsList</a:t>
            </a:r>
            <a:r>
              <a:rPr lang="ru-RU" sz="3200" dirty="0"/>
              <a:t> = </a:t>
            </a:r>
            <a:r>
              <a:rPr lang="ru-RU" sz="3200" dirty="0" err="1"/>
              <a:t>document.getElementById</a:t>
            </a:r>
            <a:r>
              <a:rPr lang="ru-RU" sz="3200" dirty="0"/>
              <a:t>("</a:t>
            </a:r>
            <a:r>
              <a:rPr lang="ru-RU" sz="3200" dirty="0" err="1"/>
              <a:t>productsList</a:t>
            </a:r>
            <a:r>
              <a:rPr lang="ru-RU" sz="3200" dirty="0"/>
              <a:t>");</a:t>
            </a:r>
          </a:p>
          <a:p>
            <a:r>
              <a:rPr lang="ru-RU" sz="3200" dirty="0" err="1"/>
              <a:t>var</a:t>
            </a:r>
            <a:r>
              <a:rPr lang="ru-RU" sz="3200" dirty="0"/>
              <a:t> </a:t>
            </a:r>
            <a:r>
              <a:rPr lang="ru-RU" sz="3200" dirty="0" err="1"/>
              <a:t>listItems</a:t>
            </a:r>
            <a:r>
              <a:rPr lang="ru-RU" sz="3200" dirty="0"/>
              <a:t> = </a:t>
            </a:r>
            <a:r>
              <a:rPr lang="ru-RU" sz="3200" dirty="0" err="1"/>
              <a:t>productsList.</a:t>
            </a:r>
            <a:r>
              <a:rPr lang="ru-RU" sz="3200" b="1" dirty="0" err="1"/>
              <a:t>getElementsByTagName</a:t>
            </a:r>
            <a:r>
              <a:rPr lang="ru-RU" sz="3200" dirty="0"/>
              <a:t>("</a:t>
            </a:r>
            <a:r>
              <a:rPr lang="ru-RU" sz="3200" dirty="0" err="1"/>
              <a:t>li</a:t>
            </a:r>
            <a:r>
              <a:rPr lang="ru-RU" sz="3200" dirty="0"/>
              <a:t>");</a:t>
            </a:r>
          </a:p>
          <a:p>
            <a:r>
              <a:rPr lang="ru-RU" sz="3200" dirty="0"/>
              <a:t>console.log(</a:t>
            </a:r>
            <a:r>
              <a:rPr lang="ru-RU" sz="3200" dirty="0" err="1"/>
              <a:t>listItems</a:t>
            </a:r>
            <a:r>
              <a:rPr lang="ru-RU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0535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2376167" y="2645245"/>
            <a:ext cx="7439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 err="1"/>
              <a:t>getElementsByClassName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865107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75731"/>
            <a:ext cx="12192000" cy="1325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Свойства узлов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71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0" y="1825625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//</a:t>
            </a:r>
            <a:r>
              <a:rPr lang="ru-RU" sz="3200" dirty="0" err="1"/>
              <a:t>with</a:t>
            </a:r>
            <a:r>
              <a:rPr lang="ru-RU" sz="3200" dirty="0"/>
              <a:t> </a:t>
            </a:r>
            <a:r>
              <a:rPr lang="ru-RU" sz="3200" dirty="0" err="1"/>
              <a:t>id</a:t>
            </a:r>
            <a:r>
              <a:rPr lang="ru-RU" sz="3200" dirty="0"/>
              <a:t> </a:t>
            </a:r>
            <a:r>
              <a:rPr lang="ru-RU" sz="3200" dirty="0" err="1"/>
              <a:t>selector</a:t>
            </a:r>
            <a:r>
              <a:rPr lang="ru-RU" sz="3200" dirty="0"/>
              <a:t>, </a:t>
            </a:r>
            <a:r>
              <a:rPr lang="ru-RU" sz="3200" dirty="0" err="1"/>
              <a:t>tags</a:t>
            </a:r>
            <a:r>
              <a:rPr lang="ru-RU" sz="3200" dirty="0"/>
              <a:t> </a:t>
            </a:r>
            <a:r>
              <a:rPr lang="ru-RU" sz="3200" dirty="0" err="1"/>
              <a:t>selector</a:t>
            </a:r>
            <a:endParaRPr lang="ru-RU" sz="3200" dirty="0"/>
          </a:p>
          <a:p>
            <a:r>
              <a:rPr lang="ru-RU" sz="3200" dirty="0" err="1"/>
              <a:t>var</a:t>
            </a:r>
            <a:r>
              <a:rPr lang="ru-RU" sz="3200" dirty="0"/>
              <a:t> </a:t>
            </a:r>
            <a:r>
              <a:rPr lang="ru-RU" sz="3200" dirty="0" err="1"/>
              <a:t>productsList</a:t>
            </a:r>
            <a:r>
              <a:rPr lang="ru-RU" sz="3200" dirty="0"/>
              <a:t> = </a:t>
            </a:r>
            <a:r>
              <a:rPr lang="ru-RU" sz="3200" dirty="0" err="1"/>
              <a:t>document.getElementById</a:t>
            </a:r>
            <a:r>
              <a:rPr lang="ru-RU" sz="3200" dirty="0"/>
              <a:t>("</a:t>
            </a:r>
            <a:r>
              <a:rPr lang="ru-RU" sz="3200" dirty="0" err="1"/>
              <a:t>productsList</a:t>
            </a:r>
            <a:r>
              <a:rPr lang="ru-RU" sz="3200" dirty="0"/>
              <a:t>");</a:t>
            </a:r>
          </a:p>
          <a:p>
            <a:r>
              <a:rPr lang="ru-RU" sz="3200" dirty="0" err="1"/>
              <a:t>var</a:t>
            </a:r>
            <a:r>
              <a:rPr lang="ru-RU" sz="3200" dirty="0"/>
              <a:t> </a:t>
            </a:r>
            <a:r>
              <a:rPr lang="ru-RU" sz="3200" dirty="0" err="1"/>
              <a:t>listItems</a:t>
            </a:r>
            <a:r>
              <a:rPr lang="ru-RU" sz="3200" dirty="0"/>
              <a:t> = </a:t>
            </a:r>
            <a:r>
              <a:rPr lang="ru-RU" sz="3200" dirty="0" err="1"/>
              <a:t>productsList.getElementsByTagName</a:t>
            </a:r>
            <a:r>
              <a:rPr lang="ru-RU" sz="3200" dirty="0"/>
              <a:t>("</a:t>
            </a:r>
            <a:r>
              <a:rPr lang="ru-RU" sz="3200" dirty="0" err="1"/>
              <a:t>li</a:t>
            </a:r>
            <a:r>
              <a:rPr lang="ru-RU" sz="3200" dirty="0"/>
              <a:t>");</a:t>
            </a:r>
          </a:p>
          <a:p>
            <a:r>
              <a:rPr lang="ru-RU" sz="3200" dirty="0"/>
              <a:t>//</a:t>
            </a:r>
            <a:r>
              <a:rPr lang="ru-RU" sz="3200" dirty="0" err="1"/>
              <a:t>change</a:t>
            </a:r>
            <a:r>
              <a:rPr lang="ru-RU" sz="3200" dirty="0"/>
              <a:t> </a:t>
            </a:r>
            <a:r>
              <a:rPr lang="ru-RU" sz="3200" dirty="0" err="1"/>
              <a:t>innerHtml</a:t>
            </a:r>
            <a:endParaRPr lang="ru-RU" sz="3200" dirty="0"/>
          </a:p>
          <a:p>
            <a:r>
              <a:rPr lang="ru-RU" sz="3200" dirty="0" err="1"/>
              <a:t>var</a:t>
            </a:r>
            <a:r>
              <a:rPr lang="ru-RU" sz="3200" dirty="0"/>
              <a:t> </a:t>
            </a:r>
            <a:r>
              <a:rPr lang="ru-RU" sz="3200" dirty="0" err="1"/>
              <a:t>firstListItem</a:t>
            </a:r>
            <a:r>
              <a:rPr lang="ru-RU" sz="3200" dirty="0"/>
              <a:t> = </a:t>
            </a:r>
            <a:r>
              <a:rPr lang="ru-RU" sz="3200" dirty="0" err="1"/>
              <a:t>listItems</a:t>
            </a:r>
            <a:r>
              <a:rPr lang="ru-RU" sz="3200" dirty="0"/>
              <a:t>[0];</a:t>
            </a:r>
          </a:p>
          <a:p>
            <a:r>
              <a:rPr lang="ru-RU" sz="3200" dirty="0" err="1"/>
              <a:t>firstListItem.innerHTML</a:t>
            </a:r>
            <a:r>
              <a:rPr lang="ru-RU" sz="3200" dirty="0"/>
              <a:t> = "Сковорода";</a:t>
            </a:r>
          </a:p>
        </p:txBody>
      </p:sp>
    </p:spTree>
    <p:extLst>
      <p:ext uri="{BB962C8B-B14F-4D97-AF65-F5344CB8AC3E}">
        <p14:creationId xmlns:p14="http://schemas.microsoft.com/office/powerpoint/2010/main" val="4151879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483" y="0"/>
            <a:ext cx="9144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1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75731"/>
            <a:ext cx="12192000" cy="1325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DOM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&amp; BOM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268014" y="2828836"/>
            <a:ext cx="110857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//</a:t>
            </a:r>
            <a:r>
              <a:rPr lang="ru-RU" sz="2800" dirty="0" err="1"/>
              <a:t>change</a:t>
            </a:r>
            <a:r>
              <a:rPr lang="ru-RU" sz="2800" dirty="0"/>
              <a:t> </a:t>
            </a:r>
            <a:r>
              <a:rPr lang="ru-RU" sz="2800" dirty="0" err="1"/>
              <a:t>outerHTML</a:t>
            </a:r>
            <a:endParaRPr lang="ru-RU" sz="2800" dirty="0"/>
          </a:p>
          <a:p>
            <a:r>
              <a:rPr lang="ru-RU" sz="2800" dirty="0" err="1"/>
              <a:t>var</a:t>
            </a:r>
            <a:r>
              <a:rPr lang="ru-RU" sz="2800" dirty="0"/>
              <a:t> </a:t>
            </a:r>
            <a:r>
              <a:rPr lang="ru-RU" sz="2800" dirty="0" err="1"/>
              <a:t>firstListItem</a:t>
            </a:r>
            <a:r>
              <a:rPr lang="ru-RU" sz="2800" dirty="0"/>
              <a:t> = </a:t>
            </a:r>
            <a:r>
              <a:rPr lang="ru-RU" sz="2800" dirty="0" err="1"/>
              <a:t>listItems</a:t>
            </a:r>
            <a:r>
              <a:rPr lang="ru-RU" sz="2800" dirty="0"/>
              <a:t>[1];</a:t>
            </a:r>
          </a:p>
          <a:p>
            <a:r>
              <a:rPr lang="ru-RU" sz="2800" dirty="0"/>
              <a:t>console.log(</a:t>
            </a:r>
            <a:r>
              <a:rPr lang="ru-RU" sz="2800" dirty="0" err="1"/>
              <a:t>firstListItem</a:t>
            </a:r>
            <a:r>
              <a:rPr lang="ru-RU" sz="2800" dirty="0"/>
              <a:t>);</a:t>
            </a:r>
          </a:p>
          <a:p>
            <a:r>
              <a:rPr lang="ru-RU" sz="2800" dirty="0" err="1"/>
              <a:t>firstListItem.outerHTML</a:t>
            </a:r>
            <a:r>
              <a:rPr lang="ru-RU" sz="2800" dirty="0"/>
              <a:t> = "Сломанный список";</a:t>
            </a:r>
          </a:p>
        </p:txBody>
      </p:sp>
    </p:spTree>
    <p:extLst>
      <p:ext uri="{BB962C8B-B14F-4D97-AF65-F5344CB8AC3E}">
        <p14:creationId xmlns:p14="http://schemas.microsoft.com/office/powerpoint/2010/main" val="3091407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83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" y="2261277"/>
            <a:ext cx="1135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//</a:t>
            </a:r>
            <a:r>
              <a:rPr lang="ru-RU" sz="3200" dirty="0" err="1"/>
              <a:t>Hide</a:t>
            </a:r>
            <a:r>
              <a:rPr lang="ru-RU" sz="3200" dirty="0"/>
              <a:t> </a:t>
            </a:r>
            <a:r>
              <a:rPr lang="ru-RU" sz="3200" dirty="0" err="1"/>
              <a:t>div</a:t>
            </a:r>
            <a:endParaRPr lang="ru-RU" sz="3200" dirty="0"/>
          </a:p>
          <a:p>
            <a:r>
              <a:rPr lang="ru-RU" sz="3200" dirty="0" err="1"/>
              <a:t>var</a:t>
            </a:r>
            <a:r>
              <a:rPr lang="ru-RU" sz="3200" dirty="0"/>
              <a:t> </a:t>
            </a:r>
            <a:r>
              <a:rPr lang="ru-RU" sz="3200" dirty="0" err="1"/>
              <a:t>someBlock</a:t>
            </a:r>
            <a:r>
              <a:rPr lang="ru-RU" sz="3200" dirty="0"/>
              <a:t> = </a:t>
            </a:r>
            <a:r>
              <a:rPr lang="ru-RU" sz="3200" dirty="0" err="1"/>
              <a:t>document.getElementById</a:t>
            </a:r>
            <a:r>
              <a:rPr lang="ru-RU" sz="3200" dirty="0"/>
              <a:t>("</a:t>
            </a:r>
            <a:r>
              <a:rPr lang="ru-RU" sz="3200" dirty="0" err="1"/>
              <a:t>veryImportantBlock</a:t>
            </a:r>
            <a:r>
              <a:rPr lang="ru-RU" sz="3200" dirty="0"/>
              <a:t>");</a:t>
            </a:r>
          </a:p>
          <a:p>
            <a:r>
              <a:rPr lang="ru-RU" sz="3200" dirty="0" err="1"/>
              <a:t>someBlock.hidden</a:t>
            </a:r>
            <a:r>
              <a:rPr lang="ru-RU" sz="3200" dirty="0"/>
              <a:t> = </a:t>
            </a:r>
            <a:r>
              <a:rPr lang="ru-RU" sz="3200" dirty="0" err="1"/>
              <a:t>true</a:t>
            </a:r>
            <a:r>
              <a:rPr lang="ru-RU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38934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75731"/>
            <a:ext cx="12192000" cy="1325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Какие свойства есть еще?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781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2" y="365125"/>
            <a:ext cx="10846676" cy="64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75731"/>
            <a:ext cx="12192000" cy="1325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Добавление и удаление узлов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395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Создан и добавлен на страницу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124" y="2690336"/>
            <a:ext cx="1188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//Create some element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listItem</a:t>
            </a:r>
            <a:r>
              <a:rPr lang="en-US" sz="2800" dirty="0"/>
              <a:t> = </a:t>
            </a:r>
            <a:r>
              <a:rPr lang="en-US" sz="2800" dirty="0" err="1"/>
              <a:t>document.createElement</a:t>
            </a:r>
            <a:r>
              <a:rPr lang="en-US" sz="2800" dirty="0"/>
              <a:t>('li');</a:t>
            </a:r>
          </a:p>
          <a:p>
            <a:r>
              <a:rPr lang="en-US" sz="2800" dirty="0" err="1"/>
              <a:t>listItem.className</a:t>
            </a:r>
            <a:r>
              <a:rPr lang="en-US" sz="2800" dirty="0"/>
              <a:t> = "</a:t>
            </a:r>
            <a:r>
              <a:rPr lang="en-US" sz="2800" dirty="0" err="1"/>
              <a:t>special_element</a:t>
            </a:r>
            <a:r>
              <a:rPr lang="en-US" sz="2800" dirty="0"/>
              <a:t>";</a:t>
            </a:r>
          </a:p>
          <a:p>
            <a:r>
              <a:rPr lang="en-US" sz="2800" dirty="0" err="1"/>
              <a:t>listItem.innerHTML</a:t>
            </a:r>
            <a:r>
              <a:rPr lang="en-US" sz="2800" dirty="0"/>
              <a:t> = "</a:t>
            </a:r>
            <a:r>
              <a:rPr lang="ru-RU" sz="2800" dirty="0"/>
              <a:t>Колбаса &lt;</a:t>
            </a:r>
            <a:r>
              <a:rPr lang="en-US" sz="2800" dirty="0"/>
              <a:t>strong&gt;</a:t>
            </a:r>
            <a:r>
              <a:rPr lang="ru-RU" sz="2800" dirty="0"/>
              <a:t>Докторская&lt;/</a:t>
            </a:r>
            <a:r>
              <a:rPr lang="en-US" sz="2800" dirty="0"/>
              <a:t>strong&gt;";</a:t>
            </a:r>
          </a:p>
          <a:p>
            <a:r>
              <a:rPr lang="en-US" sz="2800" b="1" dirty="0" err="1"/>
              <a:t>productsList.appendChild</a:t>
            </a:r>
            <a:r>
              <a:rPr lang="en-US" sz="2800" b="1" dirty="0"/>
              <a:t>(</a:t>
            </a:r>
            <a:r>
              <a:rPr lang="en-US" sz="2800" b="1" dirty="0" err="1"/>
              <a:t>listItem</a:t>
            </a:r>
            <a:r>
              <a:rPr lang="en-US" sz="28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4679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187" y="3122731"/>
            <a:ext cx="10286470" cy="73866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ru-RU" sz="4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kumimoji="0" lang="ru-RU" sz="4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sz="4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Создание текстового узла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1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14" y="0"/>
            <a:ext cx="9144000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5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524000" y="279730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list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52A2A"/>
                </a:solidFill>
                <a:latin typeface="Consolas" panose="020B0609020204030204" pitchFamily="49" charset="0"/>
              </a:rPr>
              <a:t>myList</a:t>
            </a:r>
            <a:r>
              <a:rPr lang="en-US" sz="28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list.removeChild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list.childNodes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[0]);  </a:t>
            </a:r>
            <a:endParaRPr lang="ru-RU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Удаление </a:t>
            </a:r>
            <a:r>
              <a:rPr lang="ru-RU" smtClean="0">
                <a:solidFill>
                  <a:schemeClr val="bg1">
                    <a:lumMod val="95000"/>
                  </a:schemeClr>
                </a:solidFill>
              </a:rPr>
              <a:t>со страницы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4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75731"/>
            <a:ext cx="12192000" cy="1325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DOM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0788" y="2857944"/>
            <a:ext cx="11003012" cy="61555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1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75731"/>
            <a:ext cx="12192000" cy="1325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OM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186" y="3025124"/>
            <a:ext cx="10490051" cy="49244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выведет текущий адрес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1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675731"/>
            <a:ext cx="12192000" cy="1325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DOM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подробнее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66abc1d138e45f4726af4b668c5fee76bd1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836</Words>
  <Application>Microsoft Office PowerPoint</Application>
  <PresentationFormat>Widescreen</PresentationFormat>
  <Paragraphs>207</Paragraphs>
  <Slides>49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Open Sans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Sokolnikov</dc:creator>
  <cp:lastModifiedBy>Alex Sokolnikov</cp:lastModifiedBy>
  <cp:revision>426</cp:revision>
  <dcterms:created xsi:type="dcterms:W3CDTF">2016-04-07T17:45:58Z</dcterms:created>
  <dcterms:modified xsi:type="dcterms:W3CDTF">2016-04-22T08:34:52Z</dcterms:modified>
</cp:coreProperties>
</file>