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98" r:id="rId5"/>
    <p:sldId id="256" r:id="rId6"/>
    <p:sldId id="262" r:id="rId7"/>
    <p:sldId id="279" r:id="rId8"/>
    <p:sldId id="301" r:id="rId9"/>
    <p:sldId id="302" r:id="rId10"/>
    <p:sldId id="304" r:id="rId11"/>
    <p:sldId id="305" r:id="rId12"/>
    <p:sldId id="308" r:id="rId13"/>
    <p:sldId id="306" r:id="rId14"/>
    <p:sldId id="303" r:id="rId15"/>
    <p:sldId id="307"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3059D-9050-4025-A058-B6F076D96EBF}" type="datetimeFigureOut">
              <a:rPr lang="en-US" smtClean="0"/>
              <a:t>16-May-22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F03E4-3BB3-48C4-8533-4966A6D9CBBA}" type="slidenum">
              <a:rPr lang="en-US" smtClean="0"/>
              <a:t>‹#›</a:t>
            </a:fld>
            <a:endParaRPr lang="en-US"/>
          </a:p>
        </p:txBody>
      </p:sp>
    </p:spTree>
    <p:extLst>
      <p:ext uri="{BB962C8B-B14F-4D97-AF65-F5344CB8AC3E}">
        <p14:creationId xmlns:p14="http://schemas.microsoft.com/office/powerpoint/2010/main" val="404147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16-May-22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0"/>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3" name="Google Shape;13;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8889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16-May-22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16-May-22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16-May-22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16-May-22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16-May-22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16-May-22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16-May-22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16-May-22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16-May-22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leegang@x0p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x0paroom.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33047" y="1475234"/>
            <a:ext cx="3384133" cy="2901694"/>
          </a:xfrm>
        </p:spPr>
        <p:txBody>
          <a:bodyPr anchor="b">
            <a:normAutofit/>
          </a:bodyPr>
          <a:lstStyle/>
          <a:p>
            <a:r>
              <a:rPr lang="en-US" sz="2400" dirty="0">
                <a:solidFill>
                  <a:schemeClr val="tx1"/>
                </a:solidFill>
              </a:rPr>
              <a:t>JOB DESCRIPTION RECOMMENDATION USING NLP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RP-NVIDIA JAIIT PROJECT BRIEF</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This is a Proof-of-Concept Project:</a:t>
            </a:r>
          </a:p>
          <a:p>
            <a:pPr lvl="1">
              <a:buFont typeface="Wingdings" panose="05000000000000000000" pitchFamily="2" charset="2"/>
              <a:buChar char="§"/>
            </a:pPr>
            <a:r>
              <a:rPr lang="en-US" dirty="0"/>
              <a:t>Reproducible code</a:t>
            </a:r>
          </a:p>
          <a:p>
            <a:pPr lvl="1">
              <a:buFont typeface="Wingdings" panose="05000000000000000000" pitchFamily="2" charset="2"/>
              <a:buChar char="§"/>
            </a:pPr>
            <a:r>
              <a:rPr lang="en-US" dirty="0"/>
              <a:t>Able to generate JD / predictions based on unseen /new data provided</a:t>
            </a:r>
          </a:p>
          <a:p>
            <a:pPr lvl="1">
              <a:buFont typeface="Wingdings" panose="05000000000000000000" pitchFamily="2" charset="2"/>
              <a:buChar char="§"/>
            </a:pPr>
            <a:r>
              <a:rPr lang="en-US" dirty="0"/>
              <a:t>Able to run in real-time</a:t>
            </a:r>
          </a:p>
          <a:p>
            <a:pPr lvl="1">
              <a:buFont typeface="Wingdings" panose="05000000000000000000" pitchFamily="2" charset="2"/>
              <a:buChar char="§"/>
            </a:pPr>
            <a:r>
              <a:rPr lang="en-US" dirty="0"/>
              <a:t>No UI required</a:t>
            </a:r>
          </a:p>
          <a:p>
            <a:pPr lvl="1">
              <a:buFont typeface="Wingdings" panose="05000000000000000000" pitchFamily="2" charset="2"/>
              <a:buChar char="§"/>
            </a:pPr>
            <a:r>
              <a:rPr lang="en-US" dirty="0"/>
              <a:t>Specify evaluation metrics to objectively evaluate the performance of the different solutions</a:t>
            </a:r>
          </a:p>
          <a:p>
            <a:pPr lvl="1">
              <a:buFont typeface="Wingdings" panose="05000000000000000000" pitchFamily="2" charset="2"/>
              <a:buChar char="§"/>
            </a:pPr>
            <a:endParaRPr lang="en-US" dirty="0"/>
          </a:p>
          <a:p>
            <a:pPr>
              <a:buFont typeface="Wingdings" panose="05000000000000000000" pitchFamily="2" charset="2"/>
              <a:buChar char="§"/>
            </a:pPr>
            <a:r>
              <a:rPr lang="en-US" dirty="0"/>
              <a:t> Deliverables</a:t>
            </a:r>
          </a:p>
          <a:p>
            <a:pPr lvl="1">
              <a:buFont typeface="Wingdings" panose="05000000000000000000" pitchFamily="2" charset="2"/>
              <a:buChar char="§"/>
            </a:pPr>
            <a:r>
              <a:rPr lang="en-US" dirty="0"/>
              <a:t>Codes (training &amp; inference codes) </a:t>
            </a:r>
          </a:p>
          <a:p>
            <a:pPr lvl="1">
              <a:buFont typeface="Wingdings" panose="05000000000000000000" pitchFamily="2" charset="2"/>
              <a:buChar char="§"/>
            </a:pPr>
            <a:r>
              <a:rPr lang="en-US" dirty="0"/>
              <a:t>Experiment tracking worksheet</a:t>
            </a:r>
          </a:p>
          <a:p>
            <a:pPr lvl="1">
              <a:buFont typeface="Wingdings" panose="05000000000000000000" pitchFamily="2" charset="2"/>
              <a:buChar char="§"/>
            </a:pPr>
            <a:r>
              <a:rPr lang="en-US" dirty="0"/>
              <a:t>Brief Report / Presentation Deck</a:t>
            </a:r>
          </a:p>
          <a:p>
            <a:pPr marL="201168" lvl="1" indent="0">
              <a:buNone/>
            </a:pPr>
            <a:endParaRPr lang="en-US" dirty="0">
              <a:solidFill>
                <a:srgbClr val="0070C0"/>
              </a:solidFill>
            </a:endParaRPr>
          </a:p>
        </p:txBody>
      </p:sp>
    </p:spTree>
    <p:extLst>
      <p:ext uri="{BB962C8B-B14F-4D97-AF65-F5344CB8AC3E}">
        <p14:creationId xmlns:p14="http://schemas.microsoft.com/office/powerpoint/2010/main" val="152592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Technical Stack</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lstStyle/>
          <a:p>
            <a:pPr>
              <a:buFont typeface="Wingdings" panose="05000000000000000000" pitchFamily="2" charset="2"/>
              <a:buChar char="§"/>
            </a:pPr>
            <a:r>
              <a:rPr lang="en-US" dirty="0"/>
              <a:t> No OS requirement for Proof-of-Concept, however LINUX is preferred.</a:t>
            </a:r>
          </a:p>
          <a:p>
            <a:pPr>
              <a:buFont typeface="Wingdings" panose="05000000000000000000" pitchFamily="2" charset="2"/>
              <a:buChar char="§"/>
            </a:pPr>
            <a:r>
              <a:rPr lang="en-US" dirty="0"/>
              <a:t> Any deep-learning framework can be used for DL components (</a:t>
            </a:r>
            <a:r>
              <a:rPr lang="en-US" dirty="0" err="1"/>
              <a:t>Tensorflow</a:t>
            </a:r>
            <a:r>
              <a:rPr lang="en-US" dirty="0"/>
              <a:t>/</a:t>
            </a:r>
            <a:r>
              <a:rPr lang="en-US" dirty="0" err="1"/>
              <a:t>pytorch</a:t>
            </a:r>
            <a:r>
              <a:rPr lang="en-US" dirty="0"/>
              <a:t> etc.)</a:t>
            </a:r>
          </a:p>
          <a:p>
            <a:pPr>
              <a:buFont typeface="Wingdings" panose="05000000000000000000" pitchFamily="2" charset="2"/>
              <a:buChar char="§"/>
            </a:pPr>
            <a:r>
              <a:rPr lang="en-US" dirty="0"/>
              <a:t> (Preferred) All codes to be stored in a private </a:t>
            </a:r>
            <a:r>
              <a:rPr lang="en-US" dirty="0" err="1"/>
              <a:t>Github</a:t>
            </a:r>
            <a:r>
              <a:rPr lang="en-US" dirty="0"/>
              <a:t> repository for version control and easy collaboration.</a:t>
            </a:r>
          </a:p>
          <a:p>
            <a:pPr>
              <a:buFont typeface="Wingdings" panose="05000000000000000000" pitchFamily="2" charset="2"/>
              <a:buChar char="§"/>
            </a:pPr>
            <a:r>
              <a:rPr lang="en-US" dirty="0"/>
              <a:t> (Preferred) All codes to be coded in Python 3.8 or above</a:t>
            </a:r>
          </a:p>
          <a:p>
            <a:pPr>
              <a:buFont typeface="Wingdings" panose="05000000000000000000" pitchFamily="2" charset="2"/>
              <a:buChar char="§"/>
            </a:pPr>
            <a:r>
              <a:rPr lang="en-US" dirty="0"/>
              <a:t> PostgreSQL for Relational Data Storage (Excel / csv / txt acceptable for static data)</a:t>
            </a:r>
          </a:p>
          <a:p>
            <a:pPr>
              <a:buFont typeface="Wingdings" panose="05000000000000000000" pitchFamily="2" charset="2"/>
              <a:buChar char="§"/>
            </a:pPr>
            <a:r>
              <a:rPr lang="en-US" dirty="0"/>
              <a:t> Virtual environment is a must. Container are also acceptable.</a:t>
            </a:r>
          </a:p>
        </p:txBody>
      </p:sp>
    </p:spTree>
    <p:extLst>
      <p:ext uri="{BB962C8B-B14F-4D97-AF65-F5344CB8AC3E}">
        <p14:creationId xmlns:p14="http://schemas.microsoft.com/office/powerpoint/2010/main" val="3077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X0PA will provide a sample datasets of JDs, data will be shared separately.</a:t>
            </a:r>
          </a:p>
          <a:p>
            <a:pPr>
              <a:buFont typeface="Wingdings" panose="05000000000000000000" pitchFamily="2" charset="2"/>
              <a:buChar char="§"/>
            </a:pPr>
            <a:r>
              <a:rPr lang="en-US" dirty="0"/>
              <a:t> Data is confidential, please do not share or use outside of this project.</a:t>
            </a:r>
          </a:p>
          <a:p>
            <a:pPr>
              <a:buFont typeface="Wingdings" panose="05000000000000000000" pitchFamily="2" charset="2"/>
              <a:buChar char="§"/>
            </a:pPr>
            <a:r>
              <a:rPr lang="en-US" dirty="0"/>
              <a:t> You are free to collect and use data from other sources as well (e.g. </a:t>
            </a:r>
            <a:r>
              <a:rPr lang="en-US" dirty="0" err="1"/>
              <a:t>Jobstreet</a:t>
            </a:r>
            <a:r>
              <a:rPr lang="en-US" dirty="0"/>
              <a:t> / LinkedIn / </a:t>
            </a:r>
            <a:r>
              <a:rPr lang="en-US" dirty="0" err="1"/>
              <a:t>SkillsFramework</a:t>
            </a:r>
            <a:r>
              <a:rPr lang="en-US" dirty="0"/>
              <a:t> etc.)</a:t>
            </a:r>
          </a:p>
          <a:p>
            <a:pPr>
              <a:buFont typeface="Wingdings" panose="05000000000000000000" pitchFamily="2" charset="2"/>
              <a:buChar char="§"/>
            </a:pPr>
            <a:r>
              <a:rPr lang="en-US" dirty="0"/>
              <a:t> As a start (Level 1), can leverage on the Job Description Templates from LinkedIn and/or </a:t>
            </a:r>
            <a:r>
              <a:rPr lang="en-US" dirty="0" err="1"/>
              <a:t>SkillsFramework</a:t>
            </a:r>
            <a:r>
              <a:rPr lang="en-US" dirty="0"/>
              <a:t>.</a:t>
            </a:r>
          </a:p>
          <a:p>
            <a:pPr>
              <a:buFont typeface="Wingdings" panose="05000000000000000000" pitchFamily="2" charset="2"/>
              <a:buChar char="§"/>
            </a:pPr>
            <a:r>
              <a:rPr lang="en-US" dirty="0"/>
              <a:t> Some manual labelling efforts maybe required for the project. Currently all data are unlabeled. Amazon Mechanical Turk (crowdsourcing data labelling) can be employed if justifiable.</a:t>
            </a:r>
          </a:p>
          <a:p>
            <a:pPr>
              <a:buFont typeface="Wingdings" panose="05000000000000000000" pitchFamily="2" charset="2"/>
              <a:buChar char="§"/>
            </a:pPr>
            <a:r>
              <a:rPr lang="en-US" dirty="0"/>
              <a:t> Inform company representative for any other data required.</a:t>
            </a:r>
          </a:p>
        </p:txBody>
      </p:sp>
    </p:spTree>
    <p:extLst>
      <p:ext uri="{BB962C8B-B14F-4D97-AF65-F5344CB8AC3E}">
        <p14:creationId xmlns:p14="http://schemas.microsoft.com/office/powerpoint/2010/main" val="220755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Company Representative</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normAutofit/>
          </a:bodyPr>
          <a:lstStyle/>
          <a:p>
            <a:pPr>
              <a:buFont typeface="Wingdings" panose="05000000000000000000" pitchFamily="2" charset="2"/>
              <a:buChar char="§"/>
            </a:pPr>
            <a:r>
              <a:rPr lang="en-US" dirty="0"/>
              <a:t> Lee Gang, Head of Data Science</a:t>
            </a:r>
          </a:p>
          <a:p>
            <a:pPr lvl="1">
              <a:buFont typeface="Wingdings" panose="05000000000000000000" pitchFamily="2" charset="2"/>
              <a:buChar char="§"/>
            </a:pPr>
            <a:r>
              <a:rPr lang="en-US" dirty="0">
                <a:hlinkClick r:id="rId2"/>
              </a:rPr>
              <a:t>leegang@x0pa.com</a:t>
            </a:r>
            <a:r>
              <a:rPr lang="en-US" dirty="0"/>
              <a:t> (Official and formal correspondences)</a:t>
            </a:r>
          </a:p>
          <a:p>
            <a:pPr lvl="1">
              <a:buFont typeface="Wingdings" panose="05000000000000000000" pitchFamily="2" charset="2"/>
              <a:buChar char="§"/>
            </a:pPr>
            <a:r>
              <a:rPr lang="en-US" dirty="0" err="1"/>
              <a:t>Whatsapp</a:t>
            </a:r>
            <a:r>
              <a:rPr lang="en-US" dirty="0"/>
              <a:t>: +65 9297 8647 (</a:t>
            </a:r>
            <a:r>
              <a:rPr lang="en-US" dirty="0" err="1"/>
              <a:t>Whatsapp</a:t>
            </a:r>
            <a:r>
              <a:rPr lang="en-US" dirty="0"/>
              <a:t> Group)</a:t>
            </a:r>
          </a:p>
          <a:p>
            <a:pPr marL="0" indent="0">
              <a:buNone/>
            </a:pPr>
            <a:endParaRPr lang="en-US" dirty="0"/>
          </a:p>
        </p:txBody>
      </p:sp>
    </p:spTree>
    <p:extLst>
      <p:ext uri="{BB962C8B-B14F-4D97-AF65-F5344CB8AC3E}">
        <p14:creationId xmlns:p14="http://schemas.microsoft.com/office/powerpoint/2010/main" val="415113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
          <p:cNvPicPr preferRelativeResize="0"/>
          <p:nvPr/>
        </p:nvPicPr>
        <p:blipFill rotWithShape="1">
          <a:blip r:embed="rId3">
            <a:alphaModFix/>
          </a:blip>
          <a:srcRect/>
          <a:stretch/>
        </p:blipFill>
        <p:spPr>
          <a:xfrm>
            <a:off x="83345" y="1"/>
            <a:ext cx="12191996" cy="6858001"/>
          </a:xfrm>
          <a:prstGeom prst="rect">
            <a:avLst/>
          </a:prstGeom>
          <a:noFill/>
          <a:ln>
            <a:noFill/>
          </a:ln>
        </p:spPr>
      </p:pic>
      <p:sp>
        <p:nvSpPr>
          <p:cNvPr id="68" name="Google Shape;68;p1"/>
          <p:cNvSpPr txBox="1"/>
          <p:nvPr/>
        </p:nvSpPr>
        <p:spPr>
          <a:xfrm>
            <a:off x="10987100" y="6403033"/>
            <a:ext cx="1214400" cy="492402"/>
          </a:xfrm>
          <a:prstGeom prst="rect">
            <a:avLst/>
          </a:prstGeom>
          <a:noFill/>
          <a:ln>
            <a:noFill/>
          </a:ln>
        </p:spPr>
        <p:txBody>
          <a:bodyPr spcFirstLastPara="1" wrap="square" lIns="121900" tIns="121900" rIns="121900" bIns="121900" anchor="t" anchorCtr="0">
            <a:spAutoFit/>
          </a:bodyPr>
          <a:lstStyle/>
          <a:p>
            <a:pPr>
              <a:buClr>
                <a:srgbClr val="000000"/>
              </a:buClr>
              <a:buSzPts val="1200"/>
            </a:pPr>
            <a:r>
              <a:rPr lang="en" sz="1600">
                <a:solidFill>
                  <a:schemeClr val="lt1"/>
                </a:solidFill>
                <a:latin typeface="Nunito"/>
                <a:ea typeface="Nunito"/>
                <a:cs typeface="Nunito"/>
                <a:sym typeface="Nunito"/>
              </a:rPr>
              <a:t>x0pa.com</a:t>
            </a:r>
            <a:endParaRPr sz="1600">
              <a:solidFill>
                <a:schemeClr val="lt1"/>
              </a:solidFill>
              <a:latin typeface="Nunito"/>
              <a:ea typeface="Nunito"/>
              <a:cs typeface="Nunito"/>
              <a:sym typeface="Nunito"/>
            </a:endParaRPr>
          </a:p>
        </p:txBody>
      </p:sp>
      <p:sp>
        <p:nvSpPr>
          <p:cNvPr id="69" name="Google Shape;69;p1"/>
          <p:cNvSpPr txBox="1"/>
          <p:nvPr/>
        </p:nvSpPr>
        <p:spPr>
          <a:xfrm>
            <a:off x="7228700" y="1631200"/>
            <a:ext cx="4733600" cy="4209958"/>
          </a:xfrm>
          <a:prstGeom prst="rect">
            <a:avLst/>
          </a:prstGeom>
          <a:noFill/>
          <a:ln>
            <a:noFill/>
          </a:ln>
        </p:spPr>
        <p:txBody>
          <a:bodyPr spcFirstLastPara="1" wrap="square" lIns="121900" tIns="121900" rIns="121900" bIns="121900" anchor="t" anchorCtr="0">
            <a:spAutoFit/>
          </a:bodyPr>
          <a:lstStyle/>
          <a:p>
            <a:pPr>
              <a:lnSpc>
                <a:spcPct val="115000"/>
              </a:lnSpc>
              <a:buClr>
                <a:schemeClr val="dk1"/>
              </a:buClr>
              <a:buSzPts val="1100"/>
            </a:pPr>
            <a:r>
              <a:rPr lang="en" sz="2667" b="1">
                <a:solidFill>
                  <a:schemeClr val="lt1"/>
                </a:solidFill>
                <a:latin typeface="Nunito"/>
                <a:ea typeface="Nunito"/>
                <a:cs typeface="Nunito"/>
                <a:sym typeface="Nunito"/>
              </a:rPr>
              <a:t>X0PA is an AI powered </a:t>
            </a:r>
            <a:endParaRPr sz="2667" b="1">
              <a:solidFill>
                <a:schemeClr val="lt1"/>
              </a:solidFill>
              <a:latin typeface="Nunito"/>
              <a:ea typeface="Nunito"/>
              <a:cs typeface="Nunito"/>
              <a:sym typeface="Nunito"/>
            </a:endParaRPr>
          </a:p>
          <a:p>
            <a:pPr>
              <a:lnSpc>
                <a:spcPct val="115000"/>
              </a:lnSpc>
              <a:buClr>
                <a:schemeClr val="dk1"/>
              </a:buClr>
              <a:buSzPts val="1100"/>
            </a:pPr>
            <a:r>
              <a:rPr lang="en" sz="2667" b="1">
                <a:solidFill>
                  <a:schemeClr val="lt1"/>
                </a:solidFill>
                <a:latin typeface="Nunito"/>
                <a:ea typeface="Nunito"/>
                <a:cs typeface="Nunito"/>
                <a:sym typeface="Nunito"/>
              </a:rPr>
              <a:t>end-to-end B2B platform </a:t>
            </a:r>
            <a:endParaRPr sz="2667" b="1">
              <a:solidFill>
                <a:schemeClr val="lt1"/>
              </a:solidFill>
              <a:latin typeface="Nunito"/>
              <a:ea typeface="Nunito"/>
              <a:cs typeface="Nunito"/>
              <a:sym typeface="Nunito"/>
            </a:endParaRPr>
          </a:p>
          <a:p>
            <a:pPr>
              <a:lnSpc>
                <a:spcPct val="115000"/>
              </a:lnSpc>
              <a:buClr>
                <a:schemeClr val="dk1"/>
              </a:buClr>
              <a:buSzPts val="1100"/>
            </a:pPr>
            <a:r>
              <a:rPr lang="en" sz="2133">
                <a:solidFill>
                  <a:schemeClr val="lt1"/>
                </a:solidFill>
                <a:latin typeface="Nunito"/>
                <a:ea typeface="Nunito"/>
                <a:cs typeface="Nunito"/>
                <a:sym typeface="Nunito"/>
              </a:rPr>
              <a:t>that helps in streamlining hiring and selections, from sourcing potential candidates, screening objectively and at scale, virtual and asynchronous interviews / assessments and final selections and onboarding. </a:t>
            </a:r>
            <a:endParaRPr sz="2133">
              <a:solidFill>
                <a:schemeClr val="lt1"/>
              </a:solidFill>
              <a:latin typeface="Nunito"/>
              <a:ea typeface="Nunito"/>
              <a:cs typeface="Nunito"/>
              <a:sym typeface="Nunito"/>
            </a:endParaRPr>
          </a:p>
          <a:p>
            <a:pPr>
              <a:lnSpc>
                <a:spcPct val="115000"/>
              </a:lnSpc>
              <a:buClr>
                <a:srgbClr val="000000"/>
              </a:buClr>
              <a:buSzPts val="1600"/>
            </a:pPr>
            <a:endParaRPr sz="2133">
              <a:solidFill>
                <a:schemeClr val="lt1"/>
              </a:solidFill>
              <a:latin typeface="Nunito"/>
              <a:ea typeface="Nunito"/>
              <a:cs typeface="Nunito"/>
              <a:sym typeface="Nunito"/>
            </a:endParaRPr>
          </a:p>
        </p:txBody>
      </p:sp>
      <p:pic>
        <p:nvPicPr>
          <p:cNvPr id="70" name="Google Shape;70;p1"/>
          <p:cNvPicPr preferRelativeResize="0"/>
          <p:nvPr/>
        </p:nvPicPr>
        <p:blipFill rotWithShape="1">
          <a:blip r:embed="rId4">
            <a:alphaModFix/>
          </a:blip>
          <a:srcRect/>
          <a:stretch/>
        </p:blipFill>
        <p:spPr>
          <a:xfrm>
            <a:off x="7300171" y="669431"/>
            <a:ext cx="1720667" cy="9033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p:nvPr/>
        </p:nvSpPr>
        <p:spPr>
          <a:xfrm>
            <a:off x="3882467" y="3971653"/>
            <a:ext cx="4068400" cy="243138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1500"/>
            </a:pPr>
            <a:r>
              <a:rPr lang="en" sz="2000" b="1" dirty="0">
                <a:solidFill>
                  <a:srgbClr val="511C41"/>
                </a:solidFill>
                <a:latin typeface="Nunito"/>
                <a:ea typeface="Nunito"/>
                <a:cs typeface="Nunito"/>
                <a:sym typeface="Nunito"/>
              </a:rPr>
              <a:t>Use Cases</a:t>
            </a:r>
            <a:endParaRPr sz="2000" dirty="0">
              <a:solidFill>
                <a:schemeClr val="dk1"/>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Automated Video Interviews</a:t>
            </a:r>
            <a:endParaRPr sz="2000" dirty="0">
              <a:solidFill>
                <a:srgbClr val="000000"/>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Automated Assessments</a:t>
            </a:r>
            <a:endParaRPr sz="2000" dirty="0">
              <a:solidFill>
                <a:srgbClr val="000000"/>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Virtual Career Fairs</a:t>
            </a:r>
            <a:endParaRPr sz="2000" dirty="0">
              <a:solidFill>
                <a:srgbClr val="000000"/>
              </a:solidFill>
              <a:latin typeface="Nunito"/>
              <a:ea typeface="Nunito"/>
              <a:cs typeface="Nunito"/>
              <a:sym typeface="Nunito"/>
            </a:endParaRPr>
          </a:p>
          <a:p>
            <a:pPr algn="ctr">
              <a:lnSpc>
                <a:spcPct val="150000"/>
              </a:lnSpc>
              <a:buClr>
                <a:srgbClr val="000000"/>
              </a:buClr>
              <a:buSzPts val="1500"/>
            </a:pPr>
            <a:endParaRPr sz="2000" dirty="0">
              <a:solidFill>
                <a:schemeClr val="dk1"/>
              </a:solidFill>
              <a:latin typeface="Nunito"/>
              <a:ea typeface="Nunito"/>
              <a:cs typeface="Nunito"/>
              <a:sym typeface="Nunito"/>
            </a:endParaRPr>
          </a:p>
        </p:txBody>
      </p:sp>
      <p:sp>
        <p:nvSpPr>
          <p:cNvPr id="138" name="Google Shape;138;p7"/>
          <p:cNvSpPr txBox="1"/>
          <p:nvPr/>
        </p:nvSpPr>
        <p:spPr>
          <a:xfrm>
            <a:off x="138953" y="3894708"/>
            <a:ext cx="3627600" cy="2585269"/>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1500"/>
            </a:pPr>
            <a:r>
              <a:rPr lang="en" sz="2000" b="1" dirty="0">
                <a:solidFill>
                  <a:srgbClr val="511C41"/>
                </a:solidFill>
                <a:latin typeface="Nunito"/>
                <a:ea typeface="Nunito"/>
                <a:cs typeface="Nunito"/>
                <a:sym typeface="Nunito"/>
              </a:rPr>
              <a:t>Use Cases</a:t>
            </a:r>
            <a:endParaRPr sz="2000" dirty="0">
              <a:solidFill>
                <a:schemeClr val="dk1"/>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AI Candidate Sourcing</a:t>
            </a:r>
            <a:endParaRPr sz="2000" dirty="0">
              <a:solidFill>
                <a:srgbClr val="000000"/>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AI Pre-Screening</a:t>
            </a:r>
            <a:endParaRPr sz="2000" dirty="0">
              <a:solidFill>
                <a:srgbClr val="000000"/>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AI Talent Retargeting </a:t>
            </a:r>
            <a:endParaRPr sz="2000" dirty="0">
              <a:solidFill>
                <a:srgbClr val="000000"/>
              </a:solidFill>
              <a:latin typeface="Nunito"/>
              <a:ea typeface="Nunito"/>
              <a:cs typeface="Nunito"/>
              <a:sym typeface="Nunito"/>
            </a:endParaRPr>
          </a:p>
          <a:p>
            <a:pPr algn="ctr">
              <a:buClr>
                <a:srgbClr val="000000"/>
              </a:buClr>
              <a:buSzPts val="1500"/>
            </a:pPr>
            <a:r>
              <a:rPr lang="en" sz="2000" dirty="0">
                <a:solidFill>
                  <a:schemeClr val="dk1"/>
                </a:solidFill>
                <a:latin typeface="Nunito"/>
                <a:ea typeface="Nunito"/>
                <a:cs typeface="Nunito"/>
                <a:sym typeface="Nunito"/>
              </a:rPr>
              <a:t>Recruitment Process Outsourcing</a:t>
            </a:r>
            <a:endParaRPr sz="2000" dirty="0">
              <a:solidFill>
                <a:schemeClr val="dk1"/>
              </a:solidFill>
              <a:latin typeface="Nunito"/>
              <a:ea typeface="Nunito"/>
              <a:cs typeface="Nunito"/>
              <a:sym typeface="Nunito"/>
            </a:endParaRPr>
          </a:p>
        </p:txBody>
      </p:sp>
      <p:sp>
        <p:nvSpPr>
          <p:cNvPr id="139" name="Google Shape;139;p7"/>
          <p:cNvSpPr/>
          <p:nvPr/>
        </p:nvSpPr>
        <p:spPr>
          <a:xfrm>
            <a:off x="0" y="0"/>
            <a:ext cx="12192000" cy="2387600"/>
          </a:xfrm>
          <a:prstGeom prst="rect">
            <a:avLst/>
          </a:prstGeom>
          <a:solidFill>
            <a:srgbClr val="511C4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0" name="Google Shape;140;p7"/>
          <p:cNvSpPr txBox="1">
            <a:spLocks noGrp="1"/>
          </p:cNvSpPr>
          <p:nvPr>
            <p:ph type="title" idx="4294967295"/>
          </p:nvPr>
        </p:nvSpPr>
        <p:spPr>
          <a:xfrm>
            <a:off x="-8" y="-11"/>
            <a:ext cx="11029600" cy="740000"/>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Clr>
                <a:srgbClr val="641766"/>
              </a:buClr>
              <a:buSzPts val="2700"/>
            </a:pPr>
            <a:r>
              <a:rPr lang="en" sz="3333">
                <a:solidFill>
                  <a:schemeClr val="lt1"/>
                </a:solidFill>
                <a:latin typeface="Nunito"/>
                <a:ea typeface="Nunito"/>
                <a:cs typeface="Nunito"/>
                <a:sym typeface="Nunito"/>
              </a:rPr>
              <a:t>X0PA Products &amp; Solutions</a:t>
            </a:r>
            <a:endParaRPr sz="3333">
              <a:solidFill>
                <a:schemeClr val="lt1"/>
              </a:solidFill>
              <a:latin typeface="Nunito"/>
              <a:ea typeface="Nunito"/>
              <a:cs typeface="Nunito"/>
              <a:sym typeface="Nunito"/>
            </a:endParaRPr>
          </a:p>
        </p:txBody>
      </p:sp>
      <p:sp>
        <p:nvSpPr>
          <p:cNvPr id="141" name="Google Shape;141;p7"/>
          <p:cNvSpPr/>
          <p:nvPr/>
        </p:nvSpPr>
        <p:spPr>
          <a:xfrm>
            <a:off x="4575467" y="1107484"/>
            <a:ext cx="2682400" cy="2749200"/>
          </a:xfrm>
          <a:prstGeom prst="ellipse">
            <a:avLst/>
          </a:prstGeom>
          <a:solidFill>
            <a:schemeClr val="lt1"/>
          </a:solidFill>
          <a:ln w="19050" cap="flat" cmpd="sng">
            <a:solidFill>
              <a:srgbClr val="511C4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2" name="Google Shape;142;p7"/>
          <p:cNvSpPr txBox="1"/>
          <p:nvPr/>
        </p:nvSpPr>
        <p:spPr>
          <a:xfrm>
            <a:off x="8259753" y="3971653"/>
            <a:ext cx="3485600" cy="243138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1500"/>
            </a:pPr>
            <a:r>
              <a:rPr lang="en" sz="2000" b="1" dirty="0">
                <a:solidFill>
                  <a:srgbClr val="511C41"/>
                </a:solidFill>
                <a:latin typeface="Nunito"/>
                <a:ea typeface="Nunito"/>
                <a:cs typeface="Nunito"/>
                <a:sym typeface="Nunito"/>
              </a:rPr>
              <a:t>Use Cases</a:t>
            </a:r>
            <a:endParaRPr sz="2000" dirty="0">
              <a:solidFill>
                <a:schemeClr val="dk1"/>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Graduate Hiring</a:t>
            </a:r>
            <a:endParaRPr sz="2000" dirty="0">
              <a:solidFill>
                <a:srgbClr val="000000"/>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Admission Management</a:t>
            </a:r>
            <a:endParaRPr sz="2000" dirty="0">
              <a:solidFill>
                <a:srgbClr val="000000"/>
              </a:solidFill>
              <a:latin typeface="Nunito"/>
              <a:ea typeface="Nunito"/>
              <a:cs typeface="Nunito"/>
              <a:sym typeface="Nunito"/>
            </a:endParaRPr>
          </a:p>
          <a:p>
            <a:pPr algn="ctr">
              <a:lnSpc>
                <a:spcPct val="150000"/>
              </a:lnSpc>
              <a:buClr>
                <a:srgbClr val="000000"/>
              </a:buClr>
              <a:buSzPts val="1500"/>
            </a:pPr>
            <a:r>
              <a:rPr lang="en" sz="2000" dirty="0">
                <a:solidFill>
                  <a:schemeClr val="dk1"/>
                </a:solidFill>
                <a:latin typeface="Nunito"/>
                <a:ea typeface="Nunito"/>
                <a:cs typeface="Nunito"/>
                <a:sym typeface="Nunito"/>
              </a:rPr>
              <a:t>Internship Management</a:t>
            </a:r>
            <a:endParaRPr sz="2000" dirty="0">
              <a:solidFill>
                <a:srgbClr val="000000"/>
              </a:solidFill>
              <a:latin typeface="Nunito"/>
              <a:ea typeface="Nunito"/>
              <a:cs typeface="Nunito"/>
              <a:sym typeface="Nunito"/>
            </a:endParaRPr>
          </a:p>
          <a:p>
            <a:pPr algn="ctr">
              <a:lnSpc>
                <a:spcPct val="150000"/>
              </a:lnSpc>
              <a:buClr>
                <a:srgbClr val="000000"/>
              </a:buClr>
              <a:buSzPts val="1500"/>
            </a:pPr>
            <a:endParaRPr sz="2000" dirty="0">
              <a:solidFill>
                <a:schemeClr val="dk1"/>
              </a:solidFill>
              <a:latin typeface="Nunito"/>
              <a:ea typeface="Nunito"/>
              <a:cs typeface="Nunito"/>
              <a:sym typeface="Nunito"/>
            </a:endParaRPr>
          </a:p>
        </p:txBody>
      </p:sp>
      <p:sp>
        <p:nvSpPr>
          <p:cNvPr id="143" name="Google Shape;143;p7"/>
          <p:cNvSpPr/>
          <p:nvPr/>
        </p:nvSpPr>
        <p:spPr>
          <a:xfrm>
            <a:off x="612300" y="1126884"/>
            <a:ext cx="2682400" cy="2762800"/>
          </a:xfrm>
          <a:prstGeom prst="ellipse">
            <a:avLst/>
          </a:prstGeom>
          <a:solidFill>
            <a:schemeClr val="lt1"/>
          </a:solidFill>
          <a:ln w="19050" cap="flat" cmpd="sng">
            <a:solidFill>
              <a:srgbClr val="511C4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4" name="Google Shape;144;p7"/>
          <p:cNvSpPr/>
          <p:nvPr/>
        </p:nvSpPr>
        <p:spPr>
          <a:xfrm>
            <a:off x="8661353" y="1037015"/>
            <a:ext cx="2682400" cy="2749200"/>
          </a:xfrm>
          <a:prstGeom prst="ellipse">
            <a:avLst/>
          </a:prstGeom>
          <a:solidFill>
            <a:schemeClr val="lt1"/>
          </a:solidFill>
          <a:ln w="19050" cap="flat" cmpd="sng">
            <a:solidFill>
              <a:srgbClr val="511C4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145" name="Google Shape;145;p7"/>
          <p:cNvPicPr preferRelativeResize="0"/>
          <p:nvPr/>
        </p:nvPicPr>
        <p:blipFill rotWithShape="1">
          <a:blip r:embed="rId3">
            <a:alphaModFix/>
          </a:blip>
          <a:srcRect/>
          <a:stretch/>
        </p:blipFill>
        <p:spPr>
          <a:xfrm>
            <a:off x="8941174" y="2019353"/>
            <a:ext cx="2122765" cy="784512"/>
          </a:xfrm>
          <a:prstGeom prst="rect">
            <a:avLst/>
          </a:prstGeom>
          <a:noFill/>
          <a:ln>
            <a:noFill/>
          </a:ln>
        </p:spPr>
      </p:pic>
      <p:pic>
        <p:nvPicPr>
          <p:cNvPr id="146" name="Google Shape;146;p7" descr="Graphical user interface, application&#10;&#10;Description automatically generated">
            <a:hlinkClick r:id="rId4"/>
          </p:cNvPr>
          <p:cNvPicPr preferRelativeResize="0"/>
          <p:nvPr/>
        </p:nvPicPr>
        <p:blipFill rotWithShape="1">
          <a:blip r:embed="rId5">
            <a:alphaModFix/>
          </a:blip>
          <a:srcRect/>
          <a:stretch/>
        </p:blipFill>
        <p:spPr>
          <a:xfrm>
            <a:off x="4618517" y="2043218"/>
            <a:ext cx="2596300" cy="930135"/>
          </a:xfrm>
          <a:prstGeom prst="rect">
            <a:avLst/>
          </a:prstGeom>
          <a:noFill/>
          <a:ln>
            <a:noFill/>
          </a:ln>
        </p:spPr>
      </p:pic>
      <p:pic>
        <p:nvPicPr>
          <p:cNvPr id="147" name="Google Shape;147;p7" descr="Picture 11"/>
          <p:cNvPicPr preferRelativeResize="0"/>
          <p:nvPr/>
        </p:nvPicPr>
        <p:blipFill rotWithShape="1">
          <a:blip r:embed="rId6">
            <a:alphaModFix/>
          </a:blip>
          <a:srcRect/>
          <a:stretch/>
        </p:blipFill>
        <p:spPr>
          <a:xfrm>
            <a:off x="733553" y="1289075"/>
            <a:ext cx="2438400" cy="2438400"/>
          </a:xfrm>
          <a:prstGeom prst="rect">
            <a:avLst/>
          </a:prstGeom>
          <a:noFill/>
          <a:ln>
            <a:noFill/>
          </a:ln>
        </p:spPr>
      </p:pic>
      <p:pic>
        <p:nvPicPr>
          <p:cNvPr id="155" name="Google Shape;155;p7"/>
          <p:cNvPicPr preferRelativeResize="0"/>
          <p:nvPr/>
        </p:nvPicPr>
        <p:blipFill rotWithShape="1">
          <a:blip r:embed="rId7">
            <a:alphaModFix/>
          </a:blip>
          <a:srcRect/>
          <a:stretch/>
        </p:blipFill>
        <p:spPr>
          <a:xfrm>
            <a:off x="10638304" y="141075"/>
            <a:ext cx="1370443" cy="719467"/>
          </a:xfrm>
          <a:prstGeom prst="rect">
            <a:avLst/>
          </a:prstGeom>
          <a:noFill/>
          <a:ln>
            <a:noFill/>
          </a:ln>
        </p:spPr>
      </p:pic>
      <p:sp>
        <p:nvSpPr>
          <p:cNvPr id="156" name="Google Shape;156;p7"/>
          <p:cNvSpPr txBox="1"/>
          <p:nvPr/>
        </p:nvSpPr>
        <p:spPr>
          <a:xfrm>
            <a:off x="10987100" y="6403033"/>
            <a:ext cx="1214400" cy="492402"/>
          </a:xfrm>
          <a:prstGeom prst="rect">
            <a:avLst/>
          </a:prstGeom>
          <a:noFill/>
          <a:ln>
            <a:noFill/>
          </a:ln>
        </p:spPr>
        <p:txBody>
          <a:bodyPr spcFirstLastPara="1" wrap="square" lIns="121900" tIns="121900" rIns="121900" bIns="121900" anchor="t" anchorCtr="0">
            <a:spAutoFit/>
          </a:bodyPr>
          <a:lstStyle/>
          <a:p>
            <a:pPr>
              <a:buClr>
                <a:srgbClr val="000000"/>
              </a:buClr>
              <a:buSzPts val="1200"/>
            </a:pPr>
            <a:r>
              <a:rPr lang="en" sz="1600">
                <a:solidFill>
                  <a:srgbClr val="511C41"/>
                </a:solidFill>
                <a:latin typeface="Nunito"/>
                <a:ea typeface="Nunito"/>
                <a:cs typeface="Nunito"/>
                <a:sym typeface="Nunito"/>
              </a:rPr>
              <a:t>x0pa.com</a:t>
            </a:r>
            <a:endParaRPr sz="1600">
              <a:solidFill>
                <a:srgbClr val="511C4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p:nvPr/>
        </p:nvSpPr>
        <p:spPr>
          <a:xfrm>
            <a:off x="0" y="0"/>
            <a:ext cx="3343200" cy="6858000"/>
          </a:xfrm>
          <a:prstGeom prst="rect">
            <a:avLst/>
          </a:prstGeom>
          <a:solidFill>
            <a:srgbClr val="511C4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85" name="Google Shape;385;p24"/>
          <p:cNvSpPr txBox="1">
            <a:spLocks noGrp="1"/>
          </p:cNvSpPr>
          <p:nvPr>
            <p:ph type="title"/>
          </p:nvPr>
        </p:nvSpPr>
        <p:spPr>
          <a:xfrm>
            <a:off x="228600" y="1231933"/>
            <a:ext cx="2871600" cy="2682800"/>
          </a:xfrm>
          <a:prstGeom prst="rect">
            <a:avLst/>
          </a:prstGeom>
          <a:noFill/>
          <a:ln>
            <a:noFill/>
          </a:ln>
        </p:spPr>
        <p:txBody>
          <a:bodyPr spcFirstLastPara="1" vert="horz" wrap="square" lIns="121900" tIns="121900" rIns="121900" bIns="121900" rtlCol="0" anchor="t" anchorCtr="0">
            <a:noAutofit/>
          </a:bodyPr>
          <a:lstStyle/>
          <a:p>
            <a:pPr algn="r">
              <a:buSzPts val="3111"/>
            </a:pPr>
            <a:r>
              <a:rPr lang="en" sz="3333">
                <a:solidFill>
                  <a:schemeClr val="lt1"/>
                </a:solidFill>
                <a:latin typeface="Nunito"/>
                <a:ea typeface="Nunito"/>
                <a:cs typeface="Nunito"/>
                <a:sym typeface="Nunito"/>
              </a:rPr>
              <a:t>The most</a:t>
            </a:r>
            <a:endParaRPr sz="3333">
              <a:solidFill>
                <a:schemeClr val="lt1"/>
              </a:solidFill>
              <a:latin typeface="Nunito"/>
              <a:ea typeface="Nunito"/>
              <a:cs typeface="Nunito"/>
              <a:sym typeface="Nunito"/>
            </a:endParaRPr>
          </a:p>
          <a:p>
            <a:pPr algn="r">
              <a:buSzPts val="3111"/>
            </a:pPr>
            <a:r>
              <a:rPr lang="en" sz="3333">
                <a:solidFill>
                  <a:schemeClr val="lt1"/>
                </a:solidFill>
                <a:latin typeface="Nunito"/>
                <a:ea typeface="Nunito"/>
                <a:cs typeface="Nunito"/>
                <a:sym typeface="Nunito"/>
              </a:rPr>
              <a:t>forward</a:t>
            </a:r>
            <a:endParaRPr sz="3333">
              <a:solidFill>
                <a:schemeClr val="lt1"/>
              </a:solidFill>
              <a:latin typeface="Nunito"/>
              <a:ea typeface="Nunito"/>
              <a:cs typeface="Nunito"/>
              <a:sym typeface="Nunito"/>
            </a:endParaRPr>
          </a:p>
          <a:p>
            <a:pPr algn="r">
              <a:buSzPts val="3111"/>
            </a:pPr>
            <a:r>
              <a:rPr lang="en" sz="3333">
                <a:solidFill>
                  <a:schemeClr val="lt1"/>
                </a:solidFill>
                <a:latin typeface="Nunito"/>
                <a:ea typeface="Nunito"/>
                <a:cs typeface="Nunito"/>
                <a:sym typeface="Nunito"/>
              </a:rPr>
              <a:t>Thinking organisations use X0PA AI</a:t>
            </a:r>
            <a:endParaRPr sz="3333">
              <a:solidFill>
                <a:schemeClr val="lt1"/>
              </a:solidFill>
              <a:latin typeface="Nunito"/>
              <a:ea typeface="Nunito"/>
              <a:cs typeface="Nunito"/>
              <a:sym typeface="Nunito"/>
            </a:endParaRPr>
          </a:p>
        </p:txBody>
      </p:sp>
      <p:sp>
        <p:nvSpPr>
          <p:cNvPr id="386" name="Google Shape;386;p24"/>
          <p:cNvSpPr txBox="1"/>
          <p:nvPr/>
        </p:nvSpPr>
        <p:spPr>
          <a:xfrm>
            <a:off x="668800" y="4186167"/>
            <a:ext cx="2260000" cy="1271600"/>
          </a:xfrm>
          <a:prstGeom prst="rect">
            <a:avLst/>
          </a:prstGeom>
          <a:noFill/>
          <a:ln>
            <a:noFill/>
          </a:ln>
        </p:spPr>
        <p:txBody>
          <a:bodyPr spcFirstLastPara="1" wrap="square" lIns="121900" tIns="121900" rIns="121900" bIns="121900" anchor="ctr" anchorCtr="0">
            <a:noAutofit/>
          </a:bodyPr>
          <a:lstStyle/>
          <a:p>
            <a:pPr algn="r">
              <a:lnSpc>
                <a:spcPct val="115000"/>
              </a:lnSpc>
              <a:buClr>
                <a:srgbClr val="000000"/>
              </a:buClr>
              <a:buSzPts val="1200"/>
            </a:pPr>
            <a:r>
              <a:rPr lang="en" sz="1600">
                <a:solidFill>
                  <a:schemeClr val="lt1"/>
                </a:solidFill>
                <a:latin typeface="Nunito"/>
                <a:ea typeface="Nunito"/>
                <a:cs typeface="Nunito"/>
                <a:sym typeface="Nunito"/>
              </a:rPr>
              <a:t>Clients across: Singapore, India, The UAE, The Philippines, Indonesia, The UK</a:t>
            </a:r>
            <a:endParaRPr sz="1600">
              <a:solidFill>
                <a:schemeClr val="lt1"/>
              </a:solidFill>
              <a:latin typeface="Nunito"/>
              <a:ea typeface="Nunito"/>
              <a:cs typeface="Nunito"/>
              <a:sym typeface="Nunito"/>
            </a:endParaRPr>
          </a:p>
        </p:txBody>
      </p:sp>
      <p:pic>
        <p:nvPicPr>
          <p:cNvPr id="387" name="Google Shape;387;p24"/>
          <p:cNvPicPr preferRelativeResize="0"/>
          <p:nvPr/>
        </p:nvPicPr>
        <p:blipFill rotWithShape="1">
          <a:blip r:embed="rId3">
            <a:alphaModFix/>
          </a:blip>
          <a:srcRect/>
          <a:stretch/>
        </p:blipFill>
        <p:spPr>
          <a:xfrm>
            <a:off x="10715633" y="157769"/>
            <a:ext cx="1214435" cy="719467"/>
          </a:xfrm>
          <a:prstGeom prst="rect">
            <a:avLst/>
          </a:prstGeom>
          <a:noFill/>
          <a:ln>
            <a:noFill/>
          </a:ln>
        </p:spPr>
      </p:pic>
      <p:sp>
        <p:nvSpPr>
          <p:cNvPr id="388" name="Google Shape;388;p24"/>
          <p:cNvSpPr txBox="1"/>
          <p:nvPr/>
        </p:nvSpPr>
        <p:spPr>
          <a:xfrm>
            <a:off x="10987100" y="6403033"/>
            <a:ext cx="1214400" cy="492402"/>
          </a:xfrm>
          <a:prstGeom prst="rect">
            <a:avLst/>
          </a:prstGeom>
          <a:noFill/>
          <a:ln>
            <a:noFill/>
          </a:ln>
        </p:spPr>
        <p:txBody>
          <a:bodyPr spcFirstLastPara="1" wrap="square" lIns="121900" tIns="121900" rIns="121900" bIns="121900" anchor="t" anchorCtr="0">
            <a:spAutoFit/>
          </a:bodyPr>
          <a:lstStyle/>
          <a:p>
            <a:pPr>
              <a:buClr>
                <a:srgbClr val="000000"/>
              </a:buClr>
              <a:buSzPts val="1200"/>
            </a:pPr>
            <a:r>
              <a:rPr lang="en" sz="1600">
                <a:solidFill>
                  <a:srgbClr val="511C41"/>
                </a:solidFill>
                <a:latin typeface="Nunito"/>
                <a:ea typeface="Nunito"/>
                <a:cs typeface="Nunito"/>
                <a:sym typeface="Nunito"/>
              </a:rPr>
              <a:t>x0pa.com</a:t>
            </a:r>
            <a:endParaRPr sz="1600">
              <a:solidFill>
                <a:srgbClr val="511C41"/>
              </a:solidFill>
              <a:latin typeface="Nunito"/>
              <a:ea typeface="Nunito"/>
              <a:cs typeface="Nunito"/>
              <a:sym typeface="Nunito"/>
            </a:endParaRPr>
          </a:p>
        </p:txBody>
      </p:sp>
      <p:pic>
        <p:nvPicPr>
          <p:cNvPr id="389" name="Google Shape;389;p24"/>
          <p:cNvPicPr preferRelativeResize="0"/>
          <p:nvPr/>
        </p:nvPicPr>
        <p:blipFill>
          <a:blip r:embed="rId4">
            <a:alphaModFix/>
          </a:blip>
          <a:stretch>
            <a:fillRect/>
          </a:stretch>
        </p:blipFill>
        <p:spPr>
          <a:xfrm>
            <a:off x="3646401" y="1566833"/>
            <a:ext cx="8283668" cy="45058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lstStyle/>
          <a:p>
            <a:r>
              <a:rPr lang="en-US" dirty="0"/>
              <a:t>Companies usually struggle to come up with a Job Description (JD) that accurately describes the role and attract the right candidates. This is especially true for new roles where companies usually copy JDs posted by other companies. Recruiters may also not know what the qualifications and skills are required for the role and under/over-specify the requirements. </a:t>
            </a:r>
          </a:p>
          <a:p>
            <a:endParaRPr lang="en-US" dirty="0"/>
          </a:p>
          <a:p>
            <a:r>
              <a:rPr lang="en-US" dirty="0"/>
              <a:t>As a B2B SaaS provider in the recruitment space, X0PA aims to develop in-built capabilities to recommend JDs to recruiters based on information on the job/role provided. This would help companies to describe their job openings more accurately and attract the right candidates to the job.</a:t>
            </a:r>
          </a:p>
          <a:p>
            <a:endParaRPr lang="en-US" dirty="0"/>
          </a:p>
        </p:txBody>
      </p:sp>
    </p:spTree>
    <p:extLst>
      <p:ext uri="{BB962C8B-B14F-4D97-AF65-F5344CB8AC3E}">
        <p14:creationId xmlns:p14="http://schemas.microsoft.com/office/powerpoint/2010/main" val="297324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dirty="0"/>
              <a:t> Develop a recommendation system that takes in at least job title and skills and outputs a job description.</a:t>
            </a:r>
          </a:p>
          <a:p>
            <a:pPr>
              <a:buFont typeface="Wingdings" panose="05000000000000000000" pitchFamily="2" charset="2"/>
              <a:buChar char="§"/>
            </a:pPr>
            <a:r>
              <a:rPr lang="en-US" dirty="0"/>
              <a:t> Users of the JD recommender will be recruiters. The final feature will be integrated into X0PA’s AI Recruiter platform where recruiters can create job postings with ease.</a:t>
            </a:r>
          </a:p>
          <a:p>
            <a:pPr>
              <a:buFont typeface="Wingdings" panose="05000000000000000000" pitchFamily="2" charset="2"/>
              <a:buChar char="§"/>
            </a:pPr>
            <a:r>
              <a:rPr lang="en-US" dirty="0"/>
              <a:t> Example:</a:t>
            </a:r>
          </a:p>
          <a:p>
            <a:pPr lvl="1">
              <a:buFont typeface="Wingdings" panose="05000000000000000000" pitchFamily="2" charset="2"/>
              <a:buChar char="§"/>
            </a:pPr>
            <a:r>
              <a:rPr lang="en-US" dirty="0"/>
              <a:t>Recruiter keys in job title “Frontend Developer” and enter skills “</a:t>
            </a:r>
            <a:r>
              <a:rPr lang="en-US" dirty="0" err="1"/>
              <a:t>Javascript</a:t>
            </a:r>
            <a:r>
              <a:rPr lang="en-US" dirty="0"/>
              <a:t>” and “CSS”.</a:t>
            </a:r>
          </a:p>
          <a:p>
            <a:pPr lvl="1">
              <a:buFont typeface="Wingdings" panose="05000000000000000000" pitchFamily="2" charset="2"/>
              <a:buChar char="§"/>
            </a:pPr>
            <a:r>
              <a:rPr lang="en-US" b="1" dirty="0">
                <a:solidFill>
                  <a:srgbClr val="0070C0"/>
                </a:solidFill>
              </a:rPr>
              <a:t>Frontend Developer Responsibilities:</a:t>
            </a:r>
          </a:p>
          <a:p>
            <a:pPr lvl="2">
              <a:buFont typeface="Wingdings" panose="05000000000000000000" pitchFamily="2" charset="2"/>
              <a:buChar char="§"/>
            </a:pPr>
            <a:r>
              <a:rPr lang="en-US" dirty="0">
                <a:solidFill>
                  <a:srgbClr val="0070C0"/>
                </a:solidFill>
              </a:rPr>
              <a:t>Determining the structure and design of web pages.</a:t>
            </a:r>
          </a:p>
          <a:p>
            <a:pPr lvl="2">
              <a:buFont typeface="Wingdings" panose="05000000000000000000" pitchFamily="2" charset="2"/>
              <a:buChar char="§"/>
            </a:pPr>
            <a:r>
              <a:rPr lang="en-US" dirty="0">
                <a:solidFill>
                  <a:srgbClr val="0070C0"/>
                </a:solidFill>
              </a:rPr>
              <a:t>Ensuring user experience determines design choices.</a:t>
            </a:r>
          </a:p>
          <a:p>
            <a:pPr lvl="2">
              <a:buFont typeface="Wingdings" panose="05000000000000000000" pitchFamily="2" charset="2"/>
              <a:buChar char="§"/>
            </a:pPr>
            <a:r>
              <a:rPr lang="en-US" dirty="0">
                <a:solidFill>
                  <a:srgbClr val="0070C0"/>
                </a:solidFill>
              </a:rPr>
              <a:t>Developing features to enhance the user experience.</a:t>
            </a:r>
          </a:p>
          <a:p>
            <a:pPr lvl="2">
              <a:buFont typeface="Wingdings" panose="05000000000000000000" pitchFamily="2" charset="2"/>
              <a:buChar char="§"/>
            </a:pPr>
            <a:r>
              <a:rPr lang="en-US" dirty="0">
                <a:solidFill>
                  <a:srgbClr val="0070C0"/>
                </a:solidFill>
              </a:rPr>
              <a:t>Striking a balance between functional and aesthetic design.</a:t>
            </a:r>
          </a:p>
          <a:p>
            <a:pPr lvl="1">
              <a:buFont typeface="Wingdings" panose="05000000000000000000" pitchFamily="2" charset="2"/>
              <a:buChar char="§"/>
            </a:pPr>
            <a:r>
              <a:rPr lang="en-US" b="1" dirty="0">
                <a:solidFill>
                  <a:srgbClr val="0070C0"/>
                </a:solidFill>
              </a:rPr>
              <a:t>Frontend Developer Requirements:</a:t>
            </a:r>
          </a:p>
          <a:p>
            <a:pPr lvl="2">
              <a:buFont typeface="Wingdings" panose="05000000000000000000" pitchFamily="2" charset="2"/>
              <a:buChar char="§"/>
            </a:pPr>
            <a:r>
              <a:rPr lang="en-US" dirty="0">
                <a:solidFill>
                  <a:srgbClr val="0070C0"/>
                </a:solidFill>
              </a:rPr>
              <a:t>Understanding of key design principles.</a:t>
            </a:r>
          </a:p>
          <a:p>
            <a:pPr lvl="2">
              <a:buFont typeface="Wingdings" panose="05000000000000000000" pitchFamily="2" charset="2"/>
              <a:buChar char="§"/>
            </a:pPr>
            <a:r>
              <a:rPr lang="en-US" dirty="0">
                <a:solidFill>
                  <a:srgbClr val="0070C0"/>
                </a:solidFill>
              </a:rPr>
              <a:t>Proficiency in HTML, </a:t>
            </a:r>
            <a:r>
              <a:rPr lang="en-US" b="1" dirty="0">
                <a:solidFill>
                  <a:srgbClr val="0070C0"/>
                </a:solidFill>
              </a:rPr>
              <a:t>CSS</a:t>
            </a:r>
            <a:r>
              <a:rPr lang="en-US" dirty="0">
                <a:solidFill>
                  <a:srgbClr val="0070C0"/>
                </a:solidFill>
              </a:rPr>
              <a:t>, </a:t>
            </a:r>
            <a:r>
              <a:rPr lang="en-US" b="1" dirty="0">
                <a:solidFill>
                  <a:srgbClr val="0070C0"/>
                </a:solidFill>
              </a:rPr>
              <a:t>JavaScript</a:t>
            </a:r>
            <a:r>
              <a:rPr lang="en-US" dirty="0">
                <a:solidFill>
                  <a:srgbClr val="0070C0"/>
                </a:solidFill>
              </a:rPr>
              <a:t>, and jQuery.</a:t>
            </a:r>
          </a:p>
          <a:p>
            <a:pPr lvl="2">
              <a:buFont typeface="Wingdings" panose="05000000000000000000" pitchFamily="2" charset="2"/>
              <a:buChar char="§"/>
            </a:pPr>
            <a:r>
              <a:rPr lang="en-US" dirty="0">
                <a:solidFill>
                  <a:srgbClr val="0070C0"/>
                </a:solidFill>
              </a:rPr>
              <a:t>Understanding of server-side CSS.</a:t>
            </a:r>
          </a:p>
        </p:txBody>
      </p:sp>
    </p:spTree>
    <p:extLst>
      <p:ext uri="{BB962C8B-B14F-4D97-AF65-F5344CB8AC3E}">
        <p14:creationId xmlns:p14="http://schemas.microsoft.com/office/powerpoint/2010/main" val="79153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normAutofit/>
          </a:bodyPr>
          <a:lstStyle/>
          <a:p>
            <a:pPr>
              <a:buFont typeface="Wingdings" panose="05000000000000000000" pitchFamily="2" charset="2"/>
              <a:buChar char="§"/>
            </a:pPr>
            <a:r>
              <a:rPr lang="en-US" dirty="0"/>
              <a:t> The Project can have varying difficulty, recommended to start with a simple solution and gradually increase in complexity only if it improves performance.</a:t>
            </a:r>
          </a:p>
          <a:p>
            <a:pPr>
              <a:buFont typeface="Wingdings" panose="05000000000000000000" pitchFamily="2" charset="2"/>
              <a:buChar char="§"/>
            </a:pPr>
            <a:r>
              <a:rPr lang="en-US" dirty="0"/>
              <a:t> Level 1: Rules-based recommender</a:t>
            </a:r>
          </a:p>
          <a:p>
            <a:pPr lvl="1">
              <a:buFont typeface="Wingdings" panose="05000000000000000000" pitchFamily="2" charset="2"/>
              <a:buChar char="§"/>
            </a:pPr>
            <a:r>
              <a:rPr lang="en-US" dirty="0"/>
              <a:t>Have a JD template for each Job Title</a:t>
            </a:r>
          </a:p>
          <a:p>
            <a:pPr lvl="1">
              <a:buFont typeface="Wingdings" panose="05000000000000000000" pitchFamily="2" charset="2"/>
              <a:buChar char="§"/>
            </a:pPr>
            <a:r>
              <a:rPr lang="en-US" dirty="0"/>
              <a:t>Label each role or requirements by skills / Fill-in-the-blanks methods</a:t>
            </a:r>
          </a:p>
          <a:p>
            <a:pPr lvl="1">
              <a:buFont typeface="Wingdings" panose="05000000000000000000" pitchFamily="2" charset="2"/>
              <a:buChar char="§"/>
            </a:pPr>
            <a:r>
              <a:rPr lang="en-US" dirty="0"/>
              <a:t>Show relevant role or requirement when skill is input by recruiter </a:t>
            </a:r>
          </a:p>
          <a:p>
            <a:pPr>
              <a:buFont typeface="Wingdings" panose="05000000000000000000" pitchFamily="2" charset="2"/>
              <a:buChar char="§"/>
            </a:pPr>
            <a:r>
              <a:rPr lang="en-US" dirty="0"/>
              <a:t> Level 2: Multi-Class Classifier</a:t>
            </a:r>
          </a:p>
          <a:p>
            <a:pPr lvl="1">
              <a:buFont typeface="Wingdings" panose="05000000000000000000" pitchFamily="2" charset="2"/>
              <a:buChar char="§"/>
            </a:pPr>
            <a:r>
              <a:rPr lang="en-US" dirty="0"/>
              <a:t>Have a JD template for each Job Title</a:t>
            </a:r>
          </a:p>
          <a:p>
            <a:pPr lvl="1">
              <a:buFont typeface="Wingdings" panose="05000000000000000000" pitchFamily="2" charset="2"/>
              <a:buChar char="§"/>
            </a:pPr>
            <a:r>
              <a:rPr lang="en-US" dirty="0"/>
              <a:t>Label each role or requirements by skills using a supervised learning model</a:t>
            </a:r>
          </a:p>
          <a:p>
            <a:pPr lvl="1">
              <a:buFont typeface="Wingdings" panose="05000000000000000000" pitchFamily="2" charset="2"/>
              <a:buChar char="§"/>
            </a:pPr>
            <a:r>
              <a:rPr lang="en-US" dirty="0"/>
              <a:t>Show relevant role or requirement when skill is input by recruiter </a:t>
            </a:r>
          </a:p>
          <a:p>
            <a:pPr lvl="1">
              <a:buFont typeface="Wingdings" panose="05000000000000000000" pitchFamily="2" charset="2"/>
              <a:buChar char="§"/>
            </a:pPr>
            <a:endParaRPr lang="en-US" dirty="0">
              <a:solidFill>
                <a:srgbClr val="0070C0"/>
              </a:solidFill>
            </a:endParaRPr>
          </a:p>
        </p:txBody>
      </p:sp>
    </p:spTree>
    <p:extLst>
      <p:ext uri="{BB962C8B-B14F-4D97-AF65-F5344CB8AC3E}">
        <p14:creationId xmlns:p14="http://schemas.microsoft.com/office/powerpoint/2010/main" val="309451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normAutofit/>
          </a:bodyPr>
          <a:lstStyle/>
          <a:p>
            <a:pPr>
              <a:buFont typeface="Wingdings" panose="05000000000000000000" pitchFamily="2" charset="2"/>
              <a:buChar char="§"/>
            </a:pPr>
            <a:r>
              <a:rPr lang="en-US" dirty="0"/>
              <a:t>Level 3: Multi-Class Classifier, Multiple Features</a:t>
            </a:r>
          </a:p>
          <a:p>
            <a:pPr lvl="1">
              <a:buFont typeface="Wingdings" panose="05000000000000000000" pitchFamily="2" charset="2"/>
              <a:buChar char="§"/>
            </a:pPr>
            <a:r>
              <a:rPr lang="en-US" dirty="0"/>
              <a:t>Have a JD template for each Job Title</a:t>
            </a:r>
          </a:p>
          <a:p>
            <a:pPr lvl="1">
              <a:buFont typeface="Wingdings" panose="05000000000000000000" pitchFamily="2" charset="2"/>
              <a:buChar char="§"/>
            </a:pPr>
            <a:r>
              <a:rPr lang="en-US" dirty="0"/>
              <a:t>Label each role or requirements by skills using a supervised learning model</a:t>
            </a:r>
          </a:p>
          <a:p>
            <a:pPr lvl="1">
              <a:buFont typeface="Wingdings" panose="05000000000000000000" pitchFamily="2" charset="2"/>
              <a:buChar char="§"/>
            </a:pPr>
            <a:r>
              <a:rPr lang="en-US" dirty="0"/>
              <a:t>Recruiters can provide other inputs such as work experience, education, industry, job level etc.</a:t>
            </a:r>
          </a:p>
          <a:p>
            <a:pPr>
              <a:buFont typeface="Wingdings" panose="05000000000000000000" pitchFamily="2" charset="2"/>
              <a:buChar char="§"/>
            </a:pPr>
            <a:r>
              <a:rPr lang="en-US" dirty="0"/>
              <a:t> Level 4: Generative Model</a:t>
            </a:r>
          </a:p>
          <a:p>
            <a:pPr lvl="1">
              <a:buFont typeface="Wingdings" panose="05000000000000000000" pitchFamily="2" charset="2"/>
              <a:buChar char="§"/>
            </a:pPr>
            <a:r>
              <a:rPr lang="en-US" dirty="0"/>
              <a:t>Model able to generate JD without using a template / hybrid</a:t>
            </a:r>
          </a:p>
          <a:p>
            <a:pPr lvl="1">
              <a:buFont typeface="Wingdings" panose="05000000000000000000" pitchFamily="2" charset="2"/>
              <a:buChar char="§"/>
            </a:pPr>
            <a:r>
              <a:rPr lang="en-US" dirty="0"/>
              <a:t>Text generated will be based on user inputs such as Job Title, Industry, Job Level, Skills etc.</a:t>
            </a:r>
          </a:p>
          <a:p>
            <a:pPr lvl="1">
              <a:buFont typeface="Wingdings" panose="05000000000000000000" pitchFamily="2" charset="2"/>
              <a:buChar char="§"/>
            </a:pPr>
            <a:endParaRPr lang="en-US" dirty="0"/>
          </a:p>
          <a:p>
            <a:pPr>
              <a:buFont typeface="Wingdings" panose="05000000000000000000" pitchFamily="2" charset="2"/>
              <a:buChar char="§"/>
            </a:pPr>
            <a:r>
              <a:rPr lang="en-US" dirty="0"/>
              <a:t> You are encouraged to try at least Level 2 for ML and NLP-related experience. </a:t>
            </a:r>
          </a:p>
          <a:p>
            <a:pPr marL="201168" lvl="1" indent="0">
              <a:buNone/>
            </a:pPr>
            <a:endParaRPr lang="en-US" dirty="0">
              <a:solidFill>
                <a:srgbClr val="0070C0"/>
              </a:solidFill>
            </a:endParaRPr>
          </a:p>
        </p:txBody>
      </p:sp>
    </p:spTree>
    <p:extLst>
      <p:ext uri="{BB962C8B-B14F-4D97-AF65-F5344CB8AC3E}">
        <p14:creationId xmlns:p14="http://schemas.microsoft.com/office/powerpoint/2010/main" val="1797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F0-4567-40CE-4453-768C4C41E287}"/>
              </a:ext>
            </a:extLst>
          </p:cNvPr>
          <p:cNvSpPr>
            <a:spLocks noGrp="1"/>
          </p:cNvSpPr>
          <p:nvPr>
            <p:ph type="title"/>
          </p:nvPr>
        </p:nvSpPr>
        <p:spPr/>
        <p:txBody>
          <a:bodyPr/>
          <a:lstStyle/>
          <a:p>
            <a:r>
              <a:rPr lang="en-US" dirty="0"/>
              <a:t>JD Components</a:t>
            </a:r>
          </a:p>
        </p:txBody>
      </p:sp>
      <p:sp>
        <p:nvSpPr>
          <p:cNvPr id="3" name="Content Placeholder 2">
            <a:extLst>
              <a:ext uri="{FF2B5EF4-FFF2-40B4-BE49-F238E27FC236}">
                <a16:creationId xmlns:a16="http://schemas.microsoft.com/office/drawing/2014/main" id="{FCBA9DB8-6D44-FD5D-3E8C-3651D004ECB7}"/>
              </a:ext>
            </a:extLst>
          </p:cNvPr>
          <p:cNvSpPr>
            <a:spLocks noGrp="1"/>
          </p:cNvSpPr>
          <p:nvPr>
            <p:ph idx="1"/>
          </p:nvPr>
        </p:nvSpPr>
        <p:spPr/>
        <p:txBody>
          <a:bodyPr/>
          <a:lstStyle/>
          <a:p>
            <a:pPr>
              <a:buFont typeface="Wingdings" panose="05000000000000000000" pitchFamily="2" charset="2"/>
              <a:buChar char="§"/>
            </a:pPr>
            <a:r>
              <a:rPr lang="en-US" dirty="0"/>
              <a:t> Company Profile (Not required)</a:t>
            </a:r>
          </a:p>
          <a:p>
            <a:pPr>
              <a:buFont typeface="Wingdings" panose="05000000000000000000" pitchFamily="2" charset="2"/>
              <a:buChar char="§"/>
            </a:pPr>
            <a:r>
              <a:rPr lang="en-US" dirty="0"/>
              <a:t> Summary (Good to have)</a:t>
            </a:r>
          </a:p>
          <a:p>
            <a:pPr>
              <a:buFont typeface="Wingdings" panose="05000000000000000000" pitchFamily="2" charset="2"/>
              <a:buChar char="§"/>
            </a:pPr>
            <a:r>
              <a:rPr lang="en-US" dirty="0"/>
              <a:t> Roles &amp; Responsibilities / Tasks (Compulsory)</a:t>
            </a:r>
          </a:p>
          <a:p>
            <a:pPr>
              <a:buFont typeface="Wingdings" panose="05000000000000000000" pitchFamily="2" charset="2"/>
              <a:buChar char="§"/>
            </a:pPr>
            <a:r>
              <a:rPr lang="en-US" dirty="0"/>
              <a:t> Requirements (Compulsory)</a:t>
            </a:r>
          </a:p>
          <a:p>
            <a:pPr lvl="1">
              <a:buFont typeface="Wingdings" panose="05000000000000000000" pitchFamily="2" charset="2"/>
              <a:buChar char="§"/>
            </a:pPr>
            <a:r>
              <a:rPr lang="en-US" dirty="0"/>
              <a:t>Skills</a:t>
            </a:r>
          </a:p>
          <a:p>
            <a:pPr lvl="1">
              <a:buFont typeface="Wingdings" panose="05000000000000000000" pitchFamily="2" charset="2"/>
              <a:buChar char="§"/>
            </a:pPr>
            <a:r>
              <a:rPr lang="en-US" dirty="0"/>
              <a:t>Experience</a:t>
            </a:r>
          </a:p>
          <a:p>
            <a:pPr lvl="1">
              <a:buFont typeface="Wingdings" panose="05000000000000000000" pitchFamily="2" charset="2"/>
              <a:buChar char="§"/>
            </a:pPr>
            <a:r>
              <a:rPr lang="en-US" dirty="0"/>
              <a:t>Education</a:t>
            </a:r>
          </a:p>
          <a:p>
            <a:pPr>
              <a:buFont typeface="Wingdings" panose="05000000000000000000" pitchFamily="2" charset="2"/>
              <a:buChar char="§"/>
            </a:pPr>
            <a:r>
              <a:rPr lang="en-US" dirty="0"/>
              <a:t> Others (Not required)</a:t>
            </a:r>
          </a:p>
        </p:txBody>
      </p:sp>
    </p:spTree>
    <p:extLst>
      <p:ext uri="{BB962C8B-B14F-4D97-AF65-F5344CB8AC3E}">
        <p14:creationId xmlns:p14="http://schemas.microsoft.com/office/powerpoint/2010/main" val="7725412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{00274309-8EAB-4054-9C4A-2664C15471B2}tf22712842_win32</Template>
  <TotalTime>145</TotalTime>
  <Words>915</Words>
  <Application>Microsoft Office PowerPoint</Application>
  <PresentationFormat>Widescreen</PresentationFormat>
  <Paragraphs>103</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Nunito</vt:lpstr>
      <vt:lpstr>Wingdings</vt:lpstr>
      <vt:lpstr>1_RetrospectVTI</vt:lpstr>
      <vt:lpstr>JOB DESCRIPTION RECOMMENDATION USING NLP</vt:lpstr>
      <vt:lpstr>PowerPoint Presentation</vt:lpstr>
      <vt:lpstr>X0PA Products &amp; Solutions</vt:lpstr>
      <vt:lpstr>The most forward Thinking organisations use X0PA AI</vt:lpstr>
      <vt:lpstr>Problem Statement</vt:lpstr>
      <vt:lpstr>Objectives</vt:lpstr>
      <vt:lpstr>Scope</vt:lpstr>
      <vt:lpstr>Scope</vt:lpstr>
      <vt:lpstr>JD Components</vt:lpstr>
      <vt:lpstr>Deliverables</vt:lpstr>
      <vt:lpstr>Technical Stack</vt:lpstr>
      <vt:lpstr>Data</vt:lpstr>
      <vt:lpstr>Company Representative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DESCRIPTION RECOMMENDATION USING NLP</dc:title>
  <dc:creator>Lee Gang</dc:creator>
  <cp:lastModifiedBy>Lee Gang</cp:lastModifiedBy>
  <cp:revision>4</cp:revision>
  <dcterms:created xsi:type="dcterms:W3CDTF">2022-05-16T03:04:40Z</dcterms:created>
  <dcterms:modified xsi:type="dcterms:W3CDTF">2022-05-16T06:10:43Z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