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47"/>
  </p:notesMasterIdLst>
  <p:sldIdLst>
    <p:sldId id="256" r:id="rId2"/>
    <p:sldId id="257" r:id="rId3"/>
    <p:sldId id="280" r:id="rId4"/>
    <p:sldId id="286" r:id="rId5"/>
    <p:sldId id="281" r:id="rId6"/>
    <p:sldId id="284" r:id="rId7"/>
    <p:sldId id="283" r:id="rId8"/>
    <p:sldId id="306" r:id="rId9"/>
    <p:sldId id="328" r:id="rId10"/>
    <p:sldId id="278" r:id="rId11"/>
    <p:sldId id="308" r:id="rId12"/>
    <p:sldId id="310" r:id="rId13"/>
    <p:sldId id="311" r:id="rId14"/>
    <p:sldId id="312" r:id="rId15"/>
    <p:sldId id="314" r:id="rId16"/>
    <p:sldId id="296" r:id="rId17"/>
    <p:sldId id="297" r:id="rId18"/>
    <p:sldId id="298" r:id="rId19"/>
    <p:sldId id="299" r:id="rId20"/>
    <p:sldId id="300" r:id="rId21"/>
    <p:sldId id="315" r:id="rId22"/>
    <p:sldId id="316" r:id="rId23"/>
    <p:sldId id="317" r:id="rId24"/>
    <p:sldId id="318" r:id="rId25"/>
    <p:sldId id="320" r:id="rId26"/>
    <p:sldId id="321" r:id="rId27"/>
    <p:sldId id="323" r:id="rId28"/>
    <p:sldId id="322" r:id="rId29"/>
    <p:sldId id="324" r:id="rId30"/>
    <p:sldId id="325" r:id="rId31"/>
    <p:sldId id="327" r:id="rId32"/>
    <p:sldId id="326" r:id="rId33"/>
    <p:sldId id="319" r:id="rId34"/>
    <p:sldId id="293" r:id="rId35"/>
    <p:sldId id="291" r:id="rId36"/>
    <p:sldId id="292" r:id="rId37"/>
    <p:sldId id="313" r:id="rId38"/>
    <p:sldId id="289" r:id="rId39"/>
    <p:sldId id="301" r:id="rId40"/>
    <p:sldId id="307" r:id="rId41"/>
    <p:sldId id="287" r:id="rId42"/>
    <p:sldId id="279" r:id="rId43"/>
    <p:sldId id="270" r:id="rId44"/>
    <p:sldId id="271" r:id="rId45"/>
    <p:sldId id="272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07-Dec-16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8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09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9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83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87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153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577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07-Dec-16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3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07-Dec-16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5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6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482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3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0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6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07-Dec-16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7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07-Dec-16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07-Dec-16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955368"/>
            <a:ext cx="6619244" cy="2008236"/>
          </a:xfrm>
        </p:spPr>
        <p:txBody>
          <a:bodyPr anchor="b"/>
          <a:lstStyle>
            <a:lvl1pPr>
              <a:defRPr sz="40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95928" y="4443414"/>
            <a:ext cx="13144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10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697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3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951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525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28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32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3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20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41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87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15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27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8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049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74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mohammed@xpiri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866216" y="1580775"/>
            <a:ext cx="6619244" cy="20082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/>
              <a:t>Ilyas F </a:t>
            </a:r>
            <a:br>
              <a:rPr lang="en" sz="4800" dirty="0"/>
            </a:br>
            <a:r>
              <a:rPr lang="en" sz="1800" dirty="0"/>
              <a:t>Principle Cloud Consultant- Xpirit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866216" y="4275849"/>
            <a:ext cx="6619244" cy="6460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 panose="020F0502020204030204" pitchFamily="34" charset="0"/>
                <a:hlinkClick r:id="rId3"/>
              </a:rPr>
              <a:t>imohammed@xpirit.com</a:t>
            </a:r>
            <a:r>
              <a:rPr lang="en" dirty="0">
                <a:latin typeface="Calibri" panose="020F0502020204030204" pitchFamily="34" charset="0"/>
              </a:rPr>
              <a:t> || @ilyas_tweets</a:t>
            </a:r>
          </a:p>
          <a:p>
            <a:pPr lvl="0" algn="l">
              <a:spcBef>
                <a:spcPts val="0"/>
              </a:spcBef>
              <a:buNone/>
            </a:pPr>
            <a:endParaRPr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9" y="3548807"/>
            <a:ext cx="1797631" cy="727042"/>
          </a:xfrm>
          <a:prstGeom prst="rect">
            <a:avLst/>
          </a:prstGeom>
        </p:spPr>
      </p:pic>
      <p:sp>
        <p:nvSpPr>
          <p:cNvPr id="7" name="Shape 28"/>
          <p:cNvSpPr txBox="1">
            <a:spLocks/>
          </p:cNvSpPr>
          <p:nvPr/>
        </p:nvSpPr>
        <p:spPr bwMode="gray">
          <a:xfrm>
            <a:off x="311727" y="1363192"/>
            <a:ext cx="8769927" cy="1084083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sz="5400" b="1" dirty="0"/>
              <a:t>Accelerate A</a:t>
            </a:r>
            <a:r>
              <a:rPr lang="en-US" sz="5400" b="1" dirty="0"/>
              <a:t>g</a:t>
            </a:r>
            <a:r>
              <a:rPr lang="en" sz="5400" b="1" dirty="0"/>
              <a:t>ile development with</a:t>
            </a:r>
            <a:endParaRPr lang="e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05" y="1084506"/>
            <a:ext cx="1898616" cy="18986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74072" y="221095"/>
            <a:ext cx="6570663" cy="530225"/>
          </a:xfrm>
        </p:spPr>
        <p:txBody>
          <a:bodyPr/>
          <a:lstStyle/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IaaS or PaaS – Choose Wisely</a:t>
            </a:r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103909" y="1059874"/>
            <a:ext cx="8666018" cy="3990108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PaaS is mode Agile &amp; developer friendly but possess certain restrictions</a:t>
            </a:r>
          </a:p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Azure PaaS Provides integration with CI/CD and developer environments and runtime </a:t>
            </a:r>
          </a:p>
          <a:p>
            <a:r>
              <a:rPr lang="en-US" sz="1800" b="1" dirty="0">
                <a:latin typeface="+mj-lt"/>
              </a:rPr>
              <a:t>IaaS is less Agile &amp; developer friendly</a:t>
            </a:r>
          </a:p>
          <a:p>
            <a:r>
              <a:rPr lang="en-US" sz="1800" b="1" dirty="0">
                <a:latin typeface="+mj-lt"/>
              </a:rPr>
              <a:t>IaaS offers more flexibility but comes with overhead</a:t>
            </a:r>
          </a:p>
          <a:p>
            <a:r>
              <a:rPr lang="en-US" sz="1800" b="1" dirty="0">
                <a:latin typeface="+mj-lt"/>
              </a:rPr>
              <a:t>There are price differences between IaaS &amp; PaaS, however evaluate the benefits over price</a:t>
            </a:r>
          </a:p>
          <a:p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503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8764" y="955368"/>
            <a:ext cx="8239991" cy="2008236"/>
          </a:xfrm>
        </p:spPr>
        <p:txBody>
          <a:bodyPr/>
          <a:lstStyle/>
          <a:p>
            <a:r>
              <a:rPr lang="en-US" dirty="0"/>
              <a:t>Challenge : Dev Environment integration with Infra</a:t>
            </a:r>
          </a:p>
        </p:txBody>
      </p:sp>
    </p:spTree>
    <p:extLst>
      <p:ext uri="{BB962C8B-B14F-4D97-AF65-F5344CB8AC3E}">
        <p14:creationId xmlns:p14="http://schemas.microsoft.com/office/powerpoint/2010/main" val="85826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 bwMode="gray">
          <a:xfrm>
            <a:off x="374072" y="221095"/>
            <a:ext cx="6570663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Native Integration with Dev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64" y="976745"/>
            <a:ext cx="6113326" cy="40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1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 bwMode="gray">
          <a:xfrm>
            <a:off x="218210" y="221095"/>
            <a:ext cx="88011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Visual Studio Code for Free/Cross Platform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91" y="751320"/>
            <a:ext cx="5467146" cy="43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66215" y="955368"/>
            <a:ext cx="7872540" cy="2008236"/>
          </a:xfrm>
        </p:spPr>
        <p:txBody>
          <a:bodyPr/>
          <a:lstStyle/>
          <a:p>
            <a:r>
              <a:rPr lang="en-US" dirty="0"/>
              <a:t>Challenge : Automated Infra Provisioning</a:t>
            </a:r>
          </a:p>
        </p:txBody>
      </p:sp>
    </p:spTree>
    <p:extLst>
      <p:ext uri="{BB962C8B-B14F-4D97-AF65-F5344CB8AC3E}">
        <p14:creationId xmlns:p14="http://schemas.microsoft.com/office/powerpoint/2010/main" val="389896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sz="half" idx="1"/>
          </p:nvPr>
        </p:nvSpPr>
        <p:spPr>
          <a:xfrm>
            <a:off x="342899" y="1786368"/>
            <a:ext cx="8427027" cy="326361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Template Driven</a:t>
            </a:r>
          </a:p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Declarative</a:t>
            </a:r>
          </a:p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Idempotent</a:t>
            </a:r>
          </a:p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Multi-Service</a:t>
            </a:r>
          </a:p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Multi-Region</a:t>
            </a:r>
          </a:p>
          <a:p>
            <a:r>
              <a:rPr lang="en-US" sz="18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Extensible</a:t>
            </a:r>
            <a:endParaRPr lang="en-US" sz="18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6216" y="730251"/>
            <a:ext cx="7342602" cy="530223"/>
          </a:xfrm>
        </p:spPr>
        <p:txBody>
          <a:bodyPr/>
          <a:lstStyle/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Infra as code – 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184978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9876" y="834927"/>
            <a:ext cx="6499080" cy="4033912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&lt;Resource Group&gt;</a:t>
            </a:r>
          </a:p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324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foo RG</a:t>
            </a:r>
          </a:p>
        </p:txBody>
      </p:sp>
      <p:sp>
        <p:nvSpPr>
          <p:cNvPr id="5" name="hyperV2"/>
          <p:cNvSpPr>
            <a:spLocks noChangeAspect="1" noEditPoints="1"/>
          </p:cNvSpPr>
          <p:nvPr/>
        </p:nvSpPr>
        <p:spPr bwMode="auto">
          <a:xfrm>
            <a:off x="1515769" y="2633582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6393" y="898361"/>
            <a:ext cx="532533" cy="520117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370009" y="1115059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8" name="Rectangle 7"/>
          <p:cNvSpPr/>
          <p:nvPr/>
        </p:nvSpPr>
        <p:spPr bwMode="auto">
          <a:xfrm>
            <a:off x="706168" y="1435400"/>
            <a:ext cx="268927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</a:t>
            </a: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Hostname: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Kind: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2610" y="3385323"/>
            <a:ext cx="1344637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&lt;App Service Plan&gt;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Location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West Us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Size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Small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Instances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1</a:t>
            </a:r>
          </a:p>
        </p:txBody>
      </p:sp>
      <p:sp>
        <p:nvSpPr>
          <p:cNvPr id="13" name="Left Brace 12"/>
          <p:cNvSpPr/>
          <p:nvPr/>
        </p:nvSpPr>
        <p:spPr>
          <a:xfrm flipH="1">
            <a:off x="2779151" y="110582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4" name="Left Brace 13"/>
          <p:cNvSpPr/>
          <p:nvPr/>
        </p:nvSpPr>
        <p:spPr>
          <a:xfrm>
            <a:off x="356451" y="3034923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5" name="Left Brace 14"/>
          <p:cNvSpPr/>
          <p:nvPr/>
        </p:nvSpPr>
        <p:spPr>
          <a:xfrm flipH="1">
            <a:off x="2787141" y="306069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37" name="Rectangle 36"/>
          <p:cNvSpPr/>
          <p:nvPr/>
        </p:nvSpPr>
        <p:spPr bwMode="auto">
          <a:xfrm>
            <a:off x="6855222" y="834927"/>
            <a:ext cx="2200643" cy="4033912"/>
          </a:xfrm>
          <a:prstGeom prst="rect">
            <a:avLst/>
          </a:prstGeom>
          <a:noFill/>
          <a:ln w="28575">
            <a:solidFill>
              <a:srgbClr val="47D8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Data Center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1474689"/>
            <a:ext cx="824119" cy="27331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6825" y="1226429"/>
            <a:ext cx="268901" cy="2626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706168" y="2033651"/>
            <a:ext cx="1680797" cy="33615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AppServicePlan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 bwMode="gray">
          <a:xfrm>
            <a:off x="538088" y="327395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16538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3" grpId="0" animBg="1"/>
      <p:bldP spid="8" grpId="0"/>
      <p:bldP spid="11" grpId="0"/>
      <p:bldP spid="13" grpId="0" animBg="1"/>
      <p:bldP spid="14" grpId="0" animBg="1"/>
      <p:bldP spid="15" grpId="0" animBg="1"/>
      <p:bldP spid="37" grpId="0" animBg="1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9876" y="834927"/>
            <a:ext cx="6499080" cy="4033912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&lt;Resource Group&gt;</a:t>
            </a:r>
          </a:p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324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foo RG</a:t>
            </a:r>
          </a:p>
        </p:txBody>
      </p:sp>
      <p:sp>
        <p:nvSpPr>
          <p:cNvPr id="5" name="hyperV2"/>
          <p:cNvSpPr>
            <a:spLocks noChangeAspect="1" noEditPoints="1"/>
          </p:cNvSpPr>
          <p:nvPr/>
        </p:nvSpPr>
        <p:spPr bwMode="auto">
          <a:xfrm>
            <a:off x="1515769" y="2633582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6393" y="898361"/>
            <a:ext cx="532533" cy="520117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370009" y="1115059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8" name="Rectangle 7"/>
          <p:cNvSpPr/>
          <p:nvPr/>
        </p:nvSpPr>
        <p:spPr bwMode="auto">
          <a:xfrm>
            <a:off x="706168" y="1435400"/>
            <a:ext cx="268927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</a:t>
            </a: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Hostname: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Kind: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AppServicePlan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2610" y="3385323"/>
            <a:ext cx="1344637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&lt;App Service Plan&gt;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Location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West Us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Size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Small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Instances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3</a:t>
            </a:r>
          </a:p>
        </p:txBody>
      </p:sp>
      <p:sp>
        <p:nvSpPr>
          <p:cNvPr id="13" name="Left Brace 12"/>
          <p:cNvSpPr/>
          <p:nvPr/>
        </p:nvSpPr>
        <p:spPr>
          <a:xfrm flipH="1">
            <a:off x="2779151" y="110582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4" name="Left Brace 13"/>
          <p:cNvSpPr/>
          <p:nvPr/>
        </p:nvSpPr>
        <p:spPr>
          <a:xfrm>
            <a:off x="356451" y="3034923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5" name="Left Brace 14"/>
          <p:cNvSpPr/>
          <p:nvPr/>
        </p:nvSpPr>
        <p:spPr>
          <a:xfrm flipH="1">
            <a:off x="2787141" y="306069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2830985"/>
            <a:ext cx="824119" cy="27331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6825" y="2582724"/>
            <a:ext cx="268901" cy="26263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6855222" y="834927"/>
            <a:ext cx="2200643" cy="4033912"/>
          </a:xfrm>
          <a:prstGeom prst="rect">
            <a:avLst/>
          </a:prstGeom>
          <a:noFill/>
          <a:ln w="28575">
            <a:solidFill>
              <a:srgbClr val="47D8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Data Center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2152837"/>
            <a:ext cx="824119" cy="27331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6825" y="1904577"/>
            <a:ext cx="268901" cy="2626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1474689"/>
            <a:ext cx="824119" cy="27331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6825" y="1226429"/>
            <a:ext cx="268901" cy="262631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 bwMode="gray">
          <a:xfrm>
            <a:off x="538088" y="327395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30528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mph" presetSubtype="2" repeatCount="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9876" y="834927"/>
            <a:ext cx="6499080" cy="4033912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&lt;Resource Group&gt;</a:t>
            </a:r>
          </a:p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324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foo RG</a:t>
            </a:r>
          </a:p>
        </p:txBody>
      </p:sp>
      <p:sp>
        <p:nvSpPr>
          <p:cNvPr id="5" name="hyperV2"/>
          <p:cNvSpPr>
            <a:spLocks noChangeAspect="1" noEditPoints="1"/>
          </p:cNvSpPr>
          <p:nvPr/>
        </p:nvSpPr>
        <p:spPr bwMode="auto">
          <a:xfrm>
            <a:off x="1515769" y="2633582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6393" y="898361"/>
            <a:ext cx="532533" cy="520117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370009" y="1115059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8" name="Rectangle 7"/>
          <p:cNvSpPr/>
          <p:nvPr/>
        </p:nvSpPr>
        <p:spPr bwMode="auto">
          <a:xfrm>
            <a:off x="706168" y="1435400"/>
            <a:ext cx="268927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</a:t>
            </a: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Hostname: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Kind: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AppServicePlan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2610" y="3385323"/>
            <a:ext cx="1344637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&lt;App Service Plan&gt;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Location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West Us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Size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Small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Instances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3</a:t>
            </a:r>
          </a:p>
        </p:txBody>
      </p:sp>
      <p:sp>
        <p:nvSpPr>
          <p:cNvPr id="13" name="Left Brace 12"/>
          <p:cNvSpPr/>
          <p:nvPr/>
        </p:nvSpPr>
        <p:spPr>
          <a:xfrm flipH="1">
            <a:off x="2779151" y="110582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4" name="Left Brace 13"/>
          <p:cNvSpPr/>
          <p:nvPr/>
        </p:nvSpPr>
        <p:spPr>
          <a:xfrm>
            <a:off x="356451" y="3034923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5" name="Left Brace 14"/>
          <p:cNvSpPr/>
          <p:nvPr/>
        </p:nvSpPr>
        <p:spPr>
          <a:xfrm flipH="1">
            <a:off x="2787141" y="306069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24" name="Left Brace 23"/>
          <p:cNvSpPr/>
          <p:nvPr/>
        </p:nvSpPr>
        <p:spPr>
          <a:xfrm>
            <a:off x="3279522" y="1110166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25" name="Rectangle 24"/>
          <p:cNvSpPr/>
          <p:nvPr/>
        </p:nvSpPr>
        <p:spPr bwMode="auto">
          <a:xfrm>
            <a:off x="3615681" y="1430507"/>
            <a:ext cx="268927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</a:t>
            </a: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MobileApp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foo-mobile.azurewebsites.net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Hostname: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foo-mobile.azurewebsites.net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Kind: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MobileApp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AppServicePlan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Left Brace 25"/>
          <p:cNvSpPr/>
          <p:nvPr/>
        </p:nvSpPr>
        <p:spPr>
          <a:xfrm flipH="1">
            <a:off x="6028690" y="1100928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8853" y="865375"/>
            <a:ext cx="408977" cy="5872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2830985"/>
            <a:ext cx="824119" cy="27331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60018" y="2582724"/>
            <a:ext cx="268901" cy="26263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6855222" y="834927"/>
            <a:ext cx="2200643" cy="4033912"/>
          </a:xfrm>
          <a:prstGeom prst="rect">
            <a:avLst/>
          </a:prstGeom>
          <a:noFill/>
          <a:ln w="28575">
            <a:solidFill>
              <a:srgbClr val="47D8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Data Center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2152837"/>
            <a:ext cx="824119" cy="27331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60018" y="1904577"/>
            <a:ext cx="268901" cy="2626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1474689"/>
            <a:ext cx="824119" cy="27331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60018" y="1223553"/>
            <a:ext cx="268901" cy="2626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63589" y="2606895"/>
            <a:ext cx="166071" cy="23846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57699" y="1928747"/>
            <a:ext cx="166071" cy="23846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57753" y="1246094"/>
            <a:ext cx="166071" cy="238461"/>
          </a:xfrm>
          <a:prstGeom prst="rect">
            <a:avLst/>
          </a:prstGeom>
        </p:spPr>
      </p:pic>
      <p:sp>
        <p:nvSpPr>
          <p:cNvPr id="28" name="Title 2"/>
          <p:cNvSpPr txBox="1">
            <a:spLocks/>
          </p:cNvSpPr>
          <p:nvPr/>
        </p:nvSpPr>
        <p:spPr bwMode="gray">
          <a:xfrm>
            <a:off x="538088" y="327395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7807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9876" y="834927"/>
            <a:ext cx="6499080" cy="4033912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&lt;Resource Group&gt;</a:t>
            </a:r>
          </a:p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324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foo RG</a:t>
            </a:r>
          </a:p>
        </p:txBody>
      </p:sp>
      <p:sp>
        <p:nvSpPr>
          <p:cNvPr id="5" name="hyperV2"/>
          <p:cNvSpPr>
            <a:spLocks noChangeAspect="1" noEditPoints="1"/>
          </p:cNvSpPr>
          <p:nvPr/>
        </p:nvSpPr>
        <p:spPr bwMode="auto">
          <a:xfrm>
            <a:off x="1515769" y="2633582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6393" y="898361"/>
            <a:ext cx="532533" cy="520117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370009" y="1115059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8" name="Rectangle 7"/>
          <p:cNvSpPr/>
          <p:nvPr/>
        </p:nvSpPr>
        <p:spPr bwMode="auto">
          <a:xfrm>
            <a:off x="706168" y="1435400"/>
            <a:ext cx="268927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</a:t>
            </a: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Hostname: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Kind: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WebApp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AppServicePlan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2610" y="3385323"/>
            <a:ext cx="1344637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&lt;App Service Plan&gt;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Location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West Us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Size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Small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Instances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3</a:t>
            </a:r>
          </a:p>
        </p:txBody>
      </p:sp>
      <p:sp>
        <p:nvSpPr>
          <p:cNvPr id="13" name="Left Brace 12"/>
          <p:cNvSpPr/>
          <p:nvPr/>
        </p:nvSpPr>
        <p:spPr>
          <a:xfrm flipH="1">
            <a:off x="2779151" y="110582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4" name="Left Brace 13"/>
          <p:cNvSpPr/>
          <p:nvPr/>
        </p:nvSpPr>
        <p:spPr>
          <a:xfrm>
            <a:off x="356451" y="3034923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5" name="Left Brace 14"/>
          <p:cNvSpPr/>
          <p:nvPr/>
        </p:nvSpPr>
        <p:spPr>
          <a:xfrm flipH="1">
            <a:off x="2787141" y="306069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24" name="Left Brace 23"/>
          <p:cNvSpPr/>
          <p:nvPr/>
        </p:nvSpPr>
        <p:spPr>
          <a:xfrm>
            <a:off x="3279522" y="1110166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25" name="Rectangle 24"/>
          <p:cNvSpPr/>
          <p:nvPr/>
        </p:nvSpPr>
        <p:spPr bwMode="auto">
          <a:xfrm>
            <a:off x="3615681" y="1430507"/>
            <a:ext cx="2689274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</a:t>
            </a: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MobileApp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foo-mobile.azurewebsites.net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Hostname: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foo-mobile.azurewebsites.net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Kind: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MobileApp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AppServicePlan</a:t>
            </a: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fooMobilePlan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Left Brace 25"/>
          <p:cNvSpPr/>
          <p:nvPr/>
        </p:nvSpPr>
        <p:spPr>
          <a:xfrm flipH="1">
            <a:off x="6028690" y="1100928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8853" y="865375"/>
            <a:ext cx="408977" cy="587249"/>
          </a:xfrm>
          <a:prstGeom prst="rect">
            <a:avLst/>
          </a:prstGeom>
        </p:spPr>
      </p:pic>
      <p:sp>
        <p:nvSpPr>
          <p:cNvPr id="23" name="hyperV2"/>
          <p:cNvSpPr>
            <a:spLocks noChangeAspect="1" noEditPoints="1"/>
          </p:cNvSpPr>
          <p:nvPr/>
        </p:nvSpPr>
        <p:spPr bwMode="auto">
          <a:xfrm>
            <a:off x="4548886" y="2687080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725726" y="3438821"/>
            <a:ext cx="1661992" cy="89642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t" anchorCtr="0" compatLnSpc="1">
            <a:prstTxWarp prst="textNoShape">
              <a:avLst/>
            </a:prstTxWarp>
          </a:bodyPr>
          <a:lstStyle/>
          <a:p>
            <a:pPr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&lt;App Service Plan&gt;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Name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</a:t>
            </a:r>
            <a:r>
              <a:rPr lang="en-US" sz="1029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fooMobilePlan</a:t>
            </a:r>
            <a:endParaRPr lang="en-US" sz="102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Location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West Us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Size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Small</a:t>
            </a:r>
          </a:p>
          <a:p>
            <a:pPr marL="126067" indent="-126067" defTabSz="68559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29" b="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Instances</a:t>
            </a: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: 2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3389567" y="3088421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30" name="Left Brace 29"/>
          <p:cNvSpPr/>
          <p:nvPr/>
        </p:nvSpPr>
        <p:spPr>
          <a:xfrm flipH="1">
            <a:off x="5820258" y="3114189"/>
            <a:ext cx="336159" cy="1206082"/>
          </a:xfrm>
          <a:prstGeom prst="leftBrac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2830985"/>
            <a:ext cx="824119" cy="2733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43484" y="4300069"/>
            <a:ext cx="824119" cy="2733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9179" y="1226428"/>
            <a:ext cx="166071" cy="2384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6825" y="2582724"/>
            <a:ext cx="268901" cy="26263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6855222" y="834927"/>
            <a:ext cx="2200643" cy="4033912"/>
          </a:xfrm>
          <a:prstGeom prst="rect">
            <a:avLst/>
          </a:prstGeom>
          <a:noFill/>
          <a:ln w="28575">
            <a:solidFill>
              <a:srgbClr val="47D8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Data Center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6" y="3651133"/>
            <a:ext cx="824119" cy="27331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31495" y="1928388"/>
            <a:ext cx="166071" cy="2384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2152837"/>
            <a:ext cx="824119" cy="27331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6825" y="1904577"/>
            <a:ext cx="268901" cy="2626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lum bright="79000" contrast="-100000"/>
          </a:blip>
          <a:srcRect t="67201"/>
          <a:stretch/>
        </p:blipFill>
        <p:spPr>
          <a:xfrm>
            <a:off x="7529217" y="1474689"/>
            <a:ext cx="824119" cy="27331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6825" y="1226429"/>
            <a:ext cx="268901" cy="2626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46445" y="2594809"/>
            <a:ext cx="166071" cy="238461"/>
          </a:xfrm>
          <a:prstGeom prst="rect">
            <a:avLst/>
          </a:prstGeom>
        </p:spPr>
      </p:pic>
      <p:sp>
        <p:nvSpPr>
          <p:cNvPr id="36" name="Title 2"/>
          <p:cNvSpPr txBox="1">
            <a:spLocks/>
          </p:cNvSpPr>
          <p:nvPr/>
        </p:nvSpPr>
        <p:spPr bwMode="gray">
          <a:xfrm>
            <a:off x="538088" y="327395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5637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2624E-6 -0.00703 L -0.02987 0.415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211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7753E-6 3.17295E-6 L -0.02962 0.423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212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79180" y="1278400"/>
            <a:ext cx="7893320" cy="308797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Understanding the principles of Agile and Cloud</a:t>
            </a:r>
            <a:br>
              <a:rPr lang="en-US" sz="2000" dirty="0"/>
            </a:br>
            <a:r>
              <a:rPr lang="en-US" sz="2000" dirty="0"/>
              <a:t>Learn the current challenges involved with the development</a:t>
            </a:r>
            <a:br>
              <a:rPr lang="en-US" sz="2000" dirty="0"/>
            </a:br>
            <a:r>
              <a:rPr lang="en-US" sz="2000" dirty="0"/>
              <a:t>Understand the flavors of cloud</a:t>
            </a:r>
            <a:br>
              <a:rPr lang="en-US" sz="2000" dirty="0"/>
            </a:br>
            <a:r>
              <a:rPr lang="en-US" sz="2000" dirty="0" err="1"/>
              <a:t>Cloud</a:t>
            </a:r>
            <a:r>
              <a:rPr lang="en-US" sz="2000" dirty="0"/>
              <a:t> Tooling </a:t>
            </a:r>
            <a:br>
              <a:rPr lang="en-US" sz="2000" dirty="0"/>
            </a:br>
            <a:r>
              <a:rPr lang="en-US" sz="2000" dirty="0"/>
              <a:t>Customer Case Study 1</a:t>
            </a:r>
            <a:br>
              <a:rPr lang="en-US" sz="2000" dirty="0"/>
            </a:br>
            <a:r>
              <a:rPr lang="en-US" sz="2000" dirty="0"/>
              <a:t>Customer Case Study 2</a:t>
            </a:r>
            <a:br>
              <a:rPr lang="en-US" sz="2000" dirty="0"/>
            </a:br>
            <a:r>
              <a:rPr lang="en-US" sz="2000" dirty="0"/>
              <a:t>Our Learning</a:t>
            </a:r>
            <a:br>
              <a:rPr lang="en-US" sz="2000" dirty="0"/>
            </a:br>
            <a:r>
              <a:rPr lang="en-US" sz="2000" dirty="0"/>
              <a:t>Key Takeaways</a:t>
            </a:r>
            <a:br>
              <a:rPr lang="en-US" sz="2000" dirty="0"/>
            </a:br>
            <a:endParaRPr lang="en" sz="1050" dirty="0"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79180" y="632335"/>
            <a:ext cx="6619244" cy="646065"/>
          </a:xfrm>
        </p:spPr>
        <p:txBody>
          <a:bodyPr>
            <a:normAutofit/>
          </a:bodyPr>
          <a:lstStyle/>
          <a:p>
            <a:r>
              <a:rPr lang="en" sz="3200" dirty="0"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Agenda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215" y="955368"/>
            <a:ext cx="7394557" cy="2008236"/>
          </a:xfrm>
        </p:spPr>
        <p:txBody>
          <a:bodyPr/>
          <a:lstStyle/>
          <a:p>
            <a:r>
              <a:rPr lang="en-US" sz="5400" dirty="0"/>
              <a:t>Show me the Code - Demo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66215" y="955368"/>
            <a:ext cx="7872540" cy="2008236"/>
          </a:xfrm>
        </p:spPr>
        <p:txBody>
          <a:bodyPr/>
          <a:lstStyle/>
          <a:p>
            <a:r>
              <a:rPr lang="en-US" dirty="0"/>
              <a:t>Challenge 4 : App Testing in variety of Environments/User Load/Browsers</a:t>
            </a:r>
          </a:p>
        </p:txBody>
      </p:sp>
    </p:spTree>
    <p:extLst>
      <p:ext uri="{BB962C8B-B14F-4D97-AF65-F5344CB8AC3E}">
        <p14:creationId xmlns:p14="http://schemas.microsoft.com/office/powerpoint/2010/main" val="241072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gray">
          <a:xfrm>
            <a:off x="428441" y="359887"/>
            <a:ext cx="678285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Performance Testing with Azure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440" y="890110"/>
            <a:ext cx="4591635" cy="3929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Quick: Just one click performance lab in cloud, no setup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Scale up or down based on your needs.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Free load testing: Get 20,000 virtual user minutes every month free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Real-time charts and graphs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Test where your users are: Test from different locations to reduce latency and simulate local conditions.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Get deeper insights about performance: Get full server and client diagnostics when you simulate real-life load patterns for your app.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74" y="2443786"/>
            <a:ext cx="3853761" cy="2009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65" y="1453501"/>
            <a:ext cx="2396456" cy="6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9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53903" y="1736690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Demo – Azure Load Testing</a:t>
            </a:r>
          </a:p>
        </p:txBody>
      </p:sp>
    </p:spTree>
    <p:extLst>
      <p:ext uri="{BB962C8B-B14F-4D97-AF65-F5344CB8AC3E}">
        <p14:creationId xmlns:p14="http://schemas.microsoft.com/office/powerpoint/2010/main" val="121069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3455" y="1537258"/>
            <a:ext cx="8011390" cy="2008236"/>
          </a:xfrm>
        </p:spPr>
        <p:txBody>
          <a:bodyPr/>
          <a:lstStyle/>
          <a:p>
            <a:r>
              <a:rPr lang="en-US" dirty="0"/>
              <a:t>Challenge : Managing multiple environments like Staging /Testing and Production is tough</a:t>
            </a:r>
          </a:p>
        </p:txBody>
      </p:sp>
    </p:spTree>
    <p:extLst>
      <p:ext uri="{BB962C8B-B14F-4D97-AF65-F5344CB8AC3E}">
        <p14:creationId xmlns:p14="http://schemas.microsoft.com/office/powerpoint/2010/main" val="5658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8" y="1173307"/>
            <a:ext cx="6448425" cy="375285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 bwMode="gray">
          <a:xfrm>
            <a:off x="114300" y="359887"/>
            <a:ext cx="7876309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Staging/Testing Environments on Cloud</a:t>
            </a:r>
          </a:p>
        </p:txBody>
      </p:sp>
    </p:spTree>
    <p:extLst>
      <p:ext uri="{BB962C8B-B14F-4D97-AF65-F5344CB8AC3E}">
        <p14:creationId xmlns:p14="http://schemas.microsoft.com/office/powerpoint/2010/main" val="2038334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53903" y="1736690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Demo – Azure Slots</a:t>
            </a:r>
          </a:p>
        </p:txBody>
      </p:sp>
    </p:spTree>
    <p:extLst>
      <p:ext uri="{BB962C8B-B14F-4D97-AF65-F5344CB8AC3E}">
        <p14:creationId xmlns:p14="http://schemas.microsoft.com/office/powerpoint/2010/main" val="107999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3455" y="1537258"/>
            <a:ext cx="8011390" cy="2008236"/>
          </a:xfrm>
        </p:spPr>
        <p:txBody>
          <a:bodyPr/>
          <a:lstStyle/>
          <a:p>
            <a:r>
              <a:rPr lang="en-US" dirty="0"/>
              <a:t>Challenge : Experimentation with different Language and stack is difficult</a:t>
            </a:r>
          </a:p>
        </p:txBody>
      </p:sp>
    </p:spTree>
    <p:extLst>
      <p:ext uri="{BB962C8B-B14F-4D97-AF65-F5344CB8AC3E}">
        <p14:creationId xmlns:p14="http://schemas.microsoft.com/office/powerpoint/2010/main" val="2129845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3455" y="446809"/>
            <a:ext cx="8011390" cy="4208317"/>
          </a:xfrm>
        </p:spPr>
        <p:txBody>
          <a:bodyPr/>
          <a:lstStyle/>
          <a:p>
            <a:r>
              <a:rPr lang="en-US" dirty="0"/>
              <a:t>Challenges :</a:t>
            </a:r>
            <a:br>
              <a:rPr lang="en-US" dirty="0"/>
            </a:br>
            <a:r>
              <a:rPr lang="en-US" sz="2800" dirty="0"/>
              <a:t>-Have to deal with different set of tools for complete Application Life cycle Management and Feedback</a:t>
            </a:r>
            <a:br>
              <a:rPr lang="en-US" sz="2800" dirty="0"/>
            </a:br>
            <a:r>
              <a:rPr lang="en-US" sz="2800" dirty="0"/>
              <a:t>-Team Collaboration &amp; Agile /Scrum Project Management Tools</a:t>
            </a:r>
            <a:br>
              <a:rPr lang="en-US" sz="2800" dirty="0"/>
            </a:br>
            <a:r>
              <a:rPr lang="en-US" sz="2800" dirty="0"/>
              <a:t>-Automated Test/Build pipelines</a:t>
            </a:r>
          </a:p>
        </p:txBody>
      </p:sp>
    </p:spTree>
    <p:extLst>
      <p:ext uri="{BB962C8B-B14F-4D97-AF65-F5344CB8AC3E}">
        <p14:creationId xmlns:p14="http://schemas.microsoft.com/office/powerpoint/2010/main" val="296637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gray">
          <a:xfrm>
            <a:off x="428440" y="359887"/>
            <a:ext cx="7562169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ALM with Visual studio Team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7" y="826783"/>
            <a:ext cx="5694218" cy="39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43" y="584778"/>
            <a:ext cx="6571060" cy="859558"/>
          </a:xfrm>
        </p:spPr>
        <p:txBody>
          <a:bodyPr/>
          <a:lstStyle/>
          <a:p>
            <a:r>
              <a:rPr lang="en-US" dirty="0"/>
              <a:t>Lets understand the buzz words …Agile / DevOps /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3" y="1952625"/>
            <a:ext cx="8728363" cy="3045402"/>
          </a:xfrm>
        </p:spPr>
        <p:txBody>
          <a:bodyPr>
            <a:normAutofit/>
          </a:bodyPr>
          <a:lstStyle/>
          <a:p>
            <a:r>
              <a:rPr lang="en-US" sz="1400" dirty="0"/>
              <a:t>Agile</a:t>
            </a:r>
          </a:p>
          <a:p>
            <a:pPr lvl="1"/>
            <a:r>
              <a:rPr lang="en-US" sz="1400" dirty="0"/>
              <a:t>is a set of principles for </a:t>
            </a:r>
            <a:r>
              <a:rPr lang="en-US" sz="1400" b="1" i="1" dirty="0"/>
              <a:t>software development </a:t>
            </a:r>
            <a:r>
              <a:rPr lang="en-US" sz="1400" dirty="0"/>
              <a:t>under which requirements and solutions evolve through the collaborative effort of self-organizing cross-functional teams.</a:t>
            </a:r>
          </a:p>
          <a:p>
            <a:r>
              <a:rPr lang="en-US" sz="1400" dirty="0"/>
              <a:t>Devops</a:t>
            </a:r>
          </a:p>
          <a:p>
            <a:pPr lvl="1"/>
            <a:r>
              <a:rPr lang="en-US" sz="1400" dirty="0"/>
              <a:t>is a combination </a:t>
            </a:r>
            <a:r>
              <a:rPr lang="en-US" sz="1400" b="1" i="1" dirty="0"/>
              <a:t>development and operations </a:t>
            </a:r>
            <a:r>
              <a:rPr lang="en-US" sz="1400" dirty="0"/>
              <a:t>that emphasizes the collaboration and communication of both software developers and other information-technology (IT) professionals and  </a:t>
            </a:r>
            <a:r>
              <a:rPr lang="en-US" sz="1400" b="1" i="1" dirty="0"/>
              <a:t>automate the process of software delivery and infrastructure </a:t>
            </a:r>
            <a:r>
              <a:rPr lang="en-US" sz="1400" dirty="0"/>
              <a:t>changes </a:t>
            </a:r>
          </a:p>
          <a:p>
            <a:r>
              <a:rPr lang="en-US" sz="1400" dirty="0"/>
              <a:t>Cloud </a:t>
            </a:r>
          </a:p>
          <a:p>
            <a:pPr lvl="1"/>
            <a:r>
              <a:rPr lang="en-US" sz="1400" dirty="0"/>
              <a:t>is </a:t>
            </a:r>
            <a:r>
              <a:rPr lang="en-US" sz="1400" b="1" i="1" dirty="0"/>
              <a:t>an Internet-based computing </a:t>
            </a:r>
            <a:r>
              <a:rPr lang="en-US" sz="1400" dirty="0"/>
              <a:t>that provides shared computer processing resources and data to computers and other devices </a:t>
            </a:r>
            <a:r>
              <a:rPr lang="en-US" sz="1400" b="1" i="1" dirty="0"/>
              <a:t>on demand</a:t>
            </a:r>
            <a:r>
              <a:rPr lang="en-US" sz="1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859983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gray">
          <a:xfrm>
            <a:off x="428440" y="359887"/>
            <a:ext cx="8279141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Features of Visual studio Team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48353"/>
            <a:ext cx="6068291" cy="37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53903" y="1736690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Demo – Visual Studio Team Services</a:t>
            </a:r>
          </a:p>
        </p:txBody>
      </p:sp>
    </p:spTree>
    <p:extLst>
      <p:ext uri="{BB962C8B-B14F-4D97-AF65-F5344CB8AC3E}">
        <p14:creationId xmlns:p14="http://schemas.microsoft.com/office/powerpoint/2010/main" val="1170085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gray">
          <a:xfrm>
            <a:off x="428441" y="359887"/>
            <a:ext cx="678285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Application Insights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47" y="890110"/>
            <a:ext cx="5677230" cy="34913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441" y="1078106"/>
            <a:ext cx="25641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Application performance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Interactive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Azure 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DevOps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175282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71500" y="1537258"/>
            <a:ext cx="8021781" cy="2008236"/>
          </a:xfrm>
        </p:spPr>
        <p:txBody>
          <a:bodyPr/>
          <a:lstStyle/>
          <a:p>
            <a:r>
              <a:rPr lang="en-US" dirty="0"/>
              <a:t>Challenge : Code Branching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35656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94115" y="2571750"/>
            <a:ext cx="733947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1210407" y="2571750"/>
            <a:ext cx="6723186" cy="672319"/>
          </a:xfrm>
          <a:prstGeom prst="bentConnector3">
            <a:avLst>
              <a:gd name="adj1" fmla="val 0"/>
            </a:avLst>
          </a:prstGeom>
          <a:ln w="28575">
            <a:solidFill>
              <a:srgbClr val="B4A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044" y="3244068"/>
            <a:ext cx="5378549" cy="672319"/>
          </a:xfrm>
          <a:prstGeom prst="bentConnector3">
            <a:avLst>
              <a:gd name="adj1" fmla="val 0"/>
            </a:avLst>
          </a:prstGeom>
          <a:ln w="28575">
            <a:solidFill>
              <a:srgbClr val="47D8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1882725" y="1899432"/>
            <a:ext cx="6050868" cy="670152"/>
          </a:xfrm>
          <a:prstGeom prst="bentConnector3">
            <a:avLst>
              <a:gd name="adj1" fmla="val 0"/>
            </a:avLst>
          </a:prstGeom>
          <a:ln w="28575">
            <a:solidFill>
              <a:srgbClr val="FFC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3227363" y="1228864"/>
            <a:ext cx="4706230" cy="670568"/>
          </a:xfrm>
          <a:prstGeom prst="bentConnector3">
            <a:avLst>
              <a:gd name="adj1" fmla="val 170"/>
            </a:avLst>
          </a:prstGeom>
          <a:ln w="28575">
            <a:solidFill>
              <a:schemeClr val="accent5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25115" y="2571750"/>
            <a:ext cx="1008478" cy="461669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5115" y="3246235"/>
            <a:ext cx="1008478" cy="461669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 b="1" dirty="0">
                <a:solidFill>
                  <a:srgbClr val="B4A0FF"/>
                </a:solidFill>
              </a:rPr>
              <a:t>Test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5115" y="4020558"/>
            <a:ext cx="1008478" cy="461669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 b="1" dirty="0">
                <a:solidFill>
                  <a:srgbClr val="47D8FF"/>
                </a:solidFill>
              </a:rPr>
              <a:t>Dev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8964" y="1928917"/>
            <a:ext cx="1008478" cy="461669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 b="1" dirty="0">
                <a:solidFill>
                  <a:srgbClr val="FFC000"/>
                </a:solidFill>
              </a:rPr>
              <a:t>N-1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8964" y="1226698"/>
            <a:ext cx="1008478" cy="461669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 b="1" dirty="0">
                <a:solidFill>
                  <a:schemeClr val="accent5"/>
                </a:solidFill>
              </a:rPr>
              <a:t>N-2</a:t>
            </a:r>
          </a:p>
        </p:txBody>
      </p:sp>
      <p:sp>
        <p:nvSpPr>
          <p:cNvPr id="27" name="Arc 26"/>
          <p:cNvSpPr/>
          <p:nvPr/>
        </p:nvSpPr>
        <p:spPr>
          <a:xfrm rot="13394839">
            <a:off x="520986" y="2050549"/>
            <a:ext cx="3557686" cy="2387041"/>
          </a:xfrm>
          <a:prstGeom prst="arc">
            <a:avLst>
              <a:gd name="adj1" fmla="val 10732526"/>
              <a:gd name="adj2" fmla="val 19496078"/>
            </a:avLst>
          </a:prstGeom>
          <a:ln w="7620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28" name="Arc 27"/>
          <p:cNvSpPr/>
          <p:nvPr/>
        </p:nvSpPr>
        <p:spPr>
          <a:xfrm rot="17836650">
            <a:off x="106641" y="1533824"/>
            <a:ext cx="3557686" cy="2387041"/>
          </a:xfrm>
          <a:prstGeom prst="arc">
            <a:avLst>
              <a:gd name="adj1" fmla="val 16557900"/>
              <a:gd name="adj2" fmla="val 85247"/>
            </a:avLst>
          </a:prstGeom>
          <a:ln w="7620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9008" y="2095018"/>
            <a:ext cx="723253" cy="700838"/>
          </a:xfrm>
          <a:prstGeom prst="rect">
            <a:avLst/>
          </a:prstGeom>
          <a:solidFill>
            <a:srgbClr val="B4A0FF"/>
          </a:solidFill>
        </p:spPr>
      </p:pic>
      <p:sp>
        <p:nvSpPr>
          <p:cNvPr id="19" name="Title 2"/>
          <p:cNvSpPr txBox="1">
            <a:spLocks/>
          </p:cNvSpPr>
          <p:nvPr/>
        </p:nvSpPr>
        <p:spPr bwMode="gray">
          <a:xfrm>
            <a:off x="532350" y="557314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Branching Strategy</a:t>
            </a:r>
          </a:p>
        </p:txBody>
      </p:sp>
    </p:spTree>
    <p:extLst>
      <p:ext uri="{BB962C8B-B14F-4D97-AF65-F5344CB8AC3E}">
        <p14:creationId xmlns:p14="http://schemas.microsoft.com/office/powerpoint/2010/main" val="11132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8089" y="1227113"/>
            <a:ext cx="8067823" cy="3398675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&lt;Resource Group&gt;</a:t>
            </a:r>
          </a:p>
        </p:txBody>
      </p:sp>
      <p:sp>
        <p:nvSpPr>
          <p:cNvPr id="6" name="hyperV2"/>
          <p:cNvSpPr>
            <a:spLocks noChangeAspect="1" noEditPoints="1"/>
          </p:cNvSpPr>
          <p:nvPr/>
        </p:nvSpPr>
        <p:spPr bwMode="auto">
          <a:xfrm>
            <a:off x="1266434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32742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hyperV2"/>
          <p:cNvSpPr>
            <a:spLocks noChangeAspect="1" noEditPoints="1"/>
          </p:cNvSpPr>
          <p:nvPr/>
        </p:nvSpPr>
        <p:spPr bwMode="auto">
          <a:xfrm>
            <a:off x="6724942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sp>
        <p:nvSpPr>
          <p:cNvPr id="9" name="hyperV2"/>
          <p:cNvSpPr>
            <a:spLocks noChangeAspect="1" noEditPoints="1"/>
          </p:cNvSpPr>
          <p:nvPr/>
        </p:nvSpPr>
        <p:spPr bwMode="auto">
          <a:xfrm>
            <a:off x="2120698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sp>
        <p:nvSpPr>
          <p:cNvPr id="10" name="hyperV2"/>
          <p:cNvSpPr>
            <a:spLocks noChangeAspect="1" noEditPoints="1"/>
          </p:cNvSpPr>
          <p:nvPr/>
        </p:nvSpPr>
        <p:spPr bwMode="auto">
          <a:xfrm>
            <a:off x="3019412" y="2883010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6" y="4019224"/>
            <a:ext cx="484694" cy="484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42" y="4019224"/>
            <a:ext cx="484694" cy="484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2351959" y="1430644"/>
            <a:ext cx="490493" cy="4752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651594" y="1430644"/>
            <a:ext cx="490493" cy="475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407" y="2153124"/>
            <a:ext cx="532533" cy="520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938" y="2153124"/>
            <a:ext cx="532533" cy="5201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594" y="2153124"/>
            <a:ext cx="532533" cy="520117"/>
          </a:xfrm>
          <a:prstGeom prst="rect">
            <a:avLst/>
          </a:prstGeom>
        </p:spPr>
      </p:pic>
      <p:sp>
        <p:nvSpPr>
          <p:cNvPr id="21" name="hyperV2"/>
          <p:cNvSpPr>
            <a:spLocks noChangeAspect="1" noEditPoints="1"/>
          </p:cNvSpPr>
          <p:nvPr/>
        </p:nvSpPr>
        <p:spPr bwMode="auto">
          <a:xfrm>
            <a:off x="4688070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29" y="4019224"/>
            <a:ext cx="484694" cy="4846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666930" y="1430644"/>
            <a:ext cx="490493" cy="4752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910" y="2153124"/>
            <a:ext cx="532533" cy="5201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63471" y="1488387"/>
            <a:ext cx="1092237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4068" y="1486285"/>
            <a:ext cx="1092237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23736" y="1486284"/>
            <a:ext cx="1092237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63471" y="2233278"/>
            <a:ext cx="1148263" cy="50232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</a:t>
            </a:r>
            <a:r>
              <a:rPr lang="en-US" sz="1029" dirty="0">
                <a:solidFill>
                  <a:schemeClr val="bg1"/>
                </a:solidFill>
              </a:rPr>
              <a:t>-Staging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70673" y="3603085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bkRunPlan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30776" y="4081667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bkRunDB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5165" y="2233278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74539" y="2233278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bkRunTest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822" y="2233278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bkRunDev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8045" y="3603085"/>
            <a:ext cx="1148263" cy="50232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bkRunPlanTest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4917" y="3603085"/>
            <a:ext cx="1424377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bkRunPlanDev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1247" y="4081667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bkRunDB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3063" y="4081667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bkRunDB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42" name="Title 2"/>
          <p:cNvSpPr txBox="1">
            <a:spLocks/>
          </p:cNvSpPr>
          <p:nvPr/>
        </p:nvSpPr>
        <p:spPr bwMode="gray">
          <a:xfrm>
            <a:off x="532350" y="557314"/>
            <a:ext cx="678285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App Service Architecture: Option1</a:t>
            </a:r>
          </a:p>
        </p:txBody>
      </p:sp>
    </p:spTree>
    <p:extLst>
      <p:ext uri="{BB962C8B-B14F-4D97-AF65-F5344CB8AC3E}">
        <p14:creationId xmlns:p14="http://schemas.microsoft.com/office/powerpoint/2010/main" val="3256255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8088" y="1171086"/>
            <a:ext cx="3361593" cy="3697752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bkRunProdRG</a:t>
            </a:r>
            <a:endParaRPr lang="en-US" sz="1324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hyperV2"/>
          <p:cNvSpPr>
            <a:spLocks noChangeAspect="1" noEditPoints="1"/>
          </p:cNvSpPr>
          <p:nvPr/>
        </p:nvSpPr>
        <p:spPr bwMode="auto">
          <a:xfrm>
            <a:off x="1042327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sp>
        <p:nvSpPr>
          <p:cNvPr id="8" name="hyperV2"/>
          <p:cNvSpPr>
            <a:spLocks noChangeAspect="1" noEditPoints="1"/>
          </p:cNvSpPr>
          <p:nvPr/>
        </p:nvSpPr>
        <p:spPr bwMode="auto">
          <a:xfrm>
            <a:off x="7070908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sp>
        <p:nvSpPr>
          <p:cNvPr id="9" name="hyperV2"/>
          <p:cNvSpPr>
            <a:spLocks noChangeAspect="1" noEditPoints="1"/>
          </p:cNvSpPr>
          <p:nvPr/>
        </p:nvSpPr>
        <p:spPr bwMode="auto">
          <a:xfrm>
            <a:off x="1896592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sp>
        <p:nvSpPr>
          <p:cNvPr id="10" name="hyperV2"/>
          <p:cNvSpPr>
            <a:spLocks noChangeAspect="1" noEditPoints="1"/>
          </p:cNvSpPr>
          <p:nvPr/>
        </p:nvSpPr>
        <p:spPr bwMode="auto">
          <a:xfrm>
            <a:off x="2795306" y="2883010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20" y="4019224"/>
            <a:ext cx="484694" cy="484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7" y="4019224"/>
            <a:ext cx="484694" cy="484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2127853" y="1430644"/>
            <a:ext cx="490493" cy="4752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997560" y="1430644"/>
            <a:ext cx="490493" cy="475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301" y="2153124"/>
            <a:ext cx="532533" cy="520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832" y="2153124"/>
            <a:ext cx="532533" cy="5201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559" y="2153124"/>
            <a:ext cx="532533" cy="520117"/>
          </a:xfrm>
          <a:prstGeom prst="rect">
            <a:avLst/>
          </a:prstGeom>
        </p:spPr>
      </p:pic>
      <p:sp>
        <p:nvSpPr>
          <p:cNvPr id="21" name="hyperV2"/>
          <p:cNvSpPr>
            <a:spLocks noChangeAspect="1" noEditPoints="1"/>
          </p:cNvSpPr>
          <p:nvPr/>
        </p:nvSpPr>
        <p:spPr bwMode="auto">
          <a:xfrm>
            <a:off x="4922026" y="2894123"/>
            <a:ext cx="448212" cy="747223"/>
          </a:xfrm>
          <a:custGeom>
            <a:avLst/>
            <a:gdLst>
              <a:gd name="T0" fmla="*/ 625 w 625"/>
              <a:gd name="T1" fmla="*/ 132 h 1044"/>
              <a:gd name="T2" fmla="*/ 393 w 625"/>
              <a:gd name="T3" fmla="*/ 0 h 1044"/>
              <a:gd name="T4" fmla="*/ 383 w 625"/>
              <a:gd name="T5" fmla="*/ 0 h 1044"/>
              <a:gd name="T6" fmla="*/ 5 w 625"/>
              <a:gd name="T7" fmla="*/ 218 h 1044"/>
              <a:gd name="T8" fmla="*/ 5 w 625"/>
              <a:gd name="T9" fmla="*/ 220 h 1044"/>
              <a:gd name="T10" fmla="*/ 0 w 625"/>
              <a:gd name="T11" fmla="*/ 223 h 1044"/>
              <a:gd name="T12" fmla="*/ 0 w 625"/>
              <a:gd name="T13" fmla="*/ 893 h 1044"/>
              <a:gd name="T14" fmla="*/ 5 w 625"/>
              <a:gd name="T15" fmla="*/ 902 h 1044"/>
              <a:gd name="T16" fmla="*/ 237 w 625"/>
              <a:gd name="T17" fmla="*/ 1044 h 1044"/>
              <a:gd name="T18" fmla="*/ 252 w 625"/>
              <a:gd name="T19" fmla="*/ 1035 h 1044"/>
              <a:gd name="T20" fmla="*/ 252 w 625"/>
              <a:gd name="T21" fmla="*/ 1034 h 1044"/>
              <a:gd name="T22" fmla="*/ 624 w 625"/>
              <a:gd name="T23" fmla="*/ 811 h 1044"/>
              <a:gd name="T24" fmla="*/ 624 w 625"/>
              <a:gd name="T25" fmla="*/ 150 h 1044"/>
              <a:gd name="T26" fmla="*/ 625 w 625"/>
              <a:gd name="T27" fmla="*/ 150 h 1044"/>
              <a:gd name="T28" fmla="*/ 625 w 625"/>
              <a:gd name="T29" fmla="*/ 132 h 1044"/>
              <a:gd name="T30" fmla="*/ 388 w 625"/>
              <a:gd name="T31" fmla="*/ 21 h 1044"/>
              <a:gd name="T32" fmla="*/ 600 w 625"/>
              <a:gd name="T33" fmla="*/ 141 h 1044"/>
              <a:gd name="T34" fmla="*/ 244 w 625"/>
              <a:gd name="T35" fmla="*/ 340 h 1044"/>
              <a:gd name="T36" fmla="*/ 165 w 625"/>
              <a:gd name="T37" fmla="*/ 298 h 1044"/>
              <a:gd name="T38" fmla="*/ 34 w 625"/>
              <a:gd name="T39" fmla="*/ 225 h 1044"/>
              <a:gd name="T40" fmla="*/ 388 w 625"/>
              <a:gd name="T41" fmla="*/ 21 h 1044"/>
              <a:gd name="T42" fmla="*/ 156 w 625"/>
              <a:gd name="T43" fmla="*/ 315 h 1044"/>
              <a:gd name="T44" fmla="*/ 230 w 625"/>
              <a:gd name="T45" fmla="*/ 357 h 1044"/>
              <a:gd name="T46" fmla="*/ 231 w 625"/>
              <a:gd name="T47" fmla="*/ 541 h 1044"/>
              <a:gd name="T48" fmla="*/ 20 w 625"/>
              <a:gd name="T49" fmla="*/ 423 h 1044"/>
              <a:gd name="T50" fmla="*/ 20 w 625"/>
              <a:gd name="T51" fmla="*/ 244 h 1044"/>
              <a:gd name="T52" fmla="*/ 156 w 625"/>
              <a:gd name="T53" fmla="*/ 315 h 1044"/>
              <a:gd name="T54" fmla="*/ 20 w 625"/>
              <a:gd name="T55" fmla="*/ 446 h 1044"/>
              <a:gd name="T56" fmla="*/ 231 w 625"/>
              <a:gd name="T57" fmla="*/ 563 h 1044"/>
              <a:gd name="T58" fmla="*/ 231 w 625"/>
              <a:gd name="T59" fmla="*/ 593 h 1044"/>
              <a:gd name="T60" fmla="*/ 20 w 625"/>
              <a:gd name="T61" fmla="*/ 475 h 1044"/>
              <a:gd name="T62" fmla="*/ 20 w 625"/>
              <a:gd name="T63" fmla="*/ 446 h 1044"/>
              <a:gd name="T64" fmla="*/ 20 w 625"/>
              <a:gd name="T65" fmla="*/ 498 h 1044"/>
              <a:gd name="T66" fmla="*/ 231 w 625"/>
              <a:gd name="T67" fmla="*/ 616 h 1044"/>
              <a:gd name="T68" fmla="*/ 231 w 625"/>
              <a:gd name="T69" fmla="*/ 637 h 1044"/>
              <a:gd name="T70" fmla="*/ 20 w 625"/>
              <a:gd name="T71" fmla="*/ 519 h 1044"/>
              <a:gd name="T72" fmla="*/ 20 w 625"/>
              <a:gd name="T73" fmla="*/ 498 h 1044"/>
              <a:gd name="T74" fmla="*/ 20 w 625"/>
              <a:gd name="T75" fmla="*/ 887 h 1044"/>
              <a:gd name="T76" fmla="*/ 20 w 625"/>
              <a:gd name="T77" fmla="*/ 542 h 1044"/>
              <a:gd name="T78" fmla="*/ 231 w 625"/>
              <a:gd name="T79" fmla="*/ 660 h 1044"/>
              <a:gd name="T80" fmla="*/ 232 w 625"/>
              <a:gd name="T81" fmla="*/ 1017 h 1044"/>
              <a:gd name="T82" fmla="*/ 20 w 625"/>
              <a:gd name="T83" fmla="*/ 887 h 1044"/>
              <a:gd name="T84" fmla="*/ 160 w 625"/>
              <a:gd name="T85" fmla="*/ 746 h 1044"/>
              <a:gd name="T86" fmla="*/ 110 w 625"/>
              <a:gd name="T87" fmla="*/ 770 h 1044"/>
              <a:gd name="T88" fmla="*/ 84 w 625"/>
              <a:gd name="T89" fmla="*/ 712 h 1044"/>
              <a:gd name="T90" fmla="*/ 134 w 625"/>
              <a:gd name="T91" fmla="*/ 688 h 1044"/>
              <a:gd name="T92" fmla="*/ 160 w 625"/>
              <a:gd name="T93" fmla="*/ 74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5" h="1044">
                <a:moveTo>
                  <a:pt x="625" y="132"/>
                </a:moveTo>
                <a:cubicBezTo>
                  <a:pt x="393" y="0"/>
                  <a:pt x="393" y="0"/>
                  <a:pt x="39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20"/>
                  <a:pt x="5" y="220"/>
                  <a:pt x="5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893"/>
                  <a:pt x="0" y="893"/>
                  <a:pt x="0" y="893"/>
                </a:cubicBezTo>
                <a:cubicBezTo>
                  <a:pt x="5" y="902"/>
                  <a:pt x="5" y="902"/>
                  <a:pt x="5" y="902"/>
                </a:cubicBezTo>
                <a:cubicBezTo>
                  <a:pt x="237" y="1044"/>
                  <a:pt x="237" y="1044"/>
                  <a:pt x="237" y="1044"/>
                </a:cubicBezTo>
                <a:cubicBezTo>
                  <a:pt x="252" y="1035"/>
                  <a:pt x="252" y="1035"/>
                  <a:pt x="252" y="1035"/>
                </a:cubicBezTo>
                <a:cubicBezTo>
                  <a:pt x="252" y="1034"/>
                  <a:pt x="252" y="1034"/>
                  <a:pt x="252" y="1034"/>
                </a:cubicBezTo>
                <a:cubicBezTo>
                  <a:pt x="624" y="811"/>
                  <a:pt x="624" y="811"/>
                  <a:pt x="624" y="811"/>
                </a:cubicBezTo>
                <a:cubicBezTo>
                  <a:pt x="624" y="150"/>
                  <a:pt x="624" y="150"/>
                  <a:pt x="624" y="150"/>
                </a:cubicBezTo>
                <a:cubicBezTo>
                  <a:pt x="625" y="150"/>
                  <a:pt x="625" y="150"/>
                  <a:pt x="625" y="150"/>
                </a:cubicBezTo>
                <a:lnTo>
                  <a:pt x="625" y="132"/>
                </a:lnTo>
                <a:close/>
                <a:moveTo>
                  <a:pt x="388" y="21"/>
                </a:moveTo>
                <a:cubicBezTo>
                  <a:pt x="600" y="141"/>
                  <a:pt x="600" y="141"/>
                  <a:pt x="600" y="141"/>
                </a:cubicBezTo>
                <a:cubicBezTo>
                  <a:pt x="244" y="340"/>
                  <a:pt x="244" y="340"/>
                  <a:pt x="244" y="340"/>
                </a:cubicBezTo>
                <a:cubicBezTo>
                  <a:pt x="165" y="298"/>
                  <a:pt x="165" y="298"/>
                  <a:pt x="165" y="298"/>
                </a:cubicBezTo>
                <a:cubicBezTo>
                  <a:pt x="34" y="225"/>
                  <a:pt x="34" y="225"/>
                  <a:pt x="34" y="225"/>
                </a:cubicBezTo>
                <a:lnTo>
                  <a:pt x="388" y="21"/>
                </a:lnTo>
                <a:close/>
                <a:moveTo>
                  <a:pt x="156" y="315"/>
                </a:moveTo>
                <a:cubicBezTo>
                  <a:pt x="230" y="357"/>
                  <a:pt x="230" y="357"/>
                  <a:pt x="230" y="357"/>
                </a:cubicBezTo>
                <a:cubicBezTo>
                  <a:pt x="231" y="541"/>
                  <a:pt x="231" y="541"/>
                  <a:pt x="231" y="541"/>
                </a:cubicBezTo>
                <a:cubicBezTo>
                  <a:pt x="20" y="423"/>
                  <a:pt x="20" y="423"/>
                  <a:pt x="20" y="423"/>
                </a:cubicBezTo>
                <a:cubicBezTo>
                  <a:pt x="20" y="244"/>
                  <a:pt x="20" y="244"/>
                  <a:pt x="20" y="244"/>
                </a:cubicBezTo>
                <a:lnTo>
                  <a:pt x="156" y="315"/>
                </a:lnTo>
                <a:close/>
                <a:moveTo>
                  <a:pt x="20" y="446"/>
                </a:moveTo>
                <a:cubicBezTo>
                  <a:pt x="231" y="563"/>
                  <a:pt x="231" y="563"/>
                  <a:pt x="231" y="563"/>
                </a:cubicBezTo>
                <a:cubicBezTo>
                  <a:pt x="231" y="593"/>
                  <a:pt x="231" y="593"/>
                  <a:pt x="231" y="593"/>
                </a:cubicBezTo>
                <a:cubicBezTo>
                  <a:pt x="20" y="475"/>
                  <a:pt x="20" y="475"/>
                  <a:pt x="20" y="475"/>
                </a:cubicBezTo>
                <a:lnTo>
                  <a:pt x="20" y="446"/>
                </a:lnTo>
                <a:close/>
                <a:moveTo>
                  <a:pt x="20" y="498"/>
                </a:moveTo>
                <a:cubicBezTo>
                  <a:pt x="231" y="616"/>
                  <a:pt x="231" y="616"/>
                  <a:pt x="231" y="616"/>
                </a:cubicBezTo>
                <a:cubicBezTo>
                  <a:pt x="231" y="637"/>
                  <a:pt x="231" y="637"/>
                  <a:pt x="231" y="637"/>
                </a:cubicBezTo>
                <a:cubicBezTo>
                  <a:pt x="20" y="519"/>
                  <a:pt x="20" y="519"/>
                  <a:pt x="20" y="519"/>
                </a:cubicBezTo>
                <a:lnTo>
                  <a:pt x="20" y="498"/>
                </a:lnTo>
                <a:close/>
                <a:moveTo>
                  <a:pt x="20" y="887"/>
                </a:moveTo>
                <a:cubicBezTo>
                  <a:pt x="20" y="542"/>
                  <a:pt x="20" y="542"/>
                  <a:pt x="20" y="542"/>
                </a:cubicBezTo>
                <a:cubicBezTo>
                  <a:pt x="231" y="660"/>
                  <a:pt x="231" y="660"/>
                  <a:pt x="231" y="660"/>
                </a:cubicBezTo>
                <a:cubicBezTo>
                  <a:pt x="232" y="1017"/>
                  <a:pt x="232" y="1017"/>
                  <a:pt x="232" y="1017"/>
                </a:cubicBezTo>
                <a:lnTo>
                  <a:pt x="20" y="887"/>
                </a:lnTo>
                <a:close/>
                <a:moveTo>
                  <a:pt x="160" y="746"/>
                </a:moveTo>
                <a:cubicBezTo>
                  <a:pt x="154" y="769"/>
                  <a:pt x="132" y="779"/>
                  <a:pt x="110" y="770"/>
                </a:cubicBezTo>
                <a:cubicBezTo>
                  <a:pt x="89" y="760"/>
                  <a:pt x="77" y="734"/>
                  <a:pt x="84" y="712"/>
                </a:cubicBezTo>
                <a:cubicBezTo>
                  <a:pt x="90" y="689"/>
                  <a:pt x="112" y="679"/>
                  <a:pt x="134" y="688"/>
                </a:cubicBezTo>
                <a:cubicBezTo>
                  <a:pt x="155" y="698"/>
                  <a:pt x="167" y="724"/>
                  <a:pt x="160" y="7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85" y="4019224"/>
            <a:ext cx="484694" cy="4846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900886" y="1430644"/>
            <a:ext cx="490493" cy="4752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865" y="2153124"/>
            <a:ext cx="532533" cy="5201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39365" y="1488387"/>
            <a:ext cx="1092237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68023" y="1486285"/>
            <a:ext cx="1092237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9701" y="1486284"/>
            <a:ext cx="1092237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9365" y="2233278"/>
            <a:ext cx="1148263" cy="50232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</a:t>
            </a:r>
            <a:r>
              <a:rPr lang="en-US" sz="1029" dirty="0">
                <a:solidFill>
                  <a:schemeClr val="bg1"/>
                </a:solidFill>
              </a:rPr>
              <a:t>-Staging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46566" y="3603085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bkRunPlan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6670" y="4081667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bkRunDB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1058" y="2233278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08495" y="2233278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bkRunTest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1955" y="2233278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bkRunDev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0" y="3603085"/>
            <a:ext cx="138818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bkRunPlanTest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20882" y="3603085"/>
            <a:ext cx="1315080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bkRunPlanDev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5203" y="4081667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bkRunDB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9028" y="4081667"/>
            <a:ext cx="1148263" cy="359783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029" dirty="0" err="1">
                <a:solidFill>
                  <a:schemeClr val="bg1"/>
                </a:solidFill>
              </a:rPr>
              <a:t>bkRunDB</a:t>
            </a:r>
            <a:endParaRPr lang="en-US" sz="1029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6885" y="1171086"/>
            <a:ext cx="2042960" cy="3697752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bkRunDevRG</a:t>
            </a:r>
            <a:endParaRPr lang="en-US" sz="1324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116010" y="1171086"/>
            <a:ext cx="2248840" cy="3697752"/>
          </a:xfrm>
          <a:prstGeom prst="rect">
            <a:avLst/>
          </a:prstGeom>
          <a:noFill/>
          <a:ln w="28575">
            <a:solidFill>
              <a:srgbClr val="B4A0F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b" anchorCtr="0" compatLnSpc="1">
            <a:prstTxWarp prst="textNoShape">
              <a:avLst/>
            </a:prstTxWarp>
          </a:bodyPr>
          <a:lstStyle/>
          <a:p>
            <a:pPr algn="r" defTabSz="685592" fontAlgn="base">
              <a:spcBef>
                <a:spcPct val="0"/>
              </a:spcBef>
              <a:spcAft>
                <a:spcPct val="0"/>
              </a:spcAft>
              <a:tabLst>
                <a:tab pos="6218148" algn="l"/>
              </a:tabLst>
            </a:pPr>
            <a:r>
              <a:rPr lang="en-US" sz="1324" dirty="0" err="1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bkRunTestRG</a:t>
            </a:r>
            <a:endParaRPr lang="en-US" sz="1324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Title 2"/>
          <p:cNvSpPr txBox="1">
            <a:spLocks/>
          </p:cNvSpPr>
          <p:nvPr/>
        </p:nvSpPr>
        <p:spPr bwMode="gray">
          <a:xfrm>
            <a:off x="532350" y="557314"/>
            <a:ext cx="678285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App Service Architecture: Option2</a:t>
            </a:r>
          </a:p>
        </p:txBody>
      </p:sp>
    </p:spTree>
    <p:extLst>
      <p:ext uri="{BB962C8B-B14F-4D97-AF65-F5344CB8AC3E}">
        <p14:creationId xmlns:p14="http://schemas.microsoft.com/office/powerpoint/2010/main" val="24371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1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376518" y="1087537"/>
            <a:ext cx="6128191" cy="3441432"/>
          </a:xfrm>
        </p:spPr>
        <p:txBody>
          <a:bodyPr>
            <a:normAutofit fontScale="55000" lnSpcReduction="20000"/>
          </a:bodyPr>
          <a:lstStyle/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keep your code in a repository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automate the build / automate deployment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keep the build fast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make build self testing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test in a clone of the production environment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commit to the main branch every day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build every commit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make it easy to get the latest version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easily see the result of the latest build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be data driven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listen to your partners, clients, users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not be afraid to break stuff… </a:t>
            </a:r>
          </a:p>
          <a:p>
            <a:pPr marL="420224" indent="-420224">
              <a:buFont typeface="Arial" panose="020B0604020202020204" pitchFamily="34" charset="0"/>
              <a:buChar char="•"/>
            </a:pPr>
            <a:r>
              <a:rPr lang="en-US" sz="2353" u="sng" dirty="0"/>
              <a:t>be confident in your ability to fix it FAST!!!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 bwMode="gray">
          <a:xfrm>
            <a:off x="532350" y="557314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AgiLe</a:t>
            </a:r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 Commandments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gray">
          <a:xfrm>
            <a:off x="4405744" y="1087537"/>
            <a:ext cx="3899159" cy="3441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1500" u="sng" dirty="0"/>
          </a:p>
        </p:txBody>
      </p:sp>
    </p:spTree>
    <p:extLst>
      <p:ext uri="{BB962C8B-B14F-4D97-AF65-F5344CB8AC3E}">
        <p14:creationId xmlns:p14="http://schemas.microsoft.com/office/powerpoint/2010/main" val="1371457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1" y="1952625"/>
            <a:ext cx="8437418" cy="2562225"/>
          </a:xfrm>
        </p:spPr>
        <p:txBody>
          <a:bodyPr/>
          <a:lstStyle/>
          <a:p>
            <a:r>
              <a:rPr lang="en-US" dirty="0"/>
              <a:t>Security of Credentials</a:t>
            </a:r>
          </a:p>
          <a:p>
            <a:r>
              <a:rPr lang="en-US" dirty="0"/>
              <a:t>Follow Least Privilege Principles(Use Role based access control mechanism)</a:t>
            </a:r>
          </a:p>
          <a:p>
            <a:r>
              <a:rPr lang="en-US" dirty="0"/>
              <a:t>Set limits on the infrastructure level</a:t>
            </a:r>
          </a:p>
          <a:p>
            <a:r>
              <a:rPr lang="en-US" dirty="0"/>
              <a:t>Set Billing alerts and control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28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sz="half" idx="1"/>
          </p:nvPr>
        </p:nvSpPr>
        <p:spPr>
          <a:xfrm>
            <a:off x="103909" y="1786368"/>
            <a:ext cx="4381176" cy="3263613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1. Active user involvement is imperative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2. The team must be empowered to make decisions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3. Requirements evolve but the timescale is fixed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4. Capture requirements at a high level; lightweight &amp; visual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5. Develop small, incremental releases and iterate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6. Focus on frequent delivery of products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7. Complete each feature before moving on to the next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8. Apply the 80/20 rule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9. Testing is integrated throughout the project lifecycle – test early and often</a:t>
            </a:r>
          </a:p>
          <a:p>
            <a:r>
              <a:rPr lang="en-US" sz="11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10. A collaborative &amp; cooperative approach between all stakeholders is essential</a:t>
            </a:r>
            <a:endParaRPr lang="en-US" sz="1000" b="1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66926" y="1786369"/>
            <a:ext cx="4217301" cy="3066184"/>
          </a:xfrm>
        </p:spPr>
        <p:txBody>
          <a:bodyPr>
            <a:normAutofit/>
          </a:bodyPr>
          <a:lstStyle/>
          <a:p>
            <a:r>
              <a:rPr lang="en-US" sz="1100" b="1" dirty="0"/>
              <a:t>Self-service </a:t>
            </a:r>
          </a:p>
          <a:p>
            <a:r>
              <a:rPr lang="en-US" sz="1100" b="1" dirty="0"/>
              <a:t>Rapid provisioning</a:t>
            </a:r>
          </a:p>
          <a:p>
            <a:r>
              <a:rPr lang="en-US" sz="1100" b="1" dirty="0"/>
              <a:t>Pay per use</a:t>
            </a:r>
          </a:p>
          <a:p>
            <a:r>
              <a:rPr lang="en-US" sz="1100" b="1" dirty="0"/>
              <a:t>Rapid elasticity: illusion of infinite capacity</a:t>
            </a:r>
          </a:p>
          <a:p>
            <a:r>
              <a:rPr lang="en-US" sz="1100" b="1" dirty="0"/>
              <a:t>Network based, location independence</a:t>
            </a:r>
          </a:p>
          <a:p>
            <a:r>
              <a:rPr lang="en-US" sz="1100" b="1" dirty="0"/>
              <a:t>Automation as a Service</a:t>
            </a:r>
          </a:p>
          <a:p>
            <a:r>
              <a:rPr lang="en-US" sz="1100" b="1" dirty="0"/>
              <a:t>Cloud APIs</a:t>
            </a:r>
          </a:p>
          <a:p>
            <a:r>
              <a:rPr lang="en-US" sz="1100" b="1" dirty="0"/>
              <a:t>Availability of all tools and Technologies</a:t>
            </a:r>
          </a:p>
          <a:p>
            <a:r>
              <a:rPr lang="en-US" sz="1100" b="1" dirty="0"/>
              <a:t>Measured service, </a:t>
            </a:r>
            <a:r>
              <a:rPr lang="en-US" sz="1100" b="1" dirty="0" err="1"/>
              <a:t>QoS</a:t>
            </a:r>
            <a:r>
              <a:rPr lang="en-US" sz="1100" b="1" dirty="0"/>
              <a:t>, SLAs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Agile Aligns with Cloud</a:t>
            </a:r>
          </a:p>
        </p:txBody>
      </p:sp>
    </p:spTree>
    <p:extLst>
      <p:ext uri="{BB962C8B-B14F-4D97-AF65-F5344CB8AC3E}">
        <p14:creationId xmlns:p14="http://schemas.microsoft.com/office/powerpoint/2010/main" val="231945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Agile S/W Development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2289" y="2925114"/>
            <a:ext cx="1115217" cy="1109667"/>
            <a:chOff x="3045220" y="2615835"/>
            <a:chExt cx="1603377" cy="1603379"/>
          </a:xfrm>
        </p:grpSpPr>
        <p:sp>
          <p:nvSpPr>
            <p:cNvPr id="6" name="Rectangle 5"/>
            <p:cNvSpPr/>
            <p:nvPr/>
          </p:nvSpPr>
          <p:spPr bwMode="auto">
            <a:xfrm>
              <a:off x="3045220" y="2615835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Build &amp;</a:t>
              </a:r>
            </a:p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Package</a:t>
              </a:r>
            </a:p>
          </p:txBody>
        </p:sp>
        <p:grpSp>
          <p:nvGrpSpPr>
            <p:cNvPr id="7" name="Group 6"/>
            <p:cNvGrpSpPr/>
            <p:nvPr/>
          </p:nvGrpSpPr>
          <p:grpSpPr bwMode="black">
            <a:xfrm>
              <a:off x="3332625" y="2652901"/>
              <a:ext cx="770591" cy="616599"/>
              <a:chOff x="5184775" y="-301820"/>
              <a:chExt cx="1209724" cy="1061759"/>
            </a:xfrm>
            <a:solidFill>
              <a:srgbClr val="FFFFFF"/>
            </a:solidFill>
          </p:grpSpPr>
          <p:sp>
            <p:nvSpPr>
              <p:cNvPr id="8" name="Freeform 86"/>
              <p:cNvSpPr>
                <a:spLocks noEditPoints="1"/>
              </p:cNvSpPr>
              <p:nvPr/>
            </p:nvSpPr>
            <p:spPr bwMode="black">
              <a:xfrm>
                <a:off x="5184775" y="-124927"/>
                <a:ext cx="852286" cy="884866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1898"/>
                <a:endParaRPr lang="en-US" sz="1632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88"/>
              <p:cNvSpPr>
                <a:spLocks noEditPoints="1"/>
              </p:cNvSpPr>
              <p:nvPr/>
            </p:nvSpPr>
            <p:spPr bwMode="black">
              <a:xfrm>
                <a:off x="5838873" y="-301820"/>
                <a:ext cx="555626" cy="598491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1898"/>
                <a:endParaRPr lang="en-US" sz="1632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18651" y="2925112"/>
            <a:ext cx="1115217" cy="1109666"/>
            <a:chOff x="9204524" y="1712665"/>
            <a:chExt cx="1603377" cy="1603379"/>
          </a:xfrm>
          <a:solidFill>
            <a:srgbClr val="68217A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9204524" y="1712665"/>
              <a:ext cx="1603377" cy="1603379"/>
            </a:xfrm>
            <a:prstGeom prst="rect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749"/>
            <a:stretch/>
          </p:blipFill>
          <p:spPr>
            <a:xfrm>
              <a:off x="9641662" y="2132477"/>
              <a:ext cx="844006" cy="66429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423219" y="2516205"/>
            <a:ext cx="2750995" cy="1388473"/>
            <a:chOff x="4773578" y="2134182"/>
            <a:chExt cx="3955179" cy="2006232"/>
          </a:xfrm>
        </p:grpSpPr>
        <p:sp>
          <p:nvSpPr>
            <p:cNvPr id="14" name="Rectangle 13"/>
            <p:cNvSpPr/>
            <p:nvPr/>
          </p:nvSpPr>
          <p:spPr bwMode="auto">
            <a:xfrm>
              <a:off x="7125380" y="2134182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1178" y="2241814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164669" y="2134183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062623" y="2243416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925978" y="2408075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773578" y="2537035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93150" y="2405727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740750" y="2534687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65091" y="2914596"/>
            <a:ext cx="1115217" cy="1109666"/>
            <a:chOff x="6654687" y="2637258"/>
            <a:chExt cx="1603377" cy="1603379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654687" y="2637258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Test</a:t>
              </a:r>
            </a:p>
          </p:txBody>
        </p:sp>
        <p:pic>
          <p:nvPicPr>
            <p:cNvPr id="24" name="Picture 3" descr="C:\Users\mitchellg\Desktop\Simple_Licensing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6961112" y="2792250"/>
              <a:ext cx="1061593" cy="10904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7125140" y="2912387"/>
            <a:ext cx="1115217" cy="1109666"/>
            <a:chOff x="8781253" y="2637258"/>
            <a:chExt cx="1603377" cy="1603379"/>
          </a:xfrm>
        </p:grpSpPr>
        <p:sp>
          <p:nvSpPr>
            <p:cNvPr id="26" name="Rectangle 25"/>
            <p:cNvSpPr/>
            <p:nvPr/>
          </p:nvSpPr>
          <p:spPr bwMode="auto">
            <a:xfrm>
              <a:off x="8781253" y="2637258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Prod Deploy</a:t>
              </a:r>
            </a:p>
          </p:txBody>
        </p:sp>
        <p:pic>
          <p:nvPicPr>
            <p:cNvPr id="27" name="Picture 2" descr="C:\Users\nathalie.feau\Pictures\metro.icons\white\downlo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331" y="2731263"/>
              <a:ext cx="813558" cy="813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Freeform 27"/>
          <p:cNvSpPr/>
          <p:nvPr/>
        </p:nvSpPr>
        <p:spPr bwMode="auto">
          <a:xfrm>
            <a:off x="5184809" y="1870371"/>
            <a:ext cx="1300487" cy="472267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>
              <a:solidFill>
                <a:srgbClr val="FFFFFF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328354" y="2923863"/>
            <a:ext cx="1115217" cy="1109666"/>
            <a:chOff x="8781253" y="2637258"/>
            <a:chExt cx="1603377" cy="1603379"/>
          </a:xfrm>
        </p:grpSpPr>
        <p:sp>
          <p:nvSpPr>
            <p:cNvPr id="30" name="Rectangle 29"/>
            <p:cNvSpPr/>
            <p:nvPr/>
          </p:nvSpPr>
          <p:spPr bwMode="auto">
            <a:xfrm>
              <a:off x="8781253" y="2637258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  <p:pic>
          <p:nvPicPr>
            <p:cNvPr id="31" name="Picture 2" descr="C:\Users\nathalie.feau\Pictures\metro.icons\white\downlo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6366" y="2932031"/>
              <a:ext cx="813557" cy="813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3073882" y="2926189"/>
            <a:ext cx="1115217" cy="1109666"/>
            <a:chOff x="4890253" y="4445054"/>
            <a:chExt cx="1603377" cy="1603379"/>
          </a:xfrm>
        </p:grpSpPr>
        <p:sp>
          <p:nvSpPr>
            <p:cNvPr id="33" name="Rectangle 32"/>
            <p:cNvSpPr/>
            <p:nvPr/>
          </p:nvSpPr>
          <p:spPr bwMode="auto">
            <a:xfrm>
              <a:off x="4890253" y="4445054"/>
              <a:ext cx="1603377" cy="16033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6" spc="-5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Provision</a:t>
              </a:r>
            </a:p>
          </p:txBody>
        </p:sp>
        <p:grpSp>
          <p:nvGrpSpPr>
            <p:cNvPr id="34" name="Group 33"/>
            <p:cNvGrpSpPr>
              <a:grpSpLocks noChangeAspect="1"/>
            </p:cNvGrpSpPr>
            <p:nvPr/>
          </p:nvGrpSpPr>
          <p:grpSpPr>
            <a:xfrm>
              <a:off x="5277858" y="4926088"/>
              <a:ext cx="869740" cy="513564"/>
              <a:chOff x="1751012" y="5867398"/>
              <a:chExt cx="477827" cy="302707"/>
            </a:xfrm>
            <a:solidFill>
              <a:schemeClr val="tx1"/>
            </a:solidFill>
          </p:grpSpPr>
          <p:sp>
            <p:nvSpPr>
              <p:cNvPr id="35" name="Freeform 597"/>
              <p:cNvSpPr>
                <a:spLocks noChangeAspect="1" noEditPoints="1"/>
              </p:cNvSpPr>
              <p:nvPr/>
            </p:nvSpPr>
            <p:spPr bwMode="auto">
              <a:xfrm>
                <a:off x="2104388" y="5867398"/>
                <a:ext cx="124451" cy="302705"/>
              </a:xfrm>
              <a:custGeom>
                <a:avLst/>
                <a:gdLst>
                  <a:gd name="T0" fmla="*/ 0 w 243"/>
                  <a:gd name="T1" fmla="*/ 0 h 390"/>
                  <a:gd name="T2" fmla="*/ 0 w 243"/>
                  <a:gd name="T3" fmla="*/ 378 h 390"/>
                  <a:gd name="T4" fmla="*/ 23 w 243"/>
                  <a:gd name="T5" fmla="*/ 378 h 390"/>
                  <a:gd name="T6" fmla="*/ 23 w 243"/>
                  <a:gd name="T7" fmla="*/ 390 h 390"/>
                  <a:gd name="T8" fmla="*/ 73 w 243"/>
                  <a:gd name="T9" fmla="*/ 390 h 390"/>
                  <a:gd name="T10" fmla="*/ 73 w 243"/>
                  <a:gd name="T11" fmla="*/ 378 h 390"/>
                  <a:gd name="T12" fmla="*/ 170 w 243"/>
                  <a:gd name="T13" fmla="*/ 378 h 390"/>
                  <a:gd name="T14" fmla="*/ 170 w 243"/>
                  <a:gd name="T15" fmla="*/ 390 h 390"/>
                  <a:gd name="T16" fmla="*/ 217 w 243"/>
                  <a:gd name="T17" fmla="*/ 390 h 390"/>
                  <a:gd name="T18" fmla="*/ 217 w 243"/>
                  <a:gd name="T19" fmla="*/ 378 h 390"/>
                  <a:gd name="T20" fmla="*/ 243 w 243"/>
                  <a:gd name="T21" fmla="*/ 378 h 390"/>
                  <a:gd name="T22" fmla="*/ 243 w 243"/>
                  <a:gd name="T23" fmla="*/ 0 h 390"/>
                  <a:gd name="T24" fmla="*/ 0 w 243"/>
                  <a:gd name="T25" fmla="*/ 0 h 390"/>
                  <a:gd name="T26" fmla="*/ 73 w 243"/>
                  <a:gd name="T27" fmla="*/ 73 h 390"/>
                  <a:gd name="T28" fmla="*/ 23 w 243"/>
                  <a:gd name="T29" fmla="*/ 73 h 390"/>
                  <a:gd name="T30" fmla="*/ 23 w 243"/>
                  <a:gd name="T31" fmla="*/ 61 h 390"/>
                  <a:gd name="T32" fmla="*/ 73 w 243"/>
                  <a:gd name="T33" fmla="*/ 61 h 390"/>
                  <a:gd name="T34" fmla="*/ 73 w 243"/>
                  <a:gd name="T35" fmla="*/ 73 h 390"/>
                  <a:gd name="T36" fmla="*/ 163 w 243"/>
                  <a:gd name="T37" fmla="*/ 300 h 390"/>
                  <a:gd name="T38" fmla="*/ 80 w 243"/>
                  <a:gd name="T39" fmla="*/ 300 h 390"/>
                  <a:gd name="T40" fmla="*/ 80 w 243"/>
                  <a:gd name="T41" fmla="*/ 286 h 390"/>
                  <a:gd name="T42" fmla="*/ 163 w 243"/>
                  <a:gd name="T43" fmla="*/ 286 h 390"/>
                  <a:gd name="T44" fmla="*/ 163 w 243"/>
                  <a:gd name="T45" fmla="*/ 300 h 390"/>
                  <a:gd name="T46" fmla="*/ 163 w 243"/>
                  <a:gd name="T47" fmla="*/ 253 h 390"/>
                  <a:gd name="T48" fmla="*/ 80 w 243"/>
                  <a:gd name="T49" fmla="*/ 253 h 390"/>
                  <a:gd name="T50" fmla="*/ 80 w 243"/>
                  <a:gd name="T51" fmla="*/ 241 h 390"/>
                  <a:gd name="T52" fmla="*/ 163 w 243"/>
                  <a:gd name="T53" fmla="*/ 241 h 390"/>
                  <a:gd name="T54" fmla="*/ 163 w 243"/>
                  <a:gd name="T55" fmla="*/ 253 h 390"/>
                  <a:gd name="T56" fmla="*/ 163 w 243"/>
                  <a:gd name="T57" fmla="*/ 208 h 390"/>
                  <a:gd name="T58" fmla="*/ 80 w 243"/>
                  <a:gd name="T59" fmla="*/ 208 h 390"/>
                  <a:gd name="T60" fmla="*/ 80 w 243"/>
                  <a:gd name="T61" fmla="*/ 196 h 390"/>
                  <a:gd name="T62" fmla="*/ 163 w 243"/>
                  <a:gd name="T63" fmla="*/ 196 h 390"/>
                  <a:gd name="T64" fmla="*/ 163 w 243"/>
                  <a:gd name="T65" fmla="*/ 20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90">
                    <a:moveTo>
                      <a:pt x="0" y="0"/>
                    </a:moveTo>
                    <a:lnTo>
                      <a:pt x="0" y="378"/>
                    </a:lnTo>
                    <a:lnTo>
                      <a:pt x="23" y="378"/>
                    </a:lnTo>
                    <a:lnTo>
                      <a:pt x="23" y="390"/>
                    </a:lnTo>
                    <a:lnTo>
                      <a:pt x="73" y="390"/>
                    </a:lnTo>
                    <a:lnTo>
                      <a:pt x="73" y="378"/>
                    </a:lnTo>
                    <a:lnTo>
                      <a:pt x="170" y="378"/>
                    </a:lnTo>
                    <a:lnTo>
                      <a:pt x="170" y="390"/>
                    </a:lnTo>
                    <a:lnTo>
                      <a:pt x="217" y="390"/>
                    </a:lnTo>
                    <a:lnTo>
                      <a:pt x="217" y="378"/>
                    </a:lnTo>
                    <a:lnTo>
                      <a:pt x="243" y="378"/>
                    </a:lnTo>
                    <a:lnTo>
                      <a:pt x="243" y="0"/>
                    </a:lnTo>
                    <a:lnTo>
                      <a:pt x="0" y="0"/>
                    </a:lnTo>
                    <a:close/>
                    <a:moveTo>
                      <a:pt x="73" y="73"/>
                    </a:moveTo>
                    <a:lnTo>
                      <a:pt x="23" y="73"/>
                    </a:lnTo>
                    <a:lnTo>
                      <a:pt x="23" y="61"/>
                    </a:lnTo>
                    <a:lnTo>
                      <a:pt x="73" y="61"/>
                    </a:lnTo>
                    <a:lnTo>
                      <a:pt x="73" y="73"/>
                    </a:lnTo>
                    <a:close/>
                    <a:moveTo>
                      <a:pt x="163" y="300"/>
                    </a:moveTo>
                    <a:lnTo>
                      <a:pt x="80" y="300"/>
                    </a:lnTo>
                    <a:lnTo>
                      <a:pt x="80" y="286"/>
                    </a:lnTo>
                    <a:lnTo>
                      <a:pt x="163" y="286"/>
                    </a:lnTo>
                    <a:lnTo>
                      <a:pt x="163" y="300"/>
                    </a:lnTo>
                    <a:close/>
                    <a:moveTo>
                      <a:pt x="163" y="253"/>
                    </a:moveTo>
                    <a:lnTo>
                      <a:pt x="80" y="253"/>
                    </a:lnTo>
                    <a:lnTo>
                      <a:pt x="80" y="241"/>
                    </a:lnTo>
                    <a:lnTo>
                      <a:pt x="163" y="241"/>
                    </a:lnTo>
                    <a:lnTo>
                      <a:pt x="163" y="253"/>
                    </a:lnTo>
                    <a:close/>
                    <a:moveTo>
                      <a:pt x="163" y="208"/>
                    </a:moveTo>
                    <a:lnTo>
                      <a:pt x="80" y="208"/>
                    </a:lnTo>
                    <a:lnTo>
                      <a:pt x="80" y="196"/>
                    </a:lnTo>
                    <a:lnTo>
                      <a:pt x="163" y="196"/>
                    </a:lnTo>
                    <a:lnTo>
                      <a:pt x="163" y="2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597"/>
              <p:cNvSpPr>
                <a:spLocks noChangeAspect="1" noEditPoints="1"/>
              </p:cNvSpPr>
              <p:nvPr/>
            </p:nvSpPr>
            <p:spPr bwMode="auto">
              <a:xfrm>
                <a:off x="1927701" y="5867400"/>
                <a:ext cx="124451" cy="302705"/>
              </a:xfrm>
              <a:custGeom>
                <a:avLst/>
                <a:gdLst>
                  <a:gd name="T0" fmla="*/ 0 w 243"/>
                  <a:gd name="T1" fmla="*/ 0 h 390"/>
                  <a:gd name="T2" fmla="*/ 0 w 243"/>
                  <a:gd name="T3" fmla="*/ 378 h 390"/>
                  <a:gd name="T4" fmla="*/ 23 w 243"/>
                  <a:gd name="T5" fmla="*/ 378 h 390"/>
                  <a:gd name="T6" fmla="*/ 23 w 243"/>
                  <a:gd name="T7" fmla="*/ 390 h 390"/>
                  <a:gd name="T8" fmla="*/ 73 w 243"/>
                  <a:gd name="T9" fmla="*/ 390 h 390"/>
                  <a:gd name="T10" fmla="*/ 73 w 243"/>
                  <a:gd name="T11" fmla="*/ 378 h 390"/>
                  <a:gd name="T12" fmla="*/ 170 w 243"/>
                  <a:gd name="T13" fmla="*/ 378 h 390"/>
                  <a:gd name="T14" fmla="*/ 170 w 243"/>
                  <a:gd name="T15" fmla="*/ 390 h 390"/>
                  <a:gd name="T16" fmla="*/ 217 w 243"/>
                  <a:gd name="T17" fmla="*/ 390 h 390"/>
                  <a:gd name="T18" fmla="*/ 217 w 243"/>
                  <a:gd name="T19" fmla="*/ 378 h 390"/>
                  <a:gd name="T20" fmla="*/ 243 w 243"/>
                  <a:gd name="T21" fmla="*/ 378 h 390"/>
                  <a:gd name="T22" fmla="*/ 243 w 243"/>
                  <a:gd name="T23" fmla="*/ 0 h 390"/>
                  <a:gd name="T24" fmla="*/ 0 w 243"/>
                  <a:gd name="T25" fmla="*/ 0 h 390"/>
                  <a:gd name="T26" fmla="*/ 73 w 243"/>
                  <a:gd name="T27" fmla="*/ 73 h 390"/>
                  <a:gd name="T28" fmla="*/ 23 w 243"/>
                  <a:gd name="T29" fmla="*/ 73 h 390"/>
                  <a:gd name="T30" fmla="*/ 23 w 243"/>
                  <a:gd name="T31" fmla="*/ 61 h 390"/>
                  <a:gd name="T32" fmla="*/ 73 w 243"/>
                  <a:gd name="T33" fmla="*/ 61 h 390"/>
                  <a:gd name="T34" fmla="*/ 73 w 243"/>
                  <a:gd name="T35" fmla="*/ 73 h 390"/>
                  <a:gd name="T36" fmla="*/ 163 w 243"/>
                  <a:gd name="T37" fmla="*/ 300 h 390"/>
                  <a:gd name="T38" fmla="*/ 80 w 243"/>
                  <a:gd name="T39" fmla="*/ 300 h 390"/>
                  <a:gd name="T40" fmla="*/ 80 w 243"/>
                  <a:gd name="T41" fmla="*/ 286 h 390"/>
                  <a:gd name="T42" fmla="*/ 163 w 243"/>
                  <a:gd name="T43" fmla="*/ 286 h 390"/>
                  <a:gd name="T44" fmla="*/ 163 w 243"/>
                  <a:gd name="T45" fmla="*/ 300 h 390"/>
                  <a:gd name="T46" fmla="*/ 163 w 243"/>
                  <a:gd name="T47" fmla="*/ 253 h 390"/>
                  <a:gd name="T48" fmla="*/ 80 w 243"/>
                  <a:gd name="T49" fmla="*/ 253 h 390"/>
                  <a:gd name="T50" fmla="*/ 80 w 243"/>
                  <a:gd name="T51" fmla="*/ 241 h 390"/>
                  <a:gd name="T52" fmla="*/ 163 w 243"/>
                  <a:gd name="T53" fmla="*/ 241 h 390"/>
                  <a:gd name="T54" fmla="*/ 163 w 243"/>
                  <a:gd name="T55" fmla="*/ 253 h 390"/>
                  <a:gd name="T56" fmla="*/ 163 w 243"/>
                  <a:gd name="T57" fmla="*/ 208 h 390"/>
                  <a:gd name="T58" fmla="*/ 80 w 243"/>
                  <a:gd name="T59" fmla="*/ 208 h 390"/>
                  <a:gd name="T60" fmla="*/ 80 w 243"/>
                  <a:gd name="T61" fmla="*/ 196 h 390"/>
                  <a:gd name="T62" fmla="*/ 163 w 243"/>
                  <a:gd name="T63" fmla="*/ 196 h 390"/>
                  <a:gd name="T64" fmla="*/ 163 w 243"/>
                  <a:gd name="T65" fmla="*/ 20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90">
                    <a:moveTo>
                      <a:pt x="0" y="0"/>
                    </a:moveTo>
                    <a:lnTo>
                      <a:pt x="0" y="378"/>
                    </a:lnTo>
                    <a:lnTo>
                      <a:pt x="23" y="378"/>
                    </a:lnTo>
                    <a:lnTo>
                      <a:pt x="23" y="390"/>
                    </a:lnTo>
                    <a:lnTo>
                      <a:pt x="73" y="390"/>
                    </a:lnTo>
                    <a:lnTo>
                      <a:pt x="73" y="378"/>
                    </a:lnTo>
                    <a:lnTo>
                      <a:pt x="170" y="378"/>
                    </a:lnTo>
                    <a:lnTo>
                      <a:pt x="170" y="390"/>
                    </a:lnTo>
                    <a:lnTo>
                      <a:pt x="217" y="390"/>
                    </a:lnTo>
                    <a:lnTo>
                      <a:pt x="217" y="378"/>
                    </a:lnTo>
                    <a:lnTo>
                      <a:pt x="243" y="378"/>
                    </a:lnTo>
                    <a:lnTo>
                      <a:pt x="243" y="0"/>
                    </a:lnTo>
                    <a:lnTo>
                      <a:pt x="0" y="0"/>
                    </a:lnTo>
                    <a:close/>
                    <a:moveTo>
                      <a:pt x="73" y="73"/>
                    </a:moveTo>
                    <a:lnTo>
                      <a:pt x="23" y="73"/>
                    </a:lnTo>
                    <a:lnTo>
                      <a:pt x="23" y="61"/>
                    </a:lnTo>
                    <a:lnTo>
                      <a:pt x="73" y="61"/>
                    </a:lnTo>
                    <a:lnTo>
                      <a:pt x="73" y="73"/>
                    </a:lnTo>
                    <a:close/>
                    <a:moveTo>
                      <a:pt x="163" y="300"/>
                    </a:moveTo>
                    <a:lnTo>
                      <a:pt x="80" y="300"/>
                    </a:lnTo>
                    <a:lnTo>
                      <a:pt x="80" y="286"/>
                    </a:lnTo>
                    <a:lnTo>
                      <a:pt x="163" y="286"/>
                    </a:lnTo>
                    <a:lnTo>
                      <a:pt x="163" y="300"/>
                    </a:lnTo>
                    <a:close/>
                    <a:moveTo>
                      <a:pt x="163" y="253"/>
                    </a:moveTo>
                    <a:lnTo>
                      <a:pt x="80" y="253"/>
                    </a:lnTo>
                    <a:lnTo>
                      <a:pt x="80" y="241"/>
                    </a:lnTo>
                    <a:lnTo>
                      <a:pt x="163" y="241"/>
                    </a:lnTo>
                    <a:lnTo>
                      <a:pt x="163" y="253"/>
                    </a:lnTo>
                    <a:close/>
                    <a:moveTo>
                      <a:pt x="163" y="208"/>
                    </a:moveTo>
                    <a:lnTo>
                      <a:pt x="80" y="208"/>
                    </a:lnTo>
                    <a:lnTo>
                      <a:pt x="80" y="196"/>
                    </a:lnTo>
                    <a:lnTo>
                      <a:pt x="163" y="196"/>
                    </a:lnTo>
                    <a:lnTo>
                      <a:pt x="163" y="2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Freeform 597"/>
              <p:cNvSpPr>
                <a:spLocks noChangeAspect="1" noEditPoints="1"/>
              </p:cNvSpPr>
              <p:nvPr/>
            </p:nvSpPr>
            <p:spPr bwMode="auto">
              <a:xfrm>
                <a:off x="1751012" y="5867400"/>
                <a:ext cx="124451" cy="302705"/>
              </a:xfrm>
              <a:custGeom>
                <a:avLst/>
                <a:gdLst>
                  <a:gd name="T0" fmla="*/ 0 w 243"/>
                  <a:gd name="T1" fmla="*/ 0 h 390"/>
                  <a:gd name="T2" fmla="*/ 0 w 243"/>
                  <a:gd name="T3" fmla="*/ 378 h 390"/>
                  <a:gd name="T4" fmla="*/ 23 w 243"/>
                  <a:gd name="T5" fmla="*/ 378 h 390"/>
                  <a:gd name="T6" fmla="*/ 23 w 243"/>
                  <a:gd name="T7" fmla="*/ 390 h 390"/>
                  <a:gd name="T8" fmla="*/ 73 w 243"/>
                  <a:gd name="T9" fmla="*/ 390 h 390"/>
                  <a:gd name="T10" fmla="*/ 73 w 243"/>
                  <a:gd name="T11" fmla="*/ 378 h 390"/>
                  <a:gd name="T12" fmla="*/ 170 w 243"/>
                  <a:gd name="T13" fmla="*/ 378 h 390"/>
                  <a:gd name="T14" fmla="*/ 170 w 243"/>
                  <a:gd name="T15" fmla="*/ 390 h 390"/>
                  <a:gd name="T16" fmla="*/ 217 w 243"/>
                  <a:gd name="T17" fmla="*/ 390 h 390"/>
                  <a:gd name="T18" fmla="*/ 217 w 243"/>
                  <a:gd name="T19" fmla="*/ 378 h 390"/>
                  <a:gd name="T20" fmla="*/ 243 w 243"/>
                  <a:gd name="T21" fmla="*/ 378 h 390"/>
                  <a:gd name="T22" fmla="*/ 243 w 243"/>
                  <a:gd name="T23" fmla="*/ 0 h 390"/>
                  <a:gd name="T24" fmla="*/ 0 w 243"/>
                  <a:gd name="T25" fmla="*/ 0 h 390"/>
                  <a:gd name="T26" fmla="*/ 73 w 243"/>
                  <a:gd name="T27" fmla="*/ 73 h 390"/>
                  <a:gd name="T28" fmla="*/ 23 w 243"/>
                  <a:gd name="T29" fmla="*/ 73 h 390"/>
                  <a:gd name="T30" fmla="*/ 23 w 243"/>
                  <a:gd name="T31" fmla="*/ 61 h 390"/>
                  <a:gd name="T32" fmla="*/ 73 w 243"/>
                  <a:gd name="T33" fmla="*/ 61 h 390"/>
                  <a:gd name="T34" fmla="*/ 73 w 243"/>
                  <a:gd name="T35" fmla="*/ 73 h 390"/>
                  <a:gd name="T36" fmla="*/ 163 w 243"/>
                  <a:gd name="T37" fmla="*/ 300 h 390"/>
                  <a:gd name="T38" fmla="*/ 80 w 243"/>
                  <a:gd name="T39" fmla="*/ 300 h 390"/>
                  <a:gd name="T40" fmla="*/ 80 w 243"/>
                  <a:gd name="T41" fmla="*/ 286 h 390"/>
                  <a:gd name="T42" fmla="*/ 163 w 243"/>
                  <a:gd name="T43" fmla="*/ 286 h 390"/>
                  <a:gd name="T44" fmla="*/ 163 w 243"/>
                  <a:gd name="T45" fmla="*/ 300 h 390"/>
                  <a:gd name="T46" fmla="*/ 163 w 243"/>
                  <a:gd name="T47" fmla="*/ 253 h 390"/>
                  <a:gd name="T48" fmla="*/ 80 w 243"/>
                  <a:gd name="T49" fmla="*/ 253 h 390"/>
                  <a:gd name="T50" fmla="*/ 80 w 243"/>
                  <a:gd name="T51" fmla="*/ 241 h 390"/>
                  <a:gd name="T52" fmla="*/ 163 w 243"/>
                  <a:gd name="T53" fmla="*/ 241 h 390"/>
                  <a:gd name="T54" fmla="*/ 163 w 243"/>
                  <a:gd name="T55" fmla="*/ 253 h 390"/>
                  <a:gd name="T56" fmla="*/ 163 w 243"/>
                  <a:gd name="T57" fmla="*/ 208 h 390"/>
                  <a:gd name="T58" fmla="*/ 80 w 243"/>
                  <a:gd name="T59" fmla="*/ 208 h 390"/>
                  <a:gd name="T60" fmla="*/ 80 w 243"/>
                  <a:gd name="T61" fmla="*/ 196 h 390"/>
                  <a:gd name="T62" fmla="*/ 163 w 243"/>
                  <a:gd name="T63" fmla="*/ 196 h 390"/>
                  <a:gd name="T64" fmla="*/ 163 w 243"/>
                  <a:gd name="T65" fmla="*/ 20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90">
                    <a:moveTo>
                      <a:pt x="0" y="0"/>
                    </a:moveTo>
                    <a:lnTo>
                      <a:pt x="0" y="378"/>
                    </a:lnTo>
                    <a:lnTo>
                      <a:pt x="23" y="378"/>
                    </a:lnTo>
                    <a:lnTo>
                      <a:pt x="23" y="390"/>
                    </a:lnTo>
                    <a:lnTo>
                      <a:pt x="73" y="390"/>
                    </a:lnTo>
                    <a:lnTo>
                      <a:pt x="73" y="378"/>
                    </a:lnTo>
                    <a:lnTo>
                      <a:pt x="170" y="378"/>
                    </a:lnTo>
                    <a:lnTo>
                      <a:pt x="170" y="390"/>
                    </a:lnTo>
                    <a:lnTo>
                      <a:pt x="217" y="390"/>
                    </a:lnTo>
                    <a:lnTo>
                      <a:pt x="217" y="378"/>
                    </a:lnTo>
                    <a:lnTo>
                      <a:pt x="243" y="378"/>
                    </a:lnTo>
                    <a:lnTo>
                      <a:pt x="243" y="0"/>
                    </a:lnTo>
                    <a:lnTo>
                      <a:pt x="0" y="0"/>
                    </a:lnTo>
                    <a:close/>
                    <a:moveTo>
                      <a:pt x="73" y="73"/>
                    </a:moveTo>
                    <a:lnTo>
                      <a:pt x="23" y="73"/>
                    </a:lnTo>
                    <a:lnTo>
                      <a:pt x="23" y="61"/>
                    </a:lnTo>
                    <a:lnTo>
                      <a:pt x="73" y="61"/>
                    </a:lnTo>
                    <a:lnTo>
                      <a:pt x="73" y="73"/>
                    </a:lnTo>
                    <a:close/>
                    <a:moveTo>
                      <a:pt x="163" y="300"/>
                    </a:moveTo>
                    <a:lnTo>
                      <a:pt x="80" y="300"/>
                    </a:lnTo>
                    <a:lnTo>
                      <a:pt x="80" y="286"/>
                    </a:lnTo>
                    <a:lnTo>
                      <a:pt x="163" y="286"/>
                    </a:lnTo>
                    <a:lnTo>
                      <a:pt x="163" y="300"/>
                    </a:lnTo>
                    <a:close/>
                    <a:moveTo>
                      <a:pt x="163" y="253"/>
                    </a:moveTo>
                    <a:lnTo>
                      <a:pt x="80" y="253"/>
                    </a:lnTo>
                    <a:lnTo>
                      <a:pt x="80" y="241"/>
                    </a:lnTo>
                    <a:lnTo>
                      <a:pt x="163" y="241"/>
                    </a:lnTo>
                    <a:lnTo>
                      <a:pt x="163" y="253"/>
                    </a:lnTo>
                    <a:close/>
                    <a:moveTo>
                      <a:pt x="163" y="208"/>
                    </a:moveTo>
                    <a:lnTo>
                      <a:pt x="80" y="208"/>
                    </a:lnTo>
                    <a:lnTo>
                      <a:pt x="80" y="196"/>
                    </a:lnTo>
                    <a:lnTo>
                      <a:pt x="163" y="196"/>
                    </a:lnTo>
                    <a:lnTo>
                      <a:pt x="163" y="2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>
                  <a:defRPr/>
                </a:pPr>
                <a:endParaRPr lang="en-US" sz="1836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8" name="Freeform 37"/>
          <p:cNvSpPr/>
          <p:nvPr/>
        </p:nvSpPr>
        <p:spPr bwMode="auto">
          <a:xfrm rot="10800000">
            <a:off x="1633869" y="4110491"/>
            <a:ext cx="4489024" cy="472267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>
              <a:solidFill>
                <a:srgbClr val="FFFFFF"/>
              </a:solidFill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1047307" y="2516205"/>
            <a:ext cx="1187543" cy="31173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>
              <a:solidFill>
                <a:srgbClr val="FFFFFF"/>
              </a:solidFill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2458406" y="2516206"/>
            <a:ext cx="1187543" cy="31173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>
              <a:solidFill>
                <a:srgbClr val="FFFFFF"/>
              </a:solidFill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3793283" y="2516206"/>
            <a:ext cx="1092679" cy="31173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43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2" y="467591"/>
            <a:ext cx="7917164" cy="467590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0" y="-62632"/>
            <a:ext cx="6571060" cy="530223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Azure Services Catalog</a:t>
            </a:r>
          </a:p>
        </p:txBody>
      </p:sp>
    </p:spTree>
    <p:extLst>
      <p:ext uri="{BB962C8B-B14F-4D97-AF65-F5344CB8AC3E}">
        <p14:creationId xmlns:p14="http://schemas.microsoft.com/office/powerpoint/2010/main" val="3884191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6"/>
          <p:cNvSpPr txBox="1">
            <a:spLocks/>
          </p:cNvSpPr>
          <p:nvPr/>
        </p:nvSpPr>
        <p:spPr bwMode="gray">
          <a:xfrm>
            <a:off x="648007" y="491618"/>
            <a:ext cx="6619244" cy="64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3200" dirty="0"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Conclusion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720743" y="1137683"/>
            <a:ext cx="3508357" cy="256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Agile Dev &amp; Testing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Automated Provisioning</a:t>
            </a:r>
          </a:p>
          <a:p>
            <a:r>
              <a:rPr lang="en-US" dirty="0"/>
              <a:t>Continuous Delivery</a:t>
            </a:r>
          </a:p>
          <a:p>
            <a:r>
              <a:rPr lang="en-US" dirty="0"/>
              <a:t>Repository &amp; Collaboration</a:t>
            </a:r>
          </a:p>
          <a:p>
            <a:r>
              <a:rPr lang="en-US" dirty="0"/>
              <a:t>Continuous Feedback</a:t>
            </a:r>
          </a:p>
          <a:p>
            <a:r>
              <a:rPr lang="en-US" dirty="0"/>
              <a:t>Agile with Confidence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4603173" y="1137683"/>
            <a:ext cx="4000500" cy="256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Dev/Test </a:t>
            </a:r>
          </a:p>
          <a:p>
            <a:r>
              <a:rPr lang="en-US" dirty="0"/>
              <a:t>Azure PaaS Services (Web Apps/IaaS/Storage)</a:t>
            </a:r>
          </a:p>
          <a:p>
            <a:r>
              <a:rPr lang="en-US" dirty="0"/>
              <a:t>Infra as Code (Azure ARM Templates)</a:t>
            </a:r>
          </a:p>
          <a:p>
            <a:r>
              <a:rPr lang="en-US" dirty="0"/>
              <a:t>Visual Studio online/TFS</a:t>
            </a:r>
          </a:p>
          <a:p>
            <a:r>
              <a:rPr lang="en-US" dirty="0"/>
              <a:t>Application Insights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an Agile Accelerator </a:t>
            </a:r>
          </a:p>
          <a:p>
            <a:r>
              <a:rPr lang="en-US" dirty="0"/>
              <a:t>Enables Business Agility </a:t>
            </a:r>
          </a:p>
          <a:p>
            <a:r>
              <a:rPr lang="en-US" dirty="0"/>
              <a:t>Reducing IT Costs </a:t>
            </a:r>
          </a:p>
          <a:p>
            <a:r>
              <a:rPr lang="en-US" dirty="0"/>
              <a:t>Improving Customer Experiences </a:t>
            </a:r>
          </a:p>
          <a:p>
            <a:r>
              <a:rPr lang="en-US" dirty="0"/>
              <a:t>Growing the Economy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685800" y="186428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dirty="0">
                <a:latin typeface="Arial Narrow" panose="020B0606020202030204" pitchFamily="34" charset="0"/>
              </a:rPr>
              <a:t>What you can do to take action now.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749258" y="1509822"/>
            <a:ext cx="6619244" cy="12757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latin typeface="Arial Narrow" panose="020B0606020202030204" pitchFamily="34" charset="0"/>
              </a:rPr>
              <a:t>Q &amp; A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647" y="1690577"/>
            <a:ext cx="2676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</a:rPr>
              <a:t>Title Slide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Title - Agile Narrow (size 48)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Contact - Calibri (size 13.5)</a:t>
            </a:r>
            <a:br>
              <a:rPr lang="en-US" sz="1400" dirty="0">
                <a:latin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</a:rPr>
            </a:br>
            <a:r>
              <a:rPr lang="en-US" b="1" u="sng" dirty="0">
                <a:latin typeface="Calibri" panose="020F0502020204030204" pitchFamily="34" charset="0"/>
              </a:rPr>
              <a:t>Following Slides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Title – Agile Narrow (size 40)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Following Text – Calibri (size 13.5) </a:t>
            </a:r>
            <a:br>
              <a:rPr lang="en-US" sz="1400" dirty="0">
                <a:latin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sz="half" idx="1"/>
          </p:nvPr>
        </p:nvSpPr>
        <p:spPr>
          <a:xfrm>
            <a:off x="103909" y="1786368"/>
            <a:ext cx="8666018" cy="3263613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Obtaining Infrastructure takes longer time</a:t>
            </a:r>
          </a:p>
          <a:p>
            <a:r>
              <a:rPr lang="en-US" sz="1400" b="1" dirty="0">
                <a:latin typeface="+mj-lt"/>
                <a:ea typeface="Arimo" panose="020B0604020202020204" pitchFamily="34" charset="0"/>
                <a:cs typeface="Arimo" panose="020B0604020202020204" pitchFamily="34" charset="0"/>
              </a:rPr>
              <a:t>Integration of Infrastructure with the Development Environments</a:t>
            </a:r>
          </a:p>
          <a:p>
            <a:r>
              <a:rPr lang="en-US" sz="1400" b="1" dirty="0"/>
              <a:t>Automation of repeated tasks such as infra provisioning</a:t>
            </a:r>
          </a:p>
          <a:p>
            <a:r>
              <a:rPr lang="en-US" sz="1400" b="1" dirty="0"/>
              <a:t>Performance Testing in variety of Environments/User Load/Browsers</a:t>
            </a:r>
          </a:p>
          <a:p>
            <a:r>
              <a:rPr lang="en-US" sz="1400" b="1" dirty="0"/>
              <a:t>Managing multiple environments like Staging /Testing and Production is tough</a:t>
            </a:r>
          </a:p>
          <a:p>
            <a:r>
              <a:rPr lang="en-US" sz="1400" b="1" dirty="0">
                <a:latin typeface="+mj-lt"/>
              </a:rPr>
              <a:t>Experimentation with different Language and stack is difficult</a:t>
            </a:r>
          </a:p>
          <a:p>
            <a:r>
              <a:rPr lang="en-US" sz="1400" b="1" dirty="0">
                <a:latin typeface="+mj-lt"/>
              </a:rPr>
              <a:t>Have to deal with different set of tools for complete Application Life cycle Management and Feedback</a:t>
            </a:r>
          </a:p>
          <a:p>
            <a:r>
              <a:rPr lang="en-US" sz="1400" b="1" dirty="0">
                <a:latin typeface="+mj-lt"/>
              </a:rPr>
              <a:t>Team Collaboration &amp; Agile /Scrum Project Management Tools</a:t>
            </a:r>
          </a:p>
          <a:p>
            <a:r>
              <a:rPr lang="en-US" sz="1400" b="1" dirty="0">
                <a:latin typeface="+mj-lt"/>
              </a:rPr>
              <a:t>Automated Test/Build pipelines</a:t>
            </a:r>
          </a:p>
          <a:p>
            <a:r>
              <a:rPr lang="en-US" sz="1400" b="1" dirty="0">
                <a:latin typeface="+mj-lt"/>
              </a:rPr>
              <a:t>Source Code Branching Strategies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6216" y="730251"/>
            <a:ext cx="7342602" cy="530223"/>
          </a:xfrm>
        </p:spPr>
        <p:txBody>
          <a:bodyPr/>
          <a:lstStyle/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Challenges for AGILE Developers</a:t>
            </a:r>
          </a:p>
        </p:txBody>
      </p:sp>
    </p:spTree>
    <p:extLst>
      <p:ext uri="{BB962C8B-B14F-4D97-AF65-F5344CB8AC3E}">
        <p14:creationId xmlns:p14="http://schemas.microsoft.com/office/powerpoint/2010/main" val="153816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66215" y="955368"/>
            <a:ext cx="7165957" cy="2008236"/>
          </a:xfrm>
        </p:spPr>
        <p:txBody>
          <a:bodyPr/>
          <a:lstStyle/>
          <a:p>
            <a:r>
              <a:rPr lang="en-US" dirty="0"/>
              <a:t>Challenge : Obtaining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453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Cloud Models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714500"/>
            <a:ext cx="6157913" cy="3429000"/>
          </a:xfrm>
        </p:spPr>
      </p:pic>
    </p:spTree>
    <p:extLst>
      <p:ext uri="{BB962C8B-B14F-4D97-AF65-F5344CB8AC3E}">
        <p14:creationId xmlns:p14="http://schemas.microsoft.com/office/powerpoint/2010/main" val="1628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 bwMode="gray">
          <a:xfrm>
            <a:off x="374072" y="221095"/>
            <a:ext cx="6570663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 Options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85" y="751320"/>
            <a:ext cx="4036310" cy="43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8764" y="955368"/>
            <a:ext cx="8239991" cy="2008236"/>
          </a:xfrm>
        </p:spPr>
        <p:txBody>
          <a:bodyPr/>
          <a:lstStyle/>
          <a:p>
            <a:r>
              <a:rPr lang="en-US" dirty="0"/>
              <a:t>Azure Dev – Test </a:t>
            </a:r>
          </a:p>
        </p:txBody>
      </p:sp>
    </p:spTree>
    <p:extLst>
      <p:ext uri="{BB962C8B-B14F-4D97-AF65-F5344CB8AC3E}">
        <p14:creationId xmlns:p14="http://schemas.microsoft.com/office/powerpoint/2010/main" val="153317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7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F9900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FF9900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1374</Words>
  <Application>Microsoft Office PowerPoint</Application>
  <PresentationFormat>On-screen Show (16:9)</PresentationFormat>
  <Paragraphs>279</Paragraphs>
  <Slides>45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Narrow</vt:lpstr>
      <vt:lpstr>Arimo</vt:lpstr>
      <vt:lpstr>Calibri</vt:lpstr>
      <vt:lpstr>Century Gothic</vt:lpstr>
      <vt:lpstr>Segoe UI</vt:lpstr>
      <vt:lpstr>Wingdings 3</vt:lpstr>
      <vt:lpstr>Ion Boardroom</vt:lpstr>
      <vt:lpstr>Ilyas F  Principle Cloud Consultant- Xpirit</vt:lpstr>
      <vt:lpstr>Understanding the principles of Agile and Cloud Learn the current challenges involved with the development Understand the flavors of cloud Cloud Tooling  Customer Case Study 1 Customer Case Study 2 Our Learning Key Takeaways </vt:lpstr>
      <vt:lpstr>Lets understand the buzz words …Agile / DevOps / Cloud</vt:lpstr>
      <vt:lpstr>Lifecycle of Agile S/W Development</vt:lpstr>
      <vt:lpstr>Challenges for AGILE Developers</vt:lpstr>
      <vt:lpstr>Challenge : Obtaining Infrastructure</vt:lpstr>
      <vt:lpstr>Cloud Models</vt:lpstr>
      <vt:lpstr>PowerPoint Presentation</vt:lpstr>
      <vt:lpstr>Azure Dev – Test </vt:lpstr>
      <vt:lpstr>IaaS or PaaS – Choose Wisely</vt:lpstr>
      <vt:lpstr>Challenge : Dev Environment integration with Infra</vt:lpstr>
      <vt:lpstr>PowerPoint Presentation</vt:lpstr>
      <vt:lpstr>PowerPoint Presentation</vt:lpstr>
      <vt:lpstr>Challenge : Automated Infra Provisioning</vt:lpstr>
      <vt:lpstr>Infra as code – Azure Resource Manager</vt:lpstr>
      <vt:lpstr>PowerPoint Presentation</vt:lpstr>
      <vt:lpstr>PowerPoint Presentation</vt:lpstr>
      <vt:lpstr>PowerPoint Presentation</vt:lpstr>
      <vt:lpstr>PowerPoint Presentation</vt:lpstr>
      <vt:lpstr>Show me the Code - Demo</vt:lpstr>
      <vt:lpstr>Challenge 4 : App Testing in variety of Environments/User Load/Browsers</vt:lpstr>
      <vt:lpstr>PowerPoint Presentation</vt:lpstr>
      <vt:lpstr>Demo – Azure Load Testing</vt:lpstr>
      <vt:lpstr>Challenge : Managing multiple environments like Staging /Testing and Production is tough</vt:lpstr>
      <vt:lpstr>PowerPoint Presentation</vt:lpstr>
      <vt:lpstr>Demo – Azure Slots</vt:lpstr>
      <vt:lpstr>Challenge : Experimentation with different Language and stack is difficult</vt:lpstr>
      <vt:lpstr>Challenges : -Have to deal with different set of tools for complete Application Life cycle Management and Feedback -Team Collaboration &amp; Agile /Scrum Project Management Tools -Automated Test/Build pipelines</vt:lpstr>
      <vt:lpstr>PowerPoint Presentation</vt:lpstr>
      <vt:lpstr>PowerPoint Presentation</vt:lpstr>
      <vt:lpstr>Demo – Visual Studio Team Services</vt:lpstr>
      <vt:lpstr>PowerPoint Presentation</vt:lpstr>
      <vt:lpstr>Challenge : Code Branching Strategies</vt:lpstr>
      <vt:lpstr>PowerPoint Presentation</vt:lpstr>
      <vt:lpstr>PowerPoint Presentation</vt:lpstr>
      <vt:lpstr>PowerPoint Presentation</vt:lpstr>
      <vt:lpstr>PowerPoint Presentation</vt:lpstr>
      <vt:lpstr>Be Cautions</vt:lpstr>
      <vt:lpstr>Agile Aligns with Cloud</vt:lpstr>
      <vt:lpstr>PowerPoint Presentation</vt:lpstr>
      <vt:lpstr>PowerPoint Presentation</vt:lpstr>
      <vt:lpstr>Key Takeaways</vt:lpstr>
      <vt:lpstr>What you can do to take action now.</vt:lpstr>
      <vt:lpstr>Q &amp; 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creator>Anubhav Nishad</dc:creator>
  <cp:lastModifiedBy>Ilyas</cp:lastModifiedBy>
  <cp:revision>161</cp:revision>
  <dcterms:modified xsi:type="dcterms:W3CDTF">2016-12-07T06:39:18Z</dcterms:modified>
</cp:coreProperties>
</file>