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Lst>
  <p:notesMasterIdLst>
    <p:notesMasterId r:id="rId32"/>
  </p:notesMasterIdLst>
  <p:sldIdLst>
    <p:sldId id="304" r:id="rId3"/>
    <p:sldId id="256" r:id="rId4"/>
    <p:sldId id="258" r:id="rId5"/>
    <p:sldId id="334" r:id="rId6"/>
    <p:sldId id="305" r:id="rId7"/>
    <p:sldId id="272" r:id="rId8"/>
    <p:sldId id="333" r:id="rId9"/>
    <p:sldId id="311" r:id="rId10"/>
    <p:sldId id="316" r:id="rId11"/>
    <p:sldId id="318" r:id="rId12"/>
    <p:sldId id="262" r:id="rId13"/>
    <p:sldId id="277" r:id="rId14"/>
    <p:sldId id="264" r:id="rId15"/>
    <p:sldId id="278" r:id="rId16"/>
    <p:sldId id="287" r:id="rId17"/>
    <p:sldId id="323" r:id="rId18"/>
    <p:sldId id="322" r:id="rId19"/>
    <p:sldId id="273" r:id="rId20"/>
    <p:sldId id="324" r:id="rId21"/>
    <p:sldId id="325" r:id="rId22"/>
    <p:sldId id="274" r:id="rId23"/>
    <p:sldId id="327" r:id="rId24"/>
    <p:sldId id="293" r:id="rId25"/>
    <p:sldId id="328" r:id="rId26"/>
    <p:sldId id="329" r:id="rId27"/>
    <p:sldId id="283" r:id="rId28"/>
    <p:sldId id="326" r:id="rId29"/>
    <p:sldId id="332" r:id="rId30"/>
    <p:sldId id="33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B9EDFF"/>
    <a:srgbClr val="FFFFFF"/>
    <a:srgbClr val="D6EEFF"/>
    <a:srgbClr val="CBDAEB"/>
    <a:srgbClr val="FFCC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803" autoAdjust="0"/>
  </p:normalViewPr>
  <p:slideViewPr>
    <p:cSldViewPr snapToGrid="0">
      <p:cViewPr varScale="1">
        <p:scale>
          <a:sx n="61" d="100"/>
          <a:sy n="61" d="100"/>
        </p:scale>
        <p:origin x="1493" y="53"/>
      </p:cViewPr>
      <p:guideLst/>
    </p:cSldViewPr>
  </p:slideViewPr>
  <p:notesTextViewPr>
    <p:cViewPr>
      <p:scale>
        <a:sx n="1" d="1"/>
        <a:sy n="1" d="1"/>
      </p:scale>
      <p:origin x="0" y="0"/>
    </p:cViewPr>
  </p:notesTextViewPr>
  <p:notesViewPr>
    <p:cSldViewPr snapToGrid="0">
      <p:cViewPr varScale="1">
        <p:scale>
          <a:sx n="68" d="100"/>
          <a:sy n="68" d="100"/>
        </p:scale>
        <p:origin x="310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97FB24-F98D-428D-83C0-DA3AB0692FA3}" type="datetimeFigureOut">
              <a:rPr lang="en-US" smtClean="0"/>
              <a:t>7/22/2018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A1D824-93D8-467F-861D-90A9F98592E9}" type="slidenum">
              <a:rPr lang="en-US" smtClean="0"/>
              <a:t>‹#›</a:t>
            </a:fld>
            <a:endParaRPr lang="en-US"/>
          </a:p>
        </p:txBody>
      </p:sp>
    </p:spTree>
    <p:extLst>
      <p:ext uri="{BB962C8B-B14F-4D97-AF65-F5344CB8AC3E}">
        <p14:creationId xmlns:p14="http://schemas.microsoft.com/office/powerpoint/2010/main" val="1927579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one-tab.com/page/qZ-5LPYsQK-z9YRbtGIe4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A1D824-93D8-467F-861D-90A9F98592E9}" type="slidenum">
              <a:rPr lang="en-US" smtClean="0"/>
              <a:t>1</a:t>
            </a:fld>
            <a:endParaRPr lang="en-US"/>
          </a:p>
        </p:txBody>
      </p:sp>
    </p:spTree>
    <p:extLst>
      <p:ext uri="{BB962C8B-B14F-4D97-AF65-F5344CB8AC3E}">
        <p14:creationId xmlns:p14="http://schemas.microsoft.com/office/powerpoint/2010/main" val="4167241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VSTS Demo Generator</a:t>
            </a:r>
            <a:r>
              <a:rPr lang="en-US" baseline="0" dirty="0" smtClean="0"/>
              <a:t> ( </a:t>
            </a:r>
            <a:r>
              <a:rPr lang="en-US" dirty="0" smtClean="0"/>
              <a:t>https://vstsdemogenerator.azurewebsites.net/ ) and try the </a:t>
            </a:r>
            <a:r>
              <a:rPr lang="en-US" dirty="0" err="1" smtClean="0"/>
              <a:t>whitesource</a:t>
            </a:r>
            <a:r>
              <a:rPr lang="en-US" dirty="0" smtClean="0"/>
              <a:t> Demo</a:t>
            </a:r>
          </a:p>
          <a:p>
            <a:endParaRPr lang="en-US" dirty="0" smtClean="0"/>
          </a:p>
          <a:p>
            <a:r>
              <a:rPr lang="en-US" dirty="0" smtClean="0"/>
              <a:t>https://blogs.msdn.microsoft.com/devops/2016/10/11/team-services-october-extensions-roundup-rugged-devops/</a:t>
            </a:r>
            <a:endParaRPr lang="en-US" dirty="0"/>
          </a:p>
        </p:txBody>
      </p:sp>
      <p:sp>
        <p:nvSpPr>
          <p:cNvPr id="4" name="Slide Number Placeholder 3"/>
          <p:cNvSpPr>
            <a:spLocks noGrp="1"/>
          </p:cNvSpPr>
          <p:nvPr>
            <p:ph type="sldNum" sz="quarter" idx="10"/>
          </p:nvPr>
        </p:nvSpPr>
        <p:spPr/>
        <p:txBody>
          <a:bodyPr/>
          <a:lstStyle/>
          <a:p>
            <a:fld id="{40A1D824-93D8-467F-861D-90A9F98592E9}" type="slidenum">
              <a:rPr lang="en-US" smtClean="0"/>
              <a:t>10</a:t>
            </a:fld>
            <a:endParaRPr lang="en-US"/>
          </a:p>
        </p:txBody>
      </p:sp>
    </p:spTree>
    <p:extLst>
      <p:ext uri="{BB962C8B-B14F-4D97-AF65-F5344CB8AC3E}">
        <p14:creationId xmlns:p14="http://schemas.microsoft.com/office/powerpoint/2010/main" val="2441206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https://www.one-tab.com/page/qZ-5LPYsQK-z9YRbtGIe4g</a:t>
            </a:r>
            <a:endParaRPr lang="en-US" dirty="0" smtClean="0"/>
          </a:p>
        </p:txBody>
      </p:sp>
      <p:sp>
        <p:nvSpPr>
          <p:cNvPr id="4" name="Slide Number Placeholder 3"/>
          <p:cNvSpPr>
            <a:spLocks noGrp="1"/>
          </p:cNvSpPr>
          <p:nvPr>
            <p:ph type="sldNum" sz="quarter" idx="10"/>
          </p:nvPr>
        </p:nvSpPr>
        <p:spPr/>
        <p:txBody>
          <a:bodyPr/>
          <a:lstStyle/>
          <a:p>
            <a:fld id="{40A1D824-93D8-467F-861D-90A9F98592E9}" type="slidenum">
              <a:rPr lang="en-US" smtClean="0"/>
              <a:t>11</a:t>
            </a:fld>
            <a:endParaRPr lang="en-US"/>
          </a:p>
        </p:txBody>
      </p:sp>
    </p:spTree>
    <p:extLst>
      <p:ext uri="{BB962C8B-B14F-4D97-AF65-F5344CB8AC3E}">
        <p14:creationId xmlns:p14="http://schemas.microsoft.com/office/powerpoint/2010/main" val="979402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A1D824-93D8-467F-861D-90A9F98592E9}" type="slidenum">
              <a:rPr lang="en-US" smtClean="0"/>
              <a:t>12</a:t>
            </a:fld>
            <a:endParaRPr lang="en-US"/>
          </a:p>
        </p:txBody>
      </p:sp>
    </p:spTree>
    <p:extLst>
      <p:ext uri="{BB962C8B-B14F-4D97-AF65-F5344CB8AC3E}">
        <p14:creationId xmlns:p14="http://schemas.microsoft.com/office/powerpoint/2010/main" val="1807437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pPr>
            <a:r>
              <a:rPr lang="en-US" sz="1200" dirty="0" smtClean="0">
                <a:latin typeface="Segoe UI Light" panose="020B0502040204020203" pitchFamily="34" charset="0"/>
                <a:ea typeface="Segoe UI" panose="020B0502040204020203" pitchFamily="34" charset="0"/>
                <a:cs typeface="Segoe UI" panose="020B0502040204020203" pitchFamily="34" charset="0"/>
              </a:rPr>
              <a:t>https://www.one-tab.com/page/Fe8nPzE3SfOxn8e9jGrdrQ</a:t>
            </a:r>
          </a:p>
          <a:p>
            <a:pPr marL="0" indent="0">
              <a:lnSpc>
                <a:spcPct val="150000"/>
              </a:lnSpc>
              <a:buFont typeface="Arial" panose="020B0604020202020204" pitchFamily="34" charset="0"/>
              <a:buNone/>
            </a:pPr>
            <a:r>
              <a:rPr lang="en-US" sz="1200" dirty="0" smtClean="0">
                <a:latin typeface="Segoe UI Light" panose="020B0502040204020203" pitchFamily="34" charset="0"/>
                <a:ea typeface="Segoe UI" panose="020B0502040204020203" pitchFamily="34" charset="0"/>
                <a:cs typeface="Segoe UI" panose="020B0502040204020203" pitchFamily="34" charset="0"/>
              </a:rPr>
              <a:t>https://docs.microsoft.com/en-us/aspnet/identity/overview/features-api/best-practices-for-deploying-passwords-and-other-sensitive-data-to-aspnet-and-azure</a:t>
            </a:r>
          </a:p>
        </p:txBody>
      </p:sp>
      <p:sp>
        <p:nvSpPr>
          <p:cNvPr id="4" name="Slide Number Placeholder 3"/>
          <p:cNvSpPr>
            <a:spLocks noGrp="1"/>
          </p:cNvSpPr>
          <p:nvPr>
            <p:ph type="sldNum" sz="quarter" idx="10"/>
          </p:nvPr>
        </p:nvSpPr>
        <p:spPr/>
        <p:txBody>
          <a:bodyPr/>
          <a:lstStyle/>
          <a:p>
            <a:fld id="{40A1D824-93D8-467F-861D-90A9F98592E9}" type="slidenum">
              <a:rPr lang="en-US" smtClean="0"/>
              <a:t>13</a:t>
            </a:fld>
            <a:endParaRPr lang="en-US"/>
          </a:p>
        </p:txBody>
      </p:sp>
    </p:spTree>
    <p:extLst>
      <p:ext uri="{BB962C8B-B14F-4D97-AF65-F5344CB8AC3E}">
        <p14:creationId xmlns:p14="http://schemas.microsoft.com/office/powerpoint/2010/main" val="65228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https://www.one-tab.com/page/AzX-3-OUTRudceHeLPD_wA</a:t>
            </a:r>
          </a:p>
        </p:txBody>
      </p:sp>
      <p:sp>
        <p:nvSpPr>
          <p:cNvPr id="4" name="Slide Number Placeholder 3"/>
          <p:cNvSpPr>
            <a:spLocks noGrp="1"/>
          </p:cNvSpPr>
          <p:nvPr>
            <p:ph type="sldNum" sz="quarter" idx="10"/>
          </p:nvPr>
        </p:nvSpPr>
        <p:spPr/>
        <p:txBody>
          <a:bodyPr/>
          <a:lstStyle/>
          <a:p>
            <a:fld id="{40A1D824-93D8-467F-861D-90A9F98592E9}" type="slidenum">
              <a:rPr lang="en-US" smtClean="0"/>
              <a:t>14</a:t>
            </a:fld>
            <a:endParaRPr lang="en-US"/>
          </a:p>
        </p:txBody>
      </p:sp>
    </p:spTree>
    <p:extLst>
      <p:ext uri="{BB962C8B-B14F-4D97-AF65-F5344CB8AC3E}">
        <p14:creationId xmlns:p14="http://schemas.microsoft.com/office/powerpoint/2010/main" val="3923675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nSpc>
                <a:spcPct val="150000"/>
              </a:lnSpc>
              <a:spcBef>
                <a:spcPts val="600"/>
              </a:spcBef>
              <a:buFont typeface="Arial" panose="020B0604020202020204" pitchFamily="34" charset="0"/>
              <a:buChar char="•"/>
            </a:pPr>
            <a:r>
              <a:rPr lang="en-US" sz="2800" dirty="0" smtClean="0">
                <a:latin typeface="Segoe UI Light" panose="020B0502040204020203" pitchFamily="34" charset="0"/>
                <a:ea typeface="Segoe UI" panose="020B0502040204020203" pitchFamily="34" charset="0"/>
                <a:cs typeface="Segoe UI" panose="020B0502040204020203" pitchFamily="34" charset="0"/>
              </a:rPr>
              <a:t>What is this ? </a:t>
            </a:r>
          </a:p>
          <a:p>
            <a:pPr marL="457200" indent="-457200">
              <a:lnSpc>
                <a:spcPct val="150000"/>
              </a:lnSpc>
              <a:spcBef>
                <a:spcPts val="600"/>
              </a:spcBef>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457200" indent="-457200">
              <a:lnSpc>
                <a:spcPct val="150000"/>
              </a:lnSpc>
              <a:spcBef>
                <a:spcPts val="600"/>
              </a:spcBef>
              <a:buFont typeface="Arial" panose="020B0604020202020204" pitchFamily="34" charset="0"/>
              <a:buChar char="•"/>
            </a:pPr>
            <a:r>
              <a:rPr lang="en-US" sz="1200" b="0" i="0" kern="1200" dirty="0" smtClean="0">
                <a:solidFill>
                  <a:schemeClr val="tx1"/>
                </a:solidFill>
                <a:effectLst/>
                <a:latin typeface="+mn-lt"/>
                <a:ea typeface="+mn-ea"/>
                <a:cs typeface="+mn-cs"/>
              </a:rPr>
              <a:t>The "Secure DevOps Kit for Azure" (will be referred to as '</a:t>
            </a:r>
            <a:r>
              <a:rPr lang="en-US" sz="1200" b="0" i="0" kern="1200" dirty="0" err="1" smtClean="0">
                <a:solidFill>
                  <a:schemeClr val="tx1"/>
                </a:solidFill>
                <a:effectLst/>
                <a:latin typeface="+mn-lt"/>
                <a:ea typeface="+mn-ea"/>
                <a:cs typeface="+mn-cs"/>
              </a:rPr>
              <a:t>AzSK</a:t>
            </a:r>
            <a:r>
              <a:rPr lang="en-US" sz="1200" b="0" i="0" kern="1200" dirty="0" smtClean="0">
                <a:solidFill>
                  <a:schemeClr val="tx1"/>
                </a:solidFill>
                <a:effectLst/>
                <a:latin typeface="+mn-lt"/>
                <a:ea typeface="+mn-ea"/>
                <a:cs typeface="+mn-cs"/>
              </a:rPr>
              <a:t>' henceforth) is a collection of scripts, tools, extensions, automations, etc. that caters to the end to end Azure subscription and resource security needs for dev ops teams using extensive automation and smoothly integrating security into native dev ops workflows helping accomplish secure DevOps.</a:t>
            </a:r>
            <a:endParaRPr lang="en-US" sz="2800" dirty="0" smtClean="0">
              <a:latin typeface="Segoe UI Light" panose="020B0502040204020203" pitchFamily="34" charset="0"/>
              <a:ea typeface="Segoe UI" panose="020B0502040204020203" pitchFamily="34" charset="0"/>
              <a:cs typeface="Segoe UI" panose="020B0502040204020203" pitchFamily="34" charset="0"/>
            </a:endParaRPr>
          </a:p>
          <a:p>
            <a:pPr marL="457200" indent="-457200">
              <a:lnSpc>
                <a:spcPct val="150000"/>
              </a:lnSpc>
              <a:spcBef>
                <a:spcPts val="600"/>
              </a:spcBef>
              <a:buFont typeface="Arial" panose="020B0604020202020204" pitchFamily="34" charset="0"/>
              <a:buChar char="•"/>
            </a:pPr>
            <a:endParaRPr lang="en-US" sz="2800" dirty="0" smtClean="0">
              <a:latin typeface="Segoe UI Light" panose="020B0502040204020203" pitchFamily="34" charset="0"/>
              <a:ea typeface="Segoe UI" panose="020B0502040204020203" pitchFamily="34" charset="0"/>
              <a:cs typeface="Segoe UI" panose="020B0502040204020203" pitchFamily="34" charset="0"/>
            </a:endParaRPr>
          </a:p>
          <a:p>
            <a:pPr marL="457200" indent="-457200">
              <a:lnSpc>
                <a:spcPct val="150000"/>
              </a:lnSpc>
              <a:spcBef>
                <a:spcPts val="600"/>
              </a:spcBef>
              <a:buFont typeface="Arial" panose="020B0604020202020204" pitchFamily="34" charset="0"/>
              <a:buChar char="•"/>
            </a:pPr>
            <a:r>
              <a:rPr lang="en-US" sz="2800" dirty="0" smtClean="0">
                <a:latin typeface="Segoe UI Light" panose="020B0502040204020203" pitchFamily="34" charset="0"/>
                <a:ea typeface="Segoe UI" panose="020B0502040204020203" pitchFamily="34" charset="0"/>
                <a:cs typeface="Segoe UI" panose="020B0502040204020203" pitchFamily="34" charset="0"/>
              </a:rPr>
              <a:t>Installation and Setup</a:t>
            </a:r>
          </a:p>
          <a:p>
            <a:pPr marL="457200" indent="-457200">
              <a:lnSpc>
                <a:spcPct val="150000"/>
              </a:lnSpc>
              <a:spcBef>
                <a:spcPts val="600"/>
              </a:spcBef>
              <a:buFont typeface="Arial" panose="020B0604020202020204" pitchFamily="34" charset="0"/>
              <a:buChar char="•"/>
            </a:pPr>
            <a:endParaRPr lang="en-US" sz="2800" dirty="0" smtClean="0">
              <a:latin typeface="Segoe UI Light" panose="020B0502040204020203" pitchFamily="34" charset="0"/>
              <a:ea typeface="Segoe UI" panose="020B0502040204020203" pitchFamily="34" charset="0"/>
              <a:cs typeface="Segoe UI" panose="020B0502040204020203" pitchFamily="34" charset="0"/>
            </a:endParaRPr>
          </a:p>
          <a:p>
            <a:pPr marL="457200" indent="-457200">
              <a:lnSpc>
                <a:spcPct val="150000"/>
              </a:lnSpc>
              <a:spcBef>
                <a:spcPts val="600"/>
              </a:spcBef>
              <a:buFont typeface="Arial" panose="020B0604020202020204" pitchFamily="34" charset="0"/>
              <a:buChar char="•"/>
            </a:pPr>
            <a:r>
              <a:rPr lang="en-US" sz="2800" dirty="0" smtClean="0">
                <a:latin typeface="Segoe UI Light" panose="020B0502040204020203" pitchFamily="34" charset="0"/>
                <a:ea typeface="Segoe UI" panose="020B0502040204020203" pitchFamily="34" charset="0"/>
                <a:cs typeface="Segoe UI" panose="020B0502040204020203" pitchFamily="34" charset="0"/>
              </a:rPr>
              <a:t>Three modes of scanning</a:t>
            </a:r>
          </a:p>
          <a:p>
            <a:pPr marL="914400" lvl="1" indent="-457200">
              <a:buSzPct val="70000"/>
              <a:buFont typeface="Arial" panose="020B0604020202020204" pitchFamily="34" charset="0"/>
              <a:buChar char="•"/>
            </a:pPr>
            <a:r>
              <a:rPr lang="en-US" sz="2800" dirty="0" smtClean="0">
                <a:latin typeface="Segoe UI Light" panose="020B0502040204020203" pitchFamily="34" charset="0"/>
                <a:ea typeface="Segoe UI" panose="020B0502040204020203" pitchFamily="34" charset="0"/>
                <a:cs typeface="Segoe UI" panose="020B0502040204020203" pitchFamily="34" charset="0"/>
              </a:rPr>
              <a:t>SDL – Developer WorkStation (Ad-hoc)</a:t>
            </a:r>
          </a:p>
          <a:p>
            <a:pPr marL="914400" lvl="1" indent="-457200">
              <a:spcBef>
                <a:spcPts val="600"/>
              </a:spcBef>
              <a:buSzPct val="70000"/>
              <a:buFont typeface="Arial" panose="020B0604020202020204" pitchFamily="34" charset="0"/>
              <a:buChar char="•"/>
            </a:pPr>
            <a:r>
              <a:rPr lang="en-US" sz="2800" dirty="0" smtClean="0">
                <a:latin typeface="Segoe UI Light" panose="020B0502040204020203" pitchFamily="34" charset="0"/>
                <a:ea typeface="Segoe UI" panose="020B0502040204020203" pitchFamily="34" charset="0"/>
                <a:cs typeface="Segoe UI" panose="020B0502040204020203" pitchFamily="34" charset="0"/>
              </a:rPr>
              <a:t>CI / CD – VSTS</a:t>
            </a:r>
          </a:p>
          <a:p>
            <a:pPr marL="914400" lvl="1" indent="-457200">
              <a:spcBef>
                <a:spcPts val="600"/>
              </a:spcBef>
              <a:buSzPct val="70000"/>
              <a:buFont typeface="Arial" panose="020B0604020202020204" pitchFamily="34" charset="0"/>
              <a:buChar char="•"/>
            </a:pPr>
            <a:r>
              <a:rPr lang="en-US" sz="2800" dirty="0" smtClean="0">
                <a:latin typeface="Segoe UI Light" panose="020B0502040204020203" pitchFamily="34" charset="0"/>
                <a:ea typeface="Segoe UI" panose="020B0502040204020203" pitchFamily="34" charset="0"/>
                <a:cs typeface="Segoe UI" panose="020B0502040204020203" pitchFamily="34" charset="0"/>
              </a:rPr>
              <a:t>Continuous Assurance Mode – Azure Automation</a:t>
            </a:r>
          </a:p>
        </p:txBody>
      </p:sp>
      <p:sp>
        <p:nvSpPr>
          <p:cNvPr id="4" name="Slide Number Placeholder 3"/>
          <p:cNvSpPr>
            <a:spLocks noGrp="1"/>
          </p:cNvSpPr>
          <p:nvPr>
            <p:ph type="sldNum" sz="quarter" idx="10"/>
          </p:nvPr>
        </p:nvSpPr>
        <p:spPr/>
        <p:txBody>
          <a:bodyPr/>
          <a:lstStyle/>
          <a:p>
            <a:fld id="{40A1D824-93D8-467F-861D-90A9F98592E9}" type="slidenum">
              <a:rPr lang="en-US" smtClean="0"/>
              <a:t>15</a:t>
            </a:fld>
            <a:endParaRPr lang="en-US"/>
          </a:p>
        </p:txBody>
      </p:sp>
    </p:spTree>
    <p:extLst>
      <p:ext uri="{BB962C8B-B14F-4D97-AF65-F5344CB8AC3E}">
        <p14:creationId xmlns:p14="http://schemas.microsoft.com/office/powerpoint/2010/main" val="3177335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**Access control configuration** - Identity and Access Management issues. Count of</a:t>
            </a:r>
            <a:r>
              <a:rPr lang="en-US" baseline="0" dirty="0" smtClean="0"/>
              <a:t> Owners, Central Accounts, Stale / External </a:t>
            </a:r>
            <a:r>
              <a:rPr lang="en-US" baseline="0" dirty="0" err="1" smtClean="0"/>
              <a:t>acocunts</a:t>
            </a:r>
            <a:endParaRPr lang="en-US" dirty="0" smtClean="0"/>
          </a:p>
          <a:p>
            <a:r>
              <a:rPr lang="en-US" dirty="0" smtClean="0"/>
              <a:t>- **Alert configuration** - Activity alerts for sensitive actions in the subscription.</a:t>
            </a:r>
          </a:p>
          <a:p>
            <a:r>
              <a:rPr lang="en-US" dirty="0" smtClean="0"/>
              <a:t>- **Azure Security Center configuration** - Configuration of ASC (security point of contact, various ASC policy settings, etc.)</a:t>
            </a:r>
          </a:p>
          <a:p>
            <a:r>
              <a:rPr lang="en-US" dirty="0" smtClean="0"/>
              <a:t>- **ARM Policy and Resource Locks configuration** - Presence of desired set of ARM policy rules to</a:t>
            </a:r>
            <a:r>
              <a:rPr lang="en-US" baseline="0" dirty="0" smtClean="0"/>
              <a:t> prevent certain activities</a:t>
            </a:r>
            <a:r>
              <a:rPr lang="en-US" dirty="0" smtClean="0"/>
              <a:t> and resource locks.</a:t>
            </a:r>
            <a:endParaRPr lang="en-US" dirty="0"/>
          </a:p>
        </p:txBody>
      </p:sp>
      <p:sp>
        <p:nvSpPr>
          <p:cNvPr id="4" name="Slide Number Placeholder 3"/>
          <p:cNvSpPr>
            <a:spLocks noGrp="1"/>
          </p:cNvSpPr>
          <p:nvPr>
            <p:ph type="sldNum" sz="quarter" idx="10"/>
          </p:nvPr>
        </p:nvSpPr>
        <p:spPr/>
        <p:txBody>
          <a:bodyPr/>
          <a:lstStyle/>
          <a:p>
            <a:fld id="{40A1D824-93D8-467F-861D-90A9F98592E9}" type="slidenum">
              <a:rPr lang="en-US" smtClean="0"/>
              <a:t>16</a:t>
            </a:fld>
            <a:endParaRPr lang="en-US"/>
          </a:p>
        </p:txBody>
      </p:sp>
    </p:spTree>
    <p:extLst>
      <p:ext uri="{BB962C8B-B14F-4D97-AF65-F5344CB8AC3E}">
        <p14:creationId xmlns:p14="http://schemas.microsoft.com/office/powerpoint/2010/main" val="3754562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a:t>
            </a:r>
            <a:r>
              <a:rPr lang="en-US" dirty="0" err="1" smtClean="0"/>
              <a:t>AzSKSupportedResourceTypes</a:t>
            </a:r>
            <a:endParaRPr lang="en-US" dirty="0"/>
          </a:p>
        </p:txBody>
      </p:sp>
      <p:sp>
        <p:nvSpPr>
          <p:cNvPr id="4" name="Slide Number Placeholder 3"/>
          <p:cNvSpPr>
            <a:spLocks noGrp="1"/>
          </p:cNvSpPr>
          <p:nvPr>
            <p:ph type="sldNum" sz="quarter" idx="10"/>
          </p:nvPr>
        </p:nvSpPr>
        <p:spPr/>
        <p:txBody>
          <a:bodyPr/>
          <a:lstStyle/>
          <a:p>
            <a:fld id="{40A1D824-93D8-467F-861D-90A9F98592E9}" type="slidenum">
              <a:rPr lang="en-US" smtClean="0"/>
              <a:t>17</a:t>
            </a:fld>
            <a:endParaRPr lang="en-US"/>
          </a:p>
        </p:txBody>
      </p:sp>
    </p:spTree>
    <p:extLst>
      <p:ext uri="{BB962C8B-B14F-4D97-AF65-F5344CB8AC3E}">
        <p14:creationId xmlns:p14="http://schemas.microsoft.com/office/powerpoint/2010/main" val="815986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scan</a:t>
            </a:r>
            <a:r>
              <a:rPr lang="en-US" baseline="0" dirty="0" smtClean="0"/>
              <a:t> was all great for a deployment that is already done. How does AZSK help in my development process?</a:t>
            </a:r>
            <a:endParaRPr lang="en-US" dirty="0"/>
          </a:p>
        </p:txBody>
      </p:sp>
      <p:sp>
        <p:nvSpPr>
          <p:cNvPr id="4" name="Slide Number Placeholder 3"/>
          <p:cNvSpPr>
            <a:spLocks noGrp="1"/>
          </p:cNvSpPr>
          <p:nvPr>
            <p:ph type="sldNum" sz="quarter" idx="10"/>
          </p:nvPr>
        </p:nvSpPr>
        <p:spPr/>
        <p:txBody>
          <a:bodyPr/>
          <a:lstStyle/>
          <a:p>
            <a:fld id="{40A1D824-93D8-467F-861D-90A9F98592E9}" type="slidenum">
              <a:rPr lang="en-US" smtClean="0"/>
              <a:t>18</a:t>
            </a:fld>
            <a:endParaRPr lang="en-US"/>
          </a:p>
        </p:txBody>
      </p:sp>
    </p:spTree>
    <p:extLst>
      <p:ext uri="{BB962C8B-B14F-4D97-AF65-F5344CB8AC3E}">
        <p14:creationId xmlns:p14="http://schemas.microsoft.com/office/powerpoint/2010/main" val="2257108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infrastructure</a:t>
            </a:r>
            <a:r>
              <a:rPr lang="en-US" baseline="0" dirty="0" smtClean="0"/>
              <a:t> </a:t>
            </a:r>
            <a:r>
              <a:rPr lang="en-US" dirty="0" smtClean="0"/>
              <a:t>configurations checks are</a:t>
            </a:r>
            <a:r>
              <a:rPr lang="en-US" baseline="0" dirty="0" smtClean="0"/>
              <a:t> made in the ARM Template.</a:t>
            </a:r>
            <a:endParaRPr lang="en-US" dirty="0"/>
          </a:p>
        </p:txBody>
      </p:sp>
      <p:sp>
        <p:nvSpPr>
          <p:cNvPr id="4" name="Slide Number Placeholder 3"/>
          <p:cNvSpPr>
            <a:spLocks noGrp="1"/>
          </p:cNvSpPr>
          <p:nvPr>
            <p:ph type="sldNum" sz="quarter" idx="10"/>
          </p:nvPr>
        </p:nvSpPr>
        <p:spPr/>
        <p:txBody>
          <a:bodyPr/>
          <a:lstStyle/>
          <a:p>
            <a:fld id="{40A1D824-93D8-467F-861D-90A9F98592E9}" type="slidenum">
              <a:rPr lang="en-US" smtClean="0"/>
              <a:t>20</a:t>
            </a:fld>
            <a:endParaRPr lang="en-US"/>
          </a:p>
        </p:txBody>
      </p:sp>
    </p:spTree>
    <p:extLst>
      <p:ext uri="{BB962C8B-B14F-4D97-AF65-F5344CB8AC3E}">
        <p14:creationId xmlns:p14="http://schemas.microsoft.com/office/powerpoint/2010/main" val="150377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Find</a:t>
            </a:r>
            <a:r>
              <a:rPr lang="en-US" baseline="0" dirty="0" smtClean="0"/>
              <a:t> me online here  </a:t>
            </a:r>
            <a:r>
              <a:rPr lang="en-US" dirty="0" smtClean="0"/>
              <a:t>https://www.one-tab.com/page/zYErqWDPQp2gNfTXuVic-g</a:t>
            </a:r>
            <a:endParaRPr lang="en-US" dirty="0"/>
          </a:p>
        </p:txBody>
      </p:sp>
      <p:sp>
        <p:nvSpPr>
          <p:cNvPr id="4" name="Slide Number Placeholder 3"/>
          <p:cNvSpPr>
            <a:spLocks noGrp="1"/>
          </p:cNvSpPr>
          <p:nvPr>
            <p:ph type="sldNum" sz="quarter" idx="10"/>
          </p:nvPr>
        </p:nvSpPr>
        <p:spPr/>
        <p:txBody>
          <a:bodyPr/>
          <a:lstStyle/>
          <a:p>
            <a:fld id="{40A1D824-93D8-467F-861D-90A9F98592E9}" type="slidenum">
              <a:rPr lang="en-US" smtClean="0"/>
              <a:t>2</a:t>
            </a:fld>
            <a:endParaRPr lang="en-US"/>
          </a:p>
        </p:txBody>
      </p:sp>
    </p:spTree>
    <p:extLst>
      <p:ext uri="{BB962C8B-B14F-4D97-AF65-F5344CB8AC3E}">
        <p14:creationId xmlns:p14="http://schemas.microsoft.com/office/powerpoint/2010/main" val="14195225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https://marketplace.visualstudio.com/items?itemName=azsdktm.AzSDK-task</a:t>
            </a:r>
            <a:endParaRPr lang="en-US" dirty="0"/>
          </a:p>
        </p:txBody>
      </p:sp>
      <p:sp>
        <p:nvSpPr>
          <p:cNvPr id="4" name="Slide Number Placeholder 3"/>
          <p:cNvSpPr>
            <a:spLocks noGrp="1"/>
          </p:cNvSpPr>
          <p:nvPr>
            <p:ph type="sldNum" sz="quarter" idx="10"/>
          </p:nvPr>
        </p:nvSpPr>
        <p:spPr/>
        <p:txBody>
          <a:bodyPr/>
          <a:lstStyle/>
          <a:p>
            <a:fld id="{40A1D824-93D8-467F-861D-90A9F98592E9}" type="slidenum">
              <a:rPr lang="en-US" smtClean="0"/>
              <a:t>21</a:t>
            </a:fld>
            <a:endParaRPr lang="en-US"/>
          </a:p>
        </p:txBody>
      </p:sp>
    </p:spTree>
    <p:extLst>
      <p:ext uri="{BB962C8B-B14F-4D97-AF65-F5344CB8AC3E}">
        <p14:creationId xmlns:p14="http://schemas.microsoft.com/office/powerpoint/2010/main" val="3493265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Generates</a:t>
            </a:r>
            <a:r>
              <a:rPr lang="en-US" baseline="0" dirty="0" smtClean="0"/>
              <a:t> Fix Scripts for a good number of issues. Does not run the fixes. It is </a:t>
            </a:r>
            <a:r>
              <a:rPr lang="en-US" baseline="0" dirty="0" err="1" smtClean="0"/>
              <a:t>upto</a:t>
            </a:r>
            <a:r>
              <a:rPr lang="en-US" baseline="0" dirty="0" smtClean="0"/>
              <a:t> us to verify whether the scripts make sense and will not break our applications.</a:t>
            </a:r>
          </a:p>
          <a:p>
            <a:r>
              <a:rPr lang="en-US" baseline="0" dirty="0" smtClean="0"/>
              <a:t>Customizing the Security Policies for your organization helps you to enforce a standard across the organization. You can check for organizational level compliance in a single view </a:t>
            </a:r>
            <a:r>
              <a:rPr lang="en-US" baseline="0" dirty="0" err="1" smtClean="0"/>
              <a:t>dashaboard</a:t>
            </a:r>
            <a:r>
              <a:rPr lang="en-US" baseline="0" dirty="0" smtClean="0"/>
              <a:t> (OMS or otherwise).</a:t>
            </a:r>
          </a:p>
          <a:p>
            <a:r>
              <a:rPr lang="en-US" baseline="0" dirty="0" smtClean="0"/>
              <a:t>Attesting Controls is a feature where we tell the kit that we are willing to override certain policies.</a:t>
            </a:r>
            <a:endParaRPr lang="en-US" dirty="0"/>
          </a:p>
        </p:txBody>
      </p:sp>
      <p:sp>
        <p:nvSpPr>
          <p:cNvPr id="4" name="Slide Number Placeholder 3"/>
          <p:cNvSpPr>
            <a:spLocks noGrp="1"/>
          </p:cNvSpPr>
          <p:nvPr>
            <p:ph type="sldNum" sz="quarter" idx="10"/>
          </p:nvPr>
        </p:nvSpPr>
        <p:spPr/>
        <p:txBody>
          <a:bodyPr/>
          <a:lstStyle/>
          <a:p>
            <a:fld id="{40A1D824-93D8-467F-861D-90A9F98592E9}" type="slidenum">
              <a:rPr lang="en-US" smtClean="0"/>
              <a:t>23</a:t>
            </a:fld>
            <a:endParaRPr lang="en-US"/>
          </a:p>
        </p:txBody>
      </p:sp>
    </p:spTree>
    <p:extLst>
      <p:ext uri="{BB962C8B-B14F-4D97-AF65-F5344CB8AC3E}">
        <p14:creationId xmlns:p14="http://schemas.microsoft.com/office/powerpoint/2010/main" val="1589126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Unfair Game.</a:t>
            </a:r>
            <a:r>
              <a:rPr lang="en-US" baseline="0" dirty="0" smtClean="0"/>
              <a:t> </a:t>
            </a:r>
            <a:r>
              <a:rPr lang="en-US" baseline="0" dirty="0" err="1" smtClean="0"/>
              <a:t>Assymetric</a:t>
            </a:r>
            <a:r>
              <a:rPr lang="en-US" baseline="0" dirty="0" smtClean="0"/>
              <a:t> Game.</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If Security Features are not given importance, how to advance to a security first mindset? Run War Games. Do PEN Testing. Have Ground Rules.</a:t>
            </a:r>
          </a:p>
          <a:p>
            <a:r>
              <a:rPr lang="en-US" dirty="0" smtClean="0"/>
              <a:t>67 % Breaches</a:t>
            </a:r>
            <a:r>
              <a:rPr lang="en-US" baseline="0" dirty="0" smtClean="0"/>
              <a:t> were notified by external entity.</a:t>
            </a:r>
          </a:p>
          <a:p>
            <a:endParaRPr lang="en-US" baseline="0" dirty="0" smtClean="0"/>
          </a:p>
          <a:p>
            <a:r>
              <a:rPr lang="en-US" sz="1600" dirty="0" smtClean="0">
                <a:solidFill>
                  <a:srgbClr val="0070C0"/>
                </a:solidFill>
                <a:latin typeface="Segoe UI Light" panose="020B0502040204020203" pitchFamily="34" charset="0"/>
              </a:rPr>
              <a:t>GDPR</a:t>
            </a:r>
            <a:r>
              <a:rPr lang="en-US" sz="1600" dirty="0" smtClean="0">
                <a:latin typeface="Segoe UI Light" panose="020B0502040204020203" pitchFamily="34" charset="0"/>
              </a:rPr>
              <a:t> </a:t>
            </a:r>
            <a:endParaRPr lang="en-US" sz="1200" dirty="0" smtClean="0">
              <a:latin typeface="Segoe UI Light" panose="020B0502040204020203" pitchFamily="34" charset="0"/>
            </a:endParaRPr>
          </a:p>
          <a:p>
            <a:r>
              <a:rPr lang="en-US" sz="1200" dirty="0" smtClean="0">
                <a:latin typeface="Segoe UI Light" panose="020B0502040204020203" pitchFamily="34" charset="0"/>
              </a:rPr>
              <a:t>Data breach is “</a:t>
            </a:r>
            <a:r>
              <a:rPr lang="en-US" sz="1200" dirty="0" smtClean="0">
                <a:solidFill>
                  <a:srgbClr val="0070C0"/>
                </a:solidFill>
                <a:latin typeface="Segoe UI Light" panose="020B0502040204020203" pitchFamily="34" charset="0"/>
              </a:rPr>
              <a:t>a breach of security leading to the accidental or unlawful destruction, loss, alteration, unauthorized disclosure of, or access to, personal data transmitted, stored, or otherwise processed</a:t>
            </a:r>
            <a:r>
              <a:rPr lang="en-US" sz="1200" i="1" dirty="0" smtClean="0">
                <a:solidFill>
                  <a:srgbClr val="0070C0"/>
                </a:solidFill>
                <a:latin typeface="Segoe UI Light" panose="020B0502040204020203" pitchFamily="34" charset="0"/>
              </a:rPr>
              <a:t>.</a:t>
            </a:r>
            <a:r>
              <a:rPr lang="en-US" sz="1200" dirty="0" smtClean="0">
                <a:latin typeface="Segoe UI Light" panose="020B0502040204020203" pitchFamily="34" charset="0"/>
              </a:rPr>
              <a:t>” </a:t>
            </a:r>
          </a:p>
          <a:p>
            <a:pPr marL="342900" indent="-342900">
              <a:buFont typeface="Arial" panose="020B0604020202020204" pitchFamily="34" charset="0"/>
              <a:buChar char="•"/>
            </a:pPr>
            <a:r>
              <a:rPr lang="en-US" sz="1200" dirty="0" smtClean="0">
                <a:latin typeface="Segoe UI Light" panose="020B0502040204020203" pitchFamily="34" charset="0"/>
              </a:rPr>
              <a:t>Organizations have 72 hours to report becoming aware of a data breach. </a:t>
            </a:r>
          </a:p>
          <a:p>
            <a:pPr marL="342900" indent="-342900">
              <a:buFont typeface="Arial" panose="020B0604020202020204" pitchFamily="34" charset="0"/>
              <a:buChar char="•"/>
            </a:pPr>
            <a:r>
              <a:rPr lang="en-US" sz="1200" dirty="0" smtClean="0">
                <a:latin typeface="Segoe UI Light" panose="020B0502040204020203" pitchFamily="34" charset="0"/>
              </a:rPr>
              <a:t>The extent of risk will significantly impact fines and corrective measures a supervising authority may consider imposing.</a:t>
            </a:r>
          </a:p>
          <a:p>
            <a:pPr marL="342900" indent="-342900">
              <a:buFont typeface="Arial" panose="020B0604020202020204" pitchFamily="34" charset="0"/>
              <a:buChar char="•"/>
            </a:pPr>
            <a:r>
              <a:rPr lang="en-US" sz="1200" b="0" i="0" dirty="0" smtClean="0">
                <a:effectLst/>
                <a:latin typeface="Segoe UI Light" panose="020B0502040204020203" pitchFamily="34" charset="0"/>
              </a:rPr>
              <a:t>Organizations need to </a:t>
            </a:r>
            <a:r>
              <a:rPr lang="en-US" sz="1200" dirty="0" smtClean="0">
                <a:latin typeface="Segoe UI Light" panose="020B0502040204020203" pitchFamily="34" charset="0"/>
              </a:rPr>
              <a:t>have appropriate “organizational measures” to deal with breaches.</a:t>
            </a:r>
            <a:endParaRPr lang="en-US" sz="1200" b="0" i="0" dirty="0" smtClean="0">
              <a:effectLst/>
              <a:latin typeface="Segoe UI Light"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40A1D824-93D8-467F-861D-90A9F98592E9}" type="slidenum">
              <a:rPr lang="en-US" smtClean="0"/>
              <a:t>27</a:t>
            </a:fld>
            <a:endParaRPr lang="en-US"/>
          </a:p>
        </p:txBody>
      </p:sp>
    </p:spTree>
    <p:extLst>
      <p:ext uri="{BB962C8B-B14F-4D97-AF65-F5344CB8AC3E}">
        <p14:creationId xmlns:p14="http://schemas.microsoft.com/office/powerpoint/2010/main" val="2697776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1D824-93D8-467F-861D-90A9F98592E9}" type="slidenum">
              <a:rPr lang="en-US" smtClean="0"/>
              <a:t>29</a:t>
            </a:fld>
            <a:endParaRPr lang="en-US"/>
          </a:p>
        </p:txBody>
      </p:sp>
    </p:spTree>
    <p:extLst>
      <p:ext uri="{BB962C8B-B14F-4D97-AF65-F5344CB8AC3E}">
        <p14:creationId xmlns:p14="http://schemas.microsoft.com/office/powerpoint/2010/main" val="4047651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1D824-93D8-467F-861D-90A9F98592E9}" type="slidenum">
              <a:rPr lang="en-US" smtClean="0"/>
              <a:t>3</a:t>
            </a:fld>
            <a:endParaRPr lang="en-US"/>
          </a:p>
        </p:txBody>
      </p:sp>
    </p:spTree>
    <p:extLst>
      <p:ext uri="{BB962C8B-B14F-4D97-AF65-F5344CB8AC3E}">
        <p14:creationId xmlns:p14="http://schemas.microsoft.com/office/powerpoint/2010/main" val="2490419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1D824-93D8-467F-861D-90A9F98592E9}" type="slidenum">
              <a:rPr lang="en-US" smtClean="0"/>
              <a:t>4</a:t>
            </a:fld>
            <a:endParaRPr lang="en-US"/>
          </a:p>
        </p:txBody>
      </p:sp>
    </p:spTree>
    <p:extLst>
      <p:ext uri="{BB962C8B-B14F-4D97-AF65-F5344CB8AC3E}">
        <p14:creationId xmlns:p14="http://schemas.microsoft.com/office/powerpoint/2010/main" val="4066164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Endless</a:t>
            </a:r>
            <a:r>
              <a:rPr lang="en-US" baseline="0" dirty="0" smtClean="0"/>
              <a:t> debate about the value of hardening security</a:t>
            </a:r>
          </a:p>
          <a:p>
            <a:r>
              <a:rPr lang="en-US" baseline="0" dirty="0" smtClean="0"/>
              <a:t>Security Features are not given the same importance as Functional Features. </a:t>
            </a:r>
          </a:p>
          <a:p>
            <a:r>
              <a:rPr lang="en-US" baseline="0" dirty="0" smtClean="0"/>
              <a:t>The Fancy Progress bar always takes precedence over prevention of SQL Injection.</a:t>
            </a:r>
          </a:p>
          <a:p>
            <a:r>
              <a:rPr lang="en-US" baseline="0" dirty="0" smtClean="0"/>
              <a:t>We don’t have a security first mindset.</a:t>
            </a:r>
            <a:endParaRPr lang="en-US" dirty="0"/>
          </a:p>
        </p:txBody>
      </p:sp>
      <p:sp>
        <p:nvSpPr>
          <p:cNvPr id="4" name="Slide Number Placeholder 3"/>
          <p:cNvSpPr>
            <a:spLocks noGrp="1"/>
          </p:cNvSpPr>
          <p:nvPr>
            <p:ph type="sldNum" sz="quarter" idx="10"/>
          </p:nvPr>
        </p:nvSpPr>
        <p:spPr/>
        <p:txBody>
          <a:bodyPr/>
          <a:lstStyle/>
          <a:p>
            <a:fld id="{40A1D824-93D8-467F-861D-90A9F98592E9}" type="slidenum">
              <a:rPr lang="en-US" smtClean="0"/>
              <a:t>5</a:t>
            </a:fld>
            <a:endParaRPr lang="en-US"/>
          </a:p>
        </p:txBody>
      </p:sp>
    </p:spTree>
    <p:extLst>
      <p:ext uri="{BB962C8B-B14F-4D97-AF65-F5344CB8AC3E}">
        <p14:creationId xmlns:p14="http://schemas.microsoft.com/office/powerpoint/2010/main" val="1392983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DevRant</a:t>
            </a:r>
            <a:r>
              <a:rPr lang="en-US" dirty="0" smtClean="0"/>
              <a:t> Stuff</a:t>
            </a:r>
            <a:endParaRPr lang="en-US" dirty="0"/>
          </a:p>
        </p:txBody>
      </p:sp>
      <p:sp>
        <p:nvSpPr>
          <p:cNvPr id="4" name="Slide Number Placeholder 3"/>
          <p:cNvSpPr>
            <a:spLocks noGrp="1"/>
          </p:cNvSpPr>
          <p:nvPr>
            <p:ph type="sldNum" sz="quarter" idx="10"/>
          </p:nvPr>
        </p:nvSpPr>
        <p:spPr/>
        <p:txBody>
          <a:bodyPr/>
          <a:lstStyle/>
          <a:p>
            <a:fld id="{40A1D824-93D8-467F-861D-90A9F98592E9}" type="slidenum">
              <a:rPr lang="en-US" smtClean="0"/>
              <a:t>6</a:t>
            </a:fld>
            <a:endParaRPr lang="en-US"/>
          </a:p>
        </p:txBody>
      </p:sp>
    </p:spTree>
    <p:extLst>
      <p:ext uri="{BB962C8B-B14F-4D97-AF65-F5344CB8AC3E}">
        <p14:creationId xmlns:p14="http://schemas.microsoft.com/office/powerpoint/2010/main" val="1560382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Open Web Application Security Project (OWASP) is a worldwide not-for-profit charitable organization focused on improving the security of software.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 will look at</a:t>
            </a:r>
            <a:r>
              <a:rPr lang="en-US" sz="1200" b="0" i="0" kern="1200" baseline="0" dirty="0" smtClean="0">
                <a:solidFill>
                  <a:schemeClr val="tx1"/>
                </a:solidFill>
                <a:effectLst/>
                <a:latin typeface="+mn-lt"/>
                <a:ea typeface="+mn-ea"/>
                <a:cs typeface="+mn-cs"/>
              </a:rPr>
              <a:t> some of the OWASP Top 10 issues that we can tackle immediately.</a:t>
            </a:r>
          </a:p>
          <a:p>
            <a:r>
              <a:rPr lang="en-US" sz="1200" b="0" i="0" kern="1200" baseline="0" dirty="0" smtClean="0">
                <a:solidFill>
                  <a:schemeClr val="tx1"/>
                </a:solidFill>
                <a:effectLst/>
                <a:latin typeface="+mn-lt"/>
                <a:ea typeface="+mn-ea"/>
                <a:cs typeface="+mn-cs"/>
              </a:rPr>
              <a:t>Having http and https both enabled. Long living SAS token for Storage Account.</a:t>
            </a:r>
          </a:p>
          <a:p>
            <a:r>
              <a:rPr lang="en-US" sz="1200" b="0" i="0" kern="1200" baseline="0" dirty="0" smtClean="0">
                <a:solidFill>
                  <a:schemeClr val="tx1"/>
                </a:solidFill>
                <a:effectLst/>
                <a:latin typeface="+mn-lt"/>
                <a:ea typeface="+mn-ea"/>
                <a:cs typeface="+mn-cs"/>
              </a:rPr>
              <a:t>Principle of least </a:t>
            </a:r>
            <a:r>
              <a:rPr lang="en-US" sz="1200" b="0" i="0" kern="1200" baseline="0" dirty="0" err="1" smtClean="0">
                <a:solidFill>
                  <a:schemeClr val="tx1"/>
                </a:solidFill>
                <a:effectLst/>
                <a:latin typeface="+mn-lt"/>
                <a:ea typeface="+mn-ea"/>
                <a:cs typeface="+mn-cs"/>
              </a:rPr>
              <a:t>priviledge</a:t>
            </a:r>
            <a:r>
              <a:rPr lang="en-US" sz="1200" b="0" i="0" kern="1200" baseline="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0A1D824-93D8-467F-861D-90A9F98592E9}" type="slidenum">
              <a:rPr lang="en-US" smtClean="0"/>
              <a:t>7</a:t>
            </a:fld>
            <a:endParaRPr lang="en-US"/>
          </a:p>
        </p:txBody>
      </p:sp>
    </p:spTree>
    <p:extLst>
      <p:ext uri="{BB962C8B-B14F-4D97-AF65-F5344CB8AC3E}">
        <p14:creationId xmlns:p14="http://schemas.microsoft.com/office/powerpoint/2010/main" val="2019782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Segoe UI Light" panose="020B0502040204020203" pitchFamily="34" charset="0"/>
              </a:rPr>
              <a:t>Quickest Exploit</a:t>
            </a:r>
            <a:r>
              <a:rPr lang="en-US" sz="1200" dirty="0" smtClean="0"/>
              <a:t> </a:t>
            </a:r>
            <a:r>
              <a:rPr lang="en-US" sz="1800" dirty="0" smtClean="0">
                <a:solidFill>
                  <a:srgbClr val="7030A0"/>
                </a:solidFill>
                <a:latin typeface="Segoe UI" panose="020B0502040204020203" pitchFamily="34" charset="0"/>
                <a:ea typeface="Segoe UI" panose="020B0502040204020203" pitchFamily="34" charset="0"/>
                <a:cs typeface="Segoe UI" panose="020B0502040204020203" pitchFamily="34" charset="0"/>
              </a:rPr>
              <a:t>3 days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egoe UI Light" panose="020B0502040204020203" pitchFamily="34" charset="0"/>
              </a:rPr>
              <a:t>Mean Time to Exploit</a:t>
            </a:r>
            <a:r>
              <a:rPr lang="en-US" sz="2000" dirty="0" smtClean="0"/>
              <a:t> </a:t>
            </a:r>
            <a:r>
              <a:rPr lang="en-US" sz="2800" dirty="0" smtClean="0">
                <a:solidFill>
                  <a:srgbClr val="7030A0"/>
                </a:solidFill>
              </a:rPr>
              <a:t>25 days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smtClean="0">
                <a:latin typeface="Segoe UI Light" panose="020B0502040204020203" pitchFamily="34" charset="0"/>
              </a:rPr>
              <a:t>Mean Time to Fix </a:t>
            </a:r>
            <a:r>
              <a:rPr lang="en-US" sz="4000" dirty="0" smtClean="0">
                <a:solidFill>
                  <a:srgbClr val="7030A0"/>
                </a:solidFill>
                <a:latin typeface="Segoe UI" panose="020B0502040204020203" pitchFamily="34" charset="0"/>
                <a:ea typeface="Segoe UI" panose="020B0502040204020203" pitchFamily="34" charset="0"/>
                <a:cs typeface="Segoe UI" panose="020B0502040204020203" pitchFamily="34" charset="0"/>
              </a:rPr>
              <a:t>233 </a:t>
            </a:r>
            <a:r>
              <a:rPr lang="en-US" sz="4400" dirty="0" smtClean="0">
                <a:solidFill>
                  <a:srgbClr val="7030A0"/>
                </a:solidFill>
                <a:latin typeface="Segoe UI" panose="020B0502040204020203" pitchFamily="34" charset="0"/>
                <a:ea typeface="Segoe UI" panose="020B0502040204020203" pitchFamily="34" charset="0"/>
                <a:cs typeface="Segoe UI" panose="020B0502040204020203" pitchFamily="34" charset="0"/>
              </a:rPr>
              <a:t>days</a:t>
            </a:r>
            <a:endParaRPr lang="en-US" sz="2800" dirty="0" smtClean="0">
              <a:solidFill>
                <a:srgbClr val="7030A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smtClean="0">
              <a:solidFill>
                <a:srgbClr val="7030A0"/>
              </a:solidFill>
              <a:latin typeface="Segoe UI" panose="020B0502040204020203" pitchFamily="34" charset="0"/>
              <a:ea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Segoe UI" panose="020B0502040204020203" pitchFamily="34" charset="0"/>
                <a:ea typeface="Segoe UI" panose="020B0502040204020203" pitchFamily="34" charset="0"/>
                <a:cs typeface="Segoe UI" panose="020B0502040204020203" pitchFamily="34" charset="0"/>
              </a:rPr>
              <a:t>https://www.sonatype.com/learn-white-papers</a:t>
            </a:r>
          </a:p>
          <a:p>
            <a:endParaRPr lang="en-US" dirty="0"/>
          </a:p>
        </p:txBody>
      </p:sp>
      <p:sp>
        <p:nvSpPr>
          <p:cNvPr id="4" name="Slide Number Placeholder 3"/>
          <p:cNvSpPr>
            <a:spLocks noGrp="1"/>
          </p:cNvSpPr>
          <p:nvPr>
            <p:ph type="sldNum" sz="quarter" idx="10"/>
          </p:nvPr>
        </p:nvSpPr>
        <p:spPr/>
        <p:txBody>
          <a:bodyPr/>
          <a:lstStyle/>
          <a:p>
            <a:fld id="{40A1D824-93D8-467F-861D-90A9F98592E9}" type="slidenum">
              <a:rPr lang="en-US" smtClean="0"/>
              <a:t>8</a:t>
            </a:fld>
            <a:endParaRPr lang="en-US"/>
          </a:p>
        </p:txBody>
      </p:sp>
    </p:spTree>
    <p:extLst>
      <p:ext uri="{BB962C8B-B14F-4D97-AF65-F5344CB8AC3E}">
        <p14:creationId xmlns:p14="http://schemas.microsoft.com/office/powerpoint/2010/main" val="206554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r>
              <a:rPr lang="en-US" baseline="0" dirty="0" smtClean="0"/>
              <a:t> of </a:t>
            </a:r>
            <a:r>
              <a:rPr lang="en-US" baseline="0" dirty="0" err="1" smtClean="0"/>
              <a:t>WhiteSource</a:t>
            </a:r>
            <a:endParaRPr lang="en-US" baseline="0" dirty="0" smtClean="0"/>
          </a:p>
          <a:p>
            <a:r>
              <a:rPr lang="en-US" baseline="0" dirty="0" smtClean="0"/>
              <a:t>How many people here work in organizations that have an OSS Governance and Compliance Policy? </a:t>
            </a:r>
          </a:p>
          <a:p>
            <a:r>
              <a:rPr lang="en-US" baseline="0" dirty="0" smtClean="0"/>
              <a:t>What are the tools that you use?</a:t>
            </a:r>
          </a:p>
          <a:p>
            <a:r>
              <a:rPr lang="en-US" baseline="0" dirty="0" smtClean="0"/>
              <a:t>How often do you scan? Is It part of Your Pipeline</a:t>
            </a:r>
            <a:endParaRPr lang="en-US" dirty="0"/>
          </a:p>
        </p:txBody>
      </p:sp>
      <p:sp>
        <p:nvSpPr>
          <p:cNvPr id="4" name="Slide Number Placeholder 3"/>
          <p:cNvSpPr>
            <a:spLocks noGrp="1"/>
          </p:cNvSpPr>
          <p:nvPr>
            <p:ph type="sldNum" sz="quarter" idx="10"/>
          </p:nvPr>
        </p:nvSpPr>
        <p:spPr/>
        <p:txBody>
          <a:bodyPr/>
          <a:lstStyle/>
          <a:p>
            <a:fld id="{40A1D824-93D8-467F-861D-90A9F98592E9}" type="slidenum">
              <a:rPr lang="en-US" smtClean="0"/>
              <a:t>9</a:t>
            </a:fld>
            <a:endParaRPr lang="en-US"/>
          </a:p>
        </p:txBody>
      </p:sp>
    </p:spTree>
    <p:extLst>
      <p:ext uri="{BB962C8B-B14F-4D97-AF65-F5344CB8AC3E}">
        <p14:creationId xmlns:p14="http://schemas.microsoft.com/office/powerpoint/2010/main" val="3909263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AABAAA-8D19-4583-97AF-F892B4F2E5C5}" type="datetime1">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82B778-AA17-479A-9B3E-917E3360EF79}" type="slidenum">
              <a:rPr lang="en-US" smtClean="0"/>
              <a:t>‹#›</a:t>
            </a:fld>
            <a:endParaRPr lang="en-US"/>
          </a:p>
        </p:txBody>
      </p:sp>
    </p:spTree>
    <p:extLst>
      <p:ext uri="{BB962C8B-B14F-4D97-AF65-F5344CB8AC3E}">
        <p14:creationId xmlns:p14="http://schemas.microsoft.com/office/powerpoint/2010/main" val="2195977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AF1806-C187-46F3-AA27-F3B5CB181283}" type="datetime1">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82B778-AA17-479A-9B3E-917E3360EF79}" type="slidenum">
              <a:rPr lang="en-US" smtClean="0"/>
              <a:t>‹#›</a:t>
            </a:fld>
            <a:endParaRPr lang="en-US"/>
          </a:p>
        </p:txBody>
      </p:sp>
    </p:spTree>
    <p:extLst>
      <p:ext uri="{BB962C8B-B14F-4D97-AF65-F5344CB8AC3E}">
        <p14:creationId xmlns:p14="http://schemas.microsoft.com/office/powerpoint/2010/main" val="2193116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BF15A5-D090-478C-90D5-072A69DF8408}" type="datetime1">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82B778-AA17-479A-9B3E-917E3360EF79}" type="slidenum">
              <a:rPr lang="en-US" smtClean="0"/>
              <a:t>‹#›</a:t>
            </a:fld>
            <a:endParaRPr lang="en-US"/>
          </a:p>
        </p:txBody>
      </p:sp>
    </p:spTree>
    <p:extLst>
      <p:ext uri="{BB962C8B-B14F-4D97-AF65-F5344CB8AC3E}">
        <p14:creationId xmlns:p14="http://schemas.microsoft.com/office/powerpoint/2010/main" val="1811814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233B62A-8EB7-49E5-BCEB-078963BE46E9}"/>
              </a:ext>
            </a:extLst>
          </p:cNvPr>
          <p:cNvSpPr txBox="1"/>
          <p:nvPr userDrawn="1"/>
        </p:nvSpPr>
        <p:spPr>
          <a:xfrm>
            <a:off x="230596" y="187885"/>
            <a:ext cx="2906565" cy="923330"/>
          </a:xfrm>
          <a:prstGeom prst="rect">
            <a:avLst/>
          </a:prstGeom>
          <a:noFill/>
        </p:spPr>
        <p:txBody>
          <a:bodyPr wrap="none" rtlCol="0">
            <a:spAutoFit/>
          </a:bodyPr>
          <a:lstStyle/>
          <a:p>
            <a:r>
              <a:rPr lang="en-US" sz="5400" b="1" dirty="0">
                <a:solidFill>
                  <a:prstClr val="white">
                    <a:lumMod val="95000"/>
                  </a:prstClr>
                </a:solidFill>
                <a:latin typeface="Segoe UI" panose="020B0502040204020203" pitchFamily="34" charset="0"/>
                <a:cs typeface="Segoe UI" panose="020B0502040204020203" pitchFamily="34" charset="0"/>
              </a:rPr>
              <a:t>Thanks !</a:t>
            </a:r>
          </a:p>
        </p:txBody>
      </p:sp>
      <p:sp>
        <p:nvSpPr>
          <p:cNvPr id="25" name="Titre 1">
            <a:extLst>
              <a:ext uri="{FF2B5EF4-FFF2-40B4-BE49-F238E27FC236}">
                <a16:creationId xmlns="" xmlns:a16="http://schemas.microsoft.com/office/drawing/2014/main" id="{C39B980B-89AE-46E7-B3B5-D5838EB57CCA}"/>
              </a:ext>
            </a:extLst>
          </p:cNvPr>
          <p:cNvSpPr>
            <a:spLocks noGrp="1"/>
          </p:cNvSpPr>
          <p:nvPr>
            <p:ph type="title" hasCustomPrompt="1"/>
            <p:custDataLst>
              <p:tags r:id="rId1"/>
            </p:custDataLst>
          </p:nvPr>
        </p:nvSpPr>
        <p:spPr>
          <a:xfrm>
            <a:off x="13060" y="4890402"/>
            <a:ext cx="12178940" cy="1456658"/>
          </a:xfrm>
          <a:prstGeom prst="rect">
            <a:avLst/>
          </a:prstGeom>
        </p:spPr>
        <p:txBody>
          <a:bodyPr lIns="0" tIns="0" rIns="0" bIns="0" anchor="ctr" anchorCtr="0"/>
          <a:lstStyle>
            <a:lvl1pPr algn="l">
              <a:defRPr sz="5400" b="1">
                <a:solidFill>
                  <a:schemeClr val="accent1"/>
                </a:solidFill>
                <a:latin typeface="Segoe UI Light" panose="020B0502040204020203" pitchFamily="34" charset="0"/>
                <a:cs typeface="Segoe UI Light" panose="020B0502040204020203" pitchFamily="34" charset="0"/>
              </a:defRPr>
            </a:lvl1pPr>
          </a:lstStyle>
          <a:p>
            <a:pPr lvl="0"/>
            <a:r>
              <a:rPr lang="en-US" noProof="0" dirty="0"/>
              <a:t>Next Session Title</a:t>
            </a:r>
          </a:p>
        </p:txBody>
      </p:sp>
      <p:sp>
        <p:nvSpPr>
          <p:cNvPr id="26" name="Titre 1">
            <a:extLst>
              <a:ext uri="{FF2B5EF4-FFF2-40B4-BE49-F238E27FC236}">
                <a16:creationId xmlns="" xmlns:a16="http://schemas.microsoft.com/office/drawing/2014/main" id="{E80BD0CA-F227-4E0F-B5BA-D7BB6DBE5303}"/>
              </a:ext>
            </a:extLst>
          </p:cNvPr>
          <p:cNvSpPr txBox="1">
            <a:spLocks/>
          </p:cNvSpPr>
          <p:nvPr userDrawn="1">
            <p:custDataLst>
              <p:tags r:id="rId2"/>
            </p:custDataLst>
          </p:nvPr>
        </p:nvSpPr>
        <p:spPr>
          <a:xfrm>
            <a:off x="0" y="4204353"/>
            <a:ext cx="12178940" cy="376261"/>
          </a:xfrm>
          <a:prstGeom prst="rect">
            <a:avLst/>
          </a:prstGeom>
        </p:spPr>
        <p:txBody>
          <a:bodyPr lIns="0" tIns="0" rIns="0" bIns="0" anchor="ctr" anchorCtr="0"/>
          <a:lstStyle>
            <a:lvl1pPr algn="l" defTabSz="914400" rtl="0" eaLnBrk="1" latinLnBrk="0" hangingPunct="1">
              <a:lnSpc>
                <a:spcPct val="90000"/>
              </a:lnSpc>
              <a:spcBef>
                <a:spcPct val="0"/>
              </a:spcBef>
              <a:buNone/>
              <a:defRPr sz="5400" b="1" kern="1200">
                <a:solidFill>
                  <a:schemeClr val="accent1"/>
                </a:solidFill>
                <a:latin typeface="Segoe UI Light" panose="020B0502040204020203" pitchFamily="34" charset="0"/>
                <a:ea typeface="+mj-ea"/>
                <a:cs typeface="Segoe UI Light" panose="020B0502040204020203" pitchFamily="34" charset="0"/>
              </a:defRPr>
            </a:lvl1pPr>
          </a:lstStyle>
          <a:p>
            <a:r>
              <a:rPr lang="en-US" sz="2400" b="0" dirty="0">
                <a:solidFill>
                  <a:prstClr val="black">
                    <a:lumMod val="65000"/>
                    <a:lumOff val="35000"/>
                  </a:prstClr>
                </a:solidFill>
                <a:latin typeface="Segoe UI" panose="020B0502040204020203" pitchFamily="34" charset="0"/>
                <a:cs typeface="Segoe UI" panose="020B0502040204020203" pitchFamily="34" charset="0"/>
              </a:rPr>
              <a:t>Next Session:</a:t>
            </a:r>
          </a:p>
        </p:txBody>
      </p:sp>
    </p:spTree>
    <p:extLst>
      <p:ext uri="{BB962C8B-B14F-4D97-AF65-F5344CB8AC3E}">
        <p14:creationId xmlns:p14="http://schemas.microsoft.com/office/powerpoint/2010/main" val="1128848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A8D89-0CC6-466A-B4ED-AA4D777E4131}" type="datetime1">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82B778-AA17-479A-9B3E-917E3360EF79}" type="slidenum">
              <a:rPr lang="en-US" smtClean="0"/>
              <a:t>‹#›</a:t>
            </a:fld>
            <a:endParaRPr lang="en-US"/>
          </a:p>
        </p:txBody>
      </p:sp>
    </p:spTree>
    <p:extLst>
      <p:ext uri="{BB962C8B-B14F-4D97-AF65-F5344CB8AC3E}">
        <p14:creationId xmlns:p14="http://schemas.microsoft.com/office/powerpoint/2010/main" val="2974370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4B8F3B-4724-4447-A84B-F2E2E0A55F20}" type="datetime1">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82B778-AA17-479A-9B3E-917E3360EF79}" type="slidenum">
              <a:rPr lang="en-US" smtClean="0"/>
              <a:t>‹#›</a:t>
            </a:fld>
            <a:endParaRPr lang="en-US"/>
          </a:p>
        </p:txBody>
      </p:sp>
    </p:spTree>
    <p:extLst>
      <p:ext uri="{BB962C8B-B14F-4D97-AF65-F5344CB8AC3E}">
        <p14:creationId xmlns:p14="http://schemas.microsoft.com/office/powerpoint/2010/main" val="271554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043560-42F6-4044-9D2B-C758E82FF772}" type="datetime1">
              <a:rPr lang="en-US" smtClean="0"/>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82B778-AA17-479A-9B3E-917E3360EF79}" type="slidenum">
              <a:rPr lang="en-US" smtClean="0"/>
              <a:t>‹#›</a:t>
            </a:fld>
            <a:endParaRPr lang="en-US"/>
          </a:p>
        </p:txBody>
      </p:sp>
    </p:spTree>
    <p:extLst>
      <p:ext uri="{BB962C8B-B14F-4D97-AF65-F5344CB8AC3E}">
        <p14:creationId xmlns:p14="http://schemas.microsoft.com/office/powerpoint/2010/main" val="1613552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5010DC-181F-4552-81ED-2B16C1B11C20}" type="datetime1">
              <a:rPr lang="en-US" smtClean="0"/>
              <a:t>7/22/2018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82B778-AA17-479A-9B3E-917E3360EF79}" type="slidenum">
              <a:rPr lang="en-US" smtClean="0"/>
              <a:t>‹#›</a:t>
            </a:fld>
            <a:endParaRPr lang="en-US"/>
          </a:p>
        </p:txBody>
      </p:sp>
    </p:spTree>
    <p:extLst>
      <p:ext uri="{BB962C8B-B14F-4D97-AF65-F5344CB8AC3E}">
        <p14:creationId xmlns:p14="http://schemas.microsoft.com/office/powerpoint/2010/main" val="3900620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DF4AA8-45B6-4D52-BDED-F193B5F62E86}" type="datetime1">
              <a:rPr lang="en-US" smtClean="0"/>
              <a:t>7/22/2018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82B778-AA17-479A-9B3E-917E3360EF79}" type="slidenum">
              <a:rPr lang="en-US" smtClean="0"/>
              <a:t>‹#›</a:t>
            </a:fld>
            <a:endParaRPr lang="en-US"/>
          </a:p>
        </p:txBody>
      </p:sp>
    </p:spTree>
    <p:extLst>
      <p:ext uri="{BB962C8B-B14F-4D97-AF65-F5344CB8AC3E}">
        <p14:creationId xmlns:p14="http://schemas.microsoft.com/office/powerpoint/2010/main" val="3625731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192ACD-2986-46EE-8622-CED6BF15DBCD}" type="datetime1">
              <a:rPr lang="en-US" smtClean="0"/>
              <a:t>7/22/2018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82B778-AA17-479A-9B3E-917E3360EF79}" type="slidenum">
              <a:rPr lang="en-US" smtClean="0"/>
              <a:t>‹#›</a:t>
            </a:fld>
            <a:endParaRPr lang="en-US"/>
          </a:p>
        </p:txBody>
      </p:sp>
    </p:spTree>
    <p:extLst>
      <p:ext uri="{BB962C8B-B14F-4D97-AF65-F5344CB8AC3E}">
        <p14:creationId xmlns:p14="http://schemas.microsoft.com/office/powerpoint/2010/main" val="2115271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C0C2E0-0944-4DD0-B054-D42F44886476}" type="datetime1">
              <a:rPr lang="en-US" smtClean="0"/>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82B778-AA17-479A-9B3E-917E3360EF79}" type="slidenum">
              <a:rPr lang="en-US" smtClean="0"/>
              <a:t>‹#›</a:t>
            </a:fld>
            <a:endParaRPr lang="en-US"/>
          </a:p>
        </p:txBody>
      </p:sp>
    </p:spTree>
    <p:extLst>
      <p:ext uri="{BB962C8B-B14F-4D97-AF65-F5344CB8AC3E}">
        <p14:creationId xmlns:p14="http://schemas.microsoft.com/office/powerpoint/2010/main" val="1553978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F5E8BB-A51C-4D34-8841-345C4FF8520F}" type="datetime1">
              <a:rPr lang="en-US" smtClean="0"/>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82B778-AA17-479A-9B3E-917E3360EF79}" type="slidenum">
              <a:rPr lang="en-US" smtClean="0"/>
              <a:t>‹#›</a:t>
            </a:fld>
            <a:endParaRPr lang="en-US"/>
          </a:p>
        </p:txBody>
      </p:sp>
    </p:spTree>
    <p:extLst>
      <p:ext uri="{BB962C8B-B14F-4D97-AF65-F5344CB8AC3E}">
        <p14:creationId xmlns:p14="http://schemas.microsoft.com/office/powerpoint/2010/main" val="1982493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CF1296-ED75-450E-B5F8-7FDC7852DAC1}" type="datetime1">
              <a:rPr lang="en-US" smtClean="0"/>
              <a:t>7/22/2018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82B778-AA17-479A-9B3E-917E3360EF79}" type="slidenum">
              <a:rPr lang="en-US" smtClean="0"/>
              <a:t>‹#›</a:t>
            </a:fld>
            <a:endParaRPr lang="en-US"/>
          </a:p>
        </p:txBody>
      </p:sp>
    </p:spTree>
    <p:extLst>
      <p:ext uri="{BB962C8B-B14F-4D97-AF65-F5344CB8AC3E}">
        <p14:creationId xmlns:p14="http://schemas.microsoft.com/office/powerpoint/2010/main" val="24626470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63000" r="-63000"/>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2FA9F55-DC9A-43AE-B79D-407295F354A1}"/>
              </a:ext>
            </a:extLst>
          </p:cNvPr>
          <p:cNvSpPr/>
          <p:nvPr userDrawn="1"/>
        </p:nvSpPr>
        <p:spPr>
          <a:xfrm>
            <a:off x="-1446" y="5413248"/>
            <a:ext cx="12193446" cy="1444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a:solidFill>
                <a:srgbClr val="44546A">
                  <a:lumMod val="50000"/>
                </a:srgbClr>
              </a:solidFill>
            </a:endParaRPr>
          </a:p>
        </p:txBody>
      </p:sp>
      <p:sp>
        <p:nvSpPr>
          <p:cNvPr id="3" name="Rectangle 2">
            <a:extLst>
              <a:ext uri="{FF2B5EF4-FFF2-40B4-BE49-F238E27FC236}">
                <a16:creationId xmlns="" xmlns:a16="http://schemas.microsoft.com/office/drawing/2014/main" id="{8A6D5DBE-D4AF-4A2C-BE42-7ADF9119DC34}"/>
              </a:ext>
            </a:extLst>
          </p:cNvPr>
          <p:cNvSpPr/>
          <p:nvPr userDrawn="1"/>
        </p:nvSpPr>
        <p:spPr>
          <a:xfrm>
            <a:off x="0" y="3821987"/>
            <a:ext cx="12192000" cy="2313638"/>
          </a:xfrm>
          <a:prstGeom prst="rect">
            <a:avLst/>
          </a:prstGeom>
          <a:ln>
            <a:solidFill>
              <a:srgbClr val="FFFF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solidFill>
                <a:prstClr val="black"/>
              </a:solidFill>
            </a:endParaRPr>
          </a:p>
        </p:txBody>
      </p:sp>
      <p:sp>
        <p:nvSpPr>
          <p:cNvPr id="6" name="Rectangle 5">
            <a:extLst>
              <a:ext uri="{FF2B5EF4-FFF2-40B4-BE49-F238E27FC236}">
                <a16:creationId xmlns="" xmlns:a16="http://schemas.microsoft.com/office/drawing/2014/main" id="{3418BB7B-D038-4449-856C-B77309ED1E36}"/>
              </a:ext>
            </a:extLst>
          </p:cNvPr>
          <p:cNvSpPr/>
          <p:nvPr userDrawn="1"/>
        </p:nvSpPr>
        <p:spPr bwMode="auto">
          <a:xfrm>
            <a:off x="-1" y="6357212"/>
            <a:ext cx="12191999" cy="4892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endParaRPr lang="en-IN" sz="2000" dirty="0">
              <a:solidFill>
                <a:prstClr val="white"/>
              </a:solidFill>
              <a:latin typeface="Segoe UI Light" panose="020B0502040204020203" pitchFamily="34" charset="0"/>
              <a:ea typeface="Segoe UI" pitchFamily="34" charset="0"/>
              <a:cs typeface="Segoe UI Light" panose="020B0502040204020203" pitchFamily="34" charset="0"/>
            </a:endParaRPr>
          </a:p>
        </p:txBody>
      </p:sp>
    </p:spTree>
    <p:extLst>
      <p:ext uri="{BB962C8B-B14F-4D97-AF65-F5344CB8AC3E}">
        <p14:creationId xmlns:p14="http://schemas.microsoft.com/office/powerpoint/2010/main" val="3515750944"/>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hyperlink" Target="https://github.com/azsk/DevOpsKit-doc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gurucharan.in/" TargetMode="External"/><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2060" y="2459504"/>
            <a:ext cx="11247881" cy="1938992"/>
          </a:xfrm>
          <a:prstGeom prst="rect">
            <a:avLst/>
          </a:prstGeom>
          <a:noFill/>
        </p:spPr>
        <p:txBody>
          <a:bodyPr wrap="square" rtlCol="0">
            <a:spAutoFit/>
          </a:bodyPr>
          <a:lstStyle/>
          <a:p>
            <a:pPr algn="ctr"/>
            <a:r>
              <a:rPr lang="en-US" sz="6000" dirty="0">
                <a:solidFill>
                  <a:srgbClr val="0070C0"/>
                </a:solidFill>
                <a:latin typeface="Segoe UI" panose="020B0502040204020203" pitchFamily="34" charset="0"/>
                <a:ea typeface="Segoe UI" panose="020B0502040204020203" pitchFamily="34" charset="0"/>
                <a:cs typeface="Segoe UI" panose="020B0502040204020203" pitchFamily="34" charset="0"/>
              </a:rPr>
              <a:t>Secure DevOps Practices with Azure &amp; VSTS </a:t>
            </a:r>
          </a:p>
        </p:txBody>
      </p:sp>
      <p:sp>
        <p:nvSpPr>
          <p:cNvPr id="3" name="Slide Number Placeholder 2"/>
          <p:cNvSpPr>
            <a:spLocks noGrp="1"/>
          </p:cNvSpPr>
          <p:nvPr>
            <p:ph type="sldNum" sz="quarter" idx="12"/>
          </p:nvPr>
        </p:nvSpPr>
        <p:spPr/>
        <p:txBody>
          <a:bodyPr/>
          <a:lstStyle/>
          <a:p>
            <a:fld id="{3582B778-AA17-479A-9B3E-917E3360EF79}" type="slidenum">
              <a:rPr lang="en-US" smtClean="0"/>
              <a:t>1</a:t>
            </a:fld>
            <a:endParaRPr lang="en-US"/>
          </a:p>
        </p:txBody>
      </p:sp>
      <p:sp>
        <p:nvSpPr>
          <p:cNvPr id="46" name="TextBox 45"/>
          <p:cNvSpPr txBox="1"/>
          <p:nvPr/>
        </p:nvSpPr>
        <p:spPr>
          <a:xfrm>
            <a:off x="9138254" y="5548106"/>
            <a:ext cx="1949573" cy="707886"/>
          </a:xfrm>
          <a:prstGeom prst="rect">
            <a:avLst/>
          </a:prstGeom>
          <a:noFill/>
        </p:spPr>
        <p:txBody>
          <a:bodyPr wrap="none" rtlCol="0">
            <a:spAutoFit/>
          </a:bodyPr>
          <a:lstStyle/>
          <a:p>
            <a:r>
              <a:rPr lang="en-US" sz="2000" dirty="0" smtClean="0">
                <a:latin typeface="Segoe UI Light" panose="020B0502040204020203" pitchFamily="34" charset="0"/>
              </a:rPr>
              <a:t>@Gurucharan94</a:t>
            </a:r>
            <a:endParaRPr lang="en-US" sz="2000" dirty="0">
              <a:latin typeface="Segoe UI Light" panose="020B0502040204020203" pitchFamily="34" charset="0"/>
            </a:endParaRPr>
          </a:p>
          <a:p>
            <a:r>
              <a:rPr lang="en-US" sz="2000" dirty="0" smtClean="0">
                <a:latin typeface="Segoe UI Light" panose="020B0502040204020203" pitchFamily="34" charset="0"/>
              </a:rPr>
              <a:t>July 2018</a:t>
            </a:r>
            <a:endParaRPr lang="en-US" sz="2000" dirty="0">
              <a:latin typeface="Segoe UI Light" panose="020B0502040204020203" pitchFamily="34" charset="0"/>
            </a:endParaRPr>
          </a:p>
        </p:txBody>
      </p:sp>
    </p:spTree>
    <p:extLst>
      <p:ext uri="{BB962C8B-B14F-4D97-AF65-F5344CB8AC3E}">
        <p14:creationId xmlns:p14="http://schemas.microsoft.com/office/powerpoint/2010/main" val="28295744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429768" y="292608"/>
            <a:ext cx="7962885" cy="769441"/>
          </a:xfrm>
          <a:prstGeom prst="rect">
            <a:avLst/>
          </a:prstGeom>
          <a:noFill/>
        </p:spPr>
        <p:txBody>
          <a:bodyPr wrap="none" rtlCol="0">
            <a:spAutoFit/>
          </a:bodyPr>
          <a:lstStyle/>
          <a:p>
            <a:r>
              <a:rPr lang="en-US" sz="44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Open Source Vulnerability Scan</a:t>
            </a:r>
            <a:endPar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768" y="1844845"/>
            <a:ext cx="8752332" cy="4208961"/>
          </a:xfrm>
          <a:prstGeom prst="rect">
            <a:avLst/>
          </a:prstGeom>
        </p:spPr>
      </p:pic>
      <p:sp>
        <p:nvSpPr>
          <p:cNvPr id="7" name="Rectangle 6"/>
          <p:cNvSpPr/>
          <p:nvPr/>
        </p:nvSpPr>
        <p:spPr>
          <a:xfrm>
            <a:off x="429768" y="1062049"/>
            <a:ext cx="5597430" cy="584775"/>
          </a:xfrm>
          <a:prstGeom prst="rect">
            <a:avLst/>
          </a:prstGeom>
        </p:spPr>
        <p:txBody>
          <a:bodyPr wrap="none">
            <a:spAutoFit/>
          </a:bodyPr>
          <a:lstStyle/>
          <a:p>
            <a:r>
              <a:rPr lang="en-US" sz="3200" dirty="0" smtClean="0">
                <a:latin typeface="Segoe UI" panose="020B0502040204020203" pitchFamily="34" charset="0"/>
                <a:ea typeface="Segoe UI" panose="020B0502040204020203" pitchFamily="34" charset="0"/>
                <a:cs typeface="Segoe UI" panose="020B0502040204020203" pitchFamily="34" charset="0"/>
              </a:rPr>
              <a:t>Demo 01 - </a:t>
            </a:r>
            <a:r>
              <a:rPr lang="en-US" sz="3200" dirty="0" err="1" smtClean="0">
                <a:latin typeface="Segoe UI" panose="020B0502040204020203" pitchFamily="34" charset="0"/>
                <a:ea typeface="Segoe UI" panose="020B0502040204020203" pitchFamily="34" charset="0"/>
                <a:cs typeface="Segoe UI" panose="020B0502040204020203" pitchFamily="34" charset="0"/>
              </a:rPr>
              <a:t>WhiteSource</a:t>
            </a:r>
            <a:r>
              <a:rPr lang="en-US" sz="3200" dirty="0" smtClean="0">
                <a:latin typeface="Segoe UI" panose="020B0502040204020203" pitchFamily="34" charset="0"/>
                <a:ea typeface="Segoe UI" panose="020B0502040204020203" pitchFamily="34" charset="0"/>
                <a:cs typeface="Segoe UI" panose="020B0502040204020203" pitchFamily="34" charset="0"/>
              </a:rPr>
              <a:t> (Bolt)</a:t>
            </a:r>
            <a:endParaRPr lang="en-US" sz="3200" dirty="0">
              <a:latin typeface="Segoe UI" panose="020B0502040204020203" pitchFamily="34" charset="0"/>
              <a:ea typeface="Segoe UI" panose="020B0502040204020203" pitchFamily="34" charset="0"/>
              <a:cs typeface="Segoe UI" panose="020B0502040204020203" pitchFamily="34" charset="0"/>
            </a:endParaRPr>
          </a:p>
        </p:txBody>
      </p:sp>
      <p:sp>
        <p:nvSpPr>
          <p:cNvPr id="3" name="Slide Number Placeholder 2"/>
          <p:cNvSpPr>
            <a:spLocks noGrp="1"/>
          </p:cNvSpPr>
          <p:nvPr>
            <p:ph type="sldNum" sz="quarter" idx="12"/>
          </p:nvPr>
        </p:nvSpPr>
        <p:spPr/>
        <p:txBody>
          <a:bodyPr/>
          <a:lstStyle/>
          <a:p>
            <a:fld id="{3582B778-AA17-479A-9B3E-917E3360EF79}" type="slidenum">
              <a:rPr lang="en-US" smtClean="0"/>
              <a:t>10</a:t>
            </a:fld>
            <a:endParaRPr lang="en-US"/>
          </a:p>
        </p:txBody>
      </p:sp>
    </p:spTree>
    <p:extLst>
      <p:ext uri="{BB962C8B-B14F-4D97-AF65-F5344CB8AC3E}">
        <p14:creationId xmlns:p14="http://schemas.microsoft.com/office/powerpoint/2010/main" val="2908905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9768" y="292608"/>
            <a:ext cx="7467557" cy="769441"/>
          </a:xfrm>
          <a:prstGeom prst="rect">
            <a:avLst/>
          </a:prstGeom>
          <a:noFill/>
        </p:spPr>
        <p:txBody>
          <a:bodyPr wrap="none" rtlCol="0">
            <a:spAutoFit/>
          </a:bodyPr>
          <a:lstStyle/>
          <a:p>
            <a:r>
              <a:rPr lang="en-US" sz="44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Fixing OWASP Security Issues</a:t>
            </a:r>
            <a:endPar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TextBox 2"/>
          <p:cNvSpPr txBox="1"/>
          <p:nvPr/>
        </p:nvSpPr>
        <p:spPr>
          <a:xfrm>
            <a:off x="429768" y="1080313"/>
            <a:ext cx="7706597" cy="3754874"/>
          </a:xfrm>
          <a:prstGeom prst="rect">
            <a:avLst/>
          </a:prstGeom>
          <a:noFill/>
        </p:spPr>
        <p:txBody>
          <a:bodyPr wrap="none" rtlCol="0">
            <a:spAutoFit/>
          </a:bodyPr>
          <a:lstStyle/>
          <a:p>
            <a:r>
              <a:rPr lang="en-US" sz="3200" dirty="0" smtClean="0">
                <a:latin typeface="Segoe UI" panose="020B0502040204020203" pitchFamily="34" charset="0"/>
                <a:ea typeface="Segoe UI" panose="020B0502040204020203" pitchFamily="34" charset="0"/>
                <a:cs typeface="Segoe UI" panose="020B0502040204020203" pitchFamily="34" charset="0"/>
              </a:rPr>
              <a:t>Demo 02 - Visual Studio Extensions (Free)</a:t>
            </a:r>
          </a:p>
          <a:p>
            <a:pPr marL="457200" indent="-457200">
              <a:lnSpc>
                <a:spcPct val="150000"/>
              </a:lnSpc>
              <a:spcBef>
                <a:spcPts val="600"/>
              </a:spcBef>
              <a:buFont typeface="Arial" panose="020B0604020202020204" pitchFamily="34" charset="0"/>
              <a:buChar char="•"/>
            </a:pPr>
            <a:r>
              <a:rPr lang="en-US" sz="2800" smtClean="0">
                <a:latin typeface="Segoe UI Light" panose="020B0502040204020203" pitchFamily="34" charset="0"/>
              </a:rPr>
              <a:t>Security Code Scan</a:t>
            </a:r>
            <a:endParaRPr lang="en-US" sz="2800" dirty="0" smtClean="0">
              <a:latin typeface="Segoe UI Light" panose="020B0502040204020203" pitchFamily="34" charset="0"/>
            </a:endParaRPr>
          </a:p>
          <a:p>
            <a:pPr marL="457200" indent="-457200">
              <a:lnSpc>
                <a:spcPct val="150000"/>
              </a:lnSpc>
              <a:spcBef>
                <a:spcPts val="600"/>
              </a:spcBef>
              <a:buFont typeface="Arial" panose="020B0604020202020204" pitchFamily="34" charset="0"/>
              <a:buChar char="•"/>
            </a:pPr>
            <a:r>
              <a:rPr lang="en-US" sz="2800" dirty="0" smtClean="0">
                <a:latin typeface="Segoe UI Light" panose="020B0502040204020203" pitchFamily="34" charset="0"/>
              </a:rPr>
              <a:t>Cred Scan</a:t>
            </a:r>
          </a:p>
          <a:p>
            <a:pPr marL="457200" indent="-457200">
              <a:lnSpc>
                <a:spcPct val="150000"/>
              </a:lnSpc>
              <a:spcBef>
                <a:spcPts val="600"/>
              </a:spcBef>
              <a:buFont typeface="Arial" panose="020B0604020202020204" pitchFamily="34" charset="0"/>
              <a:buChar char="•"/>
            </a:pPr>
            <a:r>
              <a:rPr lang="en-US" sz="2800" dirty="0" err="1" smtClean="0">
                <a:latin typeface="Segoe UI Light" panose="020B0502040204020203" pitchFamily="34" charset="0"/>
              </a:rPr>
              <a:t>SonarLint</a:t>
            </a:r>
            <a:endParaRPr lang="en-US" sz="2800" dirty="0" smtClean="0">
              <a:latin typeface="Segoe UI Light" panose="020B0502040204020203" pitchFamily="34" charset="0"/>
            </a:endParaRPr>
          </a:p>
          <a:p>
            <a:pPr marL="457200" indent="-457200">
              <a:lnSpc>
                <a:spcPct val="150000"/>
              </a:lnSpc>
              <a:spcBef>
                <a:spcPts val="600"/>
              </a:spcBef>
              <a:buFont typeface="Arial" panose="020B0604020202020204" pitchFamily="34" charset="0"/>
              <a:buChar char="•"/>
            </a:pPr>
            <a:r>
              <a:rPr lang="en-US" sz="2800" dirty="0" smtClean="0">
                <a:latin typeface="Segoe UI Light" panose="020B0502040204020203" pitchFamily="34" charset="0"/>
              </a:rPr>
              <a:t>Microsoft </a:t>
            </a:r>
            <a:r>
              <a:rPr lang="en-US" sz="2800" dirty="0" err="1" smtClean="0">
                <a:latin typeface="Segoe UI Light" panose="020B0502040204020203" pitchFamily="34" charset="0"/>
              </a:rPr>
              <a:t>Fx</a:t>
            </a:r>
            <a:r>
              <a:rPr lang="en-US" sz="2800" dirty="0" smtClean="0">
                <a:latin typeface="Segoe UI Light" panose="020B0502040204020203" pitchFamily="34" charset="0"/>
              </a:rPr>
              <a:t> Cop Rules</a:t>
            </a:r>
          </a:p>
          <a:p>
            <a:endParaRPr lang="en-US" dirty="0"/>
          </a:p>
        </p:txBody>
      </p:sp>
      <p:sp>
        <p:nvSpPr>
          <p:cNvPr id="7" name="Slide Number Placeholder 6"/>
          <p:cNvSpPr>
            <a:spLocks noGrp="1"/>
          </p:cNvSpPr>
          <p:nvPr>
            <p:ph type="sldNum" sz="quarter" idx="12"/>
          </p:nvPr>
        </p:nvSpPr>
        <p:spPr/>
        <p:txBody>
          <a:bodyPr/>
          <a:lstStyle/>
          <a:p>
            <a:fld id="{3582B778-AA17-479A-9B3E-917E3360EF79}" type="slidenum">
              <a:rPr lang="en-US" smtClean="0"/>
              <a:t>11</a:t>
            </a:fld>
            <a:endParaRPr lang="en-US"/>
          </a:p>
        </p:txBody>
      </p:sp>
    </p:spTree>
    <p:extLst>
      <p:ext uri="{BB962C8B-B14F-4D97-AF65-F5344CB8AC3E}">
        <p14:creationId xmlns:p14="http://schemas.microsoft.com/office/powerpoint/2010/main" val="3542389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9768" y="292608"/>
            <a:ext cx="6858672" cy="769441"/>
          </a:xfrm>
          <a:prstGeom prst="rect">
            <a:avLst/>
          </a:prstGeom>
          <a:noFill/>
        </p:spPr>
        <p:txBody>
          <a:bodyPr wrap="none" rtlCol="0">
            <a:spAutoFit/>
          </a:bodyPr>
          <a:lstStyle/>
          <a:p>
            <a:r>
              <a:rPr lang="en-US" sz="44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The Burden of Your Secrets</a:t>
            </a:r>
            <a:endPar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rot="21390299">
            <a:off x="419684" y="1851627"/>
            <a:ext cx="5837426" cy="265961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418473" y="2168308"/>
            <a:ext cx="4922947" cy="518205"/>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4893332" y="4686693"/>
            <a:ext cx="5136325" cy="1882303"/>
          </a:xfrm>
          <a:prstGeom prst="rect">
            <a:avLst/>
          </a:prstGeom>
          <a:ln>
            <a:noFill/>
          </a:ln>
          <a:effectLst>
            <a:outerShdw blurRad="292100" dist="139700" dir="2700000" algn="tl" rotWithShape="0">
              <a:srgbClr val="333333">
                <a:alpha val="65000"/>
              </a:srgbClr>
            </a:outerShdw>
          </a:effectLst>
        </p:spPr>
      </p:pic>
      <p:sp>
        <p:nvSpPr>
          <p:cNvPr id="3" name="Slide Number Placeholder 2"/>
          <p:cNvSpPr>
            <a:spLocks noGrp="1"/>
          </p:cNvSpPr>
          <p:nvPr>
            <p:ph type="sldNum" sz="quarter" idx="12"/>
          </p:nvPr>
        </p:nvSpPr>
        <p:spPr/>
        <p:txBody>
          <a:bodyPr/>
          <a:lstStyle/>
          <a:p>
            <a:fld id="{3582B778-AA17-479A-9B3E-917E3360EF79}" type="slidenum">
              <a:rPr lang="en-US" smtClean="0"/>
              <a:t>12</a:t>
            </a:fld>
            <a:endParaRPr lang="en-US"/>
          </a:p>
        </p:txBody>
      </p:sp>
    </p:spTree>
    <p:extLst>
      <p:ext uri="{BB962C8B-B14F-4D97-AF65-F5344CB8AC3E}">
        <p14:creationId xmlns:p14="http://schemas.microsoft.com/office/powerpoint/2010/main" val="4729554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9768" y="292608"/>
            <a:ext cx="6858672" cy="769441"/>
          </a:xfrm>
          <a:prstGeom prst="rect">
            <a:avLst/>
          </a:prstGeom>
          <a:noFill/>
        </p:spPr>
        <p:txBody>
          <a:bodyPr wrap="none" rtlCol="0">
            <a:spAutoFit/>
          </a:bodyPr>
          <a:lstStyle/>
          <a:p>
            <a:r>
              <a:rPr lang="en-US" sz="44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The Burden of Your Secrets</a:t>
            </a:r>
            <a:endPar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TextBox 3"/>
          <p:cNvSpPr txBox="1"/>
          <p:nvPr/>
        </p:nvSpPr>
        <p:spPr>
          <a:xfrm>
            <a:off x="429768" y="1062049"/>
            <a:ext cx="10496656" cy="584775"/>
          </a:xfrm>
          <a:prstGeom prst="rect">
            <a:avLst/>
          </a:prstGeom>
          <a:noFill/>
        </p:spPr>
        <p:txBody>
          <a:bodyPr wrap="none" rtlCol="0">
            <a:spAutoFit/>
          </a:bodyPr>
          <a:lstStyle/>
          <a:p>
            <a:r>
              <a:rPr lang="en-US" sz="3200" dirty="0" smtClean="0">
                <a:latin typeface="Segoe UI" panose="020B0502040204020203" pitchFamily="34" charset="0"/>
                <a:ea typeface="Segoe UI" panose="020B0502040204020203" pitchFamily="34" charset="0"/>
                <a:cs typeface="Segoe UI" panose="020B0502040204020203" pitchFamily="34" charset="0"/>
              </a:rPr>
              <a:t>Demo 03 - Deploying On-Premises or Lift-Shift Scenarios</a:t>
            </a:r>
          </a:p>
        </p:txBody>
      </p:sp>
      <p:grpSp>
        <p:nvGrpSpPr>
          <p:cNvPr id="7" name="Group 6"/>
          <p:cNvGrpSpPr/>
          <p:nvPr/>
        </p:nvGrpSpPr>
        <p:grpSpPr>
          <a:xfrm>
            <a:off x="1025477" y="2188720"/>
            <a:ext cx="10141046" cy="4111973"/>
            <a:chOff x="1330277" y="2541145"/>
            <a:chExt cx="10141046" cy="4111973"/>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4633" y="2541145"/>
              <a:ext cx="6502734" cy="3422826"/>
            </a:xfrm>
            <a:prstGeom prst="rect">
              <a:avLst/>
            </a:prstGeom>
          </p:spPr>
        </p:pic>
        <p:sp>
          <p:nvSpPr>
            <p:cNvPr id="6" name="TextBox 5"/>
            <p:cNvSpPr txBox="1"/>
            <p:nvPr/>
          </p:nvSpPr>
          <p:spPr>
            <a:xfrm>
              <a:off x="1330277" y="6277759"/>
              <a:ext cx="10141046" cy="375359"/>
            </a:xfrm>
            <a:prstGeom prst="rect">
              <a:avLst/>
            </a:prstGeom>
            <a:noFill/>
          </p:spPr>
          <p:txBody>
            <a:bodyPr wrap="none" rtlCol="0">
              <a:spAutoFit/>
            </a:bodyPr>
            <a:lstStyle/>
            <a:p>
              <a:pPr>
                <a:lnSpc>
                  <a:spcPct val="150000"/>
                </a:lnSpc>
              </a:pPr>
              <a:r>
                <a:rPr lang="en-US" sz="1400" dirty="0">
                  <a:latin typeface="Segoe UI Light" panose="020B0502040204020203" pitchFamily="34" charset="0"/>
                  <a:ea typeface="Segoe UI" panose="020B0502040204020203" pitchFamily="34" charset="0"/>
                  <a:cs typeface="Segoe UI" panose="020B0502040204020203" pitchFamily="34" charset="0"/>
                </a:rPr>
                <a:t>https://colinsalmcorner.com/post/end-to-end-walkthrough-deploying-web-applications-using-team-build-and-release-management</a:t>
              </a:r>
            </a:p>
          </p:txBody>
        </p:sp>
      </p:grpSp>
      <p:sp>
        <p:nvSpPr>
          <p:cNvPr id="3" name="Slide Number Placeholder 2"/>
          <p:cNvSpPr>
            <a:spLocks noGrp="1"/>
          </p:cNvSpPr>
          <p:nvPr>
            <p:ph type="sldNum" sz="quarter" idx="12"/>
          </p:nvPr>
        </p:nvSpPr>
        <p:spPr/>
        <p:txBody>
          <a:bodyPr/>
          <a:lstStyle/>
          <a:p>
            <a:fld id="{3582B778-AA17-479A-9B3E-917E3360EF79}" type="slidenum">
              <a:rPr lang="en-US" smtClean="0"/>
              <a:t>13</a:t>
            </a:fld>
            <a:endParaRPr lang="en-US"/>
          </a:p>
        </p:txBody>
      </p:sp>
    </p:spTree>
    <p:extLst>
      <p:ext uri="{BB962C8B-B14F-4D97-AF65-F5344CB8AC3E}">
        <p14:creationId xmlns:p14="http://schemas.microsoft.com/office/powerpoint/2010/main" val="28283513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9768" y="292608"/>
            <a:ext cx="6858672" cy="769441"/>
          </a:xfrm>
          <a:prstGeom prst="rect">
            <a:avLst/>
          </a:prstGeom>
          <a:noFill/>
        </p:spPr>
        <p:txBody>
          <a:bodyPr wrap="none" rtlCol="0">
            <a:spAutoFit/>
          </a:bodyPr>
          <a:lstStyle/>
          <a:p>
            <a:r>
              <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rPr>
              <a:t>The Burden of Your Secrets</a:t>
            </a:r>
          </a:p>
        </p:txBody>
      </p:sp>
      <p:sp>
        <p:nvSpPr>
          <p:cNvPr id="3" name="TextBox 2"/>
          <p:cNvSpPr txBox="1"/>
          <p:nvPr/>
        </p:nvSpPr>
        <p:spPr>
          <a:xfrm>
            <a:off x="429768" y="970364"/>
            <a:ext cx="8583632" cy="739241"/>
          </a:xfrm>
          <a:prstGeom prst="rect">
            <a:avLst/>
          </a:prstGeom>
          <a:noFill/>
        </p:spPr>
        <p:txBody>
          <a:bodyPr wrap="none" rtlCol="0">
            <a:spAutoFit/>
          </a:bodyPr>
          <a:lstStyle/>
          <a:p>
            <a:pPr>
              <a:lnSpc>
                <a:spcPct val="150000"/>
              </a:lnSpc>
            </a:pPr>
            <a:r>
              <a:rPr lang="en-US" sz="3200" dirty="0" smtClean="0">
                <a:latin typeface="Segoe UI" panose="020B0502040204020203" pitchFamily="34" charset="0"/>
                <a:ea typeface="Segoe UI" panose="020B0502040204020203" pitchFamily="34" charset="0"/>
                <a:cs typeface="Segoe UI" panose="020B0502040204020203" pitchFamily="34" charset="0"/>
              </a:rPr>
              <a:t>Key Vault, MSI and App Service Authentication</a:t>
            </a:r>
          </a:p>
        </p:txBody>
      </p:sp>
      <p:grpSp>
        <p:nvGrpSpPr>
          <p:cNvPr id="6" name="Group 5"/>
          <p:cNvGrpSpPr/>
          <p:nvPr/>
        </p:nvGrpSpPr>
        <p:grpSpPr>
          <a:xfrm>
            <a:off x="1125608" y="2357163"/>
            <a:ext cx="9098641" cy="4120674"/>
            <a:chOff x="1125608" y="2357163"/>
            <a:chExt cx="9098641" cy="4120674"/>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7752" y="2357163"/>
              <a:ext cx="8256497" cy="4120674"/>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6165" t="36119" r="2188"/>
            <a:stretch/>
          </p:blipFill>
          <p:spPr>
            <a:xfrm>
              <a:off x="1125608" y="2722376"/>
              <a:ext cx="1684287" cy="680439"/>
            </a:xfrm>
            <a:prstGeom prst="rect">
              <a:avLst/>
            </a:prstGeom>
          </p:spPr>
        </p:pic>
      </p:grpSp>
      <p:sp>
        <p:nvSpPr>
          <p:cNvPr id="7" name="Slide Number Placeholder 6"/>
          <p:cNvSpPr>
            <a:spLocks noGrp="1"/>
          </p:cNvSpPr>
          <p:nvPr>
            <p:ph type="sldNum" sz="quarter" idx="12"/>
          </p:nvPr>
        </p:nvSpPr>
        <p:spPr/>
        <p:txBody>
          <a:bodyPr/>
          <a:lstStyle/>
          <a:p>
            <a:fld id="{3582B778-AA17-479A-9B3E-917E3360EF79}" type="slidenum">
              <a:rPr lang="en-US" smtClean="0"/>
              <a:t>14</a:t>
            </a:fld>
            <a:endParaRPr lang="en-US"/>
          </a:p>
        </p:txBody>
      </p:sp>
    </p:spTree>
    <p:extLst>
      <p:ext uri="{BB962C8B-B14F-4D97-AF65-F5344CB8AC3E}">
        <p14:creationId xmlns:p14="http://schemas.microsoft.com/office/powerpoint/2010/main" val="277228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8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5008" y="1476374"/>
            <a:ext cx="7659853" cy="4628009"/>
          </a:xfrm>
          <a:prstGeom prst="rect">
            <a:avLst/>
          </a:prstGeom>
        </p:spPr>
      </p:pic>
      <p:sp>
        <p:nvSpPr>
          <p:cNvPr id="82" name="TextBox 81"/>
          <p:cNvSpPr txBox="1"/>
          <p:nvPr/>
        </p:nvSpPr>
        <p:spPr>
          <a:xfrm>
            <a:off x="429768" y="292608"/>
            <a:ext cx="7094634" cy="1077218"/>
          </a:xfrm>
          <a:prstGeom prst="rect">
            <a:avLst/>
          </a:prstGeom>
          <a:noFill/>
        </p:spPr>
        <p:txBody>
          <a:bodyPr wrap="none" rtlCol="0">
            <a:spAutoFit/>
          </a:bodyPr>
          <a:lstStyle/>
          <a:p>
            <a:r>
              <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rPr>
              <a:t>Secure </a:t>
            </a:r>
            <a:r>
              <a:rPr lang="en-US" sz="4400" dirty="0" err="1">
                <a:solidFill>
                  <a:srgbClr val="0070C0"/>
                </a:solidFill>
                <a:latin typeface="Segoe UI" panose="020B0502040204020203" pitchFamily="34" charset="0"/>
                <a:ea typeface="Segoe UI" panose="020B0502040204020203" pitchFamily="34" charset="0"/>
                <a:cs typeface="Segoe UI" panose="020B0502040204020203" pitchFamily="34" charset="0"/>
              </a:rPr>
              <a:t>Devops</a:t>
            </a:r>
            <a:r>
              <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rPr>
              <a:t> </a:t>
            </a:r>
            <a:r>
              <a:rPr lang="en-US" sz="44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Kit </a:t>
            </a:r>
            <a:r>
              <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rPr>
              <a:t>for </a:t>
            </a:r>
            <a:r>
              <a:rPr lang="en-US" sz="44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Azure</a:t>
            </a:r>
          </a:p>
          <a:p>
            <a:r>
              <a:rPr lang="en-US" sz="2000" dirty="0">
                <a:solidFill>
                  <a:srgbClr val="0070C0"/>
                </a:solidFill>
                <a:latin typeface="Segoe UI" panose="020B0502040204020203" pitchFamily="34" charset="0"/>
                <a:ea typeface="Segoe UI" panose="020B0502040204020203" pitchFamily="34" charset="0"/>
                <a:cs typeface="Segoe UI" panose="020B0502040204020203" pitchFamily="34" charset="0"/>
                <a:hlinkClick r:id="rId4"/>
              </a:rPr>
              <a:t>https://github.com/azsk/DevOpsKit-docs</a:t>
            </a:r>
            <a:endParaRPr lang="en-US" sz="2000" dirty="0">
              <a:solidFill>
                <a:srgbClr val="0070C0"/>
              </a:solidFill>
              <a:latin typeface="Segoe UI" panose="020B0502040204020203" pitchFamily="34" charset="0"/>
              <a:ea typeface="Segoe UI" panose="020B0502040204020203" pitchFamily="34" charset="0"/>
              <a:cs typeface="Segoe UI" panose="020B0502040204020203" pitchFamily="34" charset="0"/>
            </a:endParaRPr>
          </a:p>
        </p:txBody>
      </p:sp>
      <p:sp>
        <p:nvSpPr>
          <p:cNvPr id="2" name="Slide Number Placeholder 1"/>
          <p:cNvSpPr>
            <a:spLocks noGrp="1"/>
          </p:cNvSpPr>
          <p:nvPr>
            <p:ph type="sldNum" sz="quarter" idx="12"/>
          </p:nvPr>
        </p:nvSpPr>
        <p:spPr/>
        <p:txBody>
          <a:bodyPr/>
          <a:lstStyle/>
          <a:p>
            <a:fld id="{3582B778-AA17-479A-9B3E-917E3360EF79}" type="slidenum">
              <a:rPr lang="en-US" smtClean="0"/>
              <a:t>15</a:t>
            </a:fld>
            <a:endParaRPr lang="en-US"/>
          </a:p>
        </p:txBody>
      </p:sp>
    </p:spTree>
    <p:extLst>
      <p:ext uri="{BB962C8B-B14F-4D97-AF65-F5344CB8AC3E}">
        <p14:creationId xmlns:p14="http://schemas.microsoft.com/office/powerpoint/2010/main" val="36207155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p:cNvSpPr txBox="1"/>
          <p:nvPr/>
        </p:nvSpPr>
        <p:spPr>
          <a:xfrm>
            <a:off x="8464542" y="2073904"/>
            <a:ext cx="2759923" cy="324370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2800" dirty="0" smtClean="0">
                <a:latin typeface="Segoe UI Light" panose="020B0502040204020203" pitchFamily="34" charset="0"/>
                <a:ea typeface="Segoe UI" panose="020B0502040204020203" pitchFamily="34" charset="0"/>
                <a:cs typeface="Segoe UI" panose="020B0502040204020203" pitchFamily="34" charset="0"/>
              </a:rPr>
              <a:t>RBAC Policies</a:t>
            </a:r>
          </a:p>
          <a:p>
            <a:pPr marL="285750" indent="-285750">
              <a:lnSpc>
                <a:spcPct val="150000"/>
              </a:lnSpc>
              <a:buFont typeface="Arial" panose="020B0604020202020204" pitchFamily="34" charset="0"/>
              <a:buChar char="•"/>
            </a:pPr>
            <a:r>
              <a:rPr lang="en-US" sz="2800" dirty="0" smtClean="0">
                <a:latin typeface="Segoe UI Light" panose="020B0502040204020203" pitchFamily="34" charset="0"/>
                <a:ea typeface="Segoe UI" panose="020B0502040204020203" pitchFamily="34" charset="0"/>
                <a:cs typeface="Segoe UI" panose="020B0502040204020203" pitchFamily="34" charset="0"/>
              </a:rPr>
              <a:t>ARM Policies</a:t>
            </a:r>
          </a:p>
          <a:p>
            <a:pPr marL="285750" indent="-285750">
              <a:lnSpc>
                <a:spcPct val="150000"/>
              </a:lnSpc>
              <a:buFont typeface="Arial" panose="020B0604020202020204" pitchFamily="34" charset="0"/>
              <a:buChar char="•"/>
            </a:pPr>
            <a:r>
              <a:rPr lang="en-US" sz="2800" dirty="0" smtClean="0">
                <a:latin typeface="Segoe UI Light" panose="020B0502040204020203" pitchFamily="34" charset="0"/>
                <a:ea typeface="Segoe UI" panose="020B0502040204020203" pitchFamily="34" charset="0"/>
                <a:cs typeface="Segoe UI" panose="020B0502040204020203" pitchFamily="34" charset="0"/>
              </a:rPr>
              <a:t>Resource Locks</a:t>
            </a:r>
          </a:p>
          <a:p>
            <a:pPr marL="285750" indent="-285750">
              <a:lnSpc>
                <a:spcPct val="150000"/>
              </a:lnSpc>
              <a:buFont typeface="Arial" panose="020B0604020202020204" pitchFamily="34" charset="0"/>
              <a:buChar char="•"/>
            </a:pPr>
            <a:r>
              <a:rPr lang="en-US" sz="2800" dirty="0" smtClean="0">
                <a:latin typeface="Segoe UI Light" panose="020B0502040204020203" pitchFamily="34" charset="0"/>
                <a:ea typeface="Segoe UI" panose="020B0502040204020203" pitchFamily="34" charset="0"/>
                <a:cs typeface="Segoe UI" panose="020B0502040204020203" pitchFamily="34" charset="0"/>
              </a:rPr>
              <a:t>Contact Info</a:t>
            </a:r>
          </a:p>
          <a:p>
            <a:pPr marL="285750" indent="-285750">
              <a:lnSpc>
                <a:spcPct val="150000"/>
              </a:lnSpc>
              <a:buFont typeface="Arial" panose="020B0604020202020204" pitchFamily="34" charset="0"/>
              <a:buChar char="•"/>
            </a:pPr>
            <a:r>
              <a:rPr lang="en-US" sz="2800" dirty="0" smtClean="0">
                <a:latin typeface="Segoe UI Light" panose="020B0502040204020203" pitchFamily="34" charset="0"/>
                <a:ea typeface="Segoe UI" panose="020B0502040204020203" pitchFamily="34" charset="0"/>
                <a:cs typeface="Segoe UI" panose="020B0502040204020203" pitchFamily="34" charset="0"/>
              </a:rPr>
              <a:t>Alerts</a:t>
            </a:r>
            <a:endParaRPr lang="en-US" sz="2800" dirty="0">
              <a:latin typeface="Segoe UI Light" panose="020B0502040204020203" pitchFamily="34" charset="0"/>
              <a:ea typeface="Segoe UI" panose="020B0502040204020203" pitchFamily="34" charset="0"/>
              <a:cs typeface="Segoe UI" panose="020B0502040204020203" pitchFamily="34" charset="0"/>
            </a:endParaRPr>
          </a:p>
        </p:txBody>
      </p:sp>
      <p:sp>
        <p:nvSpPr>
          <p:cNvPr id="76" name="TextBox 75"/>
          <p:cNvSpPr txBox="1"/>
          <p:nvPr/>
        </p:nvSpPr>
        <p:spPr>
          <a:xfrm>
            <a:off x="429768" y="292608"/>
            <a:ext cx="7333482" cy="769441"/>
          </a:xfrm>
          <a:prstGeom prst="rect">
            <a:avLst/>
          </a:prstGeom>
          <a:noFill/>
        </p:spPr>
        <p:txBody>
          <a:bodyPr wrap="none" rtlCol="0">
            <a:spAutoFit/>
          </a:bodyPr>
          <a:lstStyle/>
          <a:p>
            <a:r>
              <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rPr>
              <a:t>Secure </a:t>
            </a:r>
            <a:r>
              <a:rPr lang="en-US" sz="4400" dirty="0" err="1">
                <a:solidFill>
                  <a:srgbClr val="0070C0"/>
                </a:solidFill>
                <a:latin typeface="Segoe UI" panose="020B0502040204020203" pitchFamily="34" charset="0"/>
                <a:ea typeface="Segoe UI" panose="020B0502040204020203" pitchFamily="34" charset="0"/>
                <a:cs typeface="Segoe UI" panose="020B0502040204020203" pitchFamily="34" charset="0"/>
              </a:rPr>
              <a:t>Devops</a:t>
            </a:r>
            <a:r>
              <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rPr>
              <a:t> </a:t>
            </a:r>
            <a:r>
              <a:rPr lang="en-US" sz="44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Kit </a:t>
            </a:r>
            <a:r>
              <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rPr>
              <a:t>for Azure</a:t>
            </a:r>
          </a:p>
        </p:txBody>
      </p:sp>
      <p:sp>
        <p:nvSpPr>
          <p:cNvPr id="77" name="Title 2">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22CFD488-B350-4BD3-BD0E-0EAC29356801}"/>
              </a:ext>
            </a:extLst>
          </p:cNvPr>
          <p:cNvSpPr txBox="1">
            <a:spLocks/>
          </p:cNvSpPr>
          <p:nvPr/>
        </p:nvSpPr>
        <p:spPr>
          <a:xfrm>
            <a:off x="429768" y="1062049"/>
            <a:ext cx="11260797" cy="5276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latin typeface="Segoe UI" panose="020B0502040204020203" pitchFamily="34" charset="0"/>
                <a:ea typeface="Segoe UI" panose="020B0502040204020203" pitchFamily="34" charset="0"/>
                <a:cs typeface="Segoe UI" panose="020B0502040204020203" pitchFamily="34" charset="0"/>
              </a:rPr>
              <a:t>Security Verification Test</a:t>
            </a:r>
            <a:endParaRPr lang="en-US" sz="3200" dirty="0">
              <a:latin typeface="Segoe UI" panose="020B0502040204020203" pitchFamily="34" charset="0"/>
              <a:ea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942" y="2073904"/>
            <a:ext cx="7753350" cy="3657600"/>
          </a:xfrm>
          <a:prstGeom prst="rect">
            <a:avLst/>
          </a:prstGeom>
        </p:spPr>
      </p:pic>
    </p:spTree>
    <p:extLst>
      <p:ext uri="{BB962C8B-B14F-4D97-AF65-F5344CB8AC3E}">
        <p14:creationId xmlns:p14="http://schemas.microsoft.com/office/powerpoint/2010/main" val="41651959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1"/>
          <p:cNvSpPr txBox="1"/>
          <p:nvPr/>
        </p:nvSpPr>
        <p:spPr>
          <a:xfrm>
            <a:off x="429768" y="292608"/>
            <a:ext cx="7333482" cy="769441"/>
          </a:xfrm>
          <a:prstGeom prst="rect">
            <a:avLst/>
          </a:prstGeom>
          <a:noFill/>
        </p:spPr>
        <p:txBody>
          <a:bodyPr wrap="none" rtlCol="0">
            <a:spAutoFit/>
          </a:bodyPr>
          <a:lstStyle/>
          <a:p>
            <a:r>
              <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rPr>
              <a:t>Secure </a:t>
            </a:r>
            <a:r>
              <a:rPr lang="en-US" sz="4400" dirty="0" err="1">
                <a:solidFill>
                  <a:srgbClr val="0070C0"/>
                </a:solidFill>
                <a:latin typeface="Segoe UI" panose="020B0502040204020203" pitchFamily="34" charset="0"/>
                <a:ea typeface="Segoe UI" panose="020B0502040204020203" pitchFamily="34" charset="0"/>
                <a:cs typeface="Segoe UI" panose="020B0502040204020203" pitchFamily="34" charset="0"/>
              </a:rPr>
              <a:t>Devops</a:t>
            </a:r>
            <a:r>
              <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rPr>
              <a:t> </a:t>
            </a:r>
            <a:r>
              <a:rPr lang="en-US" sz="44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Kit </a:t>
            </a:r>
            <a:r>
              <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rPr>
              <a:t>for Azure</a:t>
            </a:r>
          </a:p>
        </p:txBody>
      </p:sp>
      <p:sp>
        <p:nvSpPr>
          <p:cNvPr id="2" name="Slide Number Placeholder 1"/>
          <p:cNvSpPr>
            <a:spLocks noGrp="1"/>
          </p:cNvSpPr>
          <p:nvPr>
            <p:ph type="sldNum" sz="quarter" idx="12"/>
          </p:nvPr>
        </p:nvSpPr>
        <p:spPr/>
        <p:txBody>
          <a:bodyPr/>
          <a:lstStyle/>
          <a:p>
            <a:fld id="{3582B778-AA17-479A-9B3E-917E3360EF79}" type="slidenum">
              <a:rPr lang="en-US" smtClean="0"/>
              <a:t>17</a:t>
            </a:fld>
            <a:endParaRPr lang="en-US"/>
          </a:p>
        </p:txBody>
      </p:sp>
      <p:sp>
        <p:nvSpPr>
          <p:cNvPr id="5" name="Title 2">
            <a:extLst>
              <a:ext uri="{FF2B5EF4-FFF2-40B4-BE49-F238E27FC236}">
                <a16:creationId xmlns:a16="http://schemas.microsoft.com/office/drawing/2014/main" xmlns:mc="http://schemas.openxmlformats.org/markup-compatibility/2006" xmlns:p14="http://schemas.microsoft.com/office/powerpoint/2010/main" xmlns:a14="http://schemas.microsoft.com/office/drawing/2010/main" xmlns="" id="{22CFD488-B350-4BD3-BD0E-0EAC29356801}"/>
              </a:ext>
            </a:extLst>
          </p:cNvPr>
          <p:cNvSpPr txBox="1">
            <a:spLocks/>
          </p:cNvSpPr>
          <p:nvPr/>
        </p:nvSpPr>
        <p:spPr>
          <a:xfrm>
            <a:off x="429768" y="934263"/>
            <a:ext cx="11260797" cy="5276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latin typeface="Segoe UI" panose="020B0502040204020203" pitchFamily="34" charset="0"/>
                <a:ea typeface="Segoe UI" panose="020B0502040204020203" pitchFamily="34" charset="0"/>
                <a:cs typeface="Segoe UI" panose="020B0502040204020203" pitchFamily="34" charset="0"/>
              </a:rPr>
              <a:t>Security Verification Test – Supported Resources</a:t>
            </a:r>
            <a:endParaRPr lang="en-US" sz="3200" dirty="0">
              <a:latin typeface="Segoe UI" panose="020B0502040204020203" pitchFamily="34" charset="0"/>
              <a:ea typeface="Segoe UI" panose="020B0502040204020203" pitchFamily="34" charset="0"/>
              <a:cs typeface="Segoe UI" panose="020B0502040204020203" pitchFamily="34" charset="0"/>
            </a:endParaRPr>
          </a:p>
        </p:txBody>
      </p:sp>
      <p:sp>
        <p:nvSpPr>
          <p:cNvPr id="4" name="Rectangle 3"/>
          <p:cNvSpPr/>
          <p:nvPr/>
        </p:nvSpPr>
        <p:spPr>
          <a:xfrm>
            <a:off x="510082" y="1614487"/>
            <a:ext cx="3694170" cy="4924425"/>
          </a:xfrm>
          <a:prstGeom prst="rect">
            <a:avLst/>
          </a:prstGeom>
        </p:spPr>
        <p:txBody>
          <a:bodyPr wrap="square">
            <a:spAutoFit/>
          </a:bodyPr>
          <a:lstStyle/>
          <a:p>
            <a:pPr marL="285750" indent="-285750">
              <a:spcBef>
                <a:spcPts val="600"/>
              </a:spcBef>
              <a:buFont typeface="Arial" panose="020B0604020202020204" pitchFamily="34" charset="0"/>
              <a:buChar char="•"/>
            </a:pPr>
            <a:r>
              <a:rPr lang="en-US" sz="2400" dirty="0" err="1" smtClean="0">
                <a:latin typeface="Segoe UI Light" panose="020B0502040204020203" pitchFamily="34" charset="0"/>
              </a:rPr>
              <a:t>AppService</a:t>
            </a:r>
            <a:endParaRPr lang="en-US" sz="2400" dirty="0" smtClean="0">
              <a:latin typeface="Segoe UI Light" panose="020B0502040204020203" pitchFamily="34" charset="0"/>
            </a:endParaRPr>
          </a:p>
          <a:p>
            <a:pPr marL="285750" indent="-285750">
              <a:spcBef>
                <a:spcPts val="600"/>
              </a:spcBef>
              <a:buFont typeface="Arial" panose="020B0604020202020204" pitchFamily="34" charset="0"/>
              <a:buChar char="•"/>
            </a:pPr>
            <a:r>
              <a:rPr lang="en-US" sz="2400" dirty="0" smtClean="0">
                <a:latin typeface="Segoe UI Light" panose="020B0502040204020203" pitchFamily="34" charset="0"/>
              </a:rPr>
              <a:t>Automation</a:t>
            </a:r>
          </a:p>
          <a:p>
            <a:pPr marL="285750" indent="-285750">
              <a:spcBef>
                <a:spcPts val="600"/>
              </a:spcBef>
              <a:buFont typeface="Arial" panose="020B0604020202020204" pitchFamily="34" charset="0"/>
              <a:buChar char="•"/>
            </a:pPr>
            <a:r>
              <a:rPr lang="en-US" sz="2400" dirty="0" smtClean="0">
                <a:latin typeface="Segoe UI Light" panose="020B0502040204020203" pitchFamily="34" charset="0"/>
              </a:rPr>
              <a:t>Batch</a:t>
            </a:r>
          </a:p>
          <a:p>
            <a:pPr marL="285750" indent="-285750">
              <a:spcBef>
                <a:spcPts val="600"/>
              </a:spcBef>
              <a:buFont typeface="Arial" panose="020B0604020202020204" pitchFamily="34" charset="0"/>
              <a:buChar char="•"/>
            </a:pPr>
            <a:r>
              <a:rPr lang="en-US" sz="2400" dirty="0" err="1" smtClean="0">
                <a:latin typeface="Segoe UI Light" panose="020B0502040204020203" pitchFamily="34" charset="0"/>
              </a:rPr>
              <a:t>BotService</a:t>
            </a:r>
            <a:r>
              <a:rPr lang="en-US" sz="2400" dirty="0">
                <a:latin typeface="Segoe UI Light" panose="020B0502040204020203" pitchFamily="34" charset="0"/>
              </a:rPr>
              <a:t>	</a:t>
            </a:r>
            <a:endParaRPr lang="en-US" sz="2400" dirty="0" smtClean="0">
              <a:latin typeface="Segoe UI Light" panose="020B0502040204020203" pitchFamily="34" charset="0"/>
            </a:endParaRPr>
          </a:p>
          <a:p>
            <a:pPr marL="285750" indent="-285750">
              <a:spcBef>
                <a:spcPts val="600"/>
              </a:spcBef>
              <a:buFont typeface="Arial" panose="020B0604020202020204" pitchFamily="34" charset="0"/>
              <a:buChar char="•"/>
            </a:pPr>
            <a:r>
              <a:rPr lang="en-US" sz="2400" dirty="0" smtClean="0">
                <a:latin typeface="Segoe UI Light" panose="020B0502040204020203" pitchFamily="34" charset="0"/>
              </a:rPr>
              <a:t>CDN</a:t>
            </a:r>
            <a:r>
              <a:rPr lang="en-US" sz="2400" dirty="0">
                <a:latin typeface="Segoe UI Light" panose="020B0502040204020203" pitchFamily="34" charset="0"/>
              </a:rPr>
              <a:t>	</a:t>
            </a:r>
            <a:endParaRPr lang="en-US" sz="2400" dirty="0" smtClean="0">
              <a:latin typeface="Segoe UI Light" panose="020B0502040204020203" pitchFamily="34" charset="0"/>
            </a:endParaRPr>
          </a:p>
          <a:p>
            <a:pPr marL="285750" indent="-285750">
              <a:spcBef>
                <a:spcPts val="600"/>
              </a:spcBef>
              <a:buFont typeface="Arial" panose="020B0604020202020204" pitchFamily="34" charset="0"/>
              <a:buChar char="•"/>
            </a:pPr>
            <a:r>
              <a:rPr lang="en-US" sz="2400" dirty="0" err="1" smtClean="0">
                <a:latin typeface="Segoe UI Light" panose="020B0502040204020203" pitchFamily="34" charset="0"/>
              </a:rPr>
              <a:t>ContainerInstances</a:t>
            </a:r>
            <a:r>
              <a:rPr lang="en-US" sz="2400" dirty="0">
                <a:latin typeface="Segoe UI Light" panose="020B0502040204020203" pitchFamily="34" charset="0"/>
              </a:rPr>
              <a:t>	</a:t>
            </a:r>
            <a:endParaRPr lang="en-US" sz="2400" dirty="0" smtClean="0">
              <a:latin typeface="Segoe UI Light" panose="020B0502040204020203" pitchFamily="34" charset="0"/>
            </a:endParaRPr>
          </a:p>
          <a:p>
            <a:pPr marL="285750" indent="-285750">
              <a:spcBef>
                <a:spcPts val="600"/>
              </a:spcBef>
              <a:buFont typeface="Arial" panose="020B0604020202020204" pitchFamily="34" charset="0"/>
              <a:buChar char="•"/>
            </a:pPr>
            <a:r>
              <a:rPr lang="en-US" sz="2400" dirty="0" err="1" smtClean="0">
                <a:latin typeface="Segoe UI Light" panose="020B0502040204020203" pitchFamily="34" charset="0"/>
              </a:rPr>
              <a:t>CosmosDB</a:t>
            </a:r>
            <a:endParaRPr lang="en-US" sz="2400" dirty="0" smtClean="0">
              <a:latin typeface="Segoe UI Light" panose="020B0502040204020203" pitchFamily="34" charset="0"/>
            </a:endParaRPr>
          </a:p>
          <a:p>
            <a:pPr marL="285750" indent="-285750">
              <a:spcBef>
                <a:spcPts val="600"/>
              </a:spcBef>
              <a:buFont typeface="Arial" panose="020B0604020202020204" pitchFamily="34" charset="0"/>
              <a:buChar char="•"/>
            </a:pPr>
            <a:r>
              <a:rPr lang="en-US" sz="2400" dirty="0" err="1" smtClean="0">
                <a:latin typeface="Segoe UI Light" panose="020B0502040204020203" pitchFamily="34" charset="0"/>
              </a:rPr>
              <a:t>VirtualNetwork</a:t>
            </a:r>
            <a:endParaRPr lang="en-US" sz="2400" dirty="0" smtClean="0">
              <a:latin typeface="Segoe UI Light" panose="020B0502040204020203" pitchFamily="34" charset="0"/>
            </a:endParaRPr>
          </a:p>
          <a:p>
            <a:pPr marL="285750" indent="-285750">
              <a:spcBef>
                <a:spcPts val="600"/>
              </a:spcBef>
              <a:buFont typeface="Arial" panose="020B0604020202020204" pitchFamily="34" charset="0"/>
              <a:buChar char="•"/>
            </a:pPr>
            <a:r>
              <a:rPr lang="en-US" sz="2400" dirty="0" err="1" smtClean="0">
                <a:latin typeface="Segoe UI Light" panose="020B0502040204020203" pitchFamily="34" charset="0"/>
              </a:rPr>
              <a:t>EventHub</a:t>
            </a:r>
            <a:r>
              <a:rPr lang="en-US" sz="2400" dirty="0">
                <a:latin typeface="Segoe UI Light" panose="020B0502040204020203" pitchFamily="34" charset="0"/>
              </a:rPr>
              <a:t>	</a:t>
            </a:r>
            <a:endParaRPr lang="en-US" sz="2400" dirty="0" smtClean="0">
              <a:latin typeface="Segoe UI Light" panose="020B0502040204020203" pitchFamily="34" charset="0"/>
            </a:endParaRPr>
          </a:p>
          <a:p>
            <a:pPr marL="285750" indent="-285750">
              <a:spcBef>
                <a:spcPts val="600"/>
              </a:spcBef>
              <a:buFont typeface="Arial" panose="020B0604020202020204" pitchFamily="34" charset="0"/>
              <a:buChar char="•"/>
            </a:pPr>
            <a:r>
              <a:rPr lang="en-US" sz="2400" dirty="0" err="1" smtClean="0">
                <a:latin typeface="Segoe UI Light" panose="020B0502040204020203" pitchFamily="34" charset="0"/>
              </a:rPr>
              <a:t>KeyVault</a:t>
            </a:r>
            <a:endParaRPr lang="en-US" sz="2400" dirty="0" smtClean="0">
              <a:latin typeface="Segoe UI Light" panose="020B0502040204020203" pitchFamily="34" charset="0"/>
            </a:endParaRPr>
          </a:p>
          <a:p>
            <a:pPr marL="285750" indent="-285750">
              <a:spcBef>
                <a:spcPts val="600"/>
              </a:spcBef>
              <a:buFont typeface="Arial" panose="020B0604020202020204" pitchFamily="34" charset="0"/>
              <a:buChar char="•"/>
            </a:pPr>
            <a:r>
              <a:rPr lang="en-US" sz="2400" dirty="0" err="1" smtClean="0">
                <a:latin typeface="Segoe UI Light" panose="020B0502040204020203" pitchFamily="34" charset="0"/>
              </a:rPr>
              <a:t>LoadBalancer</a:t>
            </a:r>
            <a:endParaRPr lang="en-US" sz="2400" dirty="0" smtClean="0">
              <a:latin typeface="Segoe UI Light" panose="020B0502040204020203" pitchFamily="34" charset="0"/>
            </a:endParaRPr>
          </a:p>
        </p:txBody>
      </p:sp>
      <p:sp>
        <p:nvSpPr>
          <p:cNvPr id="34" name="TextBox 33"/>
          <p:cNvSpPr txBox="1"/>
          <p:nvPr/>
        </p:nvSpPr>
        <p:spPr>
          <a:xfrm>
            <a:off x="4561909" y="1615313"/>
            <a:ext cx="2458430" cy="4031873"/>
          </a:xfrm>
          <a:prstGeom prst="rect">
            <a:avLst/>
          </a:prstGeom>
          <a:noFill/>
        </p:spPr>
        <p:txBody>
          <a:bodyPr wrap="none" rtlCol="0">
            <a:spAutoFit/>
          </a:bodyPr>
          <a:lstStyle/>
          <a:p>
            <a:pPr marL="342900" indent="-342900">
              <a:spcBef>
                <a:spcPts val="600"/>
              </a:spcBef>
              <a:buFont typeface="Arial" panose="020B0604020202020204" pitchFamily="34" charset="0"/>
              <a:buChar char="•"/>
            </a:pPr>
            <a:r>
              <a:rPr lang="en-US" sz="2400" dirty="0" err="1">
                <a:latin typeface="Segoe UI Light" panose="020B0502040204020203" pitchFamily="34" charset="0"/>
              </a:rPr>
              <a:t>LogicApps</a:t>
            </a:r>
            <a:r>
              <a:rPr lang="en-US" sz="2400" dirty="0">
                <a:latin typeface="Segoe UI Light" panose="020B0502040204020203" pitchFamily="34" charset="0"/>
              </a:rPr>
              <a:t>	</a:t>
            </a:r>
          </a:p>
          <a:p>
            <a:pPr marL="342900" indent="-342900">
              <a:spcBef>
                <a:spcPts val="600"/>
              </a:spcBef>
              <a:buFont typeface="Arial" panose="020B0604020202020204" pitchFamily="34" charset="0"/>
              <a:buChar char="•"/>
            </a:pPr>
            <a:r>
              <a:rPr lang="en-US" sz="2400" dirty="0" err="1">
                <a:latin typeface="Segoe UI Light" panose="020B0502040204020203" pitchFamily="34" charset="0"/>
              </a:rPr>
              <a:t>Redis</a:t>
            </a:r>
            <a:r>
              <a:rPr lang="en-US" sz="2400" dirty="0">
                <a:latin typeface="Segoe UI Light" panose="020B0502040204020203" pitchFamily="34" charset="0"/>
              </a:rPr>
              <a:t> Cache</a:t>
            </a:r>
          </a:p>
          <a:p>
            <a:pPr marL="342900" indent="-342900">
              <a:spcBef>
                <a:spcPts val="600"/>
              </a:spcBef>
              <a:buFont typeface="Arial" panose="020B0604020202020204" pitchFamily="34" charset="0"/>
              <a:buChar char="•"/>
            </a:pPr>
            <a:r>
              <a:rPr lang="en-US" sz="2400" dirty="0" err="1">
                <a:latin typeface="Segoe UI Light" panose="020B0502040204020203" pitchFamily="34" charset="0"/>
              </a:rPr>
              <a:t>ServiceBus</a:t>
            </a:r>
            <a:r>
              <a:rPr lang="en-US" sz="2400" dirty="0">
                <a:latin typeface="Segoe UI Light" panose="020B0502040204020203" pitchFamily="34" charset="0"/>
              </a:rPr>
              <a:t>	</a:t>
            </a:r>
          </a:p>
          <a:p>
            <a:pPr marL="342900" indent="-342900">
              <a:spcBef>
                <a:spcPts val="600"/>
              </a:spcBef>
              <a:buFont typeface="Arial" panose="020B0604020202020204" pitchFamily="34" charset="0"/>
              <a:buChar char="•"/>
            </a:pPr>
            <a:r>
              <a:rPr lang="en-US" sz="2400" dirty="0" err="1">
                <a:latin typeface="Segoe UI Light" panose="020B0502040204020203" pitchFamily="34" charset="0"/>
              </a:rPr>
              <a:t>ServiceFabric</a:t>
            </a:r>
            <a:endParaRPr lang="en-US" sz="2400" dirty="0">
              <a:latin typeface="Segoe UI Light" panose="020B0502040204020203" pitchFamily="34" charset="0"/>
            </a:endParaRPr>
          </a:p>
          <a:p>
            <a:pPr marL="342900" indent="-342900">
              <a:spcBef>
                <a:spcPts val="600"/>
              </a:spcBef>
              <a:buFont typeface="Arial" panose="020B0604020202020204" pitchFamily="34" charset="0"/>
              <a:buChar char="•"/>
            </a:pPr>
            <a:r>
              <a:rPr lang="en-US" sz="2400" dirty="0" err="1">
                <a:latin typeface="Segoe UI Light" panose="020B0502040204020203" pitchFamily="34" charset="0"/>
              </a:rPr>
              <a:t>SQLDatabase</a:t>
            </a:r>
            <a:endParaRPr lang="en-US" sz="2400" dirty="0">
              <a:latin typeface="Segoe UI Light" panose="020B0502040204020203" pitchFamily="34" charset="0"/>
            </a:endParaRPr>
          </a:p>
          <a:p>
            <a:pPr marL="342900" indent="-342900">
              <a:spcBef>
                <a:spcPts val="600"/>
              </a:spcBef>
              <a:buFont typeface="Arial" panose="020B0604020202020204" pitchFamily="34" charset="0"/>
              <a:buChar char="•"/>
            </a:pPr>
            <a:r>
              <a:rPr lang="en-US" sz="2400" dirty="0">
                <a:latin typeface="Segoe UI Light" panose="020B0502040204020203" pitchFamily="34" charset="0"/>
              </a:rPr>
              <a:t>Storage</a:t>
            </a:r>
          </a:p>
          <a:p>
            <a:pPr marL="342900" indent="-342900">
              <a:spcBef>
                <a:spcPts val="600"/>
              </a:spcBef>
              <a:buFont typeface="Arial" panose="020B0604020202020204" pitchFamily="34" charset="0"/>
              <a:buChar char="•"/>
            </a:pPr>
            <a:r>
              <a:rPr lang="en-US" sz="2400" dirty="0" err="1">
                <a:latin typeface="Segoe UI Light" panose="020B0502040204020203" pitchFamily="34" charset="0"/>
              </a:rPr>
              <a:t>TrafficManager</a:t>
            </a:r>
            <a:endParaRPr lang="en-US" sz="2400" dirty="0">
              <a:latin typeface="Segoe UI Light" panose="020B0502040204020203" pitchFamily="34" charset="0"/>
            </a:endParaRPr>
          </a:p>
          <a:p>
            <a:pPr marL="342900" indent="-342900">
              <a:spcBef>
                <a:spcPts val="600"/>
              </a:spcBef>
              <a:buFont typeface="Arial" panose="020B0604020202020204" pitchFamily="34" charset="0"/>
              <a:buChar char="•"/>
            </a:pPr>
            <a:r>
              <a:rPr lang="en-US" sz="2400" dirty="0" err="1">
                <a:latin typeface="Segoe UI Light" panose="020B0502040204020203" pitchFamily="34" charset="0"/>
              </a:rPr>
              <a:t>VirtualMachine</a:t>
            </a:r>
            <a:endParaRPr lang="en-US" sz="2400" dirty="0">
              <a:latin typeface="Segoe UI Light" panose="020B0502040204020203" pitchFamily="34" charset="0"/>
            </a:endParaRPr>
          </a:p>
          <a:p>
            <a:pPr marL="342900" indent="-342900">
              <a:spcBef>
                <a:spcPts val="600"/>
              </a:spcBef>
              <a:buFont typeface="Arial" panose="020B0604020202020204" pitchFamily="34" charset="0"/>
              <a:buChar char="•"/>
            </a:pPr>
            <a:r>
              <a:rPr lang="en-US" sz="2400" dirty="0" err="1" smtClean="0">
                <a:latin typeface="Segoe UI Light" panose="020B0502040204020203" pitchFamily="34" charset="0"/>
              </a:rPr>
              <a:t>VirtualNetwork</a:t>
            </a:r>
            <a:endParaRPr lang="en-US" sz="2400" dirty="0">
              <a:latin typeface="Segoe UI Light" panose="020B0502040204020203" pitchFamily="34" charset="0"/>
            </a:endParaRPr>
          </a:p>
        </p:txBody>
      </p:sp>
    </p:spTree>
    <p:extLst>
      <p:ext uri="{BB962C8B-B14F-4D97-AF65-F5344CB8AC3E}">
        <p14:creationId xmlns:p14="http://schemas.microsoft.com/office/powerpoint/2010/main" val="40202714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9768" y="292608"/>
            <a:ext cx="7192546" cy="769441"/>
          </a:xfrm>
          <a:prstGeom prst="rect">
            <a:avLst/>
          </a:prstGeom>
          <a:noFill/>
        </p:spPr>
        <p:txBody>
          <a:bodyPr wrap="none" rtlCol="0">
            <a:spAutoFit/>
          </a:bodyPr>
          <a:lstStyle/>
          <a:p>
            <a:r>
              <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rPr>
              <a:t>Secure </a:t>
            </a:r>
            <a:r>
              <a:rPr lang="en-US" sz="44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DevOps </a:t>
            </a:r>
            <a:r>
              <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rPr>
              <a:t>Kit for Azure</a:t>
            </a:r>
          </a:p>
        </p:txBody>
      </p:sp>
      <p:sp>
        <p:nvSpPr>
          <p:cNvPr id="3" name="TextBox 2"/>
          <p:cNvSpPr txBox="1"/>
          <p:nvPr/>
        </p:nvSpPr>
        <p:spPr>
          <a:xfrm>
            <a:off x="429768" y="1175024"/>
            <a:ext cx="10076688" cy="1877437"/>
          </a:xfrm>
          <a:prstGeom prst="rect">
            <a:avLst/>
          </a:prstGeom>
          <a:noFill/>
        </p:spPr>
        <p:txBody>
          <a:bodyPr wrap="square" rtlCol="0">
            <a:spAutoFit/>
          </a:bodyPr>
          <a:lstStyle/>
          <a:p>
            <a:r>
              <a:rPr lang="en-US" sz="3200" dirty="0" smtClean="0">
                <a:latin typeface="Segoe UI" panose="020B0502040204020203" pitchFamily="34" charset="0"/>
                <a:ea typeface="Segoe UI" panose="020B0502040204020203" pitchFamily="34" charset="0"/>
                <a:cs typeface="Segoe UI" panose="020B0502040204020203" pitchFamily="34" charset="0"/>
              </a:rPr>
              <a:t>Demo 05 – Install </a:t>
            </a:r>
            <a:r>
              <a:rPr lang="en-US" sz="3200" dirty="0" err="1" smtClean="0">
                <a:latin typeface="Segoe UI" panose="020B0502040204020203" pitchFamily="34" charset="0"/>
                <a:ea typeface="Segoe UI" panose="020B0502040204020203" pitchFamily="34" charset="0"/>
                <a:cs typeface="Segoe UI" panose="020B0502040204020203" pitchFamily="34" charset="0"/>
              </a:rPr>
              <a:t>AzSK</a:t>
            </a:r>
            <a:r>
              <a:rPr lang="en-US" sz="3200" dirty="0" smtClean="0">
                <a:latin typeface="Segoe UI" panose="020B0502040204020203" pitchFamily="34" charset="0"/>
                <a:ea typeface="Segoe UI" panose="020B0502040204020203" pitchFamily="34" charset="0"/>
                <a:cs typeface="Segoe UI" panose="020B0502040204020203" pitchFamily="34" charset="0"/>
              </a:rPr>
              <a:t> and run your first security </a:t>
            </a:r>
            <a:r>
              <a:rPr lang="en-US" sz="3200" dirty="0">
                <a:latin typeface="Segoe UI" panose="020B0502040204020203" pitchFamily="34" charset="0"/>
                <a:ea typeface="Segoe UI" panose="020B0502040204020203" pitchFamily="34" charset="0"/>
                <a:cs typeface="Segoe UI" panose="020B0502040204020203" pitchFamily="34" charset="0"/>
              </a:rPr>
              <a:t>s</a:t>
            </a:r>
            <a:r>
              <a:rPr lang="en-US" sz="3200" dirty="0" smtClean="0">
                <a:latin typeface="Segoe UI" panose="020B0502040204020203" pitchFamily="34" charset="0"/>
                <a:ea typeface="Segoe UI" panose="020B0502040204020203" pitchFamily="34" charset="0"/>
                <a:cs typeface="Segoe UI" panose="020B0502040204020203" pitchFamily="34" charset="0"/>
              </a:rPr>
              <a:t>can </a:t>
            </a:r>
          </a:p>
          <a:p>
            <a:pPr marL="285750" indent="-285750">
              <a:lnSpc>
                <a:spcPct val="150000"/>
              </a:lnSpc>
              <a:buFont typeface="Arial" panose="020B0604020202020204" pitchFamily="34" charset="0"/>
              <a:buChar char="•"/>
            </a:pPr>
            <a:r>
              <a:rPr lang="en-US" sz="2800" dirty="0" smtClean="0">
                <a:latin typeface="Segoe UI Light" panose="020B0502040204020203" pitchFamily="34" charset="0"/>
              </a:rPr>
              <a:t>Subscription Security</a:t>
            </a:r>
          </a:p>
          <a:p>
            <a:pPr marL="285750" indent="-285750">
              <a:lnSpc>
                <a:spcPct val="150000"/>
              </a:lnSpc>
              <a:buFont typeface="Arial" panose="020B0604020202020204" pitchFamily="34" charset="0"/>
              <a:buChar char="•"/>
            </a:pPr>
            <a:r>
              <a:rPr lang="en-US" sz="2800" dirty="0" smtClean="0">
                <a:latin typeface="Segoe UI Light" panose="020B0502040204020203" pitchFamily="34" charset="0"/>
              </a:rPr>
              <a:t>Security Verification Test for Resources</a:t>
            </a:r>
          </a:p>
        </p:txBody>
      </p:sp>
      <p:sp>
        <p:nvSpPr>
          <p:cNvPr id="4" name="Slide Number Placeholder 3"/>
          <p:cNvSpPr>
            <a:spLocks noGrp="1"/>
          </p:cNvSpPr>
          <p:nvPr>
            <p:ph type="sldNum" sz="quarter" idx="12"/>
          </p:nvPr>
        </p:nvSpPr>
        <p:spPr/>
        <p:txBody>
          <a:bodyPr/>
          <a:lstStyle/>
          <a:p>
            <a:fld id="{3582B778-AA17-479A-9B3E-917E3360EF79}" type="slidenum">
              <a:rPr lang="en-US" smtClean="0"/>
              <a:t>18</a:t>
            </a:fld>
            <a:endParaRPr lang="en-US"/>
          </a:p>
        </p:txBody>
      </p:sp>
      <p:grpSp>
        <p:nvGrpSpPr>
          <p:cNvPr id="5" name="Group 4">
            <a:extLst>
              <a:ext uri="{FF2B5EF4-FFF2-40B4-BE49-F238E27FC236}">
                <a16:creationId xmlns:a16="http://schemas.microsoft.com/office/drawing/2014/main" xmlns:mc="http://schemas.openxmlformats.org/markup-compatibility/2006" xmlns:p14="http://schemas.microsoft.com/office/powerpoint/2010/main" xmlns="" id="{4918ECC6-10C9-4143-9A46-2DDD41EABB8F}"/>
              </a:ext>
            </a:extLst>
          </p:cNvPr>
          <p:cNvGrpSpPr/>
          <p:nvPr/>
        </p:nvGrpSpPr>
        <p:grpSpPr>
          <a:xfrm>
            <a:off x="594028" y="3132620"/>
            <a:ext cx="5339844" cy="3143571"/>
            <a:chOff x="2820062" y="4259262"/>
            <a:chExt cx="5780826" cy="2811790"/>
          </a:xfrm>
        </p:grpSpPr>
        <p:grpSp>
          <p:nvGrpSpPr>
            <p:cNvPr id="6" name="Group 5">
              <a:extLst>
                <a:ext uri="{FF2B5EF4-FFF2-40B4-BE49-F238E27FC236}">
                  <a16:creationId xmlns:a16="http://schemas.microsoft.com/office/drawing/2014/main" xmlns:mc="http://schemas.openxmlformats.org/markup-compatibility/2006" xmlns:p14="http://schemas.microsoft.com/office/powerpoint/2010/main" xmlns="" id="{34059E85-84B7-4A4B-8A61-9D1F9A7D8C13}"/>
                </a:ext>
              </a:extLst>
            </p:cNvPr>
            <p:cNvGrpSpPr/>
            <p:nvPr/>
          </p:nvGrpSpPr>
          <p:grpSpPr>
            <a:xfrm>
              <a:off x="2820062" y="4259262"/>
              <a:ext cx="5780826" cy="2811790"/>
              <a:chOff x="731421" y="1400222"/>
              <a:chExt cx="10962842" cy="6283482"/>
            </a:xfrm>
          </p:grpSpPr>
          <p:grpSp>
            <p:nvGrpSpPr>
              <p:cNvPr id="8" name="Group 7">
                <a:extLst>
                  <a:ext uri="{FF2B5EF4-FFF2-40B4-BE49-F238E27FC236}">
                    <a16:creationId xmlns:a16="http://schemas.microsoft.com/office/drawing/2014/main" xmlns:mc="http://schemas.openxmlformats.org/markup-compatibility/2006" xmlns:p14="http://schemas.microsoft.com/office/powerpoint/2010/main" xmlns="" id="{B80B145D-2C91-4720-9EB9-23534336ECF3}"/>
                  </a:ext>
                </a:extLst>
              </p:cNvPr>
              <p:cNvGrpSpPr/>
              <p:nvPr/>
            </p:nvGrpSpPr>
            <p:grpSpPr>
              <a:xfrm>
                <a:off x="731421" y="1400222"/>
                <a:ext cx="10962842" cy="6283482"/>
                <a:chOff x="411692" y="732811"/>
                <a:chExt cx="10428608" cy="5831434"/>
              </a:xfrm>
            </p:grpSpPr>
            <p:grpSp>
              <p:nvGrpSpPr>
                <p:cNvPr id="11" name="Group 10">
                  <a:extLst>
                    <a:ext uri="{FF2B5EF4-FFF2-40B4-BE49-F238E27FC236}">
                      <a16:creationId xmlns:a16="http://schemas.microsoft.com/office/drawing/2014/main" xmlns:mc="http://schemas.openxmlformats.org/markup-compatibility/2006" xmlns:p14="http://schemas.microsoft.com/office/powerpoint/2010/main" xmlns="" id="{062729C4-0861-44A2-AE1C-368B5C8CFA29}"/>
                    </a:ext>
                  </a:extLst>
                </p:cNvPr>
                <p:cNvGrpSpPr/>
                <p:nvPr/>
              </p:nvGrpSpPr>
              <p:grpSpPr>
                <a:xfrm>
                  <a:off x="411692" y="732811"/>
                  <a:ext cx="10428608" cy="5831434"/>
                  <a:chOff x="411692" y="732811"/>
                  <a:chExt cx="10428608" cy="5831434"/>
                </a:xfrm>
              </p:grpSpPr>
              <p:pic>
                <p:nvPicPr>
                  <p:cNvPr id="13" name="Picture 12">
                    <a:extLst>
                      <a:ext uri="{FF2B5EF4-FFF2-40B4-BE49-F238E27FC236}">
                        <a16:creationId xmlns:a16="http://schemas.microsoft.com/office/drawing/2014/main" xmlns:mc="http://schemas.openxmlformats.org/markup-compatibility/2006" xmlns:p14="http://schemas.microsoft.com/office/powerpoint/2010/main" xmlns="" id="{BA57DA42-080F-4E1B-9043-CD50E9A2ADCD}"/>
                      </a:ext>
                    </a:extLst>
                  </p:cNvPr>
                  <p:cNvPicPr>
                    <a:picLocks noChangeAspect="1"/>
                  </p:cNvPicPr>
                  <p:nvPr/>
                </p:nvPicPr>
                <p:blipFill>
                  <a:blip r:embed="rId3"/>
                  <a:stretch>
                    <a:fillRect/>
                  </a:stretch>
                </p:blipFill>
                <p:spPr>
                  <a:xfrm>
                    <a:off x="411692" y="732811"/>
                    <a:ext cx="10428607" cy="466725"/>
                  </a:xfrm>
                  <a:prstGeom prst="rect">
                    <a:avLst/>
                  </a:prstGeom>
                  <a:ln>
                    <a:solidFill>
                      <a:schemeClr val="bg2">
                        <a:lumMod val="90000"/>
                      </a:schemeClr>
                    </a:solidFill>
                  </a:ln>
                </p:spPr>
              </p:pic>
              <p:pic>
                <p:nvPicPr>
                  <p:cNvPr id="14" name="Picture 13">
                    <a:extLst>
                      <a:ext uri="{FF2B5EF4-FFF2-40B4-BE49-F238E27FC236}">
                        <a16:creationId xmlns:a16="http://schemas.microsoft.com/office/drawing/2014/main" xmlns:mc="http://schemas.openxmlformats.org/markup-compatibility/2006" xmlns:p14="http://schemas.microsoft.com/office/powerpoint/2010/main" xmlns="" id="{5E89AF85-586B-44AB-BA2E-C0A74E00CCA0}"/>
                      </a:ext>
                    </a:extLst>
                  </p:cNvPr>
                  <p:cNvPicPr>
                    <a:picLocks noChangeAspect="1"/>
                  </p:cNvPicPr>
                  <p:nvPr/>
                </p:nvPicPr>
                <p:blipFill>
                  <a:blip r:embed="rId4"/>
                  <a:stretch>
                    <a:fillRect/>
                  </a:stretch>
                </p:blipFill>
                <p:spPr>
                  <a:xfrm>
                    <a:off x="411694" y="1199536"/>
                    <a:ext cx="10428606" cy="5364709"/>
                  </a:xfrm>
                  <a:prstGeom prst="rect">
                    <a:avLst/>
                  </a:prstGeom>
                  <a:ln>
                    <a:solidFill>
                      <a:schemeClr val="bg2">
                        <a:lumMod val="90000"/>
                      </a:schemeClr>
                    </a:solidFill>
                  </a:ln>
                </p:spPr>
              </p:pic>
            </p:grpSp>
            <p:sp>
              <p:nvSpPr>
                <p:cNvPr id="12" name="Rounded Rectangle 11">
                  <a:extLst>
                    <a:ext uri="{FF2B5EF4-FFF2-40B4-BE49-F238E27FC236}">
                      <a16:creationId xmlns:a16="http://schemas.microsoft.com/office/drawing/2014/main" xmlns:mc="http://schemas.openxmlformats.org/markup-compatibility/2006" xmlns:p14="http://schemas.microsoft.com/office/powerpoint/2010/main" xmlns="" id="{417087C9-112C-43E9-9E5D-F834A6E3B300}"/>
                    </a:ext>
                  </a:extLst>
                </p:cNvPr>
                <p:cNvSpPr/>
                <p:nvPr/>
              </p:nvSpPr>
              <p:spPr>
                <a:xfrm>
                  <a:off x="783772" y="1060704"/>
                  <a:ext cx="1967036" cy="339540"/>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dirty="0">
                    <a:solidFill>
                      <a:prstClr val="white"/>
                    </a:solidFill>
                    <a:latin typeface="Calibri" panose="020F0502020204030204"/>
                  </a:endParaRPr>
                </a:p>
              </p:txBody>
            </p:sp>
          </p:grpSp>
          <p:sp>
            <p:nvSpPr>
              <p:cNvPr id="9" name="Arc 8">
                <a:extLst>
                  <a:ext uri="{FF2B5EF4-FFF2-40B4-BE49-F238E27FC236}">
                    <a16:creationId xmlns:a16="http://schemas.microsoft.com/office/drawing/2014/main" xmlns:mc="http://schemas.openxmlformats.org/markup-compatibility/2006" xmlns:p14="http://schemas.microsoft.com/office/powerpoint/2010/main" xmlns="" id="{A6CC2DAE-935B-4098-BF9F-348F51005E20}"/>
                  </a:ext>
                </a:extLst>
              </p:cNvPr>
              <p:cNvSpPr/>
              <p:nvPr/>
            </p:nvSpPr>
            <p:spPr>
              <a:xfrm rot="5890942" flipV="1">
                <a:off x="7606616" y="1467104"/>
                <a:ext cx="2002226" cy="4663834"/>
              </a:xfrm>
              <a:prstGeom prst="arc">
                <a:avLst>
                  <a:gd name="adj1" fmla="val 12486990"/>
                  <a:gd name="adj2" fmla="val 16249841"/>
                </a:avLst>
              </a:prstGeom>
              <a:noFill/>
              <a:ln w="19050" cap="flat" cmpd="sng" algn="ctr">
                <a:solidFill>
                  <a:srgbClr val="3399FF"/>
                </a:solidFill>
                <a:prstDash val="solid"/>
                <a:headEnd type="none" w="med" len="med"/>
                <a:tailEnd type="arrow" w="med" len="med"/>
              </a:ln>
              <a:effectLst/>
            </p:spPr>
            <p:txBody>
              <a:bodyPr rtlCol="0" anchor="ctr"/>
              <a:lstStyle/>
              <a:p>
                <a:pPr algn="ctr" defTabSz="932597"/>
                <a:endParaRPr lang="en-US" sz="1836" kern="0" dirty="0">
                  <a:solidFill>
                    <a:srgbClr val="1E1E1E"/>
                  </a:solidFill>
                  <a:latin typeface="Segoe UI"/>
                </a:endParaRPr>
              </a:p>
            </p:txBody>
          </p:sp>
          <p:sp>
            <p:nvSpPr>
              <p:cNvPr id="10" name="Rectangle 9">
                <a:extLst>
                  <a:ext uri="{FF2B5EF4-FFF2-40B4-BE49-F238E27FC236}">
                    <a16:creationId xmlns:a16="http://schemas.microsoft.com/office/drawing/2014/main" xmlns:mc="http://schemas.openxmlformats.org/markup-compatibility/2006" xmlns:p14="http://schemas.microsoft.com/office/powerpoint/2010/main" xmlns="" id="{D7CC7A2A-44E4-4054-99E6-7CEB38609A66}"/>
                  </a:ext>
                </a:extLst>
              </p:cNvPr>
              <p:cNvSpPr/>
              <p:nvPr/>
            </p:nvSpPr>
            <p:spPr bwMode="auto">
              <a:xfrm>
                <a:off x="8138982" y="2406032"/>
                <a:ext cx="3458551" cy="800061"/>
              </a:xfrm>
              <a:prstGeom prst="rect">
                <a:avLst/>
              </a:prstGeom>
              <a:solidFill>
                <a:srgbClr val="FFFF99">
                  <a:alpha val="92000"/>
                </a:srgbClr>
              </a:solidFill>
              <a:ln>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05" fontAlgn="base">
                  <a:lnSpc>
                    <a:spcPct val="90000"/>
                  </a:lnSpc>
                  <a:spcBef>
                    <a:spcPct val="0"/>
                  </a:spcBef>
                  <a:spcAft>
                    <a:spcPct val="0"/>
                  </a:spcAft>
                </a:pPr>
                <a:r>
                  <a:rPr lang="en-US" sz="2448" dirty="0">
                    <a:solidFill>
                      <a:srgbClr val="3399FF"/>
                    </a:solidFill>
                    <a:latin typeface="Segoe UI Light" panose="020B0502040204020203" pitchFamily="34" charset="0"/>
                    <a:ea typeface="Segoe UI" pitchFamily="34" charset="0"/>
                    <a:cs typeface="Segoe UI Light" panose="020B0502040204020203" pitchFamily="34" charset="0"/>
                  </a:rPr>
                  <a:t>SVTs</a:t>
                </a:r>
              </a:p>
            </p:txBody>
          </p:sp>
        </p:grpSp>
        <p:pic>
          <p:nvPicPr>
            <p:cNvPr id="7" name="Picture 6">
              <a:extLst>
                <a:ext uri="{FF2B5EF4-FFF2-40B4-BE49-F238E27FC236}">
                  <a16:creationId xmlns:a16="http://schemas.microsoft.com/office/drawing/2014/main" xmlns:mc="http://schemas.openxmlformats.org/markup-compatibility/2006" xmlns:p14="http://schemas.microsoft.com/office/powerpoint/2010/main" xmlns="" id="{CBA510DE-35F7-409D-BCCD-0909A899FE55}"/>
                </a:ext>
              </a:extLst>
            </p:cNvPr>
            <p:cNvPicPr>
              <a:picLocks noChangeAspect="1"/>
            </p:cNvPicPr>
            <p:nvPr/>
          </p:nvPicPr>
          <p:blipFill>
            <a:blip r:embed="rId5"/>
            <a:stretch>
              <a:fillRect/>
            </a:stretch>
          </p:blipFill>
          <p:spPr>
            <a:xfrm>
              <a:off x="7638016" y="5777679"/>
              <a:ext cx="719138" cy="607040"/>
            </a:xfrm>
            <a:prstGeom prst="rect">
              <a:avLst/>
            </a:prstGeom>
          </p:spPr>
        </p:pic>
      </p:grpSp>
    </p:spTree>
    <p:extLst>
      <p:ext uri="{BB962C8B-B14F-4D97-AF65-F5344CB8AC3E}">
        <p14:creationId xmlns:p14="http://schemas.microsoft.com/office/powerpoint/2010/main" val="41219333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9768" y="292608"/>
            <a:ext cx="7192546" cy="769441"/>
          </a:xfrm>
          <a:prstGeom prst="rect">
            <a:avLst/>
          </a:prstGeom>
          <a:noFill/>
        </p:spPr>
        <p:txBody>
          <a:bodyPr wrap="none" rtlCol="0">
            <a:spAutoFit/>
          </a:bodyPr>
          <a:lstStyle/>
          <a:p>
            <a:r>
              <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rPr>
              <a:t>Secure </a:t>
            </a:r>
            <a:r>
              <a:rPr lang="en-US" sz="44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DevOps </a:t>
            </a:r>
            <a:r>
              <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rPr>
              <a:t>Kit for Azure</a:t>
            </a:r>
          </a:p>
        </p:txBody>
      </p:sp>
      <p:sp>
        <p:nvSpPr>
          <p:cNvPr id="3" name="TextBox 2"/>
          <p:cNvSpPr txBox="1"/>
          <p:nvPr/>
        </p:nvSpPr>
        <p:spPr>
          <a:xfrm>
            <a:off x="429767" y="1059559"/>
            <a:ext cx="9268709" cy="1231106"/>
          </a:xfrm>
          <a:prstGeom prst="rect">
            <a:avLst/>
          </a:prstGeom>
          <a:noFill/>
        </p:spPr>
        <p:txBody>
          <a:bodyPr wrap="square" rtlCol="0">
            <a:spAutoFit/>
          </a:bodyPr>
          <a:lstStyle/>
          <a:p>
            <a:r>
              <a:rPr lang="en-US" sz="3200" dirty="0" smtClean="0">
                <a:latin typeface="Segoe UI" panose="020B0502040204020203" pitchFamily="34" charset="0"/>
                <a:ea typeface="Segoe UI" panose="020B0502040204020203" pitchFamily="34" charset="0"/>
                <a:cs typeface="Segoe UI" panose="020B0502040204020203" pitchFamily="34" charset="0"/>
              </a:rPr>
              <a:t>Demo 06 – Security during Development</a:t>
            </a:r>
            <a:endParaRPr lang="en-US" sz="2800" dirty="0" smtClean="0">
              <a:latin typeface="Segoe UI Light" panose="020B0502040204020203" pitchFamily="34" charset="0"/>
            </a:endParaRPr>
          </a:p>
          <a:p>
            <a:pPr marL="285750" indent="-285750">
              <a:lnSpc>
                <a:spcPct val="150000"/>
              </a:lnSpc>
              <a:buFont typeface="Arial" panose="020B0604020202020204" pitchFamily="34" charset="0"/>
              <a:buChar char="•"/>
            </a:pPr>
            <a:r>
              <a:rPr lang="en-US" sz="2800" dirty="0" smtClean="0">
                <a:latin typeface="Segoe UI Light" panose="020B0502040204020203" pitchFamily="34" charset="0"/>
              </a:rPr>
              <a:t>Security </a:t>
            </a:r>
            <a:r>
              <a:rPr lang="en-US" sz="2800" dirty="0" err="1" smtClean="0">
                <a:latin typeface="Segoe UI Light" panose="020B0502040204020203" pitchFamily="34" charset="0"/>
              </a:rPr>
              <a:t>Intellisense</a:t>
            </a:r>
            <a:endParaRPr lang="en-US" sz="2800" dirty="0" smtClean="0">
              <a:latin typeface="Segoe UI Light" panose="020B0502040204020203" pitchFamily="34" charset="0"/>
            </a:endParaRPr>
          </a:p>
        </p:txBody>
      </p:sp>
      <p:sp>
        <p:nvSpPr>
          <p:cNvPr id="4" name="Slide Number Placeholder 3"/>
          <p:cNvSpPr>
            <a:spLocks noGrp="1"/>
          </p:cNvSpPr>
          <p:nvPr>
            <p:ph type="sldNum" sz="quarter" idx="12"/>
          </p:nvPr>
        </p:nvSpPr>
        <p:spPr/>
        <p:txBody>
          <a:bodyPr/>
          <a:lstStyle/>
          <a:p>
            <a:fld id="{3582B778-AA17-479A-9B3E-917E3360EF79}" type="slidenum">
              <a:rPr lang="en-US" smtClean="0"/>
              <a:t>19</a:t>
            </a:fld>
            <a:endParaRPr lang="en-US"/>
          </a:p>
        </p:txBody>
      </p:sp>
      <p:grpSp>
        <p:nvGrpSpPr>
          <p:cNvPr id="5" name="Group 4">
            <a:extLst>
              <a:ext uri="{FF2B5EF4-FFF2-40B4-BE49-F238E27FC236}">
                <a16:creationId xmlns:a16="http://schemas.microsoft.com/office/drawing/2014/main" xmlns:mc="http://schemas.openxmlformats.org/markup-compatibility/2006" xmlns:p14="http://schemas.microsoft.com/office/powerpoint/2010/main" xmlns="" id="{8967D2E0-EB71-47CD-80BA-75FF3283FA46}"/>
              </a:ext>
            </a:extLst>
          </p:cNvPr>
          <p:cNvGrpSpPr/>
          <p:nvPr/>
        </p:nvGrpSpPr>
        <p:grpSpPr>
          <a:xfrm>
            <a:off x="616727" y="2412847"/>
            <a:ext cx="4548833" cy="2732850"/>
            <a:chOff x="655637" y="1363662"/>
            <a:chExt cx="4192755" cy="2438400"/>
          </a:xfrm>
        </p:grpSpPr>
        <p:pic>
          <p:nvPicPr>
            <p:cNvPr id="6" name="Picture 5">
              <a:extLst>
                <a:ext uri="{FF2B5EF4-FFF2-40B4-BE49-F238E27FC236}">
                  <a16:creationId xmlns:a16="http://schemas.microsoft.com/office/drawing/2014/main" xmlns:mc="http://schemas.openxmlformats.org/markup-compatibility/2006" xmlns:p14="http://schemas.microsoft.com/office/powerpoint/2010/main" xmlns="" id="{0021C26E-30E4-447D-99FD-03F7325EA07D}"/>
                </a:ext>
              </a:extLst>
            </p:cNvPr>
            <p:cNvPicPr>
              <a:picLocks noChangeAspect="1"/>
            </p:cNvPicPr>
            <p:nvPr/>
          </p:nvPicPr>
          <p:blipFill>
            <a:blip r:embed="rId2"/>
            <a:stretch>
              <a:fillRect/>
            </a:stretch>
          </p:blipFill>
          <p:spPr>
            <a:xfrm>
              <a:off x="655637" y="1363662"/>
              <a:ext cx="4192755" cy="2438400"/>
            </a:xfrm>
            <a:prstGeom prst="rect">
              <a:avLst/>
            </a:prstGeom>
            <a:ln>
              <a:solidFill>
                <a:srgbClr val="0070C0"/>
              </a:solid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xmlns:mc="http://schemas.openxmlformats.org/markup-compatibility/2006" xmlns:p14="http://schemas.microsoft.com/office/powerpoint/2010/main" xmlns="" id="{354F735D-2F17-4948-8D90-CFA87D990E58}"/>
                </a:ext>
              </a:extLst>
            </p:cNvPr>
            <p:cNvPicPr>
              <a:picLocks noChangeAspect="1"/>
            </p:cNvPicPr>
            <p:nvPr/>
          </p:nvPicPr>
          <p:blipFill>
            <a:blip r:embed="rId3"/>
            <a:stretch>
              <a:fillRect/>
            </a:stretch>
          </p:blipFill>
          <p:spPr>
            <a:xfrm>
              <a:off x="4008437" y="1454412"/>
              <a:ext cx="719138" cy="778571"/>
            </a:xfrm>
            <a:prstGeom prst="rect">
              <a:avLst/>
            </a:prstGeom>
            <a:ln>
              <a:solidFill>
                <a:srgbClr val="0070C0"/>
              </a:solidFill>
            </a:ln>
            <a:effectLst>
              <a:outerShdw blurRad="292100" dist="139700" dir="2700000" algn="tl" rotWithShape="0">
                <a:srgbClr val="333333">
                  <a:alpha val="65000"/>
                </a:srgbClr>
              </a:outerShdw>
            </a:effectLst>
          </p:spPr>
        </p:pic>
      </p:grpSp>
    </p:spTree>
    <p:extLst>
      <p:ext uri="{BB962C8B-B14F-4D97-AF65-F5344CB8AC3E}">
        <p14:creationId xmlns:p14="http://schemas.microsoft.com/office/powerpoint/2010/main" val="1346222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6621" y="1331008"/>
            <a:ext cx="7799832" cy="954107"/>
          </a:xfrm>
          <a:prstGeom prst="rect">
            <a:avLst/>
          </a:prstGeom>
          <a:noFill/>
        </p:spPr>
        <p:txBody>
          <a:bodyPr wrap="square" rtlCol="0">
            <a:spAutoFit/>
          </a:bodyPr>
          <a:lstStyle/>
          <a:p>
            <a:r>
              <a:rPr lang="en-US" sz="3200" dirty="0" smtClean="0">
                <a:latin typeface="Segoe UI Light" panose="020B0502040204020203" pitchFamily="34" charset="0"/>
              </a:rPr>
              <a:t>Gurucharan Subramani </a:t>
            </a:r>
            <a:r>
              <a:rPr lang="en-US" sz="2800" dirty="0" smtClean="0">
                <a:latin typeface="Segoe UI Light" panose="020B0502040204020203" pitchFamily="34" charset="0"/>
              </a:rPr>
              <a:t>(</a:t>
            </a:r>
            <a:r>
              <a:rPr lang="en-US" sz="2800" dirty="0" smtClean="0">
                <a:latin typeface="Segoe UI Light" panose="020B0502040204020203" pitchFamily="34" charset="0"/>
                <a:hlinkClick r:id="rId3"/>
              </a:rPr>
              <a:t>www.gurucharan.in</a:t>
            </a:r>
            <a:r>
              <a:rPr lang="en-US" sz="2800" dirty="0" smtClean="0">
                <a:latin typeface="Segoe UI Light" panose="020B0502040204020203" pitchFamily="34" charset="0"/>
              </a:rPr>
              <a:t>)</a:t>
            </a:r>
            <a:endParaRPr lang="en-US" sz="2800" dirty="0">
              <a:latin typeface="Segoe UI Light" panose="020B0502040204020203" pitchFamily="34" charset="0"/>
            </a:endParaRPr>
          </a:p>
          <a:p>
            <a:r>
              <a:rPr lang="en-US" sz="2400" dirty="0" smtClean="0">
                <a:solidFill>
                  <a:srgbClr val="0070C0"/>
                </a:solidFill>
                <a:latin typeface="Segoe UI Light" panose="020B0502040204020203" pitchFamily="34" charset="0"/>
              </a:rPr>
              <a:t>                  /gurucharan94</a:t>
            </a:r>
          </a:p>
        </p:txBody>
      </p:sp>
      <p:sp>
        <p:nvSpPr>
          <p:cNvPr id="7" name="TextBox 6"/>
          <p:cNvSpPr txBox="1"/>
          <p:nvPr/>
        </p:nvSpPr>
        <p:spPr>
          <a:xfrm>
            <a:off x="120396" y="2864612"/>
            <a:ext cx="10588752" cy="2631490"/>
          </a:xfrm>
          <a:prstGeom prst="rect">
            <a:avLst/>
          </a:prstGeom>
          <a:noFill/>
        </p:spPr>
        <p:txBody>
          <a:bodyPr wrap="square" rtlCol="0">
            <a:spAutoFit/>
          </a:bodyPr>
          <a:lstStyle/>
          <a:p>
            <a:pPr lvl="1">
              <a:spcBef>
                <a:spcPts val="600"/>
              </a:spcBef>
              <a:spcAft>
                <a:spcPts val="600"/>
              </a:spcAft>
              <a:buSzPct val="80000"/>
            </a:pPr>
            <a:r>
              <a:rPr lang="en-US" sz="2800" dirty="0" smtClean="0">
                <a:latin typeface="Segoe UI Light" panose="020B0502040204020203" pitchFamily="34" charset="0"/>
              </a:rPr>
              <a:t>ABB Digital – R&amp;D. 3+ years of Software Engineering</a:t>
            </a:r>
          </a:p>
          <a:p>
            <a:pPr marL="914400" lvl="1" indent="-457200">
              <a:spcBef>
                <a:spcPts val="600"/>
              </a:spcBef>
              <a:spcAft>
                <a:spcPts val="600"/>
              </a:spcAft>
              <a:buSzPct val="80000"/>
              <a:buFont typeface="Arial" panose="020B0604020202020204" pitchFamily="34" charset="0"/>
              <a:buChar char="•"/>
            </a:pPr>
            <a:r>
              <a:rPr lang="en-US" sz="2800" dirty="0" smtClean="0">
                <a:latin typeface="Segoe UI Light" panose="020B0502040204020203" pitchFamily="34" charset="0"/>
              </a:rPr>
              <a:t>Full Stack .NET Developer</a:t>
            </a:r>
          </a:p>
          <a:p>
            <a:pPr marL="914400" lvl="1" indent="-457200">
              <a:spcAft>
                <a:spcPts val="600"/>
              </a:spcAft>
              <a:buSzPct val="80000"/>
              <a:buFont typeface="Arial" panose="020B0604020202020204" pitchFamily="34" charset="0"/>
              <a:buChar char="•"/>
            </a:pPr>
            <a:r>
              <a:rPr lang="en-US" sz="2800" dirty="0" smtClean="0">
                <a:latin typeface="Segoe UI Light" panose="020B0502040204020203" pitchFamily="34" charset="0"/>
              </a:rPr>
              <a:t>Azure and VSTS </a:t>
            </a:r>
          </a:p>
          <a:p>
            <a:pPr marL="914400" lvl="1" indent="-457200">
              <a:spcAft>
                <a:spcPts val="600"/>
              </a:spcAft>
              <a:buSzPct val="80000"/>
              <a:buFont typeface="Arial" panose="020B0604020202020204" pitchFamily="34" charset="0"/>
              <a:buChar char="•"/>
            </a:pPr>
            <a:r>
              <a:rPr lang="en-US" sz="2800" dirty="0" smtClean="0">
                <a:latin typeface="Segoe UI Light" panose="020B0502040204020203" pitchFamily="34" charset="0"/>
              </a:rPr>
              <a:t>DevOps Principles and Practices</a:t>
            </a:r>
          </a:p>
          <a:p>
            <a:pPr marL="914400" lvl="1" indent="-457200">
              <a:spcAft>
                <a:spcPts val="600"/>
              </a:spcAft>
              <a:buSzPct val="80000"/>
              <a:buFont typeface="Arial" panose="020B0604020202020204" pitchFamily="34" charset="0"/>
              <a:buChar char="•"/>
            </a:pPr>
            <a:r>
              <a:rPr lang="en-US" sz="2800" dirty="0" smtClean="0">
                <a:latin typeface="Segoe UI Light" panose="020B0502040204020203" pitchFamily="34" charset="0"/>
              </a:rPr>
              <a:t>First Tech Talk</a:t>
            </a:r>
          </a:p>
        </p:txBody>
      </p:sp>
      <p:sp>
        <p:nvSpPr>
          <p:cNvPr id="4" name="TextBox 3"/>
          <p:cNvSpPr txBox="1"/>
          <p:nvPr/>
        </p:nvSpPr>
        <p:spPr>
          <a:xfrm>
            <a:off x="466621" y="320850"/>
            <a:ext cx="2702984" cy="769441"/>
          </a:xfrm>
          <a:prstGeom prst="rect">
            <a:avLst/>
          </a:prstGeom>
          <a:noFill/>
        </p:spPr>
        <p:txBody>
          <a:bodyPr wrap="none" rtlCol="0">
            <a:spAutoFit/>
          </a:bodyPr>
          <a:lstStyle/>
          <a:p>
            <a:r>
              <a:rPr lang="en-US" sz="4400" dirty="0" smtClean="0">
                <a:solidFill>
                  <a:srgbClr val="0070C0"/>
                </a:solidFill>
                <a:latin typeface="Segoe UI Light" panose="020B0502040204020203" pitchFamily="34" charset="0"/>
                <a:ea typeface="Segoe UI" panose="020B0502040204020203" pitchFamily="34" charset="0"/>
                <a:cs typeface="Segoe UI" panose="020B0502040204020203" pitchFamily="34" charset="0"/>
              </a:rPr>
              <a:t>About Me </a:t>
            </a:r>
            <a:endParaRPr lang="en-US" sz="4400" dirty="0">
              <a:solidFill>
                <a:srgbClr val="0070C0"/>
              </a:solidFill>
              <a:latin typeface="Segoe UI Light" panose="020B0502040204020203" pitchFamily="34" charset="0"/>
              <a:ea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p:txBody>
          <a:bodyPr/>
          <a:lstStyle/>
          <a:p>
            <a:fld id="{3582B778-AA17-479A-9B3E-917E3360EF79}" type="slidenum">
              <a:rPr lang="en-US" smtClean="0"/>
              <a:t>2</a:t>
            </a:fld>
            <a:endParaRPr lang="en-US"/>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5708" y="83127"/>
            <a:ext cx="2063714" cy="2063714"/>
          </a:xfrm>
          <a:prstGeom prst="rect">
            <a:avLst/>
          </a:prstGeom>
        </p:spPr>
      </p:pic>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1689" t="12987" r="11947" b="12987"/>
          <a:stretch/>
        </p:blipFill>
        <p:spPr>
          <a:xfrm>
            <a:off x="639637" y="1874641"/>
            <a:ext cx="343009" cy="332509"/>
          </a:xfrm>
          <a:prstGeom prst="rect">
            <a:avLst/>
          </a:prstGeom>
        </p:spPr>
      </p:pic>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l="21829" t="21668" r="22413" b="22090"/>
          <a:stretch/>
        </p:blipFill>
        <p:spPr>
          <a:xfrm>
            <a:off x="1649530" y="1874641"/>
            <a:ext cx="329643" cy="332509"/>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51612" y="1874641"/>
            <a:ext cx="332509" cy="332509"/>
          </a:xfrm>
          <a:prstGeom prst="rect">
            <a:avLst/>
          </a:prstGeom>
        </p:spPr>
      </p:pic>
    </p:spTree>
    <p:extLst>
      <p:ext uri="{BB962C8B-B14F-4D97-AF65-F5344CB8AC3E}">
        <p14:creationId xmlns:p14="http://schemas.microsoft.com/office/powerpoint/2010/main" val="212726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9768" y="292608"/>
            <a:ext cx="7192546" cy="769441"/>
          </a:xfrm>
          <a:prstGeom prst="rect">
            <a:avLst/>
          </a:prstGeom>
          <a:noFill/>
        </p:spPr>
        <p:txBody>
          <a:bodyPr wrap="none" rtlCol="0">
            <a:spAutoFit/>
          </a:bodyPr>
          <a:lstStyle/>
          <a:p>
            <a:r>
              <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rPr>
              <a:t>Secure </a:t>
            </a:r>
            <a:r>
              <a:rPr lang="en-US" sz="44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DevOps </a:t>
            </a:r>
            <a:r>
              <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rPr>
              <a:t>Kit for Azure</a:t>
            </a:r>
          </a:p>
        </p:txBody>
      </p:sp>
      <p:sp>
        <p:nvSpPr>
          <p:cNvPr id="3" name="TextBox 2"/>
          <p:cNvSpPr txBox="1"/>
          <p:nvPr/>
        </p:nvSpPr>
        <p:spPr>
          <a:xfrm>
            <a:off x="429768" y="1062049"/>
            <a:ext cx="9239526" cy="1231106"/>
          </a:xfrm>
          <a:prstGeom prst="rect">
            <a:avLst/>
          </a:prstGeom>
          <a:noFill/>
        </p:spPr>
        <p:txBody>
          <a:bodyPr wrap="square" rtlCol="0">
            <a:spAutoFit/>
          </a:bodyPr>
          <a:lstStyle/>
          <a:p>
            <a:r>
              <a:rPr lang="en-US" sz="3200" dirty="0">
                <a:latin typeface="Segoe UI" panose="020B0502040204020203" pitchFamily="34" charset="0"/>
                <a:ea typeface="Segoe UI" panose="020B0502040204020203" pitchFamily="34" charset="0"/>
                <a:cs typeface="Segoe UI" panose="020B0502040204020203" pitchFamily="34" charset="0"/>
              </a:rPr>
              <a:t>Demo </a:t>
            </a:r>
            <a:r>
              <a:rPr lang="en-US" sz="3200" dirty="0" smtClean="0">
                <a:latin typeface="Segoe UI" panose="020B0502040204020203" pitchFamily="34" charset="0"/>
                <a:ea typeface="Segoe UI" panose="020B0502040204020203" pitchFamily="34" charset="0"/>
                <a:cs typeface="Segoe UI" panose="020B0502040204020203" pitchFamily="34" charset="0"/>
              </a:rPr>
              <a:t>06 </a:t>
            </a:r>
            <a:r>
              <a:rPr lang="en-US" sz="3200" dirty="0">
                <a:latin typeface="Segoe UI" panose="020B0502040204020203" pitchFamily="34" charset="0"/>
                <a:ea typeface="Segoe UI" panose="020B0502040204020203" pitchFamily="34" charset="0"/>
                <a:cs typeface="Segoe UI" panose="020B0502040204020203" pitchFamily="34" charset="0"/>
              </a:rPr>
              <a:t>– Security during Development</a:t>
            </a:r>
            <a:endParaRPr lang="en-US" sz="2800" dirty="0">
              <a:latin typeface="Segoe UI Light" panose="020B0502040204020203" pitchFamily="34" charset="0"/>
            </a:endParaRPr>
          </a:p>
          <a:p>
            <a:pPr marL="285750" indent="-285750">
              <a:lnSpc>
                <a:spcPct val="150000"/>
              </a:lnSpc>
              <a:buFont typeface="Arial" panose="020B0604020202020204" pitchFamily="34" charset="0"/>
              <a:buChar char="•"/>
            </a:pPr>
            <a:r>
              <a:rPr lang="en-US" sz="2800" dirty="0" smtClean="0">
                <a:latin typeface="Segoe UI Light" panose="020B0502040204020203" pitchFamily="34" charset="0"/>
              </a:rPr>
              <a:t>ARM Template Checker</a:t>
            </a:r>
          </a:p>
        </p:txBody>
      </p:sp>
      <p:sp>
        <p:nvSpPr>
          <p:cNvPr id="4" name="Slide Number Placeholder 3"/>
          <p:cNvSpPr>
            <a:spLocks noGrp="1"/>
          </p:cNvSpPr>
          <p:nvPr>
            <p:ph type="sldNum" sz="quarter" idx="12"/>
          </p:nvPr>
        </p:nvSpPr>
        <p:spPr/>
        <p:txBody>
          <a:bodyPr/>
          <a:lstStyle/>
          <a:p>
            <a:fld id="{3582B778-AA17-479A-9B3E-917E3360EF79}" type="slidenum">
              <a:rPr lang="en-US" smtClean="0"/>
              <a:t>20</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298" y="2549853"/>
            <a:ext cx="6241237" cy="2997544"/>
          </a:xfrm>
          <a:prstGeom prst="rect">
            <a:avLst/>
          </a:prstGeom>
          <a:ln>
            <a:solidFill>
              <a:srgbClr val="0070C0"/>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761626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9768" y="292608"/>
            <a:ext cx="7192546" cy="769441"/>
          </a:xfrm>
          <a:prstGeom prst="rect">
            <a:avLst/>
          </a:prstGeom>
          <a:noFill/>
        </p:spPr>
        <p:txBody>
          <a:bodyPr wrap="none" rtlCol="0">
            <a:spAutoFit/>
          </a:bodyPr>
          <a:lstStyle/>
          <a:p>
            <a:r>
              <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rPr>
              <a:t>Secure </a:t>
            </a:r>
            <a:r>
              <a:rPr lang="en-US" sz="44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DevOps </a:t>
            </a:r>
            <a:r>
              <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rPr>
              <a:t>Kit for Azure</a:t>
            </a:r>
          </a:p>
        </p:txBody>
      </p:sp>
      <p:sp>
        <p:nvSpPr>
          <p:cNvPr id="3" name="TextBox 2"/>
          <p:cNvSpPr txBox="1"/>
          <p:nvPr/>
        </p:nvSpPr>
        <p:spPr>
          <a:xfrm>
            <a:off x="429768" y="973155"/>
            <a:ext cx="9187580" cy="1877437"/>
          </a:xfrm>
          <a:prstGeom prst="rect">
            <a:avLst/>
          </a:prstGeom>
          <a:noFill/>
        </p:spPr>
        <p:txBody>
          <a:bodyPr wrap="square" rtlCol="0">
            <a:spAutoFit/>
          </a:bodyPr>
          <a:lstStyle/>
          <a:p>
            <a:r>
              <a:rPr lang="en-US" sz="3200" dirty="0" smtClean="0">
                <a:latin typeface="Segoe UI" panose="020B0502040204020203" pitchFamily="34" charset="0"/>
                <a:ea typeface="Segoe UI" panose="020B0502040204020203" pitchFamily="34" charset="0"/>
                <a:cs typeface="Segoe UI" panose="020B0502040204020203" pitchFamily="34" charset="0"/>
              </a:rPr>
              <a:t>Demo 07 – Security in your DevOps Pipeline</a:t>
            </a:r>
          </a:p>
          <a:p>
            <a:pPr marL="285750" indent="-285750">
              <a:lnSpc>
                <a:spcPct val="150000"/>
              </a:lnSpc>
              <a:buFont typeface="Arial" panose="020B0604020202020204" pitchFamily="34" charset="0"/>
              <a:buChar char="•"/>
            </a:pPr>
            <a:r>
              <a:rPr lang="en-US" sz="2800" dirty="0" smtClean="0">
                <a:latin typeface="Segoe UI Light" panose="020B0502040204020203" pitchFamily="34" charset="0"/>
              </a:rPr>
              <a:t>ARM Template Checker</a:t>
            </a:r>
          </a:p>
          <a:p>
            <a:pPr marL="285750" indent="-285750">
              <a:lnSpc>
                <a:spcPct val="150000"/>
              </a:lnSpc>
              <a:buFont typeface="Arial" panose="020B0604020202020204" pitchFamily="34" charset="0"/>
              <a:buChar char="•"/>
            </a:pPr>
            <a:r>
              <a:rPr lang="en-US" sz="2800" dirty="0" smtClean="0">
                <a:latin typeface="Segoe UI Light" panose="020B0502040204020203" pitchFamily="34" charset="0"/>
              </a:rPr>
              <a:t>SVT</a:t>
            </a:r>
          </a:p>
        </p:txBody>
      </p:sp>
      <p:sp>
        <p:nvSpPr>
          <p:cNvPr id="4" name="Slide Number Placeholder 3"/>
          <p:cNvSpPr>
            <a:spLocks noGrp="1"/>
          </p:cNvSpPr>
          <p:nvPr>
            <p:ph type="sldNum" sz="quarter" idx="12"/>
          </p:nvPr>
        </p:nvSpPr>
        <p:spPr/>
        <p:txBody>
          <a:bodyPr/>
          <a:lstStyle/>
          <a:p>
            <a:fld id="{3582B778-AA17-479A-9B3E-917E3360EF79}" type="slidenum">
              <a:rPr lang="en-US" smtClean="0"/>
              <a:t>21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686" y="2850592"/>
            <a:ext cx="6397051" cy="3121501"/>
          </a:xfrm>
          <a:prstGeom prst="rect">
            <a:avLst/>
          </a:prstGeom>
          <a:ln>
            <a:solidFill>
              <a:srgbClr val="0070C0"/>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4466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9768" y="292608"/>
            <a:ext cx="7192546" cy="769441"/>
          </a:xfrm>
          <a:prstGeom prst="rect">
            <a:avLst/>
          </a:prstGeom>
          <a:noFill/>
        </p:spPr>
        <p:txBody>
          <a:bodyPr wrap="none" rtlCol="0">
            <a:spAutoFit/>
          </a:bodyPr>
          <a:lstStyle/>
          <a:p>
            <a:r>
              <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rPr>
              <a:t>Secure </a:t>
            </a:r>
            <a:r>
              <a:rPr lang="en-US" sz="44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DevOps </a:t>
            </a:r>
            <a:r>
              <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rPr>
              <a:t>Kit for Azure</a:t>
            </a:r>
          </a:p>
        </p:txBody>
      </p:sp>
      <p:sp>
        <p:nvSpPr>
          <p:cNvPr id="3" name="TextBox 2"/>
          <p:cNvSpPr txBox="1"/>
          <p:nvPr/>
        </p:nvSpPr>
        <p:spPr>
          <a:xfrm>
            <a:off x="429768" y="1062049"/>
            <a:ext cx="9409176" cy="584775"/>
          </a:xfrm>
          <a:prstGeom prst="rect">
            <a:avLst/>
          </a:prstGeom>
          <a:noFill/>
        </p:spPr>
        <p:txBody>
          <a:bodyPr wrap="square" rtlCol="0">
            <a:spAutoFit/>
          </a:bodyPr>
          <a:lstStyle/>
          <a:p>
            <a:r>
              <a:rPr lang="en-US" sz="3200" dirty="0" smtClean="0">
                <a:latin typeface="Segoe UI" panose="020B0502040204020203" pitchFamily="34" charset="0"/>
                <a:ea typeface="Segoe UI" panose="020B0502040204020203" pitchFamily="34" charset="0"/>
                <a:cs typeface="Segoe UI" panose="020B0502040204020203" pitchFamily="34" charset="0"/>
              </a:rPr>
              <a:t>Continuous Assurance Mode</a:t>
            </a:r>
          </a:p>
        </p:txBody>
      </p:sp>
      <p:sp>
        <p:nvSpPr>
          <p:cNvPr id="4" name="Slide Number Placeholder 3"/>
          <p:cNvSpPr>
            <a:spLocks noGrp="1"/>
          </p:cNvSpPr>
          <p:nvPr>
            <p:ph type="sldNum" sz="quarter" idx="12"/>
          </p:nvPr>
        </p:nvSpPr>
        <p:spPr/>
        <p:txBody>
          <a:bodyPr/>
          <a:lstStyle/>
          <a:p>
            <a:fld id="{3582B778-AA17-479A-9B3E-917E3360EF79}" type="slidenum">
              <a:rPr lang="en-US" smtClean="0"/>
              <a:t>22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45" y="1804034"/>
            <a:ext cx="8821236" cy="4395106"/>
          </a:xfrm>
          <a:prstGeom prst="rect">
            <a:avLst/>
          </a:prstGeom>
        </p:spPr>
      </p:pic>
    </p:spTree>
    <p:extLst>
      <p:ext uri="{BB962C8B-B14F-4D97-AF65-F5344CB8AC3E}">
        <p14:creationId xmlns:p14="http://schemas.microsoft.com/office/powerpoint/2010/main" val="3372629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9768" y="292608"/>
            <a:ext cx="7192546" cy="769441"/>
          </a:xfrm>
          <a:prstGeom prst="rect">
            <a:avLst/>
          </a:prstGeom>
          <a:noFill/>
        </p:spPr>
        <p:txBody>
          <a:bodyPr wrap="none" rtlCol="0">
            <a:spAutoFit/>
          </a:bodyPr>
          <a:lstStyle/>
          <a:p>
            <a:r>
              <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rPr>
              <a:t>Secure </a:t>
            </a:r>
            <a:r>
              <a:rPr lang="en-US" sz="44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DevOps </a:t>
            </a:r>
            <a:r>
              <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rPr>
              <a:t>Kit for Azure</a:t>
            </a:r>
          </a:p>
        </p:txBody>
      </p:sp>
      <p:sp>
        <p:nvSpPr>
          <p:cNvPr id="3" name="TextBox 2"/>
          <p:cNvSpPr txBox="1"/>
          <p:nvPr/>
        </p:nvSpPr>
        <p:spPr>
          <a:xfrm>
            <a:off x="429768" y="1062049"/>
            <a:ext cx="9409176" cy="2769989"/>
          </a:xfrm>
          <a:prstGeom prst="rect">
            <a:avLst/>
          </a:prstGeom>
          <a:noFill/>
        </p:spPr>
        <p:txBody>
          <a:bodyPr wrap="square" rtlCol="0">
            <a:spAutoFit/>
          </a:bodyPr>
          <a:lstStyle/>
          <a:p>
            <a:pPr>
              <a:lnSpc>
                <a:spcPct val="150000"/>
              </a:lnSpc>
            </a:pPr>
            <a:r>
              <a:rPr lang="en-US" sz="3200" dirty="0" smtClean="0">
                <a:latin typeface="Segoe UI" panose="020B0502040204020203" pitchFamily="34" charset="0"/>
                <a:ea typeface="Segoe UI" panose="020B0502040204020203" pitchFamily="34" charset="0"/>
                <a:cs typeface="Segoe UI" panose="020B0502040204020203" pitchFamily="34" charset="0"/>
              </a:rPr>
              <a:t>Advanced Features</a:t>
            </a:r>
          </a:p>
          <a:p>
            <a:pPr marL="285750" indent="-285750">
              <a:lnSpc>
                <a:spcPct val="150000"/>
              </a:lnSpc>
              <a:buFont typeface="Arial" panose="020B0604020202020204" pitchFamily="34" charset="0"/>
              <a:buChar char="•"/>
            </a:pPr>
            <a:r>
              <a:rPr lang="en-US" sz="2800" dirty="0" smtClean="0">
                <a:latin typeface="Segoe UI Light" panose="020B0502040204020203" pitchFamily="34" charset="0"/>
                <a:ea typeface="Segoe UI" panose="020B0502040204020203" pitchFamily="34" charset="0"/>
                <a:cs typeface="Segoe UI" panose="020B0502040204020203" pitchFamily="34" charset="0"/>
              </a:rPr>
              <a:t>Auto Generating Fixes</a:t>
            </a:r>
          </a:p>
          <a:p>
            <a:pPr marL="285750" indent="-285750">
              <a:lnSpc>
                <a:spcPct val="150000"/>
              </a:lnSpc>
              <a:buFont typeface="Arial" panose="020B0604020202020204" pitchFamily="34" charset="0"/>
              <a:buChar char="•"/>
            </a:pPr>
            <a:r>
              <a:rPr lang="en-US" sz="2800" dirty="0" smtClean="0">
                <a:latin typeface="Segoe UI Light" panose="020B0502040204020203" pitchFamily="34" charset="0"/>
                <a:ea typeface="Segoe UI" panose="020B0502040204020203" pitchFamily="34" charset="0"/>
                <a:cs typeface="Segoe UI" panose="020B0502040204020203" pitchFamily="34" charset="0"/>
              </a:rPr>
              <a:t>Customizing the Policies for Your Organization</a:t>
            </a:r>
          </a:p>
          <a:p>
            <a:pPr marL="285750" indent="-285750">
              <a:lnSpc>
                <a:spcPct val="150000"/>
              </a:lnSpc>
              <a:buFont typeface="Arial" panose="020B0604020202020204" pitchFamily="34" charset="0"/>
              <a:buChar char="•"/>
            </a:pPr>
            <a:r>
              <a:rPr lang="en-US" sz="2800" dirty="0" smtClean="0">
                <a:latin typeface="Segoe UI Light" panose="020B0502040204020203" pitchFamily="34" charset="0"/>
                <a:ea typeface="Segoe UI" panose="020B0502040204020203" pitchFamily="34" charset="0"/>
                <a:cs typeface="Segoe UI" panose="020B0502040204020203" pitchFamily="34" charset="0"/>
              </a:rPr>
              <a:t>Attestation Controls</a:t>
            </a:r>
          </a:p>
        </p:txBody>
      </p:sp>
      <p:sp>
        <p:nvSpPr>
          <p:cNvPr id="4" name="Slide Number Placeholder 3"/>
          <p:cNvSpPr>
            <a:spLocks noGrp="1"/>
          </p:cNvSpPr>
          <p:nvPr>
            <p:ph type="sldNum" sz="quarter" idx="12"/>
          </p:nvPr>
        </p:nvSpPr>
        <p:spPr/>
        <p:txBody>
          <a:bodyPr/>
          <a:lstStyle/>
          <a:p>
            <a:fld id="{3582B778-AA17-479A-9B3E-917E3360EF79}" type="slidenum">
              <a:rPr lang="en-US" smtClean="0"/>
              <a:t>23</a:t>
            </a:fld>
            <a:endParaRPr lang="en-US"/>
          </a:p>
        </p:txBody>
      </p:sp>
    </p:spTree>
    <p:extLst>
      <p:ext uri="{BB962C8B-B14F-4D97-AF65-F5344CB8AC3E}">
        <p14:creationId xmlns:p14="http://schemas.microsoft.com/office/powerpoint/2010/main" val="5445604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9768" y="292608"/>
            <a:ext cx="7192546" cy="769441"/>
          </a:xfrm>
          <a:prstGeom prst="rect">
            <a:avLst/>
          </a:prstGeom>
          <a:noFill/>
        </p:spPr>
        <p:txBody>
          <a:bodyPr wrap="none" rtlCol="0">
            <a:spAutoFit/>
          </a:bodyPr>
          <a:lstStyle/>
          <a:p>
            <a:r>
              <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rPr>
              <a:t>Secure </a:t>
            </a:r>
            <a:r>
              <a:rPr lang="en-US" sz="44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DevOps </a:t>
            </a:r>
            <a:r>
              <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rPr>
              <a:t>Kit for Azure</a:t>
            </a:r>
          </a:p>
        </p:txBody>
      </p:sp>
      <p:sp>
        <p:nvSpPr>
          <p:cNvPr id="3" name="TextBox 2"/>
          <p:cNvSpPr txBox="1"/>
          <p:nvPr/>
        </p:nvSpPr>
        <p:spPr>
          <a:xfrm>
            <a:off x="429768" y="962536"/>
            <a:ext cx="9409176" cy="584775"/>
          </a:xfrm>
          <a:prstGeom prst="rect">
            <a:avLst/>
          </a:prstGeom>
          <a:noFill/>
        </p:spPr>
        <p:txBody>
          <a:bodyPr wrap="square" rtlCol="0">
            <a:spAutoFit/>
          </a:bodyPr>
          <a:lstStyle/>
          <a:p>
            <a:r>
              <a:rPr lang="en-US" sz="3200" dirty="0" smtClean="0">
                <a:latin typeface="Segoe UI" panose="020B0502040204020203" pitchFamily="34" charset="0"/>
                <a:ea typeface="Segoe UI" panose="020B0502040204020203" pitchFamily="34" charset="0"/>
                <a:cs typeface="Segoe UI" panose="020B0502040204020203" pitchFamily="34" charset="0"/>
              </a:rPr>
              <a:t>Make Data Driven Decisions</a:t>
            </a:r>
          </a:p>
        </p:txBody>
      </p:sp>
      <p:sp>
        <p:nvSpPr>
          <p:cNvPr id="4" name="Slide Number Placeholder 3"/>
          <p:cNvSpPr>
            <a:spLocks noGrp="1"/>
          </p:cNvSpPr>
          <p:nvPr>
            <p:ph type="sldNum" sz="quarter" idx="12"/>
          </p:nvPr>
        </p:nvSpPr>
        <p:spPr/>
        <p:txBody>
          <a:bodyPr/>
          <a:lstStyle/>
          <a:p>
            <a:fld id="{3582B778-AA17-479A-9B3E-917E3360EF79}" type="slidenum">
              <a:rPr lang="en-US" smtClean="0"/>
              <a:t>24</a:t>
            </a:fld>
            <a:endParaRPr lang="en-US"/>
          </a:p>
        </p:txBody>
      </p:sp>
      <p:pic>
        <p:nvPicPr>
          <p:cNvPr id="6" name="Picture 5">
            <a:extLst>
              <a:ext uri="{FF2B5EF4-FFF2-40B4-BE49-F238E27FC236}">
                <a16:creationId xmlns:a16="http://schemas.microsoft.com/office/drawing/2014/main" xmlns:mc="http://schemas.openxmlformats.org/markup-compatibility/2006" xmlns:p14="http://schemas.microsoft.com/office/powerpoint/2010/main" xmlns="" id="{7DB0DC6E-4AF4-4817-A699-9BD96D3BCE51}"/>
              </a:ext>
            </a:extLst>
          </p:cNvPr>
          <p:cNvPicPr>
            <a:picLocks noChangeAspect="1"/>
          </p:cNvPicPr>
          <p:nvPr/>
        </p:nvPicPr>
        <p:blipFill>
          <a:blip r:embed="rId2"/>
          <a:stretch>
            <a:fillRect/>
          </a:stretch>
        </p:blipFill>
        <p:spPr>
          <a:xfrm>
            <a:off x="572933" y="1469342"/>
            <a:ext cx="8113868" cy="4673214"/>
          </a:xfrm>
          <a:prstGeom prst="rect">
            <a:avLst/>
          </a:prstGeom>
          <a:ln>
            <a:solidFill>
              <a:schemeClr val="bg1">
                <a:lumMod val="95000"/>
              </a:schemeClr>
            </a:solidFill>
          </a:ln>
        </p:spPr>
      </p:pic>
      <p:sp>
        <p:nvSpPr>
          <p:cNvPr id="7" name="TextBox 6"/>
          <p:cNvSpPr txBox="1"/>
          <p:nvPr/>
        </p:nvSpPr>
        <p:spPr>
          <a:xfrm>
            <a:off x="2213974" y="6142556"/>
            <a:ext cx="3624134" cy="338554"/>
          </a:xfrm>
          <a:prstGeom prst="rect">
            <a:avLst/>
          </a:prstGeom>
          <a:noFill/>
        </p:spPr>
        <p:txBody>
          <a:bodyPr wrap="none" rtlCol="0">
            <a:spAutoFit/>
          </a:bodyPr>
          <a:lstStyle/>
          <a:p>
            <a:r>
              <a:rPr lang="en-US" sz="1600" dirty="0" smtClean="0">
                <a:latin typeface="Segoe UI Light" panose="020B0502040204020203" pitchFamily="34" charset="0"/>
              </a:rPr>
              <a:t>Courtesy : Seth Malcom, MS Ignite 2017</a:t>
            </a:r>
            <a:endParaRPr lang="en-US" sz="1600" dirty="0">
              <a:latin typeface="Segoe UI Light" panose="020B0502040204020203" pitchFamily="34" charset="0"/>
            </a:endParaRPr>
          </a:p>
        </p:txBody>
      </p:sp>
    </p:spTree>
    <p:extLst>
      <p:ext uri="{BB962C8B-B14F-4D97-AF65-F5344CB8AC3E}">
        <p14:creationId xmlns:p14="http://schemas.microsoft.com/office/powerpoint/2010/main" val="28960386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9768" y="292608"/>
            <a:ext cx="7192546" cy="769441"/>
          </a:xfrm>
          <a:prstGeom prst="rect">
            <a:avLst/>
          </a:prstGeom>
          <a:noFill/>
        </p:spPr>
        <p:txBody>
          <a:bodyPr wrap="none" rtlCol="0">
            <a:spAutoFit/>
          </a:bodyPr>
          <a:lstStyle/>
          <a:p>
            <a:r>
              <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rPr>
              <a:t>Secure </a:t>
            </a:r>
            <a:r>
              <a:rPr lang="en-US" sz="44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DevOps </a:t>
            </a:r>
            <a:r>
              <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rPr>
              <a:t>Kit for Azure</a:t>
            </a:r>
          </a:p>
        </p:txBody>
      </p:sp>
      <p:sp>
        <p:nvSpPr>
          <p:cNvPr id="3" name="TextBox 2"/>
          <p:cNvSpPr txBox="1"/>
          <p:nvPr/>
        </p:nvSpPr>
        <p:spPr>
          <a:xfrm>
            <a:off x="429768" y="919809"/>
            <a:ext cx="9409176" cy="584775"/>
          </a:xfrm>
          <a:prstGeom prst="rect">
            <a:avLst/>
          </a:prstGeom>
          <a:noFill/>
        </p:spPr>
        <p:txBody>
          <a:bodyPr wrap="square" rtlCol="0">
            <a:spAutoFit/>
          </a:bodyPr>
          <a:lstStyle/>
          <a:p>
            <a:r>
              <a:rPr lang="en-US" sz="3200" dirty="0" smtClean="0">
                <a:latin typeface="Segoe UI" panose="020B0502040204020203" pitchFamily="34" charset="0"/>
                <a:ea typeface="Segoe UI" panose="020B0502040204020203" pitchFamily="34" charset="0"/>
                <a:cs typeface="Segoe UI" panose="020B0502040204020203" pitchFamily="34" charset="0"/>
              </a:rPr>
              <a:t>Make Data Driven Decisions</a:t>
            </a:r>
          </a:p>
        </p:txBody>
      </p:sp>
      <p:sp>
        <p:nvSpPr>
          <p:cNvPr id="4" name="Slide Number Placeholder 3"/>
          <p:cNvSpPr>
            <a:spLocks noGrp="1"/>
          </p:cNvSpPr>
          <p:nvPr>
            <p:ph type="sldNum" sz="quarter" idx="12"/>
          </p:nvPr>
        </p:nvSpPr>
        <p:spPr/>
        <p:txBody>
          <a:bodyPr/>
          <a:lstStyle/>
          <a:p>
            <a:fld id="{3582B778-AA17-479A-9B3E-917E3360EF79}" type="slidenum">
              <a:rPr lang="en-US" smtClean="0"/>
              <a:t>25</a:t>
            </a:fld>
            <a:endParaRPr lang="en-US"/>
          </a:p>
        </p:txBody>
      </p:sp>
      <p:pic>
        <p:nvPicPr>
          <p:cNvPr id="7" name="Picture 6"/>
          <p:cNvPicPr>
            <a:picLocks noChangeAspect="1"/>
          </p:cNvPicPr>
          <p:nvPr/>
        </p:nvPicPr>
        <p:blipFill>
          <a:blip r:embed="rId2"/>
          <a:stretch>
            <a:fillRect/>
          </a:stretch>
        </p:blipFill>
        <p:spPr>
          <a:xfrm>
            <a:off x="569277" y="1586657"/>
            <a:ext cx="8041323" cy="4597502"/>
          </a:xfrm>
          <a:prstGeom prst="rect">
            <a:avLst/>
          </a:prstGeom>
          <a:ln>
            <a:solidFill>
              <a:schemeClr val="bg1">
                <a:lumMod val="95000"/>
              </a:schemeClr>
            </a:solidFill>
          </a:ln>
        </p:spPr>
      </p:pic>
      <p:sp>
        <p:nvSpPr>
          <p:cNvPr id="8" name="TextBox 7"/>
          <p:cNvSpPr txBox="1"/>
          <p:nvPr/>
        </p:nvSpPr>
        <p:spPr>
          <a:xfrm>
            <a:off x="2213974" y="6266232"/>
            <a:ext cx="3624134" cy="338554"/>
          </a:xfrm>
          <a:prstGeom prst="rect">
            <a:avLst/>
          </a:prstGeom>
          <a:noFill/>
        </p:spPr>
        <p:txBody>
          <a:bodyPr wrap="none" rtlCol="0">
            <a:spAutoFit/>
          </a:bodyPr>
          <a:lstStyle/>
          <a:p>
            <a:r>
              <a:rPr lang="en-US" sz="1600" dirty="0" smtClean="0">
                <a:latin typeface="Segoe UI Light" panose="020B0502040204020203" pitchFamily="34" charset="0"/>
              </a:rPr>
              <a:t>Courtesy : Seth Malcom, MS Ignite 2017</a:t>
            </a:r>
            <a:endParaRPr lang="en-US" sz="1600" dirty="0">
              <a:latin typeface="Segoe UI Light" panose="020B0502040204020203" pitchFamily="34" charset="0"/>
            </a:endParaRPr>
          </a:p>
        </p:txBody>
      </p:sp>
    </p:spTree>
    <p:extLst>
      <p:ext uri="{BB962C8B-B14F-4D97-AF65-F5344CB8AC3E}">
        <p14:creationId xmlns:p14="http://schemas.microsoft.com/office/powerpoint/2010/main" val="40298060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42455" y="204960"/>
            <a:ext cx="10884159" cy="9106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Secure DevOps Kit – Impact at Microsoft</a:t>
            </a:r>
            <a:endParaRPr lang="en-US" dirty="0">
              <a:solidFill>
                <a:srgbClr val="0070C0"/>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2" name="Group 1"/>
          <p:cNvGrpSpPr/>
          <p:nvPr/>
        </p:nvGrpSpPr>
        <p:grpSpPr>
          <a:xfrm>
            <a:off x="463891" y="1339611"/>
            <a:ext cx="9272707" cy="4440916"/>
            <a:chOff x="511344" y="1483310"/>
            <a:chExt cx="9272707" cy="4440916"/>
          </a:xfrm>
        </p:grpSpPr>
        <p:sp>
          <p:nvSpPr>
            <p:cNvPr id="7" name="Rectangle 6"/>
            <p:cNvSpPr/>
            <p:nvPr/>
          </p:nvSpPr>
          <p:spPr>
            <a:xfrm>
              <a:off x="511344" y="1483310"/>
              <a:ext cx="6305213" cy="542399"/>
            </a:xfrm>
            <a:prstGeom prst="rect">
              <a:avLst/>
            </a:prstGeom>
          </p:spPr>
          <p:txBody>
            <a:bodyPr wrap="square">
              <a:spAutoFit/>
            </a:bodyPr>
            <a:lstStyle/>
            <a:p>
              <a:pPr marL="457200" indent="-457200" defTabSz="932597">
                <a:buFont typeface="Arial" panose="020B0604020202020204" pitchFamily="34" charset="0"/>
                <a:buChar char="•"/>
              </a:pPr>
              <a:r>
                <a:rPr lang="en-US" sz="2856" dirty="0">
                  <a:solidFill>
                    <a:srgbClr val="7030A0"/>
                  </a:solidFill>
                  <a:latin typeface="Segoe UI Semilight" panose="020B0402040204020203" pitchFamily="34" charset="0"/>
                  <a:ea typeface="Verdana" panose="020B0604030504040204" pitchFamily="34" charset="0"/>
                  <a:cs typeface="Segoe UI Semilight" panose="020B0402040204020203" pitchFamily="34" charset="0"/>
                </a:rPr>
                <a:t>462</a:t>
              </a:r>
              <a:r>
                <a:rPr lang="en-US" sz="2856" dirty="0">
                  <a:latin typeface="Segoe UI Semilight" panose="020B0402040204020203" pitchFamily="34" charset="0"/>
                  <a:ea typeface="Verdana" panose="020B0604030504040204" pitchFamily="34" charset="0"/>
                  <a:cs typeface="Segoe UI Semilight" panose="020B0402040204020203" pitchFamily="34" charset="0"/>
                </a:rPr>
                <a:t> subscriptions scanned</a:t>
              </a:r>
            </a:p>
          </p:txBody>
        </p:sp>
        <p:sp>
          <p:nvSpPr>
            <p:cNvPr id="8" name="Rectangle 7"/>
            <p:cNvSpPr/>
            <p:nvPr/>
          </p:nvSpPr>
          <p:spPr>
            <a:xfrm>
              <a:off x="511344" y="2279526"/>
              <a:ext cx="6073891" cy="542399"/>
            </a:xfrm>
            <a:prstGeom prst="rect">
              <a:avLst/>
            </a:prstGeom>
          </p:spPr>
          <p:txBody>
            <a:bodyPr wrap="square">
              <a:spAutoFit/>
            </a:bodyPr>
            <a:lstStyle/>
            <a:p>
              <a:pPr marL="457200" indent="-457200" defTabSz="932597">
                <a:buFont typeface="Arial" panose="020B0604020202020204" pitchFamily="34" charset="0"/>
                <a:buChar char="•"/>
              </a:pPr>
              <a:r>
                <a:rPr lang="en-US" sz="2856" dirty="0">
                  <a:solidFill>
                    <a:srgbClr val="7030A0"/>
                  </a:solidFill>
                  <a:latin typeface="Segoe UI Semilight" panose="020B0402040204020203" pitchFamily="34" charset="0"/>
                  <a:ea typeface="Verdana" panose="020B0604030504040204" pitchFamily="34" charset="0"/>
                  <a:cs typeface="Segoe UI Semilight" panose="020B0402040204020203" pitchFamily="34" charset="0"/>
                </a:rPr>
                <a:t>4245</a:t>
              </a:r>
              <a:r>
                <a:rPr lang="en-US" sz="2856" dirty="0">
                  <a:latin typeface="Segoe UI Semilight" panose="020B0402040204020203" pitchFamily="34" charset="0"/>
                  <a:ea typeface="Verdana" panose="020B0604030504040204" pitchFamily="34" charset="0"/>
                  <a:cs typeface="Segoe UI Semilight" panose="020B0402040204020203" pitchFamily="34" charset="0"/>
                </a:rPr>
                <a:t> Azure resources secured</a:t>
              </a:r>
            </a:p>
          </p:txBody>
        </p:sp>
        <p:sp>
          <p:nvSpPr>
            <p:cNvPr id="9" name="Rectangle 8"/>
            <p:cNvSpPr/>
            <p:nvPr/>
          </p:nvSpPr>
          <p:spPr>
            <a:xfrm>
              <a:off x="511345" y="3789395"/>
              <a:ext cx="6470288" cy="542399"/>
            </a:xfrm>
            <a:prstGeom prst="rect">
              <a:avLst/>
            </a:prstGeom>
          </p:spPr>
          <p:txBody>
            <a:bodyPr wrap="square">
              <a:spAutoFit/>
            </a:bodyPr>
            <a:lstStyle/>
            <a:p>
              <a:pPr marL="457200" indent="-457200" defTabSz="932597">
                <a:buFont typeface="Arial" panose="020B0604020202020204" pitchFamily="34" charset="0"/>
                <a:buChar char="•"/>
              </a:pPr>
              <a:r>
                <a:rPr lang="en-US" sz="2856" dirty="0">
                  <a:solidFill>
                    <a:srgbClr val="7030A0"/>
                  </a:solidFill>
                  <a:latin typeface="Segoe UI Semilight" panose="020B0402040204020203" pitchFamily="34" charset="0"/>
                  <a:ea typeface="Verdana" panose="020B0604030504040204" pitchFamily="34" charset="0"/>
                  <a:cs typeface="Segoe UI Semilight" panose="020B0402040204020203" pitchFamily="34" charset="0"/>
                </a:rPr>
                <a:t>95000</a:t>
              </a:r>
              <a:r>
                <a:rPr lang="en-US" sz="2856" dirty="0">
                  <a:latin typeface="Segoe UI Semilight" panose="020B0402040204020203" pitchFamily="34" charset="0"/>
                  <a:ea typeface="Verdana" panose="020B0604030504040204" pitchFamily="34" charset="0"/>
                  <a:cs typeface="Segoe UI Semilight" panose="020B0402040204020203" pitchFamily="34" charset="0"/>
                </a:rPr>
                <a:t> controls scanned till date</a:t>
              </a:r>
            </a:p>
          </p:txBody>
        </p:sp>
        <p:sp>
          <p:nvSpPr>
            <p:cNvPr id="10" name="Rectangle 9"/>
            <p:cNvSpPr/>
            <p:nvPr/>
          </p:nvSpPr>
          <p:spPr>
            <a:xfrm>
              <a:off x="511345" y="4585611"/>
              <a:ext cx="7161674" cy="542399"/>
            </a:xfrm>
            <a:prstGeom prst="rect">
              <a:avLst/>
            </a:prstGeom>
          </p:spPr>
          <p:txBody>
            <a:bodyPr wrap="square">
              <a:spAutoFit/>
            </a:bodyPr>
            <a:lstStyle/>
            <a:p>
              <a:pPr marL="457200" indent="-457200" defTabSz="932597">
                <a:buFont typeface="Arial" panose="020B0604020202020204" pitchFamily="34" charset="0"/>
                <a:buChar char="•"/>
              </a:pPr>
              <a:r>
                <a:rPr lang="en-US" sz="2856" dirty="0">
                  <a:solidFill>
                    <a:srgbClr val="7030A0"/>
                  </a:solidFill>
                  <a:latin typeface="Segoe UI Semilight" panose="020B0402040204020203" pitchFamily="34" charset="0"/>
                  <a:ea typeface="Verdana" panose="020B0604030504040204" pitchFamily="34" charset="0"/>
                  <a:cs typeface="Segoe UI Semilight" panose="020B0402040204020203" pitchFamily="34" charset="0"/>
                </a:rPr>
                <a:t>8000+</a:t>
              </a:r>
              <a:r>
                <a:rPr lang="en-US" sz="2856" dirty="0">
                  <a:latin typeface="Segoe UI Semilight" panose="020B0402040204020203" pitchFamily="34" charset="0"/>
                  <a:ea typeface="Verdana" panose="020B0604030504040204" pitchFamily="34" charset="0"/>
                  <a:cs typeface="Segoe UI Semilight" panose="020B0402040204020203" pitchFamily="34" charset="0"/>
                </a:rPr>
                <a:t> hours of manual effort saved</a:t>
              </a:r>
            </a:p>
          </p:txBody>
        </p:sp>
        <p:sp>
          <p:nvSpPr>
            <p:cNvPr id="11" name="Rectangle 10"/>
            <p:cNvSpPr/>
            <p:nvPr/>
          </p:nvSpPr>
          <p:spPr>
            <a:xfrm>
              <a:off x="511344" y="5381827"/>
              <a:ext cx="9272707" cy="542399"/>
            </a:xfrm>
            <a:prstGeom prst="rect">
              <a:avLst/>
            </a:prstGeom>
          </p:spPr>
          <p:txBody>
            <a:bodyPr wrap="square">
              <a:spAutoFit/>
            </a:bodyPr>
            <a:lstStyle/>
            <a:p>
              <a:pPr marL="457200" indent="-457200" defTabSz="932597">
                <a:buFont typeface="Arial" panose="020B0604020202020204" pitchFamily="34" charset="0"/>
                <a:buChar char="•"/>
              </a:pPr>
              <a:r>
                <a:rPr lang="en-US" sz="2856" dirty="0">
                  <a:solidFill>
                    <a:srgbClr val="7030A0"/>
                  </a:solidFill>
                  <a:latin typeface="Segoe UI Semilight" panose="020B0402040204020203" pitchFamily="34" charset="0"/>
                  <a:ea typeface="Verdana" panose="020B0604030504040204" pitchFamily="34" charset="0"/>
                  <a:cs typeface="Segoe UI Semilight" panose="020B0402040204020203" pitchFamily="34" charset="0"/>
                </a:rPr>
                <a:t>250+</a:t>
              </a:r>
              <a:r>
                <a:rPr lang="en-US" sz="2856" dirty="0">
                  <a:latin typeface="Segoe UI Semilight" panose="020B0402040204020203" pitchFamily="34" charset="0"/>
                  <a:ea typeface="Verdana" panose="020B0604030504040204" pitchFamily="34" charset="0"/>
                  <a:cs typeface="Segoe UI Semilight" panose="020B0402040204020203" pitchFamily="34" charset="0"/>
                </a:rPr>
                <a:t> security controls across 25 Azure services</a:t>
              </a:r>
            </a:p>
          </p:txBody>
        </p:sp>
        <p:sp>
          <p:nvSpPr>
            <p:cNvPr id="12" name="Rectangle 11"/>
            <p:cNvSpPr/>
            <p:nvPr/>
          </p:nvSpPr>
          <p:spPr>
            <a:xfrm>
              <a:off x="511344" y="3013951"/>
              <a:ext cx="7493540" cy="542399"/>
            </a:xfrm>
            <a:prstGeom prst="rect">
              <a:avLst/>
            </a:prstGeom>
          </p:spPr>
          <p:txBody>
            <a:bodyPr wrap="square">
              <a:spAutoFit/>
            </a:bodyPr>
            <a:lstStyle/>
            <a:p>
              <a:pPr marL="457200" indent="-457200" defTabSz="932597">
                <a:buFont typeface="Arial" panose="020B0604020202020204" pitchFamily="34" charset="0"/>
                <a:buChar char="•"/>
              </a:pPr>
              <a:r>
                <a:rPr lang="en-US" sz="2856" dirty="0" smtClean="0">
                  <a:solidFill>
                    <a:srgbClr val="7030A0"/>
                  </a:solidFill>
                  <a:latin typeface="Segoe UI Semilight" panose="020B0402040204020203" pitchFamily="34" charset="0"/>
                  <a:ea typeface="Verdana" panose="020B0604030504040204" pitchFamily="34" charset="0"/>
                  <a:cs typeface="Segoe UI Semilight" panose="020B0402040204020203" pitchFamily="34" charset="0"/>
                </a:rPr>
                <a:t>40</a:t>
              </a:r>
              <a:r>
                <a:rPr lang="en-US" sz="2856" dirty="0">
                  <a:solidFill>
                    <a:srgbClr val="7030A0"/>
                  </a:solidFill>
                  <a:latin typeface="Segoe UI Semilight" panose="020B0402040204020203" pitchFamily="34" charset="0"/>
                  <a:ea typeface="Verdana" panose="020B0604030504040204" pitchFamily="34" charset="0"/>
                  <a:cs typeface="Segoe UI Semilight" panose="020B0402040204020203" pitchFamily="34" charset="0"/>
                </a:rPr>
                <a:t>+</a:t>
              </a:r>
              <a:r>
                <a:rPr lang="en-US" sz="2856" dirty="0" smtClean="0">
                  <a:latin typeface="Segoe UI Semilight" panose="020B0402040204020203" pitchFamily="34" charset="0"/>
                  <a:ea typeface="Verdana" panose="020B0604030504040204" pitchFamily="34" charset="0"/>
                  <a:cs typeface="Segoe UI Semilight" panose="020B0402040204020203" pitchFamily="34" charset="0"/>
                </a:rPr>
                <a:t> </a:t>
              </a:r>
              <a:r>
                <a:rPr lang="en-US" sz="2856" dirty="0">
                  <a:latin typeface="Segoe UI Semilight" panose="020B0402040204020203" pitchFamily="34" charset="0"/>
                  <a:ea typeface="Verdana" panose="020B0604030504040204" pitchFamily="34" charset="0"/>
                  <a:cs typeface="Segoe UI Semilight" panose="020B0402040204020203" pitchFamily="34" charset="0"/>
                </a:rPr>
                <a:t>enterprise LOB apps across IT</a:t>
              </a:r>
            </a:p>
          </p:txBody>
        </p:sp>
      </p:grpSp>
      <p:sp>
        <p:nvSpPr>
          <p:cNvPr id="3" name="Slide Number Placeholder 2"/>
          <p:cNvSpPr>
            <a:spLocks noGrp="1"/>
          </p:cNvSpPr>
          <p:nvPr>
            <p:ph type="sldNum" sz="quarter" idx="12"/>
          </p:nvPr>
        </p:nvSpPr>
        <p:spPr/>
        <p:txBody>
          <a:bodyPr/>
          <a:lstStyle/>
          <a:p>
            <a:fld id="{3582B778-AA17-479A-9B3E-917E3360EF79}" type="slidenum">
              <a:rPr lang="en-US" smtClean="0"/>
              <a:t>26</a:t>
            </a:fld>
            <a:endParaRPr lang="en-US"/>
          </a:p>
        </p:txBody>
      </p:sp>
      <p:sp>
        <p:nvSpPr>
          <p:cNvPr id="14" name="TextBox 13"/>
          <p:cNvSpPr txBox="1"/>
          <p:nvPr/>
        </p:nvSpPr>
        <p:spPr>
          <a:xfrm>
            <a:off x="3480054" y="6307699"/>
            <a:ext cx="4085798" cy="338554"/>
          </a:xfrm>
          <a:prstGeom prst="rect">
            <a:avLst/>
          </a:prstGeom>
          <a:noFill/>
        </p:spPr>
        <p:txBody>
          <a:bodyPr wrap="none" rtlCol="0">
            <a:spAutoFit/>
          </a:bodyPr>
          <a:lstStyle/>
          <a:p>
            <a:r>
              <a:rPr lang="en-US" sz="1600" dirty="0" smtClean="0">
                <a:latin typeface="Segoe UI Light" panose="020B0502040204020203" pitchFamily="34" charset="0"/>
              </a:rPr>
              <a:t>Stats Courtesy : Seth Malcom, MS Ignite 2017</a:t>
            </a:r>
            <a:endParaRPr lang="en-US" sz="1600" dirty="0">
              <a:latin typeface="Segoe UI Light" panose="020B0502040204020203" pitchFamily="34" charset="0"/>
            </a:endParaRPr>
          </a:p>
        </p:txBody>
      </p:sp>
    </p:spTree>
    <p:extLst>
      <p:ext uri="{BB962C8B-B14F-4D97-AF65-F5344CB8AC3E}">
        <p14:creationId xmlns:p14="http://schemas.microsoft.com/office/powerpoint/2010/main" val="40483986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42455" y="204960"/>
            <a:ext cx="10884159" cy="9106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Security First Mindset</a:t>
            </a:r>
            <a:endParaRPr lang="en-US" dirty="0">
              <a:solidFill>
                <a:srgbClr val="0070C0"/>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Slide Number Placeholder 2"/>
          <p:cNvSpPr>
            <a:spLocks noGrp="1"/>
          </p:cNvSpPr>
          <p:nvPr>
            <p:ph type="sldNum" sz="quarter" idx="12"/>
          </p:nvPr>
        </p:nvSpPr>
        <p:spPr/>
        <p:txBody>
          <a:bodyPr/>
          <a:lstStyle/>
          <a:p>
            <a:fld id="{3582B778-AA17-479A-9B3E-917E3360EF79}" type="slidenum">
              <a:rPr lang="en-US" smtClean="0"/>
              <a:t>27</a:t>
            </a:fld>
            <a:endParaRPr lang="en-US"/>
          </a:p>
        </p:txBody>
      </p:sp>
      <p:sp>
        <p:nvSpPr>
          <p:cNvPr id="6" name="TextBox 5"/>
          <p:cNvSpPr txBox="1"/>
          <p:nvPr/>
        </p:nvSpPr>
        <p:spPr>
          <a:xfrm>
            <a:off x="453472" y="1427670"/>
            <a:ext cx="11128928" cy="4062651"/>
          </a:xfrm>
          <a:prstGeom prst="rect">
            <a:avLst/>
          </a:prstGeom>
          <a:noFill/>
        </p:spPr>
        <p:txBody>
          <a:bodyPr wrap="square" rtlCol="0">
            <a:spAutoFit/>
          </a:bodyPr>
          <a:lstStyle/>
          <a:p>
            <a:pPr>
              <a:lnSpc>
                <a:spcPct val="150000"/>
              </a:lnSpc>
            </a:pPr>
            <a:r>
              <a:rPr lang="en-US" sz="28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If somebody wants to get in, they get in.</a:t>
            </a:r>
            <a:r>
              <a:rPr lang="en-US" sz="2800" dirty="0" smtClean="0">
                <a:latin typeface="Segoe UI Light" panose="020B0502040204020203" pitchFamily="34" charset="0"/>
              </a:rPr>
              <a:t> – </a:t>
            </a:r>
            <a:r>
              <a:rPr lang="en-US" sz="2000" dirty="0" smtClean="0">
                <a:latin typeface="Segoe UI Light" panose="020B0502040204020203" pitchFamily="34" charset="0"/>
              </a:rPr>
              <a:t>Michael Hayden, Former NSA / CIA</a:t>
            </a:r>
          </a:p>
          <a:p>
            <a:pPr>
              <a:lnSpc>
                <a:spcPct val="150000"/>
              </a:lnSpc>
            </a:pPr>
            <a:endParaRPr lang="en-US" sz="2400" dirty="0" smtClean="0">
              <a:latin typeface="Segoe UI Light" panose="020B0502040204020203" pitchFamily="34" charset="0"/>
            </a:endParaRPr>
          </a:p>
          <a:p>
            <a:pPr marL="342900" indent="-342900">
              <a:lnSpc>
                <a:spcPct val="150000"/>
              </a:lnSpc>
              <a:buFont typeface="Arial" panose="020B0604020202020204" pitchFamily="34" charset="0"/>
              <a:buChar char="•"/>
            </a:pPr>
            <a:r>
              <a:rPr lang="en-US" sz="2400" dirty="0" smtClean="0">
                <a:latin typeface="Segoe UI Light" panose="020B0502040204020203" pitchFamily="34" charset="0"/>
              </a:rPr>
              <a:t>Security is a highly asymmetric game.</a:t>
            </a:r>
          </a:p>
          <a:p>
            <a:pPr marL="342900" indent="-342900">
              <a:lnSpc>
                <a:spcPct val="150000"/>
              </a:lnSpc>
              <a:buFont typeface="Arial" panose="020B0604020202020204" pitchFamily="34" charset="0"/>
              <a:buChar char="•"/>
            </a:pPr>
            <a:r>
              <a:rPr lang="en-US" sz="2400" dirty="0">
                <a:latin typeface="Segoe UI Light" panose="020B0502040204020203" pitchFamily="34" charset="0"/>
              </a:rPr>
              <a:t>Do you run security war games </a:t>
            </a:r>
            <a:r>
              <a:rPr lang="en-US" sz="2400" dirty="0" smtClean="0">
                <a:latin typeface="Segoe UI Light" panose="020B0502040204020203" pitchFamily="34" charset="0"/>
              </a:rPr>
              <a:t>?</a:t>
            </a:r>
          </a:p>
          <a:p>
            <a:pPr marL="342900" indent="-342900">
              <a:lnSpc>
                <a:spcPct val="150000"/>
              </a:lnSpc>
              <a:buFont typeface="Arial" panose="020B0604020202020204" pitchFamily="34" charset="0"/>
              <a:buChar char="•"/>
            </a:pPr>
            <a:r>
              <a:rPr lang="en-US" sz="2400" dirty="0" smtClean="0">
                <a:latin typeface="Segoe UI Light" panose="020B0502040204020203" pitchFamily="34" charset="0"/>
              </a:rPr>
              <a:t>Do you have telemetry to identify breaches and unusual activity ? </a:t>
            </a:r>
            <a:endParaRPr lang="en-US" sz="2400" dirty="0">
              <a:latin typeface="Segoe UI Light" panose="020B0502040204020203" pitchFamily="34" charset="0"/>
            </a:endParaRPr>
          </a:p>
          <a:p>
            <a:pPr marL="342900" indent="-342900">
              <a:lnSpc>
                <a:spcPct val="150000"/>
              </a:lnSpc>
              <a:buFont typeface="Arial" panose="020B0604020202020204" pitchFamily="34" charset="0"/>
              <a:buChar char="•"/>
            </a:pPr>
            <a:r>
              <a:rPr lang="en-US" sz="2400" dirty="0" smtClean="0">
                <a:latin typeface="Segoe UI Light" panose="020B0502040204020203" pitchFamily="34" charset="0"/>
              </a:rPr>
              <a:t>Do you have a security breach response and recovery plan?</a:t>
            </a:r>
          </a:p>
          <a:p>
            <a:pPr marL="342900" indent="-342900">
              <a:lnSpc>
                <a:spcPct val="150000"/>
              </a:lnSpc>
              <a:buFont typeface="Arial" panose="020B0604020202020204" pitchFamily="34" charset="0"/>
              <a:buChar char="•"/>
            </a:pPr>
            <a:r>
              <a:rPr lang="en-US" sz="2400" dirty="0" smtClean="0">
                <a:latin typeface="Segoe UI Light" panose="020B0502040204020203" pitchFamily="34" charset="0"/>
              </a:rPr>
              <a:t>The modern regulations around cybersecurity require you to do so.</a:t>
            </a:r>
          </a:p>
        </p:txBody>
      </p:sp>
    </p:spTree>
    <p:extLst>
      <p:ext uri="{BB962C8B-B14F-4D97-AF65-F5344CB8AC3E}">
        <p14:creationId xmlns:p14="http://schemas.microsoft.com/office/powerpoint/2010/main" val="208078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582B778-AA17-479A-9B3E-917E3360EF79}" type="slidenum">
              <a:rPr lang="en-US" smtClean="0"/>
              <a:t>28</a:t>
            </a:fld>
            <a:endParaRPr lang="en-US"/>
          </a:p>
        </p:txBody>
      </p:sp>
      <p:sp>
        <p:nvSpPr>
          <p:cNvPr id="3" name="TextBox 2"/>
          <p:cNvSpPr txBox="1"/>
          <p:nvPr/>
        </p:nvSpPr>
        <p:spPr>
          <a:xfrm>
            <a:off x="765544" y="361506"/>
            <a:ext cx="3804311" cy="769441"/>
          </a:xfrm>
          <a:prstGeom prst="rect">
            <a:avLst/>
          </a:prstGeom>
          <a:noFill/>
        </p:spPr>
        <p:txBody>
          <a:bodyPr wrap="none" rtlCol="0">
            <a:spAutoFit/>
          </a:bodyPr>
          <a:lstStyle/>
          <a:p>
            <a:r>
              <a:rPr lang="en-US" sz="4400" dirty="0" smtClean="0">
                <a:latin typeface="Segoe UI" panose="020B0502040204020203" pitchFamily="34" charset="0"/>
                <a:ea typeface="Segoe UI" panose="020B0502040204020203" pitchFamily="34" charset="0"/>
                <a:cs typeface="Segoe UI" panose="020B0502040204020203" pitchFamily="34" charset="0"/>
              </a:rPr>
              <a:t>Key Takeaways</a:t>
            </a:r>
            <a:endParaRPr lang="en-US" sz="4400" dirty="0">
              <a:latin typeface="Segoe UI" panose="020B0502040204020203" pitchFamily="34" charset="0"/>
              <a:ea typeface="Segoe UI" panose="020B0502040204020203" pitchFamily="34" charset="0"/>
              <a:cs typeface="Segoe UI" panose="020B0502040204020203" pitchFamily="34" charset="0"/>
            </a:endParaRPr>
          </a:p>
        </p:txBody>
      </p:sp>
      <p:sp>
        <p:nvSpPr>
          <p:cNvPr id="4" name="TextBox 3"/>
          <p:cNvSpPr txBox="1"/>
          <p:nvPr/>
        </p:nvSpPr>
        <p:spPr>
          <a:xfrm>
            <a:off x="686522" y="1130947"/>
            <a:ext cx="11125161" cy="4247317"/>
          </a:xfrm>
          <a:prstGeom prst="rect">
            <a:avLst/>
          </a:prstGeom>
          <a:noFill/>
        </p:spPr>
        <p:txBody>
          <a:bodyPr wrap="none" rtlCol="0">
            <a:spAutoFit/>
          </a:bodyPr>
          <a:lstStyle/>
          <a:p>
            <a:pPr marL="571500" indent="-571500">
              <a:lnSpc>
                <a:spcPct val="150000"/>
              </a:lnSpc>
              <a:buFont typeface="Arial" panose="020B0604020202020204" pitchFamily="34" charset="0"/>
              <a:buChar char="•"/>
            </a:pPr>
            <a:r>
              <a:rPr lang="en-US" sz="3600" dirty="0" smtClean="0">
                <a:latin typeface="Segoe UI Light" panose="020B0502040204020203" pitchFamily="34" charset="0"/>
              </a:rPr>
              <a:t>Fixing your OWASP Top 10 </a:t>
            </a:r>
            <a:r>
              <a:rPr lang="en-US" sz="3600" dirty="0" err="1" smtClean="0">
                <a:latin typeface="Segoe UI Light" panose="020B0502040204020203" pitchFamily="34" charset="0"/>
              </a:rPr>
              <a:t>Vulnerabilites</a:t>
            </a:r>
            <a:endParaRPr lang="en-US" sz="3600" dirty="0" smtClean="0">
              <a:latin typeface="Segoe UI Light" panose="020B0502040204020203" pitchFamily="34" charset="0"/>
            </a:endParaRPr>
          </a:p>
          <a:p>
            <a:pPr marL="571500" indent="-571500">
              <a:lnSpc>
                <a:spcPct val="150000"/>
              </a:lnSpc>
              <a:buFont typeface="Arial" panose="020B0604020202020204" pitchFamily="34" charset="0"/>
              <a:buChar char="•"/>
            </a:pPr>
            <a:r>
              <a:rPr lang="en-US" sz="3600" dirty="0" smtClean="0">
                <a:latin typeface="Segoe UI Light" panose="020B0502040204020203" pitchFamily="34" charset="0"/>
              </a:rPr>
              <a:t>Having an OSS Governance Policy.</a:t>
            </a:r>
          </a:p>
          <a:p>
            <a:pPr marL="571500" indent="-571500">
              <a:lnSpc>
                <a:spcPct val="150000"/>
              </a:lnSpc>
              <a:buFont typeface="Arial" panose="020B0604020202020204" pitchFamily="34" charset="0"/>
              <a:buChar char="•"/>
            </a:pPr>
            <a:r>
              <a:rPr lang="en-US" sz="3600" dirty="0" smtClean="0">
                <a:latin typeface="Segoe UI Light" panose="020B0502040204020203" pitchFamily="34" charset="0"/>
              </a:rPr>
              <a:t>Manage your Secrets better.</a:t>
            </a:r>
          </a:p>
          <a:p>
            <a:pPr marL="571500" indent="-571500">
              <a:lnSpc>
                <a:spcPct val="150000"/>
              </a:lnSpc>
              <a:buFont typeface="Arial" panose="020B0604020202020204" pitchFamily="34" charset="0"/>
              <a:buChar char="•"/>
            </a:pPr>
            <a:r>
              <a:rPr lang="en-US" sz="3600" dirty="0" smtClean="0">
                <a:latin typeface="Segoe UI Light" panose="020B0502040204020203" pitchFamily="34" charset="0"/>
              </a:rPr>
              <a:t>Think Continuous Security / Compliance / Monitoring.</a:t>
            </a:r>
          </a:p>
          <a:p>
            <a:pPr marL="571500" indent="-571500">
              <a:lnSpc>
                <a:spcPct val="150000"/>
              </a:lnSpc>
              <a:buFont typeface="Arial" panose="020B0604020202020204" pitchFamily="34" charset="0"/>
              <a:buChar char="•"/>
            </a:pPr>
            <a:r>
              <a:rPr lang="en-US" sz="3600" dirty="0" smtClean="0">
                <a:latin typeface="Segoe UI Light" panose="020B0502040204020203" pitchFamily="34" charset="0"/>
              </a:rPr>
              <a:t>Build a Security First Mindset.</a:t>
            </a:r>
          </a:p>
        </p:txBody>
      </p:sp>
    </p:spTree>
    <p:extLst>
      <p:ext uri="{BB962C8B-B14F-4D97-AF65-F5344CB8AC3E}">
        <p14:creationId xmlns:p14="http://schemas.microsoft.com/office/powerpoint/2010/main" val="10121575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20399" y="3044280"/>
            <a:ext cx="2751202" cy="769441"/>
          </a:xfrm>
          <a:prstGeom prst="rect">
            <a:avLst/>
          </a:prstGeom>
          <a:noFill/>
        </p:spPr>
        <p:txBody>
          <a:bodyPr wrap="none" rtlCol="0">
            <a:spAutoFit/>
          </a:bodyPr>
          <a:lstStyle/>
          <a:p>
            <a:r>
              <a:rPr lang="en-US" sz="4400" dirty="0" smtClean="0">
                <a:latin typeface="Segoe UI" panose="020B0502040204020203" pitchFamily="34" charset="0"/>
                <a:ea typeface="Segoe UI" panose="020B0502040204020203" pitchFamily="34" charset="0"/>
                <a:cs typeface="Segoe UI" panose="020B0502040204020203" pitchFamily="34" charset="0"/>
              </a:rPr>
              <a:t>Thank You</a:t>
            </a:r>
            <a:endParaRPr lang="en-US" sz="4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989157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9768" y="292608"/>
            <a:ext cx="2113079" cy="769441"/>
          </a:xfrm>
          <a:prstGeom prst="rect">
            <a:avLst/>
          </a:prstGeom>
          <a:noFill/>
        </p:spPr>
        <p:txBody>
          <a:bodyPr wrap="none" rtlCol="0">
            <a:spAutoFit/>
          </a:bodyPr>
          <a:lstStyle/>
          <a:p>
            <a:r>
              <a:rPr lang="en-US" sz="44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Agenda</a:t>
            </a:r>
            <a:endPar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TextBox 2"/>
          <p:cNvSpPr txBox="1"/>
          <p:nvPr/>
        </p:nvSpPr>
        <p:spPr>
          <a:xfrm>
            <a:off x="429768" y="1062049"/>
            <a:ext cx="10018320" cy="4524315"/>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3200" dirty="0" smtClean="0">
                <a:latin typeface="Segoe UI Light" panose="020B0502040204020203" pitchFamily="34" charset="0"/>
              </a:rPr>
              <a:t>The Current Security Landscape</a:t>
            </a:r>
          </a:p>
          <a:p>
            <a:pPr marL="285750" indent="-285750">
              <a:lnSpc>
                <a:spcPct val="150000"/>
              </a:lnSpc>
              <a:buFont typeface="Arial" panose="020B0604020202020204" pitchFamily="34" charset="0"/>
              <a:buChar char="•"/>
            </a:pPr>
            <a:r>
              <a:rPr lang="en-US" sz="3200" dirty="0" smtClean="0">
                <a:latin typeface="Segoe UI Light" panose="020B0502040204020203" pitchFamily="34" charset="0"/>
              </a:rPr>
              <a:t>The Vulnerability Supply Chain</a:t>
            </a:r>
          </a:p>
          <a:p>
            <a:pPr marL="285750" indent="-285750">
              <a:lnSpc>
                <a:spcPct val="150000"/>
              </a:lnSpc>
              <a:buFont typeface="Arial" panose="020B0604020202020204" pitchFamily="34" charset="0"/>
              <a:buChar char="•"/>
            </a:pPr>
            <a:r>
              <a:rPr lang="en-US" sz="3200" dirty="0" smtClean="0">
                <a:solidFill>
                  <a:srgbClr val="0070C0"/>
                </a:solidFill>
                <a:latin typeface="Segoe UI Light" panose="020B0502040204020203" pitchFamily="34" charset="0"/>
              </a:rPr>
              <a:t>The Answer to 95% of Security Problems in Code</a:t>
            </a:r>
          </a:p>
          <a:p>
            <a:pPr marL="285750" indent="-285750">
              <a:lnSpc>
                <a:spcPct val="150000"/>
              </a:lnSpc>
              <a:buFont typeface="Arial" panose="020B0604020202020204" pitchFamily="34" charset="0"/>
              <a:buChar char="•"/>
            </a:pPr>
            <a:r>
              <a:rPr lang="en-US" sz="3200" dirty="0" smtClean="0">
                <a:solidFill>
                  <a:srgbClr val="0070C0"/>
                </a:solidFill>
                <a:latin typeface="Segoe UI Light" panose="020B0502040204020203" pitchFamily="34" charset="0"/>
              </a:rPr>
              <a:t>The Burden of our </a:t>
            </a:r>
            <a:r>
              <a:rPr lang="en-US" sz="3200" dirty="0">
                <a:solidFill>
                  <a:srgbClr val="0070C0"/>
                </a:solidFill>
                <a:latin typeface="Segoe UI Light" panose="020B0502040204020203" pitchFamily="34" charset="0"/>
              </a:rPr>
              <a:t>S</a:t>
            </a:r>
            <a:r>
              <a:rPr lang="en-US" sz="3200" dirty="0" smtClean="0">
                <a:solidFill>
                  <a:srgbClr val="0070C0"/>
                </a:solidFill>
                <a:latin typeface="Segoe UI Light" panose="020B0502040204020203" pitchFamily="34" charset="0"/>
              </a:rPr>
              <a:t>ecrets</a:t>
            </a:r>
          </a:p>
          <a:p>
            <a:pPr marL="285750" indent="-285750">
              <a:lnSpc>
                <a:spcPct val="150000"/>
              </a:lnSpc>
              <a:buFont typeface="Arial" panose="020B0604020202020204" pitchFamily="34" charset="0"/>
              <a:buChar char="•"/>
            </a:pPr>
            <a:r>
              <a:rPr lang="en-US" sz="3200" dirty="0" smtClean="0">
                <a:solidFill>
                  <a:srgbClr val="7030A0"/>
                </a:solidFill>
                <a:latin typeface="Segoe UI Light" panose="020B0502040204020203" pitchFamily="34" charset="0"/>
              </a:rPr>
              <a:t>Protecting Azure Infra with Secure DevOps Kit for Azure</a:t>
            </a:r>
          </a:p>
          <a:p>
            <a:pPr marL="285750" indent="-285750">
              <a:lnSpc>
                <a:spcPct val="150000"/>
              </a:lnSpc>
              <a:buFont typeface="Arial" panose="020B0604020202020204" pitchFamily="34" charset="0"/>
              <a:buChar char="•"/>
            </a:pPr>
            <a:r>
              <a:rPr lang="en-US" sz="3200" dirty="0" smtClean="0">
                <a:latin typeface="Segoe UI Light" panose="020B0502040204020203" pitchFamily="34" charset="0"/>
              </a:rPr>
              <a:t>Building a Security First Mindset</a:t>
            </a:r>
          </a:p>
        </p:txBody>
      </p:sp>
      <p:sp>
        <p:nvSpPr>
          <p:cNvPr id="4" name="Slide Number Placeholder 3"/>
          <p:cNvSpPr>
            <a:spLocks noGrp="1"/>
          </p:cNvSpPr>
          <p:nvPr>
            <p:ph type="sldNum" sz="quarter" idx="12"/>
          </p:nvPr>
        </p:nvSpPr>
        <p:spPr/>
        <p:txBody>
          <a:bodyPr/>
          <a:lstStyle/>
          <a:p>
            <a:fld id="{3582B778-AA17-479A-9B3E-917E3360EF79}" type="slidenum">
              <a:rPr lang="en-US" smtClean="0"/>
              <a:t>3</a:t>
            </a:fld>
            <a:endParaRPr lang="en-US"/>
          </a:p>
        </p:txBody>
      </p:sp>
    </p:spTree>
    <p:extLst>
      <p:ext uri="{BB962C8B-B14F-4D97-AF65-F5344CB8AC3E}">
        <p14:creationId xmlns:p14="http://schemas.microsoft.com/office/powerpoint/2010/main" val="12051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9768" y="292608"/>
            <a:ext cx="4331635" cy="769441"/>
          </a:xfrm>
          <a:prstGeom prst="rect">
            <a:avLst/>
          </a:prstGeom>
          <a:noFill/>
        </p:spPr>
        <p:txBody>
          <a:bodyPr wrap="none" rtlCol="0">
            <a:spAutoFit/>
          </a:bodyPr>
          <a:lstStyle/>
          <a:p>
            <a:r>
              <a:rPr lang="en-US" sz="44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Audience Survey</a:t>
            </a:r>
            <a:endPar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TextBox 2"/>
          <p:cNvSpPr txBox="1"/>
          <p:nvPr/>
        </p:nvSpPr>
        <p:spPr>
          <a:xfrm>
            <a:off x="429768" y="1073338"/>
            <a:ext cx="9730164" cy="304698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3200" dirty="0" smtClean="0">
                <a:latin typeface="Segoe UI Light" panose="020B0502040204020203" pitchFamily="34" charset="0"/>
              </a:rPr>
              <a:t>How many have a full DevOps pipeline ? </a:t>
            </a:r>
          </a:p>
          <a:p>
            <a:pPr marL="285750" indent="-285750">
              <a:lnSpc>
                <a:spcPct val="150000"/>
              </a:lnSpc>
              <a:buFont typeface="Arial" panose="020B0604020202020204" pitchFamily="34" charset="0"/>
              <a:buChar char="•"/>
            </a:pPr>
            <a:r>
              <a:rPr lang="en-US" sz="3200" dirty="0" smtClean="0">
                <a:latin typeface="Segoe UI Light" panose="020B0502040204020203" pitchFamily="34" charset="0"/>
              </a:rPr>
              <a:t>How many are InfoSec people? </a:t>
            </a:r>
          </a:p>
          <a:p>
            <a:pPr marL="285750" indent="-285750">
              <a:lnSpc>
                <a:spcPct val="150000"/>
              </a:lnSpc>
              <a:buFont typeface="Arial" panose="020B0604020202020204" pitchFamily="34" charset="0"/>
              <a:buChar char="•"/>
            </a:pPr>
            <a:r>
              <a:rPr lang="en-US" sz="3200" dirty="0" smtClean="0">
                <a:latin typeface="Segoe UI Light" panose="020B0502040204020203" pitchFamily="34" charset="0"/>
              </a:rPr>
              <a:t>How many are from Engineering ? </a:t>
            </a:r>
          </a:p>
          <a:p>
            <a:pPr marL="285750" indent="-285750">
              <a:lnSpc>
                <a:spcPct val="150000"/>
              </a:lnSpc>
              <a:buFont typeface="Arial" panose="020B0604020202020204" pitchFamily="34" charset="0"/>
              <a:buChar char="•"/>
            </a:pPr>
            <a:r>
              <a:rPr lang="en-US" sz="3200" dirty="0" smtClean="0">
                <a:latin typeface="Segoe UI Light" panose="020B0502040204020203" pitchFamily="34" charset="0"/>
              </a:rPr>
              <a:t>How many have strong / transparent security policies?</a:t>
            </a:r>
          </a:p>
        </p:txBody>
      </p:sp>
      <p:sp>
        <p:nvSpPr>
          <p:cNvPr id="4" name="Slide Number Placeholder 3"/>
          <p:cNvSpPr>
            <a:spLocks noGrp="1"/>
          </p:cNvSpPr>
          <p:nvPr>
            <p:ph type="sldNum" sz="quarter" idx="12"/>
          </p:nvPr>
        </p:nvSpPr>
        <p:spPr/>
        <p:txBody>
          <a:bodyPr/>
          <a:lstStyle/>
          <a:p>
            <a:fld id="{3582B778-AA17-479A-9B3E-917E3360EF79}" type="slidenum">
              <a:rPr lang="en-US" smtClean="0"/>
              <a:t>4</a:t>
            </a:fld>
            <a:endParaRPr lang="en-US"/>
          </a:p>
        </p:txBody>
      </p:sp>
    </p:spTree>
    <p:extLst>
      <p:ext uri="{BB962C8B-B14F-4D97-AF65-F5344CB8AC3E}">
        <p14:creationId xmlns:p14="http://schemas.microsoft.com/office/powerpoint/2010/main" val="213743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9768" y="292608"/>
            <a:ext cx="7999882" cy="769441"/>
          </a:xfrm>
          <a:prstGeom prst="rect">
            <a:avLst/>
          </a:prstGeom>
          <a:noFill/>
        </p:spPr>
        <p:txBody>
          <a:bodyPr wrap="none" rtlCol="0">
            <a:spAutoFit/>
          </a:bodyPr>
          <a:lstStyle/>
          <a:p>
            <a:r>
              <a:rPr lang="en-US" sz="44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The Current Security Landscape</a:t>
            </a:r>
            <a:endPar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Slide Number Placeholder 2"/>
          <p:cNvSpPr>
            <a:spLocks noGrp="1"/>
          </p:cNvSpPr>
          <p:nvPr>
            <p:ph type="sldNum" sz="quarter" idx="12"/>
          </p:nvPr>
        </p:nvSpPr>
        <p:spPr/>
        <p:txBody>
          <a:bodyPr/>
          <a:lstStyle/>
          <a:p>
            <a:fld id="{3582B778-AA17-479A-9B3E-917E3360EF79}" type="slidenum">
              <a:rPr lang="en-US" smtClean="0"/>
              <a:t>5</a:t>
            </a:fld>
            <a:endParaRPr lang="en-US"/>
          </a:p>
        </p:txBody>
      </p:sp>
      <p:sp>
        <p:nvSpPr>
          <p:cNvPr id="5" name="Rectangle 4"/>
          <p:cNvSpPr/>
          <p:nvPr/>
        </p:nvSpPr>
        <p:spPr>
          <a:xfrm>
            <a:off x="523874" y="1447042"/>
            <a:ext cx="10695814" cy="3046988"/>
          </a:xfrm>
          <a:prstGeom prst="rect">
            <a:avLst/>
          </a:prstGeom>
        </p:spPr>
        <p:txBody>
          <a:bodyPr wrap="square">
            <a:spAutoFit/>
          </a:bodyPr>
          <a:lstStyle/>
          <a:p>
            <a:pPr marL="342900" indent="-342900">
              <a:lnSpc>
                <a:spcPct val="150000"/>
              </a:lnSpc>
              <a:buFont typeface="Arial" panose="020B0604020202020204" pitchFamily="34" charset="0"/>
              <a:buChar char="•"/>
            </a:pPr>
            <a:r>
              <a:rPr lang="en-US" sz="3200" dirty="0" smtClean="0">
                <a:latin typeface="Segoe UI Light" panose="020B0502040204020203" pitchFamily="34" charset="0"/>
                <a:ea typeface="Segoe UI" panose="020B0502040204020203" pitchFamily="34" charset="0"/>
                <a:cs typeface="Segoe UI" panose="020B0502040204020203" pitchFamily="34" charset="0"/>
              </a:rPr>
              <a:t>Is the threat real ? Endless debate on value</a:t>
            </a:r>
            <a:endParaRPr lang="en-US" sz="3200" dirty="0">
              <a:latin typeface="Segoe UI Light" panose="020B0502040204020203" pitchFamily="34" charset="0"/>
              <a:ea typeface="Segoe UI" panose="020B0502040204020203" pitchFamily="34" charset="0"/>
              <a:cs typeface="Segoe UI" panose="020B0502040204020203" pitchFamily="34" charset="0"/>
            </a:endParaRPr>
          </a:p>
          <a:p>
            <a:pPr marL="342900" indent="-342900">
              <a:lnSpc>
                <a:spcPct val="150000"/>
              </a:lnSpc>
              <a:buFont typeface="Arial" panose="020B0604020202020204" pitchFamily="34" charset="0"/>
              <a:buChar char="•"/>
            </a:pPr>
            <a:r>
              <a:rPr lang="en-US" sz="3200" dirty="0" smtClean="0">
                <a:latin typeface="Segoe UI Light" panose="020B0502040204020203" pitchFamily="34" charset="0"/>
                <a:ea typeface="Segoe UI" panose="020B0502040204020203" pitchFamily="34" charset="0"/>
                <a:cs typeface="Segoe UI" panose="020B0502040204020203" pitchFamily="34" charset="0"/>
              </a:rPr>
              <a:t>Our team is good?</a:t>
            </a:r>
          </a:p>
          <a:p>
            <a:pPr marL="342900" indent="-342900">
              <a:lnSpc>
                <a:spcPct val="150000"/>
              </a:lnSpc>
              <a:buFont typeface="Arial" panose="020B0604020202020204" pitchFamily="34" charset="0"/>
              <a:buChar char="•"/>
            </a:pPr>
            <a:r>
              <a:rPr lang="en-US" sz="3200" dirty="0" smtClean="0">
                <a:latin typeface="Segoe UI Light" panose="020B0502040204020203" pitchFamily="34" charset="0"/>
                <a:ea typeface="Segoe UI" panose="020B0502040204020203" pitchFamily="34" charset="0"/>
                <a:cs typeface="Segoe UI" panose="020B0502040204020203" pitchFamily="34" charset="0"/>
              </a:rPr>
              <a:t>We have never been breached.</a:t>
            </a:r>
          </a:p>
          <a:p>
            <a:pPr marL="342900" indent="-342900">
              <a:lnSpc>
                <a:spcPct val="150000"/>
              </a:lnSpc>
              <a:buFont typeface="Arial" panose="020B0604020202020204" pitchFamily="34" charset="0"/>
              <a:buChar char="•"/>
            </a:pPr>
            <a:r>
              <a:rPr lang="en-US" sz="3200" dirty="0" smtClean="0">
                <a:latin typeface="Segoe UI Light" panose="020B0502040204020203" pitchFamily="34" charset="0"/>
                <a:ea typeface="Segoe UI" panose="020B0502040204020203" pitchFamily="34" charset="0"/>
                <a:cs typeface="Segoe UI" panose="020B0502040204020203" pitchFamily="34" charset="0"/>
              </a:rPr>
              <a:t>Understand the concerns but do nothing about it</a:t>
            </a:r>
          </a:p>
        </p:txBody>
      </p:sp>
    </p:spTree>
    <p:extLst>
      <p:ext uri="{BB962C8B-B14F-4D97-AF65-F5344CB8AC3E}">
        <p14:creationId xmlns:p14="http://schemas.microsoft.com/office/powerpoint/2010/main" val="135302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9768" y="292608"/>
            <a:ext cx="7999882" cy="769441"/>
          </a:xfrm>
          <a:prstGeom prst="rect">
            <a:avLst/>
          </a:prstGeom>
          <a:noFill/>
        </p:spPr>
        <p:txBody>
          <a:bodyPr wrap="none" rtlCol="0">
            <a:spAutoFit/>
          </a:bodyPr>
          <a:lstStyle/>
          <a:p>
            <a:r>
              <a:rPr lang="en-US" sz="44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The Current Security Landscape</a:t>
            </a:r>
            <a:endPar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Slide Number Placeholder 2"/>
          <p:cNvSpPr>
            <a:spLocks noGrp="1"/>
          </p:cNvSpPr>
          <p:nvPr>
            <p:ph type="sldNum" sz="quarter" idx="12"/>
          </p:nvPr>
        </p:nvSpPr>
        <p:spPr/>
        <p:txBody>
          <a:bodyPr/>
          <a:lstStyle/>
          <a:p>
            <a:fld id="{3582B778-AA17-479A-9B3E-917E3360EF79}" type="slidenum">
              <a:rPr lang="en-US" smtClean="0"/>
              <a:t>6</a:t>
            </a:fld>
            <a:endParaRPr lang="en-US"/>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13934"/>
          <a:stretch/>
        </p:blipFill>
        <p:spPr>
          <a:xfrm>
            <a:off x="8326877" y="1244837"/>
            <a:ext cx="3153349" cy="44000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750" y="1244837"/>
            <a:ext cx="3286660" cy="43069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1941" t="3039" r="2012" b="3495"/>
          <a:stretch/>
        </p:blipFill>
        <p:spPr>
          <a:xfrm>
            <a:off x="4178807" y="2185417"/>
            <a:ext cx="3858769" cy="2414016"/>
          </a:xfrm>
          <a:prstGeom prst="rect">
            <a:avLst/>
          </a:prstGeom>
        </p:spPr>
      </p:pic>
    </p:spTree>
    <p:extLst>
      <p:ext uri="{BB962C8B-B14F-4D97-AF65-F5344CB8AC3E}">
        <p14:creationId xmlns:p14="http://schemas.microsoft.com/office/powerpoint/2010/main" val="178958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24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24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9768" y="292608"/>
            <a:ext cx="7742697" cy="769441"/>
          </a:xfrm>
          <a:prstGeom prst="rect">
            <a:avLst/>
          </a:prstGeom>
          <a:noFill/>
        </p:spPr>
        <p:txBody>
          <a:bodyPr wrap="none" rtlCol="0">
            <a:spAutoFit/>
          </a:bodyPr>
          <a:lstStyle/>
          <a:p>
            <a:r>
              <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rPr>
              <a:t>The Vulnerability Supply Chain</a:t>
            </a:r>
          </a:p>
        </p:txBody>
      </p:sp>
      <p:sp>
        <p:nvSpPr>
          <p:cNvPr id="3" name="TextBox 2"/>
          <p:cNvSpPr txBox="1"/>
          <p:nvPr/>
        </p:nvSpPr>
        <p:spPr>
          <a:xfrm>
            <a:off x="368985" y="1247258"/>
            <a:ext cx="11258571" cy="3816429"/>
          </a:xfrm>
          <a:prstGeom prst="rect">
            <a:avLst/>
          </a:prstGeom>
          <a:noFill/>
        </p:spPr>
        <p:txBody>
          <a:bodyPr wrap="square" rtlCol="0">
            <a:spAutoFit/>
          </a:bodyPr>
          <a:lstStyle/>
          <a:p>
            <a:pPr marL="457200" indent="-457200">
              <a:buSzPct val="80000"/>
              <a:buFont typeface="Arial" panose="020B0604020202020204" pitchFamily="34" charset="0"/>
              <a:buChar char="•"/>
            </a:pPr>
            <a:r>
              <a:rPr lang="en-US" sz="2800" dirty="0" smtClean="0">
                <a:latin typeface="Segoe UI Light" panose="020B0502040204020203" pitchFamily="34" charset="0"/>
                <a:ea typeface="Segoe UI" panose="020B0502040204020203" pitchFamily="34" charset="0"/>
                <a:cs typeface="Segoe UI" panose="020B0502040204020203" pitchFamily="34" charset="0"/>
              </a:rPr>
              <a:t>OWASP top 10 account for </a:t>
            </a:r>
            <a:r>
              <a:rPr lang="en-US" sz="3200" b="1" dirty="0" smtClean="0">
                <a:solidFill>
                  <a:srgbClr val="FF0000"/>
                </a:solidFill>
                <a:latin typeface="Segoe UI Light" panose="020B0502040204020203" pitchFamily="34" charset="0"/>
                <a:ea typeface="Segoe UI" panose="020B0502040204020203" pitchFamily="34" charset="0"/>
                <a:cs typeface="Segoe UI" panose="020B0502040204020203" pitchFamily="34" charset="0"/>
              </a:rPr>
              <a:t>97%</a:t>
            </a:r>
            <a:r>
              <a:rPr lang="en-US" sz="2800" dirty="0" smtClean="0">
                <a:latin typeface="Segoe UI Light" panose="020B0502040204020203" pitchFamily="34" charset="0"/>
                <a:ea typeface="Segoe UI" panose="020B0502040204020203" pitchFamily="34" charset="0"/>
                <a:cs typeface="Segoe UI" panose="020B0502040204020203" pitchFamily="34" charset="0"/>
              </a:rPr>
              <a:t> of security breaches.</a:t>
            </a:r>
          </a:p>
          <a:p>
            <a:pPr marL="914400" lvl="1" indent="-457200">
              <a:lnSpc>
                <a:spcPct val="150000"/>
              </a:lnSpc>
              <a:buSzPct val="80000"/>
              <a:buFont typeface="Wingdings" panose="05000000000000000000" pitchFamily="2" charset="2"/>
              <a:buChar char="Ø"/>
            </a:pPr>
            <a:r>
              <a:rPr lang="en-US" sz="2800" dirty="0" smtClean="0">
                <a:latin typeface="Segoe UI Light" panose="020B0502040204020203" pitchFamily="34" charset="0"/>
                <a:ea typeface="Segoe UI" panose="020B0502040204020203" pitchFamily="34" charset="0"/>
                <a:cs typeface="Segoe UI" panose="020B0502040204020203" pitchFamily="34" charset="0"/>
              </a:rPr>
              <a:t>FOSS Components</a:t>
            </a:r>
          </a:p>
          <a:p>
            <a:pPr marL="914400" lvl="1" indent="-457200">
              <a:lnSpc>
                <a:spcPct val="150000"/>
              </a:lnSpc>
              <a:buSzPct val="80000"/>
              <a:buFont typeface="Wingdings" panose="05000000000000000000" pitchFamily="2" charset="2"/>
              <a:buChar char="Ø"/>
            </a:pPr>
            <a:r>
              <a:rPr lang="en-US" sz="2800" dirty="0" smtClean="0">
                <a:latin typeface="Segoe UI Light" panose="020B0502040204020203" pitchFamily="34" charset="0"/>
                <a:ea typeface="Segoe UI" panose="020B0502040204020203" pitchFamily="34" charset="0"/>
                <a:cs typeface="Segoe UI" panose="020B0502040204020203" pitchFamily="34" charset="0"/>
              </a:rPr>
              <a:t>Code that we write.</a:t>
            </a:r>
          </a:p>
          <a:p>
            <a:pPr marL="457200" indent="-457200">
              <a:lnSpc>
                <a:spcPct val="150000"/>
              </a:lnSpc>
              <a:buSzPct val="80000"/>
              <a:buFont typeface="Arial" panose="020B0604020202020204" pitchFamily="34" charset="0"/>
              <a:buChar char="•"/>
            </a:pPr>
            <a:r>
              <a:rPr lang="en-US" sz="2800" dirty="0" smtClean="0">
                <a:latin typeface="Segoe UI Light" panose="020B0502040204020203" pitchFamily="34" charset="0"/>
                <a:ea typeface="Segoe UI" panose="020B0502040204020203" pitchFamily="34" charset="0"/>
                <a:cs typeface="Segoe UI" panose="020B0502040204020203" pitchFamily="34" charset="0"/>
              </a:rPr>
              <a:t>Credentials in Code</a:t>
            </a:r>
          </a:p>
          <a:p>
            <a:pPr marL="457200" indent="-457200">
              <a:lnSpc>
                <a:spcPct val="150000"/>
              </a:lnSpc>
              <a:buSzPct val="80000"/>
              <a:buFont typeface="Arial" panose="020B0604020202020204" pitchFamily="34" charset="0"/>
              <a:buChar char="•"/>
            </a:pPr>
            <a:r>
              <a:rPr lang="en-US" sz="2800" dirty="0" smtClean="0">
                <a:latin typeface="Segoe UI Light" panose="020B0502040204020203" pitchFamily="34" charset="0"/>
                <a:ea typeface="Segoe UI" panose="020B0502040204020203" pitchFamily="34" charset="0"/>
                <a:cs typeface="Segoe UI" panose="020B0502040204020203" pitchFamily="34" charset="0"/>
              </a:rPr>
              <a:t>Insecure Communication Mechanisms.</a:t>
            </a:r>
          </a:p>
          <a:p>
            <a:pPr marL="457200" indent="-457200">
              <a:lnSpc>
                <a:spcPct val="150000"/>
              </a:lnSpc>
              <a:buSzPct val="80000"/>
              <a:buFont typeface="Arial" panose="020B0604020202020204" pitchFamily="34" charset="0"/>
              <a:buChar char="•"/>
            </a:pPr>
            <a:r>
              <a:rPr lang="en-US" sz="2800" dirty="0" smtClean="0">
                <a:latin typeface="Segoe UI Light" panose="020B0502040204020203" pitchFamily="34" charset="0"/>
                <a:ea typeface="Segoe UI" panose="020B0502040204020203" pitchFamily="34" charset="0"/>
                <a:cs typeface="Segoe UI" panose="020B0502040204020203" pitchFamily="34" charset="0"/>
              </a:rPr>
              <a:t>Poorly Configured Infrastructure</a:t>
            </a:r>
          </a:p>
        </p:txBody>
      </p:sp>
      <p:sp>
        <p:nvSpPr>
          <p:cNvPr id="4" name="Slide Number Placeholder 3"/>
          <p:cNvSpPr>
            <a:spLocks noGrp="1"/>
          </p:cNvSpPr>
          <p:nvPr>
            <p:ph type="sldNum" sz="quarter" idx="12"/>
          </p:nvPr>
        </p:nvSpPr>
        <p:spPr/>
        <p:txBody>
          <a:bodyPr/>
          <a:lstStyle/>
          <a:p>
            <a:fld id="{3582B778-AA17-479A-9B3E-917E3360EF79}" type="slidenum">
              <a:rPr lang="en-US" smtClean="0"/>
              <a:t>7</a:t>
            </a:fld>
            <a:endParaRPr lang="en-US"/>
          </a:p>
        </p:txBody>
      </p:sp>
    </p:spTree>
    <p:extLst>
      <p:ext uri="{BB962C8B-B14F-4D97-AF65-F5344CB8AC3E}">
        <p14:creationId xmlns:p14="http://schemas.microsoft.com/office/powerpoint/2010/main" val="24663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9768" y="292608"/>
            <a:ext cx="10520380" cy="769441"/>
          </a:xfrm>
          <a:prstGeom prst="rect">
            <a:avLst/>
          </a:prstGeom>
          <a:noFill/>
        </p:spPr>
        <p:txBody>
          <a:bodyPr wrap="none" rtlCol="0">
            <a:spAutoFit/>
          </a:bodyPr>
          <a:lstStyle/>
          <a:p>
            <a:r>
              <a:rPr lang="en-US" sz="44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The Cost of Free &amp; Open Source Software</a:t>
            </a:r>
            <a:endPar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fld id="{3582B778-AA17-479A-9B3E-917E3360EF79}" type="slidenum">
              <a:rPr lang="en-US" smtClean="0"/>
              <a:t>8</a:t>
            </a:fld>
            <a:endParaRPr lang="en-US"/>
          </a:p>
        </p:txBody>
      </p:sp>
      <p:sp>
        <p:nvSpPr>
          <p:cNvPr id="3" name="TextBox 2"/>
          <p:cNvSpPr txBox="1"/>
          <p:nvPr/>
        </p:nvSpPr>
        <p:spPr>
          <a:xfrm>
            <a:off x="809151" y="5967264"/>
            <a:ext cx="10573699" cy="400110"/>
          </a:xfrm>
          <a:prstGeom prst="rect">
            <a:avLst/>
          </a:prstGeom>
          <a:noFill/>
        </p:spPr>
        <p:txBody>
          <a:bodyPr wrap="square" rtlCol="0">
            <a:spAutoFit/>
          </a:bodyPr>
          <a:lstStyle/>
          <a:p>
            <a:r>
              <a:rPr lang="en-US" sz="2000" dirty="0" smtClean="0">
                <a:latin typeface="Segoe UI Light" panose="020B0502040204020203" pitchFamily="34" charset="0"/>
              </a:rPr>
              <a:t>2017 State of the Software Supply Chain (</a:t>
            </a:r>
            <a:r>
              <a:rPr lang="en-US" sz="2000" dirty="0">
                <a:solidFill>
                  <a:srgbClr val="7030A0"/>
                </a:solidFill>
                <a:latin typeface="Segoe UI" panose="020B0502040204020203" pitchFamily="34" charset="0"/>
                <a:ea typeface="Segoe UI" panose="020B0502040204020203" pitchFamily="34" charset="0"/>
                <a:cs typeface="Segoe UI" panose="020B0502040204020203" pitchFamily="34" charset="0"/>
              </a:rPr>
              <a:t>https://</a:t>
            </a:r>
            <a:r>
              <a:rPr lang="en-US" sz="2000" dirty="0" smtClean="0">
                <a:solidFill>
                  <a:srgbClr val="7030A0"/>
                </a:solidFill>
                <a:latin typeface="Segoe UI" panose="020B0502040204020203" pitchFamily="34" charset="0"/>
                <a:ea typeface="Segoe UI" panose="020B0502040204020203" pitchFamily="34" charset="0"/>
                <a:cs typeface="Segoe UI" panose="020B0502040204020203" pitchFamily="34" charset="0"/>
              </a:rPr>
              <a:t>www.sonatype.com/learn-white-papers</a:t>
            </a:r>
            <a:r>
              <a:rPr lang="en-US" sz="2000" dirty="0" smtClean="0">
                <a:latin typeface="Segoe UI Light" panose="020B0502040204020203" pitchFamily="34" charset="0"/>
              </a:rPr>
              <a:t>)</a:t>
            </a:r>
            <a:endParaRPr lang="en-US" sz="2000" dirty="0">
              <a:latin typeface="Segoe UI Light" panose="020B0502040204020203"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526" y="1372504"/>
            <a:ext cx="5235394" cy="435139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4317" y="1372504"/>
            <a:ext cx="5372566" cy="1630821"/>
          </a:xfrm>
          <a:prstGeom prst="rect">
            <a:avLst/>
          </a:prstGeom>
        </p:spPr>
      </p:pic>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l="12948" t="26064" r="8678" b="6223"/>
          <a:stretch/>
        </p:blipFill>
        <p:spPr>
          <a:xfrm>
            <a:off x="5924317" y="3113481"/>
            <a:ext cx="5372566" cy="2048257"/>
          </a:xfrm>
          <a:prstGeom prst="rect">
            <a:avLst/>
          </a:prstGeom>
        </p:spPr>
      </p:pic>
    </p:spTree>
    <p:extLst>
      <p:ext uri="{BB962C8B-B14F-4D97-AF65-F5344CB8AC3E}">
        <p14:creationId xmlns:p14="http://schemas.microsoft.com/office/powerpoint/2010/main" val="1924149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9768" y="292608"/>
            <a:ext cx="6511078" cy="769441"/>
          </a:xfrm>
          <a:prstGeom prst="rect">
            <a:avLst/>
          </a:prstGeom>
          <a:noFill/>
        </p:spPr>
        <p:txBody>
          <a:bodyPr wrap="none" rtlCol="0">
            <a:spAutoFit/>
          </a:bodyPr>
          <a:lstStyle/>
          <a:p>
            <a:r>
              <a:rPr lang="en-US" sz="44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Open Source Governance</a:t>
            </a:r>
            <a:endParaRPr lang="en-US" sz="4400" dirty="0">
              <a:solidFill>
                <a:srgbClr val="0070C0"/>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TextBox 2"/>
          <p:cNvSpPr txBox="1"/>
          <p:nvPr/>
        </p:nvSpPr>
        <p:spPr>
          <a:xfrm>
            <a:off x="565023" y="3536569"/>
            <a:ext cx="3550972" cy="2616101"/>
          </a:xfrm>
          <a:prstGeom prst="rect">
            <a:avLst/>
          </a:prstGeom>
          <a:noFill/>
        </p:spPr>
        <p:txBody>
          <a:bodyPr wrap="none" rtlCol="0">
            <a:spAutoFit/>
          </a:bodyPr>
          <a:lstStyle/>
          <a:p>
            <a:pPr>
              <a:spcBef>
                <a:spcPts val="600"/>
              </a:spcBef>
            </a:pPr>
            <a:r>
              <a:rPr lang="en-US" sz="3200" dirty="0" smtClean="0">
                <a:latin typeface="Segoe UI" panose="020B0502040204020203" pitchFamily="34" charset="0"/>
                <a:ea typeface="Segoe UI" panose="020B0502040204020203" pitchFamily="34" charset="0"/>
                <a:cs typeface="Segoe UI" panose="020B0502040204020203" pitchFamily="34" charset="0"/>
              </a:rPr>
              <a:t>Tools</a:t>
            </a:r>
          </a:p>
          <a:p>
            <a:pPr marL="457200" indent="-457200">
              <a:spcBef>
                <a:spcPts val="600"/>
              </a:spcBef>
              <a:buFont typeface="Arial" panose="020B0604020202020204" pitchFamily="34" charset="0"/>
              <a:buChar char="•"/>
            </a:pPr>
            <a:r>
              <a:rPr lang="en-US" sz="2800" dirty="0" smtClean="0">
                <a:latin typeface="Segoe UI Light" panose="020B0502040204020203" pitchFamily="34" charset="0"/>
              </a:rPr>
              <a:t>Dependency Check</a:t>
            </a:r>
          </a:p>
          <a:p>
            <a:pPr marL="457200" indent="-457200">
              <a:spcBef>
                <a:spcPts val="600"/>
              </a:spcBef>
              <a:buFont typeface="Arial" panose="020B0604020202020204" pitchFamily="34" charset="0"/>
              <a:buChar char="•"/>
            </a:pPr>
            <a:r>
              <a:rPr lang="en-US" sz="2800" dirty="0" smtClean="0">
                <a:latin typeface="Segoe UI Light" panose="020B0502040204020203" pitchFamily="34" charset="0"/>
              </a:rPr>
              <a:t>Nessus</a:t>
            </a:r>
          </a:p>
          <a:p>
            <a:pPr marL="457200" indent="-457200">
              <a:spcBef>
                <a:spcPts val="600"/>
              </a:spcBef>
              <a:buFont typeface="Arial" panose="020B0604020202020204" pitchFamily="34" charset="0"/>
              <a:buChar char="•"/>
            </a:pPr>
            <a:r>
              <a:rPr lang="en-US" sz="2800" dirty="0" err="1" smtClean="0">
                <a:latin typeface="Segoe UI Light" panose="020B0502040204020203" pitchFamily="34" charset="0"/>
              </a:rPr>
              <a:t>WhiteSource</a:t>
            </a:r>
            <a:r>
              <a:rPr lang="en-US" sz="2800" dirty="0" smtClean="0">
                <a:latin typeface="Segoe UI Light" panose="020B0502040204020203" pitchFamily="34" charset="0"/>
              </a:rPr>
              <a:t> </a:t>
            </a:r>
          </a:p>
          <a:p>
            <a:pPr marL="457200" indent="-457200">
              <a:spcBef>
                <a:spcPts val="600"/>
              </a:spcBef>
              <a:buFont typeface="Arial" panose="020B0604020202020204" pitchFamily="34" charset="0"/>
              <a:buChar char="•"/>
            </a:pPr>
            <a:r>
              <a:rPr lang="en-US" sz="2800" dirty="0" err="1" smtClean="0">
                <a:latin typeface="Segoe UI Light" panose="020B0502040204020203" pitchFamily="34" charset="0"/>
              </a:rPr>
              <a:t>BlackDuck</a:t>
            </a:r>
            <a:endParaRPr lang="en-US" sz="2800" dirty="0">
              <a:latin typeface="Segoe UI Light" panose="020B0502040204020203" pitchFamily="34" charset="0"/>
            </a:endParaRPr>
          </a:p>
        </p:txBody>
      </p:sp>
      <p:sp>
        <p:nvSpPr>
          <p:cNvPr id="7" name="Slide Number Placeholder 6"/>
          <p:cNvSpPr>
            <a:spLocks noGrp="1"/>
          </p:cNvSpPr>
          <p:nvPr>
            <p:ph type="sldNum" sz="quarter" idx="12"/>
          </p:nvPr>
        </p:nvSpPr>
        <p:spPr/>
        <p:txBody>
          <a:bodyPr/>
          <a:lstStyle/>
          <a:p>
            <a:fld id="{3582B778-AA17-479A-9B3E-917E3360EF79}" type="slidenum">
              <a:rPr lang="en-US" smtClean="0"/>
              <a:t>9</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023" y="1192040"/>
            <a:ext cx="10422589" cy="2215974"/>
          </a:xfrm>
          <a:prstGeom prst="rect">
            <a:avLst/>
          </a:prstGeom>
        </p:spPr>
      </p:pic>
    </p:spTree>
    <p:extLst>
      <p:ext uri="{BB962C8B-B14F-4D97-AF65-F5344CB8AC3E}">
        <p14:creationId xmlns:p14="http://schemas.microsoft.com/office/powerpoint/2010/main" val="271796081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2962</TotalTime>
  <Words>1241</Words>
  <Application>Microsoft Office PowerPoint</Application>
  <PresentationFormat>Widescreen</PresentationFormat>
  <Paragraphs>247</Paragraphs>
  <Slides>29</Slides>
  <Notes>23</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Arial</vt:lpstr>
      <vt:lpstr>Calibri</vt:lpstr>
      <vt:lpstr>Calibri Light</vt:lpstr>
      <vt:lpstr>Segoe UI</vt:lpstr>
      <vt:lpstr>Segoe UI Light</vt:lpstr>
      <vt:lpstr>Segoe UI Semilight</vt:lpstr>
      <vt:lpstr>Verdana</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Gurucharan Subramani</cp:lastModifiedBy>
  <cp:revision>794</cp:revision>
  <dcterms:created xsi:type="dcterms:W3CDTF">2018-05-05T05:59:27Z</dcterms:created>
  <dcterms:modified xsi:type="dcterms:W3CDTF">2018-07-22T16:07:08Z</dcterms:modified>
  <cp:contentStatus/>
</cp:coreProperties>
</file>