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75" r:id="rId3"/>
    <p:sldId id="259" r:id="rId4"/>
    <p:sldId id="278" r:id="rId5"/>
    <p:sldId id="293" r:id="rId6"/>
    <p:sldId id="294" r:id="rId7"/>
    <p:sldId id="298" r:id="rId8"/>
    <p:sldId id="299" r:id="rId9"/>
    <p:sldId id="300" r:id="rId10"/>
    <p:sldId id="295" r:id="rId11"/>
    <p:sldId id="286" r:id="rId12"/>
    <p:sldId id="287" r:id="rId13"/>
    <p:sldId id="288" r:id="rId14"/>
    <p:sldId id="289" r:id="rId15"/>
    <p:sldId id="291" r:id="rId16"/>
    <p:sldId id="281" r:id="rId17"/>
    <p:sldId id="282" r:id="rId18"/>
    <p:sldId id="283" r:id="rId19"/>
    <p:sldId id="284" r:id="rId20"/>
    <p:sldId id="285" r:id="rId21"/>
    <p:sldId id="260" r:id="rId22"/>
    <p:sldId id="276" r:id="rId23"/>
    <p:sldId id="277" r:id="rId24"/>
    <p:sldId id="279" r:id="rId25"/>
    <p:sldId id="280" r:id="rId26"/>
    <p:sldId id="290" r:id="rId27"/>
    <p:sldId id="296" r:id="rId28"/>
    <p:sldId id="297" r:id="rId29"/>
    <p:sldId id="263" r:id="rId30"/>
    <p:sldId id="266" r:id="rId31"/>
    <p:sldId id="292" r:id="rId32"/>
    <p:sldId id="26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4"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2DE53D-CDC9-44D0-A135-BE41891B2B2F}" type="datetime1">
              <a:rPr lang="en-US"/>
              <a:pPr>
                <a:defRPr/>
              </a:pPr>
              <a:t>2/19/2023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684052-64E7-46A9-A404-515848A7E2D0}" type="slidenum">
              <a:rPr lang="en-US"/>
              <a:pPr>
                <a:defRPr/>
              </a:pPr>
              <a:t>‹#›</a:t>
            </a:fld>
            <a:endParaRPr lang="en-US"/>
          </a:p>
        </p:txBody>
      </p:sp>
    </p:spTree>
    <p:extLst>
      <p:ext uri="{BB962C8B-B14F-4D97-AF65-F5344CB8AC3E}">
        <p14:creationId xmlns:p14="http://schemas.microsoft.com/office/powerpoint/2010/main" val="33077515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5590E5-AAED-49BC-9EFF-C5547ECE0C19}" type="datetime1">
              <a:rPr lang="en-US"/>
              <a:pPr>
                <a:defRPr/>
              </a:pPr>
              <a:t>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F8F86E-E6EC-48CA-9CA2-A3B67CEE2003}" type="slidenum">
              <a:rPr lang="en-US"/>
              <a:pPr>
                <a:defRPr/>
              </a:pPr>
              <a:t>‹#›</a:t>
            </a:fld>
            <a:endParaRPr lang="en-US"/>
          </a:p>
        </p:txBody>
      </p:sp>
    </p:spTree>
    <p:extLst>
      <p:ext uri="{BB962C8B-B14F-4D97-AF65-F5344CB8AC3E}">
        <p14:creationId xmlns:p14="http://schemas.microsoft.com/office/powerpoint/2010/main" val="35581145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677E2-55B8-4ED5-A6A8-535F4F6D9FAD}" type="slidenum">
              <a:rPr lang="en-US" smtClean="0"/>
              <a:pPr fontAlgn="base">
                <a:spcBef>
                  <a:spcPct val="0"/>
                </a:spcBef>
                <a:spcAft>
                  <a:spcPct val="0"/>
                </a:spcAft>
                <a:defRPr/>
              </a:pPr>
              <a:t>1</a:t>
            </a:fld>
            <a:endParaRPr lang="en-US"/>
          </a:p>
        </p:txBody>
      </p:sp>
      <p:sp>
        <p:nvSpPr>
          <p:cNvPr id="7173" name="Header Placeholder 4"/>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Easwari Engineering College</a:t>
            </a:r>
          </a:p>
        </p:txBody>
      </p:sp>
      <p:sp>
        <p:nvSpPr>
          <p:cNvPr id="5" name="Footer Placeholder 4"/>
          <p:cNvSpPr>
            <a:spLocks noGrp="1"/>
          </p:cNvSpPr>
          <p:nvPr>
            <p:ph type="ftr" sz="quarter" idx="4"/>
          </p:nvPr>
        </p:nvSpPr>
        <p:spPr/>
        <p:txBody>
          <a:bodyPr/>
          <a:lstStyle/>
          <a:p>
            <a:r>
              <a:rPr lang="en-US"/>
              <a:t>fvffb</a:t>
            </a:r>
          </a:p>
        </p:txBody>
      </p:sp>
      <p:sp>
        <p:nvSpPr>
          <p:cNvPr id="6" name="Slide Number Placeholder 5"/>
          <p:cNvSpPr>
            <a:spLocks noGrp="1"/>
          </p:cNvSpPr>
          <p:nvPr>
            <p:ph type="sldNum" sz="quarter" idx="5"/>
          </p:nvPr>
        </p:nvSpPr>
        <p:spPr/>
        <p:txBody>
          <a:bodyPr/>
          <a:lstStyle/>
          <a:p>
            <a:pPr>
              <a:defRPr/>
            </a:pPr>
            <a:fld id="{0EF8F86E-E6EC-48CA-9CA2-A3B67CEE2003}" type="slidenum">
              <a:rPr lang="en-US" smtClean="0"/>
              <a:pPr>
                <a:defRPr/>
              </a:pPr>
              <a:t>12</a:t>
            </a:fld>
            <a:endParaRPr lang="en-US"/>
          </a:p>
        </p:txBody>
      </p:sp>
    </p:spTree>
    <p:extLst>
      <p:ext uri="{BB962C8B-B14F-4D97-AF65-F5344CB8AC3E}">
        <p14:creationId xmlns:p14="http://schemas.microsoft.com/office/powerpoint/2010/main" val="9848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Easwari Engineering College</a:t>
            </a:r>
          </a:p>
        </p:txBody>
      </p:sp>
      <p:sp>
        <p:nvSpPr>
          <p:cNvPr id="5" name="Footer Placeholder 4"/>
          <p:cNvSpPr>
            <a:spLocks noGrp="1"/>
          </p:cNvSpPr>
          <p:nvPr>
            <p:ph type="ftr" sz="quarter" idx="4"/>
          </p:nvPr>
        </p:nvSpPr>
        <p:spPr/>
        <p:txBody>
          <a:bodyPr/>
          <a:lstStyle/>
          <a:p>
            <a:r>
              <a:rPr lang="en-US"/>
              <a:t>fvffb</a:t>
            </a:r>
          </a:p>
        </p:txBody>
      </p:sp>
      <p:sp>
        <p:nvSpPr>
          <p:cNvPr id="6" name="Slide Number Placeholder 5"/>
          <p:cNvSpPr>
            <a:spLocks noGrp="1"/>
          </p:cNvSpPr>
          <p:nvPr>
            <p:ph type="sldNum" sz="quarter" idx="5"/>
          </p:nvPr>
        </p:nvSpPr>
        <p:spPr/>
        <p:txBody>
          <a:bodyPr/>
          <a:lstStyle/>
          <a:p>
            <a:pPr>
              <a:defRPr/>
            </a:pPr>
            <a:fld id="{0EF8F86E-E6EC-48CA-9CA2-A3B67CEE2003}" type="slidenum">
              <a:rPr lang="en-US" smtClean="0"/>
              <a:pPr>
                <a:defRPr/>
              </a:pPr>
              <a:t>31</a:t>
            </a:fld>
            <a:endParaRPr lang="en-US"/>
          </a:p>
        </p:txBody>
      </p:sp>
    </p:spTree>
    <p:extLst>
      <p:ext uri="{BB962C8B-B14F-4D97-AF65-F5344CB8AC3E}">
        <p14:creationId xmlns:p14="http://schemas.microsoft.com/office/powerpoint/2010/main" val="164190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8D75E-E012-4B46-9D9C-0DEFF0D7A398}" type="datetime5">
              <a:rPr lang="en-US" smtClean="0"/>
              <a:t>19-Feb-23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D091F1A6-A7F8-498D-A3AF-976CA21428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9F0C16-8895-40E3-8E8F-6AE646A76C99}" type="datetime5">
              <a:rPr lang="en-US" smtClean="0"/>
              <a:t>19-Feb-23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B7031F23-FA50-47FA-A4A4-831CF0C7D3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7A997E-14D2-4032-87F1-C899CDE3C3E1}" type="datetime5">
              <a:rPr lang="en-US" smtClean="0"/>
              <a:t>19-Feb-23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602698DA-806A-4A3A-BEEE-3543CAC49C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514B6-4611-4821-ACC3-220E0D68003F}" type="datetime5">
              <a:rPr lang="en-US" smtClean="0"/>
              <a:t>19-Feb-23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45EA2ECD-A7C9-4BC5-B99B-D6CB857FEA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5AA768-7139-40EF-93A7-B2CF496DC0A3}" type="datetime5">
              <a:rPr lang="en-US" smtClean="0"/>
              <a:t>19-Feb-23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3066132C-2623-43E5-9A8D-B7331969DC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602F0D-0D86-4C41-B912-331F7EEF7144}" type="datetime5">
              <a:rPr lang="en-US" smtClean="0"/>
              <a:t>19-Feb-23</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22F4E25B-08DD-4D61-B6C2-BEEDE4C811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D261D89-1DCB-4B71-A5D9-3ADBFC16C972}" type="datetime5">
              <a:rPr lang="en-US" smtClean="0"/>
              <a:t>19-Feb-23</a:t>
            </a:fld>
            <a:endParaRPr lang="en-US"/>
          </a:p>
        </p:txBody>
      </p:sp>
      <p:sp>
        <p:nvSpPr>
          <p:cNvPr id="8" name="Footer Placeholder 4"/>
          <p:cNvSpPr>
            <a:spLocks noGrp="1"/>
          </p:cNvSpPr>
          <p:nvPr>
            <p:ph type="ftr" sz="quarter" idx="11"/>
          </p:nvPr>
        </p:nvSpPr>
        <p:spPr/>
        <p:txBody>
          <a:bodyPr/>
          <a:lstStyle>
            <a:lvl1pPr>
              <a:defRPr/>
            </a:lvl1pPr>
          </a:lstStyle>
          <a:p>
            <a:r>
              <a:rPr lang="en-US"/>
              <a:t>Literature Review1</a:t>
            </a:r>
          </a:p>
        </p:txBody>
      </p:sp>
      <p:sp>
        <p:nvSpPr>
          <p:cNvPr id="9" name="Slide Number Placeholder 5"/>
          <p:cNvSpPr>
            <a:spLocks noGrp="1"/>
          </p:cNvSpPr>
          <p:nvPr>
            <p:ph type="sldNum" sz="quarter" idx="12"/>
          </p:nvPr>
        </p:nvSpPr>
        <p:spPr/>
        <p:txBody>
          <a:bodyPr/>
          <a:lstStyle>
            <a:lvl1pPr>
              <a:defRPr/>
            </a:lvl1pPr>
          </a:lstStyle>
          <a:p>
            <a:pPr>
              <a:defRPr/>
            </a:pPr>
            <a:fld id="{0C6A27E0-9268-4988-A8A8-BA1D7DC794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EB2708-C6D3-4CD2-BFDC-E4D3D3C46BC4}" type="datetime5">
              <a:rPr lang="en-US" smtClean="0"/>
              <a:t>19-Feb-23</a:t>
            </a:fld>
            <a:endParaRPr lang="en-US"/>
          </a:p>
        </p:txBody>
      </p:sp>
      <p:sp>
        <p:nvSpPr>
          <p:cNvPr id="4" name="Footer Placeholder 4"/>
          <p:cNvSpPr>
            <a:spLocks noGrp="1"/>
          </p:cNvSpPr>
          <p:nvPr>
            <p:ph type="ftr" sz="quarter" idx="11"/>
          </p:nvPr>
        </p:nvSpPr>
        <p:spPr/>
        <p:txBody>
          <a:bodyPr/>
          <a:lstStyle>
            <a:lvl1pPr>
              <a:defRPr/>
            </a:lvl1pPr>
          </a:lstStyle>
          <a:p>
            <a:r>
              <a:rPr lang="en-US"/>
              <a:t>Literature Review1</a:t>
            </a:r>
          </a:p>
        </p:txBody>
      </p:sp>
      <p:sp>
        <p:nvSpPr>
          <p:cNvPr id="5" name="Slide Number Placeholder 5"/>
          <p:cNvSpPr>
            <a:spLocks noGrp="1"/>
          </p:cNvSpPr>
          <p:nvPr>
            <p:ph type="sldNum" sz="quarter" idx="12"/>
          </p:nvPr>
        </p:nvSpPr>
        <p:spPr/>
        <p:txBody>
          <a:bodyPr/>
          <a:lstStyle>
            <a:lvl1pPr>
              <a:defRPr/>
            </a:lvl1pPr>
          </a:lstStyle>
          <a:p>
            <a:pPr>
              <a:defRPr/>
            </a:pPr>
            <a:fld id="{90DFE559-E67A-4A44-9FCC-36BE6FF1B9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366687-EA0F-4EAA-B775-2F4FAD43F3AF}" type="datetime5">
              <a:rPr lang="en-US" smtClean="0"/>
              <a:t>19-Feb-23</a:t>
            </a:fld>
            <a:endParaRPr lang="en-US"/>
          </a:p>
        </p:txBody>
      </p:sp>
      <p:sp>
        <p:nvSpPr>
          <p:cNvPr id="3" name="Footer Placeholder 4"/>
          <p:cNvSpPr>
            <a:spLocks noGrp="1"/>
          </p:cNvSpPr>
          <p:nvPr>
            <p:ph type="ftr" sz="quarter" idx="11"/>
          </p:nvPr>
        </p:nvSpPr>
        <p:spPr/>
        <p:txBody>
          <a:bodyPr/>
          <a:lstStyle>
            <a:lvl1pPr>
              <a:defRPr/>
            </a:lvl1pPr>
          </a:lstStyle>
          <a:p>
            <a:r>
              <a:rPr lang="en-US"/>
              <a:t>Literature Review1</a:t>
            </a:r>
          </a:p>
        </p:txBody>
      </p:sp>
      <p:sp>
        <p:nvSpPr>
          <p:cNvPr id="4" name="Slide Number Placeholder 5"/>
          <p:cNvSpPr>
            <a:spLocks noGrp="1"/>
          </p:cNvSpPr>
          <p:nvPr>
            <p:ph type="sldNum" sz="quarter" idx="12"/>
          </p:nvPr>
        </p:nvSpPr>
        <p:spPr/>
        <p:txBody>
          <a:bodyPr/>
          <a:lstStyle>
            <a:lvl1pPr>
              <a:defRPr/>
            </a:lvl1pPr>
          </a:lstStyle>
          <a:p>
            <a:pPr>
              <a:defRPr/>
            </a:pPr>
            <a:fld id="{F088D9B5-37FF-4BE7-B718-BEAF1F704E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9E3115-38F7-4200-983E-3B302BA792C0}" type="datetime5">
              <a:rPr lang="en-US" smtClean="0"/>
              <a:t>19-Feb-23</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AB9E7F10-48DA-4571-A37C-318A3C4183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B6D36A-BFC3-4362-A3D3-B7B6CD8E286B}" type="datetime5">
              <a:rPr lang="en-US" smtClean="0"/>
              <a:t>19-Feb-23</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41EC44E2-3973-4903-948C-EA3A334003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5000">
              <a:schemeClr val="accent1">
                <a:lumMod val="45000"/>
                <a:lumOff val="55000"/>
              </a:schemeClr>
            </a:gs>
            <a:gs pos="78000">
              <a:schemeClr val="accent1">
                <a:lumMod val="45000"/>
                <a:lumOff val="55000"/>
              </a:schemeClr>
            </a:gs>
            <a:gs pos="100000">
              <a:schemeClr val="accent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A8BB58B-F5D1-4222-8202-F4F2C9305FC0}" type="datetime5">
              <a:rPr lang="en-US" smtClean="0"/>
              <a:t>19-Feb-23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Literature Review1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1EA39E-7B5A-409E-A30B-BC265EACCB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8C4775C7-C811-4ADD-B0FC-0CF6B9FF4935}" type="slidenum">
              <a:rPr lang="en-US"/>
              <a:pPr>
                <a:defRPr/>
              </a:pPr>
              <a:t>1</a:t>
            </a:fld>
            <a:endParaRPr lang="en-US"/>
          </a:p>
        </p:txBody>
      </p:sp>
      <p:sp>
        <p:nvSpPr>
          <p:cNvPr id="4" name="Title 1"/>
          <p:cNvSpPr txBox="1">
            <a:spLocks/>
          </p:cNvSpPr>
          <p:nvPr/>
        </p:nvSpPr>
        <p:spPr>
          <a:xfrm>
            <a:off x="381000" y="1676400"/>
            <a:ext cx="8077200" cy="4267200"/>
          </a:xfrm>
          <a:prstGeom prst="rect">
            <a:avLst/>
          </a:prstGeom>
        </p:spPr>
        <p:txBody>
          <a:bodyPr anchor="ctr">
            <a:normAutofit/>
          </a:bodyPr>
          <a:lstStyle/>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p:txBody>
      </p:sp>
      <p:sp>
        <p:nvSpPr>
          <p:cNvPr id="6" name="Title 1"/>
          <p:cNvSpPr txBox="1">
            <a:spLocks/>
          </p:cNvSpPr>
          <p:nvPr/>
        </p:nvSpPr>
        <p:spPr>
          <a:xfrm>
            <a:off x="228600" y="0"/>
            <a:ext cx="8458200" cy="1676400"/>
          </a:xfrm>
          <a:prstGeom prst="rect">
            <a:avLst/>
          </a:prstGeom>
        </p:spPr>
        <p:txBody>
          <a:bodyPr anchor="ctr"/>
          <a:lstStyle/>
          <a:p>
            <a:pPr algn="ctr" fontAlgn="auto">
              <a:spcAft>
                <a:spcPts val="0"/>
              </a:spcAft>
              <a:defRPr/>
            </a:pPr>
            <a:endParaRPr lang="en-US" sz="2800" dirty="0">
              <a:latin typeface="Arial Black" pitchFamily="34" charset="0"/>
              <a:ea typeface="+mj-ea"/>
              <a:cs typeface="+mj-cs"/>
            </a:endParaRPr>
          </a:p>
        </p:txBody>
      </p:sp>
      <p:sp>
        <p:nvSpPr>
          <p:cNvPr id="11" name="Title 1"/>
          <p:cNvSpPr txBox="1">
            <a:spLocks/>
          </p:cNvSpPr>
          <p:nvPr/>
        </p:nvSpPr>
        <p:spPr>
          <a:xfrm>
            <a:off x="381000" y="2209800"/>
            <a:ext cx="8229600" cy="2057400"/>
          </a:xfrm>
          <a:prstGeom prst="rect">
            <a:avLst/>
          </a:prstGeom>
        </p:spPr>
        <p:txBody>
          <a:bodyPr anchor="ctr"/>
          <a:lstStyle/>
          <a:p>
            <a:pPr algn="ctr" fontAlgn="auto">
              <a:spcAft>
                <a:spcPts val="0"/>
              </a:spcAft>
              <a:defRPr/>
            </a:pPr>
            <a:r>
              <a:rPr lang="en-US" sz="4000" b="1" dirty="0"/>
              <a:t>Early Stage Heart Disease Prediction using Machine Learning Technique</a:t>
            </a:r>
            <a:endParaRPr lang="en-US" sz="3600" b="1" dirty="0">
              <a:latin typeface="Arial Black" pitchFamily="34" charset="0"/>
              <a:ea typeface="+mj-ea"/>
              <a:cs typeface="+mj-cs"/>
            </a:endParaRPr>
          </a:p>
        </p:txBody>
      </p:sp>
      <p:sp>
        <p:nvSpPr>
          <p:cNvPr id="18" name="Title 1"/>
          <p:cNvSpPr txBox="1">
            <a:spLocks/>
          </p:cNvSpPr>
          <p:nvPr/>
        </p:nvSpPr>
        <p:spPr>
          <a:xfrm>
            <a:off x="7239000" y="27432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2" name="Title 1"/>
          <p:cNvSpPr txBox="1">
            <a:spLocks/>
          </p:cNvSpPr>
          <p:nvPr/>
        </p:nvSpPr>
        <p:spPr>
          <a:xfrm>
            <a:off x="266700" y="5029200"/>
            <a:ext cx="4114800" cy="1676400"/>
          </a:xfrm>
          <a:prstGeom prst="rect">
            <a:avLst/>
          </a:prstGeom>
        </p:spPr>
        <p:txBody>
          <a:bodyPr anchor="ctr"/>
          <a:lstStyle/>
          <a:p>
            <a:r>
              <a:rPr lang="en-US" sz="2400" dirty="0"/>
              <a:t>Student Member:</a:t>
            </a:r>
          </a:p>
          <a:p>
            <a:r>
              <a:rPr lang="en-US" sz="2400" dirty="0"/>
              <a:t>ILIYAS ANSARI</a:t>
            </a:r>
          </a:p>
          <a:p>
            <a:r>
              <a:rPr lang="en-US" sz="2400" dirty="0"/>
              <a:t>Reg. No:- 22MCA1079</a:t>
            </a:r>
          </a:p>
          <a:p>
            <a:endParaRPr lang="en-US" sz="2400" dirty="0"/>
          </a:p>
        </p:txBody>
      </p:sp>
      <p:sp>
        <p:nvSpPr>
          <p:cNvPr id="23" name="Title 1"/>
          <p:cNvSpPr txBox="1">
            <a:spLocks/>
          </p:cNvSpPr>
          <p:nvPr/>
        </p:nvSpPr>
        <p:spPr>
          <a:xfrm>
            <a:off x="5867400" y="4953000"/>
            <a:ext cx="4343400" cy="1600200"/>
          </a:xfrm>
          <a:prstGeom prst="rect">
            <a:avLst/>
          </a:prstGeom>
        </p:spPr>
        <p:txBody>
          <a:bodyPr anchor="ctr">
            <a:normAutofit/>
          </a:bodyPr>
          <a:lstStyle/>
          <a:p>
            <a:pPr fontAlgn="auto">
              <a:spcAft>
                <a:spcPts val="0"/>
              </a:spcAft>
              <a:defRPr/>
            </a:pPr>
            <a:r>
              <a:rPr lang="en-US" sz="2400" dirty="0">
                <a:ea typeface="+mj-ea"/>
              </a:rPr>
              <a:t>Guide:</a:t>
            </a:r>
          </a:p>
          <a:p>
            <a:pPr fontAlgn="auto">
              <a:spcAft>
                <a:spcPts val="0"/>
              </a:spcAft>
              <a:defRPr/>
            </a:pPr>
            <a:r>
              <a:rPr lang="en-US" sz="2400" dirty="0">
                <a:ea typeface="+mj-ea"/>
              </a:rPr>
              <a:t>Dr. D. Kavitha</a:t>
            </a:r>
          </a:p>
          <a:p>
            <a:pPr fontAlgn="auto">
              <a:spcAft>
                <a:spcPts val="0"/>
              </a:spcAft>
              <a:defRPr/>
            </a:pPr>
            <a:r>
              <a:rPr lang="en-IN" sz="2400" b="0" i="0" dirty="0">
                <a:solidFill>
                  <a:srgbClr val="000000"/>
                </a:solidFill>
                <a:effectLst/>
              </a:rPr>
              <a:t>Assistant Professor</a:t>
            </a:r>
          </a:p>
          <a:p>
            <a:pPr fontAlgn="auto">
              <a:spcAft>
                <a:spcPts val="0"/>
              </a:spcAft>
              <a:defRPr/>
            </a:pPr>
            <a:r>
              <a:rPr lang="en-IN" sz="2400" dirty="0">
                <a:solidFill>
                  <a:srgbClr val="000000"/>
                </a:solidFill>
              </a:rPr>
              <a:t>S</a:t>
            </a:r>
            <a:r>
              <a:rPr lang="en-IN" sz="2400" b="0" i="0" dirty="0">
                <a:solidFill>
                  <a:srgbClr val="000000"/>
                </a:solidFill>
                <a:effectLst/>
              </a:rPr>
              <a:t>enior </a:t>
            </a:r>
            <a:r>
              <a:rPr lang="en-IN" sz="2400" dirty="0">
                <a:solidFill>
                  <a:srgbClr val="000000"/>
                </a:solidFill>
              </a:rPr>
              <a:t>G</a:t>
            </a:r>
            <a:r>
              <a:rPr lang="en-IN" sz="2400" b="0" i="0" dirty="0">
                <a:solidFill>
                  <a:srgbClr val="000000"/>
                </a:solidFill>
                <a:effectLst/>
              </a:rPr>
              <a:t>rade II</a:t>
            </a:r>
            <a:r>
              <a:rPr lang="en-US" sz="2400" dirty="0">
                <a:ea typeface="+mj-ea"/>
              </a:rPr>
              <a:t> </a:t>
            </a:r>
          </a:p>
        </p:txBody>
      </p:sp>
      <p:sp>
        <p:nvSpPr>
          <p:cNvPr id="26" name="Title 1"/>
          <p:cNvSpPr txBox="1">
            <a:spLocks/>
          </p:cNvSpPr>
          <p:nvPr/>
        </p:nvSpPr>
        <p:spPr>
          <a:xfrm>
            <a:off x="7543800" y="41148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8" name="Subtitle 2"/>
          <p:cNvSpPr txBox="1">
            <a:spLocks/>
          </p:cNvSpPr>
          <p:nvPr/>
        </p:nvSpPr>
        <p:spPr>
          <a:xfrm>
            <a:off x="533400" y="5867400"/>
            <a:ext cx="7772400" cy="533400"/>
          </a:xfrm>
          <a:prstGeom prst="rect">
            <a:avLst/>
          </a:prstGeom>
        </p:spPr>
        <p:txBody>
          <a:bodyPr>
            <a:normAutofit lnSpcReduction="10000"/>
          </a:bodyPr>
          <a:lstStyle/>
          <a:p>
            <a:pPr algn="ctr" fontAlgn="auto">
              <a:spcBef>
                <a:spcPct val="20000"/>
              </a:spcBef>
              <a:spcAft>
                <a:spcPts val="0"/>
              </a:spcAft>
              <a:buFont typeface="Arial" pitchFamily="34" charset="0"/>
              <a:buNone/>
              <a:defRPr/>
            </a:pPr>
            <a:endParaRPr lang="en-US" sz="3200" b="1" dirty="0">
              <a:solidFill>
                <a:schemeClr val="tx1">
                  <a:tint val="75000"/>
                </a:schemeClr>
              </a:solidFill>
              <a:latin typeface="+mn-lt"/>
              <a:cs typeface="+mn-cs"/>
            </a:endParaRPr>
          </a:p>
        </p:txBody>
      </p:sp>
      <p:sp>
        <p:nvSpPr>
          <p:cNvPr id="37"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38"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71" name="Slide Number Placeholder 7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6938F9-4D2D-425D-AC83-DF4617669820}" type="slidenum">
              <a:rPr lang="en-US" sz="1200">
                <a:solidFill>
                  <a:schemeClr val="tx1">
                    <a:tint val="75000"/>
                  </a:schemeClr>
                </a:solidFill>
                <a:latin typeface="+mn-lt"/>
                <a:cs typeface="+mn-cs"/>
              </a:rPr>
              <a:pPr algn="r" fontAlgn="auto">
                <a:spcBef>
                  <a:spcPts val="0"/>
                </a:spcBef>
                <a:spcAft>
                  <a:spcPts val="0"/>
                </a:spcAft>
                <a:defRPr/>
              </a:pPr>
              <a:t>1</a:t>
            </a:fld>
            <a:endParaRPr lang="en-US" sz="1200" dirty="0">
              <a:solidFill>
                <a:schemeClr val="tx1">
                  <a:tint val="75000"/>
                </a:schemeClr>
              </a:solidFill>
              <a:latin typeface="+mn-lt"/>
              <a:cs typeface="+mn-cs"/>
            </a:endParaRPr>
          </a:p>
        </p:txBody>
      </p:sp>
      <p:pic>
        <p:nvPicPr>
          <p:cNvPr id="3" name="Picture 2">
            <a:extLst>
              <a:ext uri="{FF2B5EF4-FFF2-40B4-BE49-F238E27FC236}">
                <a16:creationId xmlns:a16="http://schemas.microsoft.com/office/drawing/2014/main" id="{C427BBFA-CDD1-4B7D-A424-FE397E654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06251"/>
            <a:ext cx="6332673" cy="1759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9E90-D59A-4960-8D56-01DEAF369687}"/>
              </a:ext>
            </a:extLst>
          </p:cNvPr>
          <p:cNvSpPr>
            <a:spLocks noGrp="1"/>
          </p:cNvSpPr>
          <p:nvPr>
            <p:ph type="ctrTitle"/>
          </p:nvPr>
        </p:nvSpPr>
        <p:spPr>
          <a:xfrm>
            <a:off x="1482811" y="479425"/>
            <a:ext cx="6324600" cy="914400"/>
          </a:xfrm>
        </p:spPr>
        <p:txBody>
          <a:bodyPr/>
          <a:lstStyle/>
          <a:p>
            <a:r>
              <a:rPr lang="en-US" dirty="0"/>
              <a:t>Confusion Matrix</a:t>
            </a:r>
            <a:endParaRPr lang="en-IN" dirty="0"/>
          </a:p>
        </p:txBody>
      </p:sp>
      <p:sp>
        <p:nvSpPr>
          <p:cNvPr id="3" name="Subtitle 2">
            <a:extLst>
              <a:ext uri="{FF2B5EF4-FFF2-40B4-BE49-F238E27FC236}">
                <a16:creationId xmlns:a16="http://schemas.microsoft.com/office/drawing/2014/main" id="{4E177791-67B7-4519-9C5A-3ACF5D1EB909}"/>
              </a:ext>
            </a:extLst>
          </p:cNvPr>
          <p:cNvSpPr>
            <a:spLocks noGrp="1"/>
          </p:cNvSpPr>
          <p:nvPr>
            <p:ph type="subTitle" idx="1"/>
          </p:nvPr>
        </p:nvSpPr>
        <p:spPr>
          <a:xfrm>
            <a:off x="685800" y="2133600"/>
            <a:ext cx="7086600" cy="3657600"/>
          </a:xfrm>
        </p:spPr>
        <p:txBody>
          <a:bodyPr/>
          <a:lstStyle/>
          <a:p>
            <a:r>
              <a:rPr lang="en-US" dirty="0"/>
              <a:t>            </a:t>
            </a:r>
          </a:p>
          <a:p>
            <a:endParaRPr lang="en-US" dirty="0"/>
          </a:p>
          <a:p>
            <a:r>
              <a:rPr lang="en-US" dirty="0"/>
              <a:t>               </a:t>
            </a:r>
            <a:endParaRPr lang="en-IN" dirty="0"/>
          </a:p>
        </p:txBody>
      </p:sp>
      <p:sp>
        <p:nvSpPr>
          <p:cNvPr id="6" name="Slide Number Placeholder 5">
            <a:extLst>
              <a:ext uri="{FF2B5EF4-FFF2-40B4-BE49-F238E27FC236}">
                <a16:creationId xmlns:a16="http://schemas.microsoft.com/office/drawing/2014/main" id="{9955A172-E28B-42B1-A7DC-FD45733A87B9}"/>
              </a:ext>
            </a:extLst>
          </p:cNvPr>
          <p:cNvSpPr>
            <a:spLocks noGrp="1"/>
          </p:cNvSpPr>
          <p:nvPr>
            <p:ph type="sldNum" sz="quarter" idx="12"/>
          </p:nvPr>
        </p:nvSpPr>
        <p:spPr/>
        <p:txBody>
          <a:bodyPr/>
          <a:lstStyle/>
          <a:p>
            <a:pPr>
              <a:defRPr/>
            </a:pPr>
            <a:fld id="{D091F1A6-A7F8-498D-A3AF-976CA214284F}" type="slidenum">
              <a:rPr lang="en-US" smtClean="0"/>
              <a:pPr>
                <a:defRPr/>
              </a:pPr>
              <a:t>10</a:t>
            </a:fld>
            <a:endParaRPr lang="en-US"/>
          </a:p>
        </p:txBody>
      </p:sp>
      <p:graphicFrame>
        <p:nvGraphicFramePr>
          <p:cNvPr id="7" name="Table 6">
            <a:extLst>
              <a:ext uri="{FF2B5EF4-FFF2-40B4-BE49-F238E27FC236}">
                <a16:creationId xmlns:a16="http://schemas.microsoft.com/office/drawing/2014/main" id="{DABA49F9-F024-4C83-A2DB-12A32AC9360F}"/>
              </a:ext>
            </a:extLst>
          </p:cNvPr>
          <p:cNvGraphicFramePr>
            <a:graphicFrameLocks noGrp="1"/>
          </p:cNvGraphicFramePr>
          <p:nvPr>
            <p:extLst>
              <p:ext uri="{D42A27DB-BD31-4B8C-83A1-F6EECF244321}">
                <p14:modId xmlns:p14="http://schemas.microsoft.com/office/powerpoint/2010/main" val="482166903"/>
              </p:ext>
            </p:extLst>
          </p:nvPr>
        </p:nvGraphicFramePr>
        <p:xfrm>
          <a:off x="685800" y="1828800"/>
          <a:ext cx="4567881" cy="3352799"/>
        </p:xfrm>
        <a:graphic>
          <a:graphicData uri="http://schemas.openxmlformats.org/drawingml/2006/table">
            <a:tbl>
              <a:tblPr firstRow="1" firstCol="1" bandRow="1">
                <a:tableStyleId>{5C22544A-7EE6-4342-B048-85BDC9FD1C3A}</a:tableStyleId>
              </a:tblPr>
              <a:tblGrid>
                <a:gridCol w="1417044">
                  <a:extLst>
                    <a:ext uri="{9D8B030D-6E8A-4147-A177-3AD203B41FA5}">
                      <a16:colId xmlns:a16="http://schemas.microsoft.com/office/drawing/2014/main" val="408516223"/>
                    </a:ext>
                  </a:extLst>
                </a:gridCol>
                <a:gridCol w="1575974">
                  <a:extLst>
                    <a:ext uri="{9D8B030D-6E8A-4147-A177-3AD203B41FA5}">
                      <a16:colId xmlns:a16="http://schemas.microsoft.com/office/drawing/2014/main" val="1543949085"/>
                    </a:ext>
                  </a:extLst>
                </a:gridCol>
                <a:gridCol w="1574863">
                  <a:extLst>
                    <a:ext uri="{9D8B030D-6E8A-4147-A177-3AD203B41FA5}">
                      <a16:colId xmlns:a16="http://schemas.microsoft.com/office/drawing/2014/main" val="3851336289"/>
                    </a:ext>
                  </a:extLst>
                </a:gridCol>
              </a:tblGrid>
              <a:tr h="1138106">
                <a:tc>
                  <a:txBody>
                    <a:bodyPr/>
                    <a:lstStyle/>
                    <a:p>
                      <a:pPr algn="ctr">
                        <a:spcAft>
                          <a:spcPts val="0"/>
                        </a:spcAft>
                      </a:pPr>
                      <a:r>
                        <a:rPr lang="en-US" sz="2400" dirty="0">
                          <a:effectLst/>
                        </a:rPr>
                        <a:t> </a:t>
                      </a:r>
                      <a:endParaRPr lang="en-IN"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dirty="0">
                          <a:effectLst/>
                        </a:rPr>
                        <a:t>Actual: NO</a:t>
                      </a:r>
                      <a:endParaRPr lang="en-IN"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dirty="0">
                          <a:effectLst/>
                        </a:rPr>
                        <a:t>Actual: Yes</a:t>
                      </a:r>
                      <a:endParaRPr lang="en-IN"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80847677"/>
                  </a:ext>
                </a:extLst>
              </a:tr>
              <a:tr h="1117600">
                <a:tc>
                  <a:txBody>
                    <a:bodyPr/>
                    <a:lstStyle/>
                    <a:p>
                      <a:pPr algn="ctr">
                        <a:spcAft>
                          <a:spcPts val="0"/>
                        </a:spcAft>
                      </a:pPr>
                      <a:r>
                        <a:rPr lang="en-US" sz="2400">
                          <a:effectLst/>
                        </a:rPr>
                        <a:t>Predicted: No</a:t>
                      </a:r>
                      <a:endParaRPr lang="en-IN"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dirty="0">
                          <a:solidFill>
                            <a:srgbClr val="00B050"/>
                          </a:solidFill>
                          <a:effectLst/>
                        </a:rPr>
                        <a:t>True Negative</a:t>
                      </a:r>
                      <a:endParaRPr lang="en-IN" sz="1600" dirty="0">
                        <a:solidFill>
                          <a:srgbClr val="00B05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dirty="0">
                          <a:solidFill>
                            <a:srgbClr val="FF0000"/>
                          </a:solidFill>
                          <a:effectLst/>
                        </a:rPr>
                        <a:t>False Positive</a:t>
                      </a:r>
                      <a:endParaRPr lang="en-IN" sz="1600"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22629975"/>
                  </a:ext>
                </a:extLst>
              </a:tr>
              <a:tr h="1097093">
                <a:tc>
                  <a:txBody>
                    <a:bodyPr/>
                    <a:lstStyle/>
                    <a:p>
                      <a:pPr algn="ctr">
                        <a:spcAft>
                          <a:spcPts val="0"/>
                        </a:spcAft>
                      </a:pPr>
                      <a:r>
                        <a:rPr lang="en-US" sz="2400">
                          <a:effectLst/>
                        </a:rPr>
                        <a:t>Predicted: Yes</a:t>
                      </a:r>
                      <a:endParaRPr lang="en-IN"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dirty="0">
                          <a:solidFill>
                            <a:srgbClr val="FF0000"/>
                          </a:solidFill>
                          <a:effectLst/>
                        </a:rPr>
                        <a:t>False Negative</a:t>
                      </a:r>
                      <a:endParaRPr lang="en-IN" sz="1600"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dirty="0">
                          <a:solidFill>
                            <a:srgbClr val="00B050"/>
                          </a:solidFill>
                          <a:effectLst/>
                        </a:rPr>
                        <a:t>True Positive</a:t>
                      </a:r>
                      <a:endParaRPr lang="en-IN" sz="1600" dirty="0">
                        <a:solidFill>
                          <a:srgbClr val="00B05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259821"/>
                  </a:ext>
                </a:extLst>
              </a:tr>
            </a:tbl>
          </a:graphicData>
        </a:graphic>
      </p:graphicFrame>
      <p:sp>
        <p:nvSpPr>
          <p:cNvPr id="8" name="Rectangle 2">
            <a:extLst>
              <a:ext uri="{FF2B5EF4-FFF2-40B4-BE49-F238E27FC236}">
                <a16:creationId xmlns:a16="http://schemas.microsoft.com/office/drawing/2014/main" id="{CE76E299-5EDB-4A1F-B93E-F5544B7FB269}"/>
              </a:ext>
            </a:extLst>
          </p:cNvPr>
          <p:cNvSpPr>
            <a:spLocks noChangeArrowheads="1"/>
          </p:cNvSpPr>
          <p:nvPr/>
        </p:nvSpPr>
        <p:spPr bwMode="auto">
          <a:xfrm>
            <a:off x="5253681" y="2931093"/>
            <a:ext cx="9605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A24BAAA3-86FF-436D-8B3D-71D7DA3F79C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2094" y="2939656"/>
            <a:ext cx="1803563" cy="4787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10931288-A6AF-4DAF-8760-94C25E701918}"/>
              </a:ext>
            </a:extLst>
          </p:cNvPr>
          <p:cNvSpPr>
            <a:spLocks noChangeArrowheads="1"/>
          </p:cNvSpPr>
          <p:nvPr/>
        </p:nvSpPr>
        <p:spPr bwMode="auto">
          <a:xfrm>
            <a:off x="457200" y="75406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07D32407-A838-47D5-BAC9-C3D6DC0A928D}"/>
              </a:ext>
            </a:extLst>
          </p:cNvPr>
          <p:cNvSpPr>
            <a:spLocks noChangeArrowheads="1"/>
          </p:cNvSpPr>
          <p:nvPr/>
        </p:nvSpPr>
        <p:spPr bwMode="auto">
          <a:xfrm>
            <a:off x="4488573" y="3748310"/>
            <a:ext cx="2553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Error Rate</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pic>
        <p:nvPicPr>
          <p:cNvPr id="10" name="Picture 1">
            <a:extLst>
              <a:ext uri="{FF2B5EF4-FFF2-40B4-BE49-F238E27FC236}">
                <a16:creationId xmlns:a16="http://schemas.microsoft.com/office/drawing/2014/main" id="{20DCDA2B-CA74-4558-BB84-A46F004AA73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9066" y="3884538"/>
            <a:ext cx="1656689" cy="43980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F23723EF-4D30-4731-ADE2-C57918F0A1C4}"/>
              </a:ext>
            </a:extLst>
          </p:cNvPr>
          <p:cNvSpPr>
            <a:spLocks noChangeArrowheads="1"/>
          </p:cNvSpPr>
          <p:nvPr/>
        </p:nvSpPr>
        <p:spPr bwMode="auto">
          <a:xfrm>
            <a:off x="609600" y="90646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0806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BDD-5885-4AE7-A3B3-1AE812F00E68}"/>
              </a:ext>
            </a:extLst>
          </p:cNvPr>
          <p:cNvSpPr>
            <a:spLocks noGrp="1"/>
          </p:cNvSpPr>
          <p:nvPr>
            <p:ph type="title"/>
          </p:nvPr>
        </p:nvSpPr>
        <p:spPr>
          <a:xfrm>
            <a:off x="228600" y="288084"/>
            <a:ext cx="8686800" cy="1462088"/>
          </a:xfrm>
        </p:spPr>
        <p:txBody>
          <a:bodyPr/>
          <a:lstStyle/>
          <a:p>
            <a:r>
              <a:rPr lang="en-US" sz="2800" dirty="0"/>
              <a:t>[1] </a:t>
            </a:r>
            <a:r>
              <a:rPr lang="en-IN" sz="2800" dirty="0"/>
              <a:t>A Stable AI-Based Binary and Multiple Class Heart Disease Prediction Model for </a:t>
            </a:r>
            <a:r>
              <a:rPr lang="en-IN" sz="2800" dirty="0" err="1"/>
              <a:t>IoMT</a:t>
            </a:r>
            <a:br>
              <a:rPr lang="en-IN" sz="2800" dirty="0"/>
            </a:br>
            <a:r>
              <a:rPr lang="en-US" sz="1400" dirty="0"/>
              <a:t>IEEE TRANSACTIONS ON INDUSTRIAL INFORMATICS, VOL. 18, NO. 3, MARCH 2022</a:t>
            </a:r>
            <a:br>
              <a:rPr lang="en-US" sz="1400" dirty="0"/>
            </a:br>
            <a:r>
              <a:rPr lang="en-US" sz="1400" dirty="0"/>
              <a:t>(</a:t>
            </a:r>
            <a:r>
              <a:rPr lang="en-IN" sz="1400" dirty="0" err="1"/>
              <a:t>Xiaoming</a:t>
            </a:r>
            <a:r>
              <a:rPr lang="en-IN" sz="1400" dirty="0"/>
              <a:t> Yuan , </a:t>
            </a:r>
            <a:r>
              <a:rPr lang="en-IN" sz="1400" dirty="0" err="1"/>
              <a:t>Jiahui</a:t>
            </a:r>
            <a:r>
              <a:rPr lang="en-IN" sz="1400" dirty="0"/>
              <a:t> Chen, </a:t>
            </a:r>
            <a:r>
              <a:rPr lang="en-IN" sz="1400" dirty="0" err="1"/>
              <a:t>Kuan</a:t>
            </a:r>
            <a:r>
              <a:rPr lang="en-IN" sz="1400" dirty="0"/>
              <a:t> Zhang , Yuan Wu and </a:t>
            </a:r>
            <a:r>
              <a:rPr lang="en-IN" sz="1400" dirty="0" err="1"/>
              <a:t>Tingting</a:t>
            </a:r>
            <a:r>
              <a:rPr lang="en-IN" sz="1400" dirty="0"/>
              <a:t> Yang</a:t>
            </a:r>
            <a:r>
              <a:rPr lang="en-US" sz="1400" dirty="0"/>
              <a:t>)</a:t>
            </a:r>
            <a:endParaRPr lang="en-IN" sz="1400" dirty="0"/>
          </a:p>
        </p:txBody>
      </p:sp>
      <p:sp>
        <p:nvSpPr>
          <p:cNvPr id="3" name="Content Placeholder 2">
            <a:extLst>
              <a:ext uri="{FF2B5EF4-FFF2-40B4-BE49-F238E27FC236}">
                <a16:creationId xmlns:a16="http://schemas.microsoft.com/office/drawing/2014/main" id="{39FC31B2-9BC4-4D76-88F5-EC80D6E60392}"/>
              </a:ext>
            </a:extLst>
          </p:cNvPr>
          <p:cNvSpPr>
            <a:spLocks noGrp="1"/>
          </p:cNvSpPr>
          <p:nvPr>
            <p:ph idx="1"/>
          </p:nvPr>
        </p:nvSpPr>
        <p:spPr>
          <a:xfrm>
            <a:off x="457200" y="2057400"/>
            <a:ext cx="8229600" cy="4525963"/>
          </a:xfrm>
        </p:spPr>
        <p:txBody>
          <a:bodyPr/>
          <a:lstStyle/>
          <a:p>
            <a:pPr marL="0" indent="0">
              <a:buNone/>
            </a:pPr>
            <a:r>
              <a:rPr lang="en-US" sz="2400" dirty="0">
                <a:latin typeface="Arial" pitchFamily="34" charset="0"/>
              </a:rPr>
              <a:t>Techniques/Algorithms/Approaches used:</a:t>
            </a:r>
          </a:p>
          <a:p>
            <a:r>
              <a:rPr lang="en-IN" sz="2000" dirty="0"/>
              <a:t>Author have designed a Fuzzy-GBDT algorithmic rule combining Fuzzy Logic and Gradient Boosting Decision Tree (GBDT) </a:t>
            </a:r>
          </a:p>
          <a:p>
            <a:pPr marL="0" indent="0">
              <a:buNone/>
            </a:pPr>
            <a:r>
              <a:rPr lang="en-US" sz="2400" dirty="0">
                <a:latin typeface="Arial" pitchFamily="34" charset="0"/>
              </a:rPr>
              <a:t>Achieved Result:</a:t>
            </a:r>
          </a:p>
          <a:p>
            <a:r>
              <a:rPr lang="en-IN" sz="2000" dirty="0"/>
              <a:t>After combining Fuzzy Logic and Gradient Boosting Decision Tree (GBDT), it will decrease data complexity and increase the generalization of binary classification prediction. </a:t>
            </a:r>
          </a:p>
          <a:p>
            <a:r>
              <a:rPr lang="en-IN" sz="2000" dirty="0"/>
              <a:t>Author have integrated Fuzzy-GBDT with Bagging to avoid overfitting</a:t>
            </a:r>
            <a:endParaRPr lang="en-US" sz="2000" dirty="0"/>
          </a:p>
          <a:p>
            <a:pPr marL="0" indent="0">
              <a:buNone/>
            </a:pPr>
            <a:r>
              <a:rPr lang="en-US" sz="2400" dirty="0">
                <a:latin typeface="Arial" pitchFamily="34" charset="0"/>
              </a:rPr>
              <a:t>Issues:</a:t>
            </a:r>
          </a:p>
          <a:p>
            <a:r>
              <a:rPr lang="en-IN" sz="2000" dirty="0"/>
              <a:t>GBDT is sensitive and could not process mass medical data efficiently</a:t>
            </a:r>
          </a:p>
          <a:p>
            <a:r>
              <a:rPr lang="en-IN" sz="2000" dirty="0"/>
              <a:t>GBDT is weak classifier in the decision tree, which are trained in sequence</a:t>
            </a:r>
            <a:endParaRPr lang="en-US" sz="2000" dirty="0">
              <a:latin typeface="Arial"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C99BB3F5-CD24-4BBE-ABEF-C0BADD03A9A7}"/>
              </a:ext>
            </a:extLst>
          </p:cNvPr>
          <p:cNvSpPr>
            <a:spLocks noGrp="1"/>
          </p:cNvSpPr>
          <p:nvPr>
            <p:ph type="sldNum" sz="quarter" idx="12"/>
          </p:nvPr>
        </p:nvSpPr>
        <p:spPr/>
        <p:txBody>
          <a:bodyPr/>
          <a:lstStyle/>
          <a:p>
            <a:pPr>
              <a:defRPr/>
            </a:pPr>
            <a:fld id="{45EA2ECD-A7C9-4BC5-B99B-D6CB857FEA44}" type="slidenum">
              <a:rPr lang="en-US" smtClean="0"/>
              <a:pPr>
                <a:defRPr/>
              </a:pPr>
              <a:t>11</a:t>
            </a:fld>
            <a:endParaRPr lang="en-US" dirty="0"/>
          </a:p>
        </p:txBody>
      </p:sp>
    </p:spTree>
    <p:extLst>
      <p:ext uri="{BB962C8B-B14F-4D97-AF65-F5344CB8AC3E}">
        <p14:creationId xmlns:p14="http://schemas.microsoft.com/office/powerpoint/2010/main" val="217168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35A4-EBDD-4FDD-BA56-C84951EEE41F}"/>
              </a:ext>
            </a:extLst>
          </p:cNvPr>
          <p:cNvSpPr>
            <a:spLocks noGrp="1"/>
          </p:cNvSpPr>
          <p:nvPr>
            <p:ph type="title"/>
          </p:nvPr>
        </p:nvSpPr>
        <p:spPr>
          <a:xfrm>
            <a:off x="457200" y="304800"/>
            <a:ext cx="8229600" cy="1600200"/>
          </a:xfrm>
        </p:spPr>
        <p:txBody>
          <a:bodyPr/>
          <a:lstStyle/>
          <a:p>
            <a:r>
              <a:rPr lang="en-IN" sz="2800" dirty="0"/>
              <a:t>[2] An Integrated Machine Learning Framework for Effective Prediction of Cardiovascular Diseases</a:t>
            </a:r>
            <a:br>
              <a:rPr lang="en-IN" sz="2800" dirty="0"/>
            </a:br>
            <a:r>
              <a:rPr lang="en-IN" sz="1400" dirty="0"/>
              <a:t>IEEE Access VOLUME 9, 2021</a:t>
            </a:r>
            <a:br>
              <a:rPr lang="en-IN" sz="2800" dirty="0"/>
            </a:br>
            <a:r>
              <a:rPr lang="en-IN" sz="1400" dirty="0"/>
              <a:t>(Aqsa Rahim, </a:t>
            </a:r>
            <a:r>
              <a:rPr lang="en-IN" sz="1400" dirty="0" err="1"/>
              <a:t>Yawar</a:t>
            </a:r>
            <a:r>
              <a:rPr lang="en-IN" sz="1400" dirty="0"/>
              <a:t> Rasheed, </a:t>
            </a:r>
            <a:r>
              <a:rPr lang="en-IN" sz="1400" dirty="0" err="1"/>
              <a:t>Farooque</a:t>
            </a:r>
            <a:r>
              <a:rPr lang="en-IN" sz="1400" dirty="0"/>
              <a:t> Azam, Muhammad Waseem Anwar, Muhammad Abdul Rahim, And Abdul Wahab Muzaffar)</a:t>
            </a:r>
            <a:br>
              <a:rPr lang="en-IN" sz="1400" dirty="0"/>
            </a:br>
            <a:endParaRPr lang="en-IN" sz="1400" dirty="0"/>
          </a:p>
        </p:txBody>
      </p:sp>
      <p:sp>
        <p:nvSpPr>
          <p:cNvPr id="3" name="Content Placeholder 2">
            <a:extLst>
              <a:ext uri="{FF2B5EF4-FFF2-40B4-BE49-F238E27FC236}">
                <a16:creationId xmlns:a16="http://schemas.microsoft.com/office/drawing/2014/main" id="{D52D1E29-D1AE-4F23-BB45-5E13AF71755D}"/>
              </a:ext>
            </a:extLst>
          </p:cNvPr>
          <p:cNvSpPr>
            <a:spLocks noGrp="1"/>
          </p:cNvSpPr>
          <p:nvPr>
            <p:ph idx="1"/>
          </p:nvPr>
        </p:nvSpPr>
        <p:spPr>
          <a:xfrm>
            <a:off x="457200" y="1808443"/>
            <a:ext cx="8229600" cy="5045075"/>
          </a:xfrm>
        </p:spPr>
        <p:txBody>
          <a:bodyPr/>
          <a:lstStyle/>
          <a:p>
            <a:pPr marL="0" indent="0">
              <a:buNone/>
            </a:pPr>
            <a:r>
              <a:rPr lang="en-US" sz="2400" dirty="0">
                <a:latin typeface="Arial" pitchFamily="34" charset="0"/>
              </a:rPr>
              <a:t>Techniques/Algorithms/Approaches used:</a:t>
            </a:r>
          </a:p>
          <a:p>
            <a:r>
              <a:rPr lang="en-IN" sz="2000" dirty="0"/>
              <a:t>An integrated machine learning framework Machine Learning based Cardiovascular Disease Diagnosis (</a:t>
            </a:r>
            <a:r>
              <a:rPr lang="en-IN" sz="2000" dirty="0" err="1"/>
              <a:t>MaLCaDD</a:t>
            </a:r>
            <a:r>
              <a:rPr lang="en-IN" sz="2000" dirty="0"/>
              <a:t>) is proposed where data balancing, feature selection and classification are targeted together for the improved and early prediction of heart diseases.</a:t>
            </a:r>
          </a:p>
          <a:p>
            <a:r>
              <a:rPr lang="en-IN" sz="2000" dirty="0"/>
              <a:t>Improved prediction is achieved through the ensemble of Logistic Regression and KNN classifiers</a:t>
            </a:r>
            <a:endParaRPr lang="en-US" sz="2000" dirty="0">
              <a:latin typeface="Arial" pitchFamily="34" charset="0"/>
            </a:endParaRPr>
          </a:p>
          <a:p>
            <a:pPr marL="0" indent="0">
              <a:buNone/>
            </a:pPr>
            <a:r>
              <a:rPr lang="en-US" sz="2400" dirty="0">
                <a:latin typeface="Arial" pitchFamily="34" charset="0"/>
              </a:rPr>
              <a:t>Achieved Result:</a:t>
            </a:r>
          </a:p>
          <a:p>
            <a:r>
              <a:rPr lang="en-IN" sz="2000" dirty="0"/>
              <a:t>Logistic Regression is used for predicting the specific dependent variable using a given set of independent variables</a:t>
            </a:r>
          </a:p>
          <a:p>
            <a:r>
              <a:rPr lang="en-IN" sz="2000" dirty="0"/>
              <a:t>An accuracy of 99.1% has been achieved in prediction using this ensemble</a:t>
            </a:r>
            <a:endParaRPr lang="en-US" sz="2000" dirty="0">
              <a:latin typeface="Arial" pitchFamily="34" charset="0"/>
            </a:endParaRPr>
          </a:p>
          <a:p>
            <a:pPr marL="0" indent="0">
              <a:buNone/>
            </a:pPr>
            <a:r>
              <a:rPr lang="en-US" sz="2400" dirty="0">
                <a:latin typeface="Arial" pitchFamily="34" charset="0"/>
              </a:rPr>
              <a:t>Issues:</a:t>
            </a:r>
          </a:p>
          <a:p>
            <a:r>
              <a:rPr lang="en-IN" sz="2000" dirty="0"/>
              <a:t>The efficiency or speed of algorithm declines as dataset grows</a:t>
            </a:r>
          </a:p>
        </p:txBody>
      </p:sp>
      <p:sp>
        <p:nvSpPr>
          <p:cNvPr id="6" name="Slide Number Placeholder 5">
            <a:extLst>
              <a:ext uri="{FF2B5EF4-FFF2-40B4-BE49-F238E27FC236}">
                <a16:creationId xmlns:a16="http://schemas.microsoft.com/office/drawing/2014/main" id="{EA5BF363-E15D-4716-A88A-42AF017A0A5A}"/>
              </a:ext>
            </a:extLst>
          </p:cNvPr>
          <p:cNvSpPr>
            <a:spLocks noGrp="1"/>
          </p:cNvSpPr>
          <p:nvPr>
            <p:ph type="sldNum" sz="quarter" idx="12"/>
          </p:nvPr>
        </p:nvSpPr>
        <p:spPr/>
        <p:txBody>
          <a:bodyPr/>
          <a:lstStyle/>
          <a:p>
            <a:pPr>
              <a:defRPr/>
            </a:pPr>
            <a:fld id="{45EA2ECD-A7C9-4BC5-B99B-D6CB857FEA44}" type="slidenum">
              <a:rPr lang="en-US" smtClean="0"/>
              <a:pPr>
                <a:defRPr/>
              </a:pPr>
              <a:t>12</a:t>
            </a:fld>
            <a:endParaRPr lang="en-US" dirty="0"/>
          </a:p>
        </p:txBody>
      </p:sp>
    </p:spTree>
    <p:extLst>
      <p:ext uri="{BB962C8B-B14F-4D97-AF65-F5344CB8AC3E}">
        <p14:creationId xmlns:p14="http://schemas.microsoft.com/office/powerpoint/2010/main" val="395396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AA5D-737F-476E-949A-0C3EE33C0912}"/>
              </a:ext>
            </a:extLst>
          </p:cNvPr>
          <p:cNvSpPr>
            <a:spLocks noGrp="1"/>
          </p:cNvSpPr>
          <p:nvPr>
            <p:ph type="title"/>
          </p:nvPr>
        </p:nvSpPr>
        <p:spPr>
          <a:xfrm>
            <a:off x="457200" y="145490"/>
            <a:ext cx="8229600" cy="1706562"/>
          </a:xfrm>
        </p:spPr>
        <p:txBody>
          <a:bodyPr/>
          <a:lstStyle/>
          <a:p>
            <a:r>
              <a:rPr lang="en-US" sz="2800" dirty="0"/>
              <a:t>[3]HDPF: Heart Disease Prediction Framework Based on Hybrid Classifiers and Genetic Algorithm</a:t>
            </a:r>
            <a:br>
              <a:rPr lang="en-US" sz="2800" dirty="0"/>
            </a:br>
            <a:r>
              <a:rPr lang="en-IN" sz="1400" dirty="0"/>
              <a:t>IEEE Access VOLUME 9, 2021</a:t>
            </a:r>
            <a:br>
              <a:rPr lang="en-US" sz="2800" dirty="0"/>
            </a:br>
            <a:r>
              <a:rPr lang="en-US" sz="1400" dirty="0"/>
              <a:t>(</a:t>
            </a:r>
            <a:r>
              <a:rPr lang="es-ES" sz="1400" dirty="0"/>
              <a:t>Sarria E. A. </a:t>
            </a:r>
            <a:r>
              <a:rPr lang="es-ES" sz="1400" dirty="0" err="1"/>
              <a:t>Ashri</a:t>
            </a:r>
            <a:r>
              <a:rPr lang="es-ES" sz="1400" dirty="0"/>
              <a:t> , M. M. El-gayar , And </a:t>
            </a:r>
            <a:r>
              <a:rPr lang="es-ES" sz="1400" dirty="0" err="1"/>
              <a:t>Eman</a:t>
            </a:r>
            <a:r>
              <a:rPr lang="es-ES" sz="1400" dirty="0"/>
              <a:t> M. EL-</a:t>
            </a:r>
            <a:r>
              <a:rPr lang="es-ES" sz="1400" dirty="0" err="1"/>
              <a:t>Daydamony</a:t>
            </a:r>
            <a:r>
              <a:rPr lang="en-US" sz="1400" dirty="0"/>
              <a:t>)</a:t>
            </a:r>
            <a:endParaRPr lang="en-IN" sz="1400" dirty="0"/>
          </a:p>
        </p:txBody>
      </p:sp>
      <p:sp>
        <p:nvSpPr>
          <p:cNvPr id="3" name="Content Placeholder 2">
            <a:extLst>
              <a:ext uri="{FF2B5EF4-FFF2-40B4-BE49-F238E27FC236}">
                <a16:creationId xmlns:a16="http://schemas.microsoft.com/office/drawing/2014/main" id="{1AD4A6DE-A9AF-4BA1-8424-9664AF577B06}"/>
              </a:ext>
            </a:extLst>
          </p:cNvPr>
          <p:cNvSpPr>
            <a:spLocks noGrp="1"/>
          </p:cNvSpPr>
          <p:nvPr>
            <p:ph idx="1"/>
          </p:nvPr>
        </p:nvSpPr>
        <p:spPr>
          <a:xfrm>
            <a:off x="457200" y="1828799"/>
            <a:ext cx="8229600" cy="4892675"/>
          </a:xfrm>
        </p:spPr>
        <p:txBody>
          <a:bodyPr/>
          <a:lstStyle/>
          <a:p>
            <a:pPr marL="0" indent="0">
              <a:buNone/>
            </a:pPr>
            <a:r>
              <a:rPr lang="en-US" sz="2400" dirty="0">
                <a:latin typeface="Arial" pitchFamily="34" charset="0"/>
              </a:rPr>
              <a:t>Techniques/Algorithms/Approaches used:</a:t>
            </a:r>
          </a:p>
          <a:p>
            <a:r>
              <a:rPr lang="en-IN" sz="2000" dirty="0"/>
              <a:t>Logistical Regression (LR), Support Vector Machines (SVM), k-Nearest </a:t>
            </a:r>
            <a:r>
              <a:rPr lang="en-IN" sz="2000" dirty="0" err="1"/>
              <a:t>Neighbors</a:t>
            </a:r>
            <a:r>
              <a:rPr lang="en-IN" sz="2000" dirty="0"/>
              <a:t> (KNN), Decision Tree (DT), and Random Forest (RF)</a:t>
            </a:r>
          </a:p>
          <a:p>
            <a:r>
              <a:rPr lang="en-IN" sz="2000" dirty="0"/>
              <a:t>10-folds cross-validation </a:t>
            </a:r>
            <a:endParaRPr lang="en-US" sz="2000" dirty="0"/>
          </a:p>
          <a:p>
            <a:pPr marL="0" indent="0">
              <a:buNone/>
            </a:pPr>
            <a:r>
              <a:rPr lang="en-US" sz="2400" dirty="0">
                <a:latin typeface="Arial" pitchFamily="34" charset="0"/>
              </a:rPr>
              <a:t>Achieved Result:</a:t>
            </a:r>
          </a:p>
          <a:p>
            <a:r>
              <a:rPr lang="en-IN" sz="2000" dirty="0"/>
              <a:t>The 10-folds cross-validation technique is used to beat the overfitting drawback</a:t>
            </a:r>
          </a:p>
          <a:p>
            <a:r>
              <a:rPr lang="en-IN" sz="2000" dirty="0"/>
              <a:t>DT and RF achieved the highest precision and accuracy than the other algorithms. They were also the least time-consuming to implement the processing. The majority voting ensemble technique was used to the result with Random Forest to achieve high accuracy (98.18%).</a:t>
            </a:r>
            <a:endParaRPr lang="en-US" sz="2000" dirty="0"/>
          </a:p>
          <a:p>
            <a:pPr marL="0" indent="0">
              <a:buNone/>
            </a:pPr>
            <a:r>
              <a:rPr lang="en-US" sz="2400" dirty="0">
                <a:latin typeface="Arial" pitchFamily="34" charset="0"/>
              </a:rPr>
              <a:t>Issues:</a:t>
            </a:r>
          </a:p>
          <a:p>
            <a:r>
              <a:rPr lang="en-US" sz="2000" dirty="0"/>
              <a:t>With 10-folds cross-validation, we need to train the model on multiple training sets.</a:t>
            </a:r>
            <a:endParaRPr lang="en-IN" sz="2000" dirty="0"/>
          </a:p>
        </p:txBody>
      </p:sp>
      <p:sp>
        <p:nvSpPr>
          <p:cNvPr id="6" name="Slide Number Placeholder 5">
            <a:extLst>
              <a:ext uri="{FF2B5EF4-FFF2-40B4-BE49-F238E27FC236}">
                <a16:creationId xmlns:a16="http://schemas.microsoft.com/office/drawing/2014/main" id="{9CA80087-A674-4C13-A51D-28E75139EFD1}"/>
              </a:ext>
            </a:extLst>
          </p:cNvPr>
          <p:cNvSpPr>
            <a:spLocks noGrp="1"/>
          </p:cNvSpPr>
          <p:nvPr>
            <p:ph type="sldNum" sz="quarter" idx="12"/>
          </p:nvPr>
        </p:nvSpPr>
        <p:spPr/>
        <p:txBody>
          <a:bodyPr/>
          <a:lstStyle/>
          <a:p>
            <a:pPr>
              <a:defRPr/>
            </a:pPr>
            <a:fld id="{45EA2ECD-A7C9-4BC5-B99B-D6CB857FEA44}" type="slidenum">
              <a:rPr lang="en-US" smtClean="0"/>
              <a:pPr>
                <a:defRPr/>
              </a:pPr>
              <a:t>13</a:t>
            </a:fld>
            <a:endParaRPr lang="en-US"/>
          </a:p>
        </p:txBody>
      </p:sp>
    </p:spTree>
    <p:extLst>
      <p:ext uri="{BB962C8B-B14F-4D97-AF65-F5344CB8AC3E}">
        <p14:creationId xmlns:p14="http://schemas.microsoft.com/office/powerpoint/2010/main" val="37711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8602-AB4E-4BA9-8EEE-CD71563C6FDB}"/>
              </a:ext>
            </a:extLst>
          </p:cNvPr>
          <p:cNvSpPr>
            <a:spLocks noGrp="1"/>
          </p:cNvSpPr>
          <p:nvPr>
            <p:ph type="title"/>
          </p:nvPr>
        </p:nvSpPr>
        <p:spPr>
          <a:xfrm>
            <a:off x="457200" y="319088"/>
            <a:ext cx="8229600" cy="1357312"/>
          </a:xfrm>
        </p:spPr>
        <p:txBody>
          <a:bodyPr/>
          <a:lstStyle/>
          <a:p>
            <a:r>
              <a:rPr lang="en-US" sz="2800" dirty="0"/>
              <a:t>[4] </a:t>
            </a:r>
            <a:r>
              <a:rPr lang="en-IN" sz="2800" dirty="0"/>
              <a:t>Machine Learning for Real-Time Heart Disease Prediction</a:t>
            </a:r>
            <a:br>
              <a:rPr lang="en-IN" sz="2800" dirty="0"/>
            </a:br>
            <a:r>
              <a:rPr lang="en-US" sz="1400" dirty="0"/>
              <a:t>IEEE JOURNAL OF BIOMEDICAL AND HEALTH INFORMATICS, VOL. 25, NO. 9, SEPTEMBER 2021</a:t>
            </a:r>
            <a:br>
              <a:rPr lang="en-IN" sz="2800" dirty="0"/>
            </a:br>
            <a:r>
              <a:rPr lang="en-IN" sz="1400" dirty="0"/>
              <a:t>(</a:t>
            </a:r>
            <a:r>
              <a:rPr lang="it-IT" sz="1400" dirty="0"/>
              <a:t>Dimitris Bertsimas , Luca Mingardi , Bartolomeo Stellato</a:t>
            </a:r>
            <a:r>
              <a:rPr lang="en-IN" sz="1400" dirty="0"/>
              <a:t>)</a:t>
            </a:r>
          </a:p>
        </p:txBody>
      </p:sp>
      <p:sp>
        <p:nvSpPr>
          <p:cNvPr id="3" name="Content Placeholder 2">
            <a:extLst>
              <a:ext uri="{FF2B5EF4-FFF2-40B4-BE49-F238E27FC236}">
                <a16:creationId xmlns:a16="http://schemas.microsoft.com/office/drawing/2014/main" id="{FE9DEFA0-A114-43D9-8124-533E522CC356}"/>
              </a:ext>
            </a:extLst>
          </p:cNvPr>
          <p:cNvSpPr>
            <a:spLocks noGrp="1"/>
          </p:cNvSpPr>
          <p:nvPr>
            <p:ph idx="1"/>
          </p:nvPr>
        </p:nvSpPr>
        <p:spPr>
          <a:xfrm>
            <a:off x="457200" y="2012949"/>
            <a:ext cx="8229600" cy="4525963"/>
          </a:xfrm>
        </p:spPr>
        <p:txBody>
          <a:bodyPr/>
          <a:lstStyle/>
          <a:p>
            <a:pPr marL="0" indent="0">
              <a:buNone/>
            </a:pPr>
            <a:r>
              <a:rPr lang="en-US" sz="2400" dirty="0">
                <a:latin typeface="Arial" pitchFamily="34" charset="0"/>
              </a:rPr>
              <a:t>Techniques/Algorithms/Approaches used:</a:t>
            </a:r>
          </a:p>
          <a:p>
            <a:r>
              <a:rPr lang="en-IN" sz="2000" dirty="0" err="1"/>
              <a:t>XGBoost</a:t>
            </a:r>
            <a:r>
              <a:rPr lang="en-IN" sz="2000" dirty="0"/>
              <a:t> algorithm, to train and evaluate models </a:t>
            </a:r>
          </a:p>
          <a:p>
            <a:r>
              <a:rPr lang="en-IN" sz="2000" dirty="0"/>
              <a:t>The author present a novel procedure to accurately detect heart diseases in real-time from the analysis of short single-lead ECGs (9-61 seconds)</a:t>
            </a:r>
            <a:endParaRPr lang="en-US" sz="2000" dirty="0"/>
          </a:p>
          <a:p>
            <a:pPr marL="0" indent="0">
              <a:buNone/>
            </a:pPr>
            <a:r>
              <a:rPr lang="en-US" sz="2400" dirty="0">
                <a:latin typeface="Arial" pitchFamily="34" charset="0"/>
              </a:rPr>
              <a:t>Achieved Result:</a:t>
            </a:r>
          </a:p>
          <a:p>
            <a:r>
              <a:rPr lang="en-IN" sz="2000" dirty="0"/>
              <a:t>Proposed models prove to be a fast and reliable aid in the important task of detecting heart anomalies from the ECGs </a:t>
            </a:r>
            <a:endParaRPr lang="en-US" sz="2000" dirty="0"/>
          </a:p>
          <a:p>
            <a:pPr marL="0" indent="0">
              <a:buNone/>
            </a:pPr>
            <a:r>
              <a:rPr lang="en-US" sz="2400" dirty="0">
                <a:latin typeface="Arial" pitchFamily="34" charset="0"/>
              </a:rPr>
              <a:t>Issues:</a:t>
            </a:r>
          </a:p>
          <a:p>
            <a:r>
              <a:rPr lang="en-US" sz="2000" dirty="0" err="1"/>
              <a:t>XGBoost</a:t>
            </a:r>
            <a:r>
              <a:rPr lang="en-US" sz="2000" dirty="0"/>
              <a:t> does not perform well on sparse and unstructured data</a:t>
            </a:r>
            <a:endParaRPr lang="en-IN" sz="2000" dirty="0"/>
          </a:p>
        </p:txBody>
      </p:sp>
      <p:sp>
        <p:nvSpPr>
          <p:cNvPr id="6" name="Slide Number Placeholder 5">
            <a:extLst>
              <a:ext uri="{FF2B5EF4-FFF2-40B4-BE49-F238E27FC236}">
                <a16:creationId xmlns:a16="http://schemas.microsoft.com/office/drawing/2014/main" id="{29F6AD4E-4EF8-47AB-B842-7E3CE746A993}"/>
              </a:ext>
            </a:extLst>
          </p:cNvPr>
          <p:cNvSpPr>
            <a:spLocks noGrp="1"/>
          </p:cNvSpPr>
          <p:nvPr>
            <p:ph type="sldNum" sz="quarter" idx="12"/>
          </p:nvPr>
        </p:nvSpPr>
        <p:spPr/>
        <p:txBody>
          <a:bodyPr/>
          <a:lstStyle/>
          <a:p>
            <a:pPr>
              <a:defRPr/>
            </a:pPr>
            <a:fld id="{45EA2ECD-A7C9-4BC5-B99B-D6CB857FEA44}" type="slidenum">
              <a:rPr lang="en-US" smtClean="0"/>
              <a:pPr>
                <a:defRPr/>
              </a:pPr>
              <a:t>14</a:t>
            </a:fld>
            <a:endParaRPr lang="en-US"/>
          </a:p>
        </p:txBody>
      </p:sp>
    </p:spTree>
    <p:extLst>
      <p:ext uri="{BB962C8B-B14F-4D97-AF65-F5344CB8AC3E}">
        <p14:creationId xmlns:p14="http://schemas.microsoft.com/office/powerpoint/2010/main" val="156141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BEE4-2A5C-4579-9693-A1B7BF5E1019}"/>
              </a:ext>
            </a:extLst>
          </p:cNvPr>
          <p:cNvSpPr>
            <a:spLocks noGrp="1"/>
          </p:cNvSpPr>
          <p:nvPr>
            <p:ph type="title"/>
          </p:nvPr>
        </p:nvSpPr>
        <p:spPr>
          <a:xfrm>
            <a:off x="457200" y="274638"/>
            <a:ext cx="8229600" cy="1554163"/>
          </a:xfrm>
        </p:spPr>
        <p:txBody>
          <a:bodyPr/>
          <a:lstStyle/>
          <a:p>
            <a:r>
              <a:rPr lang="en-US" sz="2800" dirty="0"/>
              <a:t>[5] </a:t>
            </a:r>
            <a:r>
              <a:rPr lang="en-IN" sz="2800" dirty="0"/>
              <a:t>Recursion Enhanced Random Forest With an Improved Linear Model (RERF-ILM) for Heart Disease Detection on the Internet of Medical Things Platform</a:t>
            </a:r>
            <a:br>
              <a:rPr lang="en-IN" sz="2800" dirty="0"/>
            </a:br>
            <a:r>
              <a:rPr lang="en-IN" sz="1400" dirty="0"/>
              <a:t>IEEE Access VOLUME 8, 2020</a:t>
            </a:r>
            <a:br>
              <a:rPr lang="en-IN" sz="2800" dirty="0"/>
            </a:br>
            <a:r>
              <a:rPr lang="en-IN" sz="1400" dirty="0"/>
              <a:t>(</a:t>
            </a:r>
            <a:r>
              <a:rPr lang="en-IN" sz="1400" dirty="0" err="1"/>
              <a:t>Chunyan</a:t>
            </a:r>
            <a:r>
              <a:rPr lang="en-IN" sz="1400" dirty="0"/>
              <a:t> Guo, </a:t>
            </a:r>
            <a:r>
              <a:rPr lang="en-IN" sz="1400" dirty="0" err="1"/>
              <a:t>Jiabing</a:t>
            </a:r>
            <a:r>
              <a:rPr lang="en-IN" sz="1400" dirty="0"/>
              <a:t> Zhang, Yang Liu, </a:t>
            </a:r>
            <a:r>
              <a:rPr lang="en-IN" sz="1400" dirty="0" err="1"/>
              <a:t>Yaying</a:t>
            </a:r>
            <a:r>
              <a:rPr lang="en-IN" sz="1400" dirty="0"/>
              <a:t> </a:t>
            </a:r>
            <a:r>
              <a:rPr lang="en-IN" sz="1400" dirty="0" err="1"/>
              <a:t>Xie</a:t>
            </a:r>
            <a:r>
              <a:rPr lang="en-IN" sz="1400" dirty="0"/>
              <a:t>, </a:t>
            </a:r>
            <a:r>
              <a:rPr lang="en-IN" sz="1400" dirty="0" err="1"/>
              <a:t>Zhiqiang</a:t>
            </a:r>
            <a:r>
              <a:rPr lang="en-IN" sz="1400" dirty="0"/>
              <a:t> Han, </a:t>
            </a:r>
            <a:r>
              <a:rPr lang="en-IN" sz="1400" dirty="0" err="1"/>
              <a:t>Jianshe</a:t>
            </a:r>
            <a:r>
              <a:rPr lang="en-IN" sz="1400" dirty="0"/>
              <a:t> Yu)</a:t>
            </a:r>
          </a:p>
        </p:txBody>
      </p:sp>
      <p:sp>
        <p:nvSpPr>
          <p:cNvPr id="3" name="Content Placeholder 2">
            <a:extLst>
              <a:ext uri="{FF2B5EF4-FFF2-40B4-BE49-F238E27FC236}">
                <a16:creationId xmlns:a16="http://schemas.microsoft.com/office/drawing/2014/main" id="{6A6A3D2C-CC15-407A-9333-9EF090D624D4}"/>
              </a:ext>
            </a:extLst>
          </p:cNvPr>
          <p:cNvSpPr>
            <a:spLocks noGrp="1"/>
          </p:cNvSpPr>
          <p:nvPr>
            <p:ph idx="1"/>
          </p:nvPr>
        </p:nvSpPr>
        <p:spPr>
          <a:xfrm>
            <a:off x="457200" y="2037044"/>
            <a:ext cx="8229600" cy="4740275"/>
          </a:xfrm>
        </p:spPr>
        <p:txBody>
          <a:bodyPr/>
          <a:lstStyle/>
          <a:p>
            <a:pPr marL="0" indent="0">
              <a:buNone/>
            </a:pPr>
            <a:r>
              <a:rPr lang="en-US" sz="2400" dirty="0">
                <a:latin typeface="Arial" pitchFamily="34" charset="0"/>
              </a:rPr>
              <a:t>Techniques/Algorithms/Approaches used:</a:t>
            </a:r>
          </a:p>
          <a:p>
            <a:r>
              <a:rPr lang="en-IN" sz="2000" dirty="0"/>
              <a:t>Recursion Enhanced Random Forest with associate degree improved linear model (RFRF-ILM)</a:t>
            </a:r>
          </a:p>
          <a:p>
            <a:r>
              <a:rPr lang="en-IN" sz="2000" dirty="0"/>
              <a:t>The author introduced a fast-correlation-based selection technique (FCBF) to filter redundant functions</a:t>
            </a:r>
          </a:p>
          <a:p>
            <a:r>
              <a:rPr lang="en-IN" sz="2000" dirty="0"/>
              <a:t>Support Vector Machine, K-Nearest </a:t>
            </a:r>
            <a:r>
              <a:rPr lang="en-IN" sz="2000" dirty="0" err="1"/>
              <a:t>Neighbor</a:t>
            </a:r>
            <a:r>
              <a:rPr lang="en-IN" sz="2000" dirty="0"/>
              <a:t>, Naïve Bayes, Random Forest</a:t>
            </a:r>
            <a:endParaRPr lang="en-US" sz="2000" dirty="0"/>
          </a:p>
          <a:p>
            <a:pPr marL="0" indent="0">
              <a:buNone/>
            </a:pPr>
            <a:r>
              <a:rPr lang="en-US" sz="2400" dirty="0">
                <a:latin typeface="Arial" pitchFamily="34" charset="0"/>
              </a:rPr>
              <a:t>Achieved Result:</a:t>
            </a:r>
          </a:p>
          <a:p>
            <a:r>
              <a:rPr lang="en-IN" sz="2000" dirty="0"/>
              <a:t>The SVM approach in disorder prediction has additional correct and fewer error. </a:t>
            </a:r>
          </a:p>
          <a:p>
            <a:r>
              <a:rPr lang="en-IN" sz="2000" dirty="0"/>
              <a:t>In cardiopathy diagnosing, SVM plays better role with the highest accuracy</a:t>
            </a:r>
            <a:endParaRPr lang="en-US" sz="2400" dirty="0">
              <a:latin typeface="Arial" pitchFamily="34" charset="0"/>
            </a:endParaRPr>
          </a:p>
          <a:p>
            <a:pPr marL="0" indent="0">
              <a:buNone/>
            </a:pPr>
            <a:r>
              <a:rPr lang="en-US" sz="2400" dirty="0">
                <a:latin typeface="Arial" pitchFamily="34" charset="0"/>
              </a:rPr>
              <a:t>Issues:</a:t>
            </a:r>
          </a:p>
          <a:p>
            <a:r>
              <a:rPr lang="en-US" sz="2000" dirty="0"/>
              <a:t>Training complexity of SVM is very high, so it is not good for large datasets</a:t>
            </a:r>
            <a:endParaRPr lang="en-IN" sz="2000" dirty="0"/>
          </a:p>
        </p:txBody>
      </p:sp>
      <p:sp>
        <p:nvSpPr>
          <p:cNvPr id="6" name="Slide Number Placeholder 5">
            <a:extLst>
              <a:ext uri="{FF2B5EF4-FFF2-40B4-BE49-F238E27FC236}">
                <a16:creationId xmlns:a16="http://schemas.microsoft.com/office/drawing/2014/main" id="{4A08526E-8592-4050-9DEF-B349A3202F19}"/>
              </a:ext>
            </a:extLst>
          </p:cNvPr>
          <p:cNvSpPr>
            <a:spLocks noGrp="1"/>
          </p:cNvSpPr>
          <p:nvPr>
            <p:ph type="sldNum" sz="quarter" idx="12"/>
          </p:nvPr>
        </p:nvSpPr>
        <p:spPr/>
        <p:txBody>
          <a:bodyPr/>
          <a:lstStyle/>
          <a:p>
            <a:pPr>
              <a:defRPr/>
            </a:pPr>
            <a:fld id="{45EA2ECD-A7C9-4BC5-B99B-D6CB857FEA44}" type="slidenum">
              <a:rPr lang="en-US" smtClean="0"/>
              <a:pPr>
                <a:defRPr/>
              </a:pPr>
              <a:t>15</a:t>
            </a:fld>
            <a:endParaRPr lang="en-US"/>
          </a:p>
        </p:txBody>
      </p:sp>
    </p:spTree>
    <p:extLst>
      <p:ext uri="{BB962C8B-B14F-4D97-AF65-F5344CB8AC3E}">
        <p14:creationId xmlns:p14="http://schemas.microsoft.com/office/powerpoint/2010/main" val="15082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16</a:t>
            </a:fld>
            <a:endParaRPr lang="en-US"/>
          </a:p>
        </p:txBody>
      </p:sp>
      <p:sp>
        <p:nvSpPr>
          <p:cNvPr id="5122" name="Title 1"/>
          <p:cNvSpPr>
            <a:spLocks noGrp="1"/>
          </p:cNvSpPr>
          <p:nvPr>
            <p:ph type="title"/>
          </p:nvPr>
        </p:nvSpPr>
        <p:spPr>
          <a:xfrm>
            <a:off x="228600" y="152400"/>
            <a:ext cx="8686800" cy="1752600"/>
          </a:xfrm>
        </p:spPr>
        <p:txBody>
          <a:bodyPr/>
          <a:lstStyle/>
          <a:p>
            <a:pPr eaLnBrk="1" hangingPunct="1"/>
            <a:r>
              <a:rPr lang="en-US" sz="2800" dirty="0">
                <a:cs typeface="Arial" pitchFamily="34" charset="0"/>
              </a:rPr>
              <a:t>[6] </a:t>
            </a:r>
            <a:r>
              <a:rPr lang="en-IN" sz="2800" dirty="0"/>
              <a:t>Heart Disease Prediction Using Supervised Machine Learning Algorithms</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a:t>Narendra Mohan, Vinod Jain, </a:t>
            </a:r>
            <a:r>
              <a:rPr lang="en-IN" sz="1400" dirty="0" err="1"/>
              <a:t>Gauranshi</a:t>
            </a:r>
            <a:r>
              <a:rPr lang="en-IN" sz="1400" dirty="0"/>
              <a:t> Agrawal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33082" y="2301875"/>
            <a:ext cx="8686800" cy="44196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Nave Bayes, Support Vector Machine, Decision Tree and K-Nearest Neighbour</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latin typeface="+mj-lt"/>
              </a:rPr>
              <a:t>Logistic Regression algorithm is best among four with 90.62% accuracy.</a:t>
            </a:r>
          </a:p>
          <a:p>
            <a:pPr>
              <a:buFont typeface="Arial" pitchFamily="34" charset="0"/>
              <a:buNone/>
            </a:pPr>
            <a:r>
              <a:rPr lang="en-US" sz="2400" dirty="0">
                <a:latin typeface="Arial" pitchFamily="34" charset="0"/>
              </a:rPr>
              <a:t>Issues:</a:t>
            </a:r>
          </a:p>
          <a:p>
            <a:r>
              <a:rPr lang="en-IN" sz="2000" dirty="0"/>
              <a:t>if the number of observations is lesser than the number of features, Logistic Regression should not be used, otherwise, it may lead to overfitting.</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16</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9756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smtClean="0"/>
              <a:pPr>
                <a:defRPr/>
              </a:pPr>
              <a:t>17</a:t>
            </a:fld>
            <a:endParaRPr lang="en-US"/>
          </a:p>
        </p:txBody>
      </p:sp>
      <p:sp>
        <p:nvSpPr>
          <p:cNvPr id="5122" name="Title 1"/>
          <p:cNvSpPr>
            <a:spLocks noGrp="1"/>
          </p:cNvSpPr>
          <p:nvPr>
            <p:ph type="title"/>
          </p:nvPr>
        </p:nvSpPr>
        <p:spPr>
          <a:xfrm>
            <a:off x="228600" y="125132"/>
            <a:ext cx="8686800" cy="1981200"/>
          </a:xfrm>
        </p:spPr>
        <p:txBody>
          <a:bodyPr/>
          <a:lstStyle/>
          <a:p>
            <a:pPr eaLnBrk="1" hangingPunct="1"/>
            <a:r>
              <a:rPr lang="en-US" sz="2800" dirty="0"/>
              <a:t>[7] Heart Disease Prognosis Using Machine Learning Classification Techniques</a:t>
            </a:r>
            <a:br>
              <a:rPr lang="en-US" sz="2800" dirty="0"/>
            </a:br>
            <a:r>
              <a:rPr lang="en-US" sz="1400" dirty="0"/>
              <a:t>2021 6th International Conference for Convergence in Technology (I2CT) Pune, India. Apr 02-04, 2021</a:t>
            </a:r>
            <a:br>
              <a:rPr lang="en-US" sz="1400" dirty="0"/>
            </a:br>
            <a:r>
              <a:rPr lang="en-US" sz="1400" dirty="0"/>
              <a:t>(</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US" sz="1400" dirty="0"/>
              <a:t>)</a:t>
            </a:r>
            <a:endParaRPr lang="en-US" sz="1400" dirty="0">
              <a:latin typeface="Arial" pitchFamily="34" charset="0"/>
              <a:cs typeface="Arial" pitchFamily="34" charset="0"/>
            </a:endParaRPr>
          </a:p>
        </p:txBody>
      </p:sp>
      <p:sp>
        <p:nvSpPr>
          <p:cNvPr id="5123" name="Content Placeholder 2"/>
          <p:cNvSpPr>
            <a:spLocks noGrp="1"/>
          </p:cNvSpPr>
          <p:nvPr>
            <p:ph idx="1"/>
          </p:nvPr>
        </p:nvSpPr>
        <p:spPr>
          <a:xfrm>
            <a:off x="228600" y="2030506"/>
            <a:ext cx="8686800" cy="4648200"/>
          </a:xfrm>
        </p:spPr>
        <p:txBody>
          <a:bodyPr/>
          <a:lstStyle/>
          <a:p>
            <a:pPr>
              <a:buFont typeface="Arial" pitchFamily="34" charset="0"/>
              <a:buNone/>
            </a:pPr>
            <a:r>
              <a:rPr lang="en-US" sz="2400" dirty="0">
                <a:latin typeface="Arial" pitchFamily="34" charset="0"/>
              </a:rPr>
              <a:t>Techniques/Algorithms/Approaches used:</a:t>
            </a:r>
          </a:p>
          <a:p>
            <a:r>
              <a:rPr lang="en-US" sz="2000" dirty="0"/>
              <a:t>Decision Tree, Logistic Regression, K-Nearest Neighbors (KNN), Naive Bayes, Support Vector Machine (SVM)</a:t>
            </a:r>
          </a:p>
          <a:p>
            <a:r>
              <a:rPr lang="en-US" sz="2000" dirty="0"/>
              <a:t>Instead of collecting data from any online resource, they collect it manually from six medical institutions</a:t>
            </a:r>
          </a:p>
          <a:p>
            <a:pPr>
              <a:buFont typeface="Arial" pitchFamily="34" charset="0"/>
              <a:buNone/>
            </a:pPr>
            <a:r>
              <a:rPr lang="en-US" sz="2400" dirty="0">
                <a:latin typeface="Arial" pitchFamily="34" charset="0"/>
              </a:rPr>
              <a:t>Achieved Result:</a:t>
            </a:r>
          </a:p>
          <a:p>
            <a:r>
              <a:rPr lang="en-US" sz="2000" dirty="0"/>
              <a:t>In this model Logistic Regression yielded maximum accuracy with 92.76% than all the other algorithms</a:t>
            </a:r>
          </a:p>
          <a:p>
            <a:pPr>
              <a:buFont typeface="Arial" pitchFamily="34" charset="0"/>
              <a:buNone/>
            </a:pPr>
            <a:r>
              <a:rPr lang="en-US" sz="2400" dirty="0">
                <a:latin typeface="Arial" pitchFamily="34" charset="0"/>
              </a:rPr>
              <a:t>Issues:</a:t>
            </a:r>
          </a:p>
          <a:p>
            <a:r>
              <a:rPr lang="en-IN" sz="2000" dirty="0"/>
              <a:t>LR can overfit in high dimensional datasets</a:t>
            </a:r>
            <a:endParaRPr lang="en-US" sz="2000" dirty="0"/>
          </a:p>
          <a:p>
            <a:pPr eaLnBrk="1" hangingPunct="1">
              <a:buFont typeface="Arial" pitchFamily="34" charset="0"/>
              <a:buNone/>
            </a:pPr>
            <a:endParaRPr lang="en-US" sz="2400" dirty="0">
              <a:latin typeface="Arial"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17</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25224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18</a:t>
            </a:fld>
            <a:endParaRPr lang="en-US"/>
          </a:p>
        </p:txBody>
      </p:sp>
      <p:sp>
        <p:nvSpPr>
          <p:cNvPr id="5122" name="Title 1"/>
          <p:cNvSpPr>
            <a:spLocks noGrp="1"/>
          </p:cNvSpPr>
          <p:nvPr>
            <p:ph type="title"/>
          </p:nvPr>
        </p:nvSpPr>
        <p:spPr>
          <a:xfrm>
            <a:off x="304800" y="136525"/>
            <a:ext cx="8610600" cy="1676400"/>
          </a:xfrm>
        </p:spPr>
        <p:txBody>
          <a:bodyPr/>
          <a:lstStyle/>
          <a:p>
            <a:pPr eaLnBrk="1" hangingPunct="1"/>
            <a:r>
              <a:rPr lang="en-US" sz="2800" dirty="0">
                <a:cs typeface="Arial" pitchFamily="34" charset="0"/>
              </a:rPr>
              <a:t>[8] </a:t>
            </a:r>
            <a:r>
              <a:rPr lang="en-US" sz="2800" dirty="0"/>
              <a:t>Machine Learning-Based Heart Patient Scanning, Visualization and Monitoring</a:t>
            </a:r>
            <a:br>
              <a:rPr lang="en-US" sz="2800" dirty="0"/>
            </a:br>
            <a:r>
              <a:rPr lang="en-IN" sz="1400" dirty="0"/>
              <a:t>2021 International Conference on Computing Sciences (ICCS) </a:t>
            </a:r>
            <a:br>
              <a:rPr lang="en-IN" sz="1400" dirty="0"/>
            </a:br>
            <a:r>
              <a:rPr lang="en-IN" sz="1400" dirty="0"/>
              <a:t>(Ahmed Al </a:t>
            </a:r>
            <a:r>
              <a:rPr lang="en-IN" sz="1400" dirty="0" err="1"/>
              <a:t>Ahdal</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 Ankita </a:t>
            </a:r>
            <a:r>
              <a:rPr lang="en-IN" sz="1400" dirty="0" err="1"/>
              <a:t>Wadhawan</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05000"/>
            <a:ext cx="8686800" cy="4789581"/>
          </a:xfrm>
        </p:spPr>
        <p:txBody>
          <a:bodyPr/>
          <a:lstStyle/>
          <a:p>
            <a:pPr>
              <a:buFont typeface="Arial" pitchFamily="34" charset="0"/>
              <a:buNone/>
            </a:pPr>
            <a:r>
              <a:rPr lang="en-US" sz="2400" dirty="0">
                <a:latin typeface="Arial" pitchFamily="34" charset="0"/>
              </a:rPr>
              <a:t>Techniques/Algorithms/Approaches used:</a:t>
            </a:r>
          </a:p>
          <a:p>
            <a:r>
              <a:rPr lang="en-US" sz="2000" dirty="0"/>
              <a:t>KNN Decision Tree (DT), Logistic Regression, SVM, Random Forest (RF), and Naïve Bayes (NB)</a:t>
            </a:r>
          </a:p>
          <a:p>
            <a:pPr>
              <a:buFont typeface="Arial" pitchFamily="34" charset="0"/>
              <a:buNone/>
            </a:pPr>
            <a:r>
              <a:rPr lang="en-US" sz="2400" dirty="0">
                <a:latin typeface="Arial" pitchFamily="34" charset="0"/>
              </a:rPr>
              <a:t>Achieved Result:</a:t>
            </a:r>
          </a:p>
          <a:p>
            <a:pPr algn="just"/>
            <a:r>
              <a:rPr lang="en-US" sz="2000" dirty="0"/>
              <a:t>Random Forest scored extremely well as it addresses the issue of overfitting by combining numerous algorithms. </a:t>
            </a:r>
          </a:p>
          <a:p>
            <a:pPr algn="just"/>
            <a:r>
              <a:rPr lang="en-US" sz="2000" dirty="0"/>
              <a:t>The Nave Bayes classifier was highly quick and performed well in terms of computation</a:t>
            </a:r>
          </a:p>
          <a:p>
            <a:pPr algn="just"/>
            <a:r>
              <a:rPr lang="en-US" sz="2000" dirty="0"/>
              <a:t>KNN gives highest accuracy of 87.5% among all other algorithms</a:t>
            </a:r>
          </a:p>
          <a:p>
            <a:pPr>
              <a:buFont typeface="Arial" pitchFamily="34" charset="0"/>
              <a:buNone/>
            </a:pPr>
            <a:r>
              <a:rPr lang="en-US" sz="2400" dirty="0">
                <a:latin typeface="Arial" pitchFamily="34" charset="0"/>
              </a:rPr>
              <a:t>Issues:</a:t>
            </a:r>
          </a:p>
          <a:p>
            <a:r>
              <a:rPr lang="en-US" sz="2000" dirty="0"/>
              <a:t>With a large number of datasets, the Decision Tree method performs poorly</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18</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21661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19</a:t>
            </a:fld>
            <a:endParaRPr lang="en-US"/>
          </a:p>
        </p:txBody>
      </p:sp>
      <p:sp>
        <p:nvSpPr>
          <p:cNvPr id="5122" name="Title 1"/>
          <p:cNvSpPr>
            <a:spLocks noGrp="1"/>
          </p:cNvSpPr>
          <p:nvPr>
            <p:ph type="title"/>
          </p:nvPr>
        </p:nvSpPr>
        <p:spPr>
          <a:xfrm>
            <a:off x="533400" y="136525"/>
            <a:ext cx="7620000" cy="1676400"/>
          </a:xfrm>
        </p:spPr>
        <p:txBody>
          <a:bodyPr/>
          <a:lstStyle/>
          <a:p>
            <a:pPr eaLnBrk="1" hangingPunct="1"/>
            <a:r>
              <a:rPr lang="en-US" sz="2800" dirty="0">
                <a:cs typeface="Arial" pitchFamily="34" charset="0"/>
              </a:rPr>
              <a:t>[9] </a:t>
            </a:r>
            <a:r>
              <a:rPr lang="en-IN" sz="2800" dirty="0"/>
              <a:t>Machine Learning Based Heart Disease Prediction System</a:t>
            </a:r>
            <a:br>
              <a:rPr lang="en-US" sz="2800" dirty="0"/>
            </a:br>
            <a:r>
              <a:rPr lang="en-IN" sz="1400" dirty="0"/>
              <a:t>2021 International Conference on Computer Communication and Informatics (ICCCI 2021)</a:t>
            </a:r>
            <a:br>
              <a:rPr lang="en-IN" sz="1400" dirty="0"/>
            </a:br>
            <a:r>
              <a:rPr lang="en-IN" sz="1400" dirty="0"/>
              <a:t>(</a:t>
            </a:r>
            <a:r>
              <a:rPr lang="en-IN" sz="1400" dirty="0" err="1"/>
              <a:t>M.Snehith</a:t>
            </a:r>
            <a:r>
              <a:rPr lang="en-IN" sz="1400" dirty="0"/>
              <a:t> Raja, </a:t>
            </a:r>
            <a:r>
              <a:rPr lang="en-IN" sz="1400" dirty="0" err="1"/>
              <a:t>M.Anurag</a:t>
            </a:r>
            <a:r>
              <a:rPr lang="en-IN" sz="1400" dirty="0"/>
              <a:t> , </a:t>
            </a:r>
            <a:r>
              <a:rPr lang="en-IN" sz="1400" dirty="0" err="1"/>
              <a:t>Ch.Prachetan</a:t>
            </a:r>
            <a:r>
              <a:rPr lang="en-IN" sz="1400" dirty="0"/>
              <a:t> Reddy, </a:t>
            </a:r>
            <a:r>
              <a:rPr lang="en-IN" sz="1400" dirty="0" err="1"/>
              <a:t>NageswaraRao</a:t>
            </a:r>
            <a:r>
              <a:rPr lang="en-IN" sz="1400" dirty="0"/>
              <a:t> </a:t>
            </a:r>
            <a:r>
              <a:rPr lang="en-IN" sz="1400" dirty="0" err="1"/>
              <a:t>Sirisala</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05001"/>
            <a:ext cx="8686800" cy="4191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Random Forest Algorithm</a:t>
            </a:r>
          </a:p>
          <a:p>
            <a:pPr marL="0" indent="0">
              <a:buNone/>
            </a:pPr>
            <a:r>
              <a:rPr lang="en-US" sz="2400" dirty="0">
                <a:latin typeface="Arial" pitchFamily="34" charset="0"/>
              </a:rPr>
              <a:t>Achieved Result:</a:t>
            </a:r>
            <a:endParaRPr lang="en-US" sz="2000" dirty="0">
              <a:latin typeface="+mj-lt"/>
            </a:endParaRPr>
          </a:p>
          <a:p>
            <a:pPr algn="just"/>
            <a:r>
              <a:rPr lang="en-IN" sz="2000" dirty="0"/>
              <a:t>The accuracy of the result depends on the number of trees, a lot of the trees higher is the accuracy rate</a:t>
            </a:r>
            <a:endParaRPr lang="en-US" sz="2000" dirty="0"/>
          </a:p>
          <a:p>
            <a:pPr>
              <a:buFont typeface="Arial" pitchFamily="34" charset="0"/>
              <a:buNone/>
            </a:pPr>
            <a:r>
              <a:rPr lang="en-US" sz="2400" dirty="0">
                <a:latin typeface="Arial" pitchFamily="34" charset="0"/>
              </a:rPr>
              <a:t>Issues:</a:t>
            </a:r>
          </a:p>
          <a:p>
            <a:pPr algn="just"/>
            <a:r>
              <a:rPr lang="en-IN" sz="2000" dirty="0"/>
              <a:t>Random forests are found to be biased while dealing with categorical variables. It trains the information slowly. it's not appropriate for linear ways</a:t>
            </a:r>
            <a:r>
              <a:rPr lang="en-US" sz="2800" dirty="0"/>
              <a:t> </a:t>
            </a:r>
            <a:r>
              <a:rPr lang="en-IN" sz="2000" dirty="0"/>
              <a:t>with a great deal of thin features.</a:t>
            </a:r>
            <a:endParaRPr lang="en-US" sz="2400" dirty="0"/>
          </a:p>
          <a:p>
            <a:endParaRPr lang="en-IN" sz="2000" dirty="0"/>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19</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97434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800" u="sng" dirty="0">
                <a:latin typeface="Arial" pitchFamily="34" charset="0"/>
                <a:cs typeface="Arial" pitchFamily="34" charset="0"/>
              </a:rPr>
              <a:t>Abstract</a:t>
            </a:r>
          </a:p>
        </p:txBody>
      </p:sp>
      <p:sp>
        <p:nvSpPr>
          <p:cNvPr id="3" name="Content Placeholder 2"/>
          <p:cNvSpPr>
            <a:spLocks noGrp="1"/>
          </p:cNvSpPr>
          <p:nvPr>
            <p:ph idx="1"/>
          </p:nvPr>
        </p:nvSpPr>
        <p:spPr>
          <a:xfrm>
            <a:off x="457200" y="1295400"/>
            <a:ext cx="8229600" cy="4911818"/>
          </a:xfrm>
        </p:spPr>
        <p:txBody>
          <a:bodyPr/>
          <a:lstStyle/>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Heart disease is one of the leading cause of deaths worldwide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Predicting and detecting heart disease has always been a difficult and time-consuming task</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doctors.</a:t>
            </a:r>
          </a:p>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Machine learning has shown strong effectiveness in decision-making and predictions. Building machine learning models to predict heart disease at early stage will benefit the people around the world, allowing them to take required treatment before it becomes serious. </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The prediction model is proposed with combinations of different features and several classification techniques like K Nearest Neighbours Classifier, Support Vector Classifier, and Random Forest Classifier.</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Cardiovascular disease is predicted by using a greater number of input attributes. The system uses medical terms such as Sex, Age, Blood Pressure, Cholesterol attributes to predict the likelihood of patient getting a Heart disease.</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D196-6873-4722-95C8-D3F20ED8BFCD}"/>
              </a:ext>
            </a:extLst>
          </p:cNvPr>
          <p:cNvSpPr>
            <a:spLocks noGrp="1"/>
          </p:cNvSpPr>
          <p:nvPr>
            <p:ph type="title"/>
          </p:nvPr>
        </p:nvSpPr>
        <p:spPr>
          <a:xfrm>
            <a:off x="457200" y="161925"/>
            <a:ext cx="8229600" cy="1706562"/>
          </a:xfrm>
        </p:spPr>
        <p:txBody>
          <a:bodyPr/>
          <a:lstStyle/>
          <a:p>
            <a:r>
              <a:rPr lang="en-US" sz="2800" dirty="0"/>
              <a:t>[10] Prediction and Analysis of Heart Disease Using Machine Learning</a:t>
            </a:r>
            <a:br>
              <a:rPr lang="en-US" sz="2800" dirty="0"/>
            </a:br>
            <a:r>
              <a:rPr lang="en-IN" sz="1400" dirty="0"/>
              <a:t>2021 IEEE International Conference on Robotics, Automation and Artificial Intelligence</a:t>
            </a:r>
            <a:br>
              <a:rPr lang="en-IN" sz="1400" dirty="0"/>
            </a:br>
            <a:r>
              <a:rPr lang="en-IN" sz="1400" dirty="0"/>
              <a:t>(</a:t>
            </a:r>
            <a:r>
              <a:rPr lang="en-US" sz="1400" dirty="0"/>
              <a:t>Yu Lin Khoury College of Computer Science, Northeastern University Boston, The United States</a:t>
            </a:r>
            <a:r>
              <a:rPr lang="en-IN" sz="1400" dirty="0"/>
              <a:t>)</a:t>
            </a:r>
          </a:p>
        </p:txBody>
      </p:sp>
      <p:sp>
        <p:nvSpPr>
          <p:cNvPr id="3" name="Content Placeholder 2">
            <a:extLst>
              <a:ext uri="{FF2B5EF4-FFF2-40B4-BE49-F238E27FC236}">
                <a16:creationId xmlns:a16="http://schemas.microsoft.com/office/drawing/2014/main" id="{F4F69CC7-E155-49C1-86A6-B6834929E750}"/>
              </a:ext>
            </a:extLst>
          </p:cNvPr>
          <p:cNvSpPr>
            <a:spLocks noGrp="1"/>
          </p:cNvSpPr>
          <p:nvPr>
            <p:ph idx="1"/>
          </p:nvPr>
        </p:nvSpPr>
        <p:spPr>
          <a:xfrm>
            <a:off x="457200" y="1850558"/>
            <a:ext cx="8229600" cy="4943475"/>
          </a:xfrm>
        </p:spPr>
        <p:txBody>
          <a:bodyPr/>
          <a:lstStyle/>
          <a:p>
            <a:pPr marL="0" indent="0">
              <a:buNone/>
            </a:pPr>
            <a:r>
              <a:rPr lang="en-US" sz="2400" dirty="0">
                <a:latin typeface="Arial" pitchFamily="34" charset="0"/>
              </a:rPr>
              <a:t>Techniques/Algorithms/Approaches used:</a:t>
            </a:r>
          </a:p>
          <a:p>
            <a:r>
              <a:rPr lang="en-IN" sz="2000" dirty="0"/>
              <a:t>Six machine learning algorithms Logistic Regression, K-nearest </a:t>
            </a:r>
            <a:r>
              <a:rPr lang="en-IN" sz="2000" dirty="0" err="1"/>
              <a:t>Neighbors</a:t>
            </a:r>
            <a:r>
              <a:rPr lang="en-IN" sz="2000" dirty="0"/>
              <a:t>, </a:t>
            </a:r>
            <a:r>
              <a:rPr lang="en-IN" sz="2000" dirty="0" err="1"/>
              <a:t>Adaboost</a:t>
            </a:r>
            <a:r>
              <a:rPr lang="en-IN" sz="2000" dirty="0"/>
              <a:t>, CART, Random Forest, </a:t>
            </a:r>
            <a:r>
              <a:rPr lang="en-IN" sz="2000" dirty="0" err="1"/>
              <a:t>XGBoost</a:t>
            </a:r>
            <a:r>
              <a:rPr lang="en-IN" sz="2000" dirty="0"/>
              <a:t> were applied</a:t>
            </a:r>
            <a:endParaRPr lang="en-US" sz="2000" dirty="0">
              <a:latin typeface="Arial" pitchFamily="34" charset="0"/>
            </a:endParaRPr>
          </a:p>
          <a:p>
            <a:pPr marL="0" indent="0">
              <a:buNone/>
            </a:pPr>
            <a:r>
              <a:rPr lang="en-US" sz="2400" dirty="0">
                <a:latin typeface="Arial" pitchFamily="34" charset="0"/>
              </a:rPr>
              <a:t>Achieved Result:</a:t>
            </a:r>
          </a:p>
          <a:p>
            <a:r>
              <a:rPr lang="en-IN" sz="2000" dirty="0"/>
              <a:t>Random Forest was the best model that surpassed the remainder of the models with outstanding score of accuracy 84.80%.</a:t>
            </a:r>
          </a:p>
          <a:p>
            <a:r>
              <a:rPr lang="en-IN" sz="2000" dirty="0"/>
              <a:t>Extreme Gradient Boosting (</a:t>
            </a:r>
            <a:r>
              <a:rPr lang="en-IN" sz="2000" dirty="0" err="1"/>
              <a:t>XGBoost</a:t>
            </a:r>
            <a:r>
              <a:rPr lang="en-IN" sz="2000" dirty="0"/>
              <a:t>) is an algorithm that implements gradient boosted decision trees for enhancing speed as well as performance.</a:t>
            </a:r>
          </a:p>
          <a:p>
            <a:pPr marL="0" indent="0">
              <a:buNone/>
            </a:pPr>
            <a:r>
              <a:rPr lang="en-US" sz="2400" dirty="0">
                <a:latin typeface="Arial" pitchFamily="34" charset="0"/>
              </a:rPr>
              <a:t>Issues:</a:t>
            </a:r>
          </a:p>
          <a:p>
            <a:r>
              <a:rPr lang="en-IN" sz="2000" dirty="0"/>
              <a:t>KNN may be a lazy learner because it doesn’t learn a model or perform from the training data however it “memorizes” the training dataset instead.</a:t>
            </a:r>
            <a:endParaRPr lang="en-US" sz="2000" dirty="0">
              <a:latin typeface="Arial" pitchFamily="34" charset="0"/>
            </a:endParaRPr>
          </a:p>
          <a:p>
            <a:pPr marL="0" indent="0">
              <a:buNone/>
            </a:pPr>
            <a:endParaRPr lang="en-US" dirty="0">
              <a:latin typeface="Arial"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7699CBC4-D1C5-4A5B-9985-DA82CFE58447}"/>
              </a:ext>
            </a:extLst>
          </p:cNvPr>
          <p:cNvSpPr>
            <a:spLocks noGrp="1"/>
          </p:cNvSpPr>
          <p:nvPr>
            <p:ph type="sldNum" sz="quarter" idx="12"/>
          </p:nvPr>
        </p:nvSpPr>
        <p:spPr/>
        <p:txBody>
          <a:bodyPr/>
          <a:lstStyle/>
          <a:p>
            <a:pPr>
              <a:defRPr/>
            </a:pPr>
            <a:fld id="{45EA2ECD-A7C9-4BC5-B99B-D6CB857FEA44}" type="slidenum">
              <a:rPr lang="en-US" smtClean="0"/>
              <a:pPr>
                <a:defRPr/>
              </a:pPr>
              <a:t>20</a:t>
            </a:fld>
            <a:endParaRPr lang="en-US" dirty="0"/>
          </a:p>
        </p:txBody>
      </p:sp>
    </p:spTree>
    <p:extLst>
      <p:ext uri="{BB962C8B-B14F-4D97-AF65-F5344CB8AC3E}">
        <p14:creationId xmlns:p14="http://schemas.microsoft.com/office/powerpoint/2010/main" val="420806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21</a:t>
            </a:fld>
            <a:endParaRPr lang="en-US"/>
          </a:p>
        </p:txBody>
      </p:sp>
      <p:sp>
        <p:nvSpPr>
          <p:cNvPr id="5123" name="Content Placeholder 2"/>
          <p:cNvSpPr>
            <a:spLocks noGrp="1"/>
          </p:cNvSpPr>
          <p:nvPr>
            <p:ph idx="1"/>
          </p:nvPr>
        </p:nvSpPr>
        <p:spPr>
          <a:xfrm>
            <a:off x="183776" y="2133600"/>
            <a:ext cx="8839200" cy="4070350"/>
          </a:xfrm>
        </p:spPr>
        <p:txBody>
          <a:bodyPr/>
          <a:lstStyle/>
          <a:p>
            <a:pPr>
              <a:buNone/>
            </a:pPr>
            <a:r>
              <a:rPr lang="en-US" sz="2400" dirty="0">
                <a:latin typeface="Arial" pitchFamily="34" charset="0"/>
              </a:rPr>
              <a:t>Techniques/Algorithms/Approaches used:</a:t>
            </a:r>
          </a:p>
          <a:p>
            <a:r>
              <a:rPr lang="en-IN" sz="1800" dirty="0"/>
              <a:t>Logistic Regression, Decision Tree, SVM, Naive Bayes, Random Forest, and KNN algorithm.</a:t>
            </a:r>
          </a:p>
          <a:p>
            <a:r>
              <a:rPr lang="en-US" sz="1800" dirty="0"/>
              <a:t>Dataset is used which was downloaded from Kaggle under the name of ‘Dataset for Heart Disease’. It contained 1025 samples along with 13 attributes (age, sex, cholesterol level, etc.)</a:t>
            </a:r>
            <a:endParaRPr lang="en-US" sz="2400" dirty="0">
              <a:latin typeface="Arial" pitchFamily="34" charset="0"/>
            </a:endParaRPr>
          </a:p>
          <a:p>
            <a:pPr>
              <a:buFont typeface="Arial" pitchFamily="34" charset="0"/>
              <a:buNone/>
            </a:pPr>
            <a:r>
              <a:rPr lang="en-US" sz="2400" dirty="0">
                <a:latin typeface="Arial" pitchFamily="34" charset="0"/>
              </a:rPr>
              <a:t>Achieved Result:</a:t>
            </a:r>
          </a:p>
          <a:p>
            <a:r>
              <a:rPr lang="en-US" sz="1800" dirty="0">
                <a:latin typeface="Arial" pitchFamily="34" charset="0"/>
              </a:rPr>
              <a:t>The Random Forest algorithm gives 98.53% accurate results which is highest among all other algorithms used.</a:t>
            </a:r>
          </a:p>
          <a:p>
            <a:pPr>
              <a:buFont typeface="Arial" pitchFamily="34" charset="0"/>
              <a:buNone/>
            </a:pPr>
            <a:r>
              <a:rPr lang="en-US" sz="2400" dirty="0">
                <a:latin typeface="Arial" pitchFamily="34" charset="0"/>
              </a:rPr>
              <a:t>Issues:</a:t>
            </a:r>
          </a:p>
          <a:p>
            <a:r>
              <a:rPr lang="en-IN" sz="2000" dirty="0"/>
              <a:t>Random forest trains the data slowly due to large number of samples.</a:t>
            </a:r>
          </a:p>
          <a:p>
            <a:r>
              <a:rPr lang="en-US" sz="2000" dirty="0">
                <a:latin typeface="+mj-lt"/>
              </a:rPr>
              <a:t>R</a:t>
            </a:r>
            <a:r>
              <a:rPr lang="en-IN" sz="2000" dirty="0" err="1">
                <a:latin typeface="+mj-lt"/>
              </a:rPr>
              <a:t>andom</a:t>
            </a:r>
            <a:r>
              <a:rPr lang="en-IN" sz="2000" dirty="0">
                <a:latin typeface="+mj-lt"/>
              </a:rPr>
              <a:t> forest algorithm may change considerable by a small change in the data.</a:t>
            </a:r>
            <a:endParaRPr lang="en-US" sz="2000" dirty="0">
              <a:latin typeface="+mj-lt"/>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21</a:t>
            </a:fld>
            <a:endParaRPr lang="en-US" sz="1200">
              <a:solidFill>
                <a:schemeClr val="tx1">
                  <a:tint val="75000"/>
                </a:schemeClr>
              </a:solidFill>
              <a:latin typeface="+mn-lt"/>
              <a:cs typeface="+mn-cs"/>
            </a:endParaRPr>
          </a:p>
        </p:txBody>
      </p:sp>
      <p:sp>
        <p:nvSpPr>
          <p:cNvPr id="3" name="Title 2">
            <a:extLst>
              <a:ext uri="{FF2B5EF4-FFF2-40B4-BE49-F238E27FC236}">
                <a16:creationId xmlns:a16="http://schemas.microsoft.com/office/drawing/2014/main" id="{7E2B057E-AD66-4FFD-B5A9-294DAC3510FA}"/>
              </a:ext>
            </a:extLst>
          </p:cNvPr>
          <p:cNvSpPr>
            <a:spLocks noGrp="1"/>
          </p:cNvSpPr>
          <p:nvPr>
            <p:ph type="title"/>
          </p:nvPr>
        </p:nvSpPr>
        <p:spPr>
          <a:xfrm>
            <a:off x="488576" y="136525"/>
            <a:ext cx="8229600" cy="1997075"/>
          </a:xfrm>
        </p:spPr>
        <p:txBody>
          <a:bodyPr/>
          <a:lstStyle/>
          <a:p>
            <a:r>
              <a:rPr lang="en-US" sz="2800" dirty="0"/>
              <a:t>[11] </a:t>
            </a:r>
            <a:r>
              <a:rPr lang="en-IN" sz="2800" dirty="0"/>
              <a:t>A Comparison Based Study of Supervised Machine Learning Algorithms for Prediction of Heart Disease</a:t>
            </a:r>
            <a:br>
              <a:rPr lang="en-IN" sz="2800" dirty="0"/>
            </a:br>
            <a:r>
              <a:rPr lang="en-IN" sz="1400" dirty="0"/>
              <a:t>1</a:t>
            </a:r>
            <a:r>
              <a:rPr lang="en-US" sz="1400" dirty="0" err="1"/>
              <a:t>st</a:t>
            </a:r>
            <a:r>
              <a:rPr lang="en-US" sz="1400" dirty="0"/>
              <a:t> International Conference on Computational Intelligence and Sustainable Engineering Solution(CISES2022)</a:t>
            </a:r>
            <a:br>
              <a:rPr lang="en-US" sz="1400" dirty="0"/>
            </a:br>
            <a:r>
              <a:rPr lang="en-US" sz="1400" dirty="0"/>
              <a:t>(</a:t>
            </a:r>
            <a:r>
              <a:rPr lang="en-IN" sz="1400" dirty="0"/>
              <a:t>Deepak Kumar </a:t>
            </a:r>
            <a:r>
              <a:rPr lang="en-IN" sz="1400" dirty="0" err="1"/>
              <a:t>Chohan</a:t>
            </a:r>
            <a:r>
              <a:rPr lang="en-IN" sz="1400" dirty="0"/>
              <a:t>, Dinesh C </a:t>
            </a:r>
            <a:r>
              <a:rPr lang="en-IN" sz="1400" dirty="0" err="1"/>
              <a:t>Dobhal</a:t>
            </a:r>
            <a:r>
              <a:rPr lang="en-IN" sz="1400" dirty="0"/>
              <a:t>)</a:t>
            </a:r>
            <a:r>
              <a:rPr lang="en-US" sz="1400" dirty="0"/>
              <a:t> </a:t>
            </a:r>
            <a:endParaRPr lang="en-IN"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fld id="{14F07356-420D-489B-9A80-042B26E19955}" type="datetime5">
              <a:rPr lang="en-US" smtClean="0"/>
              <a:t>19-Feb-23</a:t>
            </a:fld>
            <a:endParaRPr lang="en-US"/>
          </a:p>
        </p:txBody>
      </p:sp>
      <p:sp>
        <p:nvSpPr>
          <p:cNvPr id="5122" name="Title 1"/>
          <p:cNvSpPr>
            <a:spLocks noGrp="1"/>
          </p:cNvSpPr>
          <p:nvPr>
            <p:ph type="title"/>
          </p:nvPr>
        </p:nvSpPr>
        <p:spPr>
          <a:xfrm>
            <a:off x="31376" y="154454"/>
            <a:ext cx="9144000" cy="1524000"/>
          </a:xfrm>
        </p:spPr>
        <p:txBody>
          <a:bodyPr/>
          <a:lstStyle/>
          <a:p>
            <a:pPr eaLnBrk="1" hangingPunct="1"/>
            <a:r>
              <a:rPr lang="en-US" sz="2800" dirty="0">
                <a:cs typeface="Arial" pitchFamily="34" charset="0"/>
              </a:rPr>
              <a:t>[12] </a:t>
            </a:r>
            <a:r>
              <a:rPr lang="en-IN" sz="3200" dirty="0"/>
              <a:t>A Novel Approach for Prediction of Heart Disease using Machine Learning Algorithms</a:t>
            </a:r>
            <a:br>
              <a:rPr lang="en-IN" sz="3200" dirty="0"/>
            </a:br>
            <a:r>
              <a:rPr lang="en-US" sz="1400" dirty="0"/>
              <a:t>2021 Asian Conference on Innovation in Technology (ASIANCON) Pune, India. Aug 28-29, 2021</a:t>
            </a:r>
            <a:br>
              <a:rPr lang="en-US" sz="1400" dirty="0"/>
            </a:br>
            <a:r>
              <a:rPr lang="en-US" sz="1400" dirty="0"/>
              <a:t>(</a:t>
            </a:r>
            <a:r>
              <a:rPr lang="en-IN" sz="1400" dirty="0"/>
              <a:t>Akanksha Kumari, Ashok Kumar Mehta)</a:t>
            </a:r>
            <a:endParaRPr lang="en-US" sz="1400" dirty="0">
              <a:cs typeface="Arial" pitchFamily="34" charset="0"/>
            </a:endParaRPr>
          </a:p>
        </p:txBody>
      </p:sp>
      <p:sp>
        <p:nvSpPr>
          <p:cNvPr id="5123" name="Content Placeholder 2"/>
          <p:cNvSpPr>
            <a:spLocks noGrp="1"/>
          </p:cNvSpPr>
          <p:nvPr>
            <p:ph idx="1"/>
          </p:nvPr>
        </p:nvSpPr>
        <p:spPr>
          <a:xfrm>
            <a:off x="228600" y="1371599"/>
            <a:ext cx="8686800" cy="5331947"/>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Logistic Regression, Linear Discriminate Analysis, K </a:t>
            </a:r>
            <a:r>
              <a:rPr lang="en-IN" sz="2000" dirty="0" err="1"/>
              <a:t>Neighbors</a:t>
            </a:r>
            <a:r>
              <a:rPr lang="en-IN" sz="2000" dirty="0"/>
              <a:t> Classifier, Decision Tree Classifier, Gaussian Naïve Bayes, Support Vector Machine and Random Forest classifier</a:t>
            </a:r>
          </a:p>
          <a:p>
            <a:r>
              <a:rPr lang="en-US" sz="2000" dirty="0"/>
              <a:t>The used dataset is taken from Kaggle.</a:t>
            </a:r>
          </a:p>
          <a:p>
            <a:r>
              <a:rPr lang="en-IN" sz="2000" dirty="0"/>
              <a:t>AdaBoost Ensemble Algorithm and Voting Ensemble Algorithm are used for improve accuracy rate of weak algorithms like Decision tree and Naïve Bayes.</a:t>
            </a:r>
            <a:endParaRPr lang="en-US" sz="2000" dirty="0">
              <a:latin typeface="Arial" pitchFamily="34" charset="0"/>
            </a:endParaRPr>
          </a:p>
          <a:p>
            <a:pPr>
              <a:buFont typeface="Arial" pitchFamily="34" charset="0"/>
              <a:buNone/>
            </a:pPr>
            <a:r>
              <a:rPr lang="en-US" sz="2400" dirty="0">
                <a:latin typeface="Arial" pitchFamily="34" charset="0"/>
              </a:rPr>
              <a:t>Achieved Result:</a:t>
            </a:r>
          </a:p>
          <a:p>
            <a:r>
              <a:rPr lang="en-US" sz="2000" dirty="0">
                <a:latin typeface="+mj-lt"/>
              </a:rPr>
              <a:t>After using AdaBoost and Voting method we got 100% accuracy of </a:t>
            </a:r>
            <a:r>
              <a:rPr lang="en-IN" sz="2000" dirty="0"/>
              <a:t>Logistic Regression</a:t>
            </a:r>
            <a:r>
              <a:rPr lang="en-US" sz="2000" dirty="0"/>
              <a:t>,</a:t>
            </a:r>
            <a:r>
              <a:rPr lang="en-IN" sz="2000" dirty="0"/>
              <a:t> Decision Tree</a:t>
            </a:r>
            <a:r>
              <a:rPr lang="en-US" sz="2000" dirty="0"/>
              <a:t> , SVC and RF.</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LR Does not support non-linear relationship between the predictor and the outcome</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23</a:t>
            </a:fld>
            <a:endParaRPr lang="en-US"/>
          </a:p>
        </p:txBody>
      </p:sp>
      <p:sp>
        <p:nvSpPr>
          <p:cNvPr id="5122" name="Title 1"/>
          <p:cNvSpPr>
            <a:spLocks noGrp="1"/>
          </p:cNvSpPr>
          <p:nvPr>
            <p:ph type="title"/>
          </p:nvPr>
        </p:nvSpPr>
        <p:spPr>
          <a:xfrm>
            <a:off x="228600" y="55843"/>
            <a:ext cx="8686800" cy="1905000"/>
          </a:xfrm>
        </p:spPr>
        <p:txBody>
          <a:bodyPr/>
          <a:lstStyle/>
          <a:p>
            <a:pPr eaLnBrk="1" hangingPunct="1"/>
            <a:r>
              <a:rPr lang="en-US" sz="2800" dirty="0">
                <a:cs typeface="Arial" pitchFamily="34" charset="0"/>
              </a:rPr>
              <a:t>[13] </a:t>
            </a:r>
            <a:r>
              <a:rPr lang="en-IN" sz="2800" dirty="0"/>
              <a:t>Effective Study of Machine Learning Algorithms for Heart Disease Prediction</a:t>
            </a:r>
            <a:br>
              <a:rPr lang="en-IN" sz="2800" dirty="0"/>
            </a:br>
            <a:r>
              <a:rPr lang="en-US" sz="1400" dirty="0"/>
              <a:t>2022 2nd International Conference on Power Electronics &amp; IoT Applications in Renewable Energy and Its Control (PARC) GLA University, Mathura, India. Jan 21-22, 2022</a:t>
            </a:r>
            <a:br>
              <a:rPr lang="en-US" sz="1400" dirty="0"/>
            </a:br>
            <a:r>
              <a:rPr lang="en-US" sz="1400" dirty="0"/>
              <a:t>(</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600201"/>
            <a:ext cx="86868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Support Vector Machines, Gradient Boosting Classifier, Decision tree, Random forest, Logistic Regression</a:t>
            </a:r>
          </a:p>
          <a:p>
            <a:r>
              <a:rPr lang="en-US" sz="2000" dirty="0"/>
              <a:t>The heart-disease dataset is hosted on the UCI (University of California, Irvine) Machine Learning Repository, and it contains 270 patient records with 14 attributes. </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t>The best algorithm for prediction is the Support Vector Machine, which has a pinpoint prediction accuracy of 82.35%.</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SVM doesn’t perform very well, when the data set has more noise i.e. target classes are overlapping. </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23</a:t>
            </a:fld>
            <a:endParaRPr lang="en-US" sz="1200">
              <a:solidFill>
                <a:schemeClr val="tx1">
                  <a:tint val="75000"/>
                </a:schemeClr>
              </a:solidFill>
              <a:latin typeface="+mn-lt"/>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24</a:t>
            </a:fld>
            <a:endParaRPr lang="en-US"/>
          </a:p>
        </p:txBody>
      </p:sp>
      <p:sp>
        <p:nvSpPr>
          <p:cNvPr id="5122" name="Title 1"/>
          <p:cNvSpPr>
            <a:spLocks noGrp="1"/>
          </p:cNvSpPr>
          <p:nvPr>
            <p:ph type="title"/>
          </p:nvPr>
        </p:nvSpPr>
        <p:spPr>
          <a:xfrm>
            <a:off x="228600" y="0"/>
            <a:ext cx="8686800" cy="1981200"/>
          </a:xfrm>
        </p:spPr>
        <p:txBody>
          <a:bodyPr/>
          <a:lstStyle/>
          <a:p>
            <a:pPr eaLnBrk="1" hangingPunct="1"/>
            <a:r>
              <a:rPr lang="en-US" sz="2800" dirty="0">
                <a:cs typeface="Arial" pitchFamily="34" charset="0"/>
              </a:rPr>
              <a:t>[14] </a:t>
            </a:r>
            <a:r>
              <a:rPr lang="en-IN" sz="2800" dirty="0"/>
              <a:t>Feature Optimization Based Heart Disease Prediction using Machine Learning</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err="1"/>
              <a:t>D.P.Yadav</a:t>
            </a:r>
            <a:r>
              <a:rPr lang="en-IN" sz="1400" dirty="0"/>
              <a:t>, </a:t>
            </a:r>
            <a:r>
              <a:rPr lang="en-IN" sz="1400" dirty="0" err="1"/>
              <a:t>Prabhav</a:t>
            </a:r>
            <a:r>
              <a:rPr lang="en-IN" sz="1400" dirty="0"/>
              <a:t> Saini, Pragya Mittal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152400" y="1600200"/>
            <a:ext cx="88392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Support Vector Machine (SVM), K-Nearest Neighbor (KNN), Naïve Bayes and Random Forest algorithms</a:t>
            </a:r>
          </a:p>
          <a:p>
            <a:r>
              <a:rPr lang="en-US" sz="2000" dirty="0">
                <a:latin typeface="+mj-lt"/>
              </a:rPr>
              <a:t>To increase accuracy rate of algorithms, genetic optimization technique is used</a:t>
            </a:r>
          </a:p>
          <a:p>
            <a:pPr>
              <a:buFont typeface="Arial" pitchFamily="34" charset="0"/>
              <a:buNone/>
            </a:pPr>
            <a:r>
              <a:rPr lang="en-US" sz="2400" dirty="0">
                <a:latin typeface="Arial" pitchFamily="34" charset="0"/>
              </a:rPr>
              <a:t>Achieved Result:</a:t>
            </a:r>
          </a:p>
          <a:p>
            <a:r>
              <a:rPr lang="en-US" sz="2000" dirty="0"/>
              <a:t>we got 96% accuracy with Naive Bayes algorithm which was 87% before applying the genetic optimization technique</a:t>
            </a:r>
            <a:endParaRPr lang="en-US" sz="2000" dirty="0">
              <a:latin typeface="+mj-lt"/>
            </a:endParaRPr>
          </a:p>
          <a:p>
            <a:pPr>
              <a:buFont typeface="Arial" pitchFamily="34" charset="0"/>
              <a:buNone/>
            </a:pPr>
            <a:r>
              <a:rPr lang="en-US" sz="2400" dirty="0">
                <a:latin typeface="Arial" pitchFamily="34" charset="0"/>
              </a:rPr>
              <a:t>Issues:</a:t>
            </a:r>
          </a:p>
          <a:p>
            <a:r>
              <a:rPr lang="en-US" sz="2000" dirty="0"/>
              <a:t>The algorithm which gave us the worst performance is SVM (81.31%)</a:t>
            </a:r>
          </a:p>
          <a:p>
            <a:r>
              <a:rPr lang="en-US" sz="2000" dirty="0">
                <a:latin typeface="+mj-lt"/>
              </a:rPr>
              <a:t>Naïve Bayes learns fast and easily but if our training set is not ideal, NB can be highly biased and results will be garbage, there aren’t many parameters to fix things either.</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24</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666608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25</a:t>
            </a:fld>
            <a:endParaRPr lang="en-US"/>
          </a:p>
        </p:txBody>
      </p:sp>
      <p:sp>
        <p:nvSpPr>
          <p:cNvPr id="5122" name="Title 1"/>
          <p:cNvSpPr>
            <a:spLocks noGrp="1"/>
          </p:cNvSpPr>
          <p:nvPr>
            <p:ph type="title"/>
          </p:nvPr>
        </p:nvSpPr>
        <p:spPr>
          <a:xfrm>
            <a:off x="457200" y="152400"/>
            <a:ext cx="8458200" cy="1676400"/>
          </a:xfrm>
        </p:spPr>
        <p:txBody>
          <a:bodyPr/>
          <a:lstStyle/>
          <a:p>
            <a:pPr eaLnBrk="1" hangingPunct="1"/>
            <a:r>
              <a:rPr lang="en-US" sz="2800" dirty="0">
                <a:cs typeface="Arial" pitchFamily="34" charset="0"/>
              </a:rPr>
              <a:t>[15] </a:t>
            </a:r>
            <a:r>
              <a:rPr lang="en-IN" sz="2800" dirty="0"/>
              <a:t>Heart Disease Detection using Machine Learning Technique</a:t>
            </a:r>
            <a:br>
              <a:rPr lang="en-IN" sz="2800" dirty="0"/>
            </a:br>
            <a:r>
              <a:rPr lang="en-US" sz="1400" dirty="0"/>
              <a:t>Second International Conference on Electronics and Sustainable Communication Systems (ICESC-2021) IEEE Xplore Part Number: CFP21V66-ART; ISBN: 978-1-6654-2867-5</a:t>
            </a:r>
            <a:br>
              <a:rPr lang="en-US" sz="1400" dirty="0"/>
            </a:br>
            <a:r>
              <a:rPr lang="en-US" sz="1400" dirty="0"/>
              <a:t>(</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828800"/>
            <a:ext cx="8686800" cy="4572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Logistic Regression, K Nearest Neighbor (K-NN), Decision Tree, Naive Bayes, Random Forest and Support Vector Machine</a:t>
            </a:r>
          </a:p>
          <a:p>
            <a:endParaRPr lang="en-US" sz="2000" dirty="0"/>
          </a:p>
          <a:p>
            <a:pPr>
              <a:buFont typeface="Arial" pitchFamily="34" charset="0"/>
              <a:buNone/>
            </a:pPr>
            <a:r>
              <a:rPr lang="en-US" sz="2400" dirty="0">
                <a:latin typeface="Arial" pitchFamily="34" charset="0"/>
              </a:rPr>
              <a:t>Achieved Result:</a:t>
            </a:r>
          </a:p>
          <a:p>
            <a:r>
              <a:rPr lang="en-US" sz="2000" dirty="0">
                <a:latin typeface="+mj-lt"/>
              </a:rPr>
              <a:t>Random Forest algorithm gives the highest accuracy(96.6%) in this model</a:t>
            </a:r>
          </a:p>
          <a:p>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Random Forest is that a large number of trees can make the algorithm too slow and ineffective for real-time predictions</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25</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76350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F0CD-2CA5-4FE1-8807-F04338329F5E}"/>
              </a:ext>
            </a:extLst>
          </p:cNvPr>
          <p:cNvSpPr>
            <a:spLocks noGrp="1"/>
          </p:cNvSpPr>
          <p:nvPr>
            <p:ph type="title"/>
          </p:nvPr>
        </p:nvSpPr>
        <p:spPr>
          <a:xfrm>
            <a:off x="457200" y="136525"/>
            <a:ext cx="8229600" cy="1858962"/>
          </a:xfrm>
        </p:spPr>
        <p:txBody>
          <a:bodyPr/>
          <a:lstStyle/>
          <a:p>
            <a:r>
              <a:rPr lang="en-IN" sz="2800" dirty="0"/>
              <a:t>[16] An Intelligent Learning System Based on Random Search Algorithm and Optimized Random Forest Model for Improved Heart Disease Detection</a:t>
            </a:r>
            <a:br>
              <a:rPr lang="en-IN" sz="2800" dirty="0"/>
            </a:br>
            <a:r>
              <a:rPr lang="en-IN" sz="1400" dirty="0"/>
              <a:t>IEEE Access VOLUME 7, 2019</a:t>
            </a:r>
            <a:br>
              <a:rPr lang="en-IN" sz="2800" dirty="0"/>
            </a:br>
            <a:r>
              <a:rPr lang="en-IN" sz="1400" dirty="0"/>
              <a:t>(</a:t>
            </a:r>
            <a:r>
              <a:rPr lang="en-IN" sz="1400" dirty="0" err="1"/>
              <a:t>Ashir</a:t>
            </a:r>
            <a:r>
              <a:rPr lang="en-IN" sz="1400" dirty="0"/>
              <a:t> Javeed, </a:t>
            </a:r>
            <a:r>
              <a:rPr lang="en-IN" sz="1400" dirty="0" err="1"/>
              <a:t>Shijie</a:t>
            </a:r>
            <a:r>
              <a:rPr lang="en-IN" sz="1400" dirty="0"/>
              <a:t> Zhou, Liao </a:t>
            </a:r>
            <a:r>
              <a:rPr lang="en-IN" sz="1400" dirty="0" err="1"/>
              <a:t>Yongjian</a:t>
            </a:r>
            <a:r>
              <a:rPr lang="en-IN" sz="1400" dirty="0"/>
              <a:t>, Iqbal </a:t>
            </a:r>
            <a:r>
              <a:rPr lang="en-IN" sz="1400" dirty="0" err="1"/>
              <a:t>Qasim</a:t>
            </a:r>
            <a:r>
              <a:rPr lang="en-IN" sz="1400" dirty="0"/>
              <a:t>, </a:t>
            </a:r>
            <a:r>
              <a:rPr lang="en-IN" sz="1400" dirty="0" err="1"/>
              <a:t>Adeeb</a:t>
            </a:r>
            <a:r>
              <a:rPr lang="en-IN" sz="1400" dirty="0"/>
              <a:t> Noor, </a:t>
            </a:r>
            <a:r>
              <a:rPr lang="en-IN" sz="1400" dirty="0" err="1"/>
              <a:t>Redhwan</a:t>
            </a:r>
            <a:r>
              <a:rPr lang="en-IN" sz="1400" dirty="0"/>
              <a:t> Nour)</a:t>
            </a:r>
          </a:p>
        </p:txBody>
      </p:sp>
      <p:sp>
        <p:nvSpPr>
          <p:cNvPr id="3" name="Content Placeholder 2">
            <a:extLst>
              <a:ext uri="{FF2B5EF4-FFF2-40B4-BE49-F238E27FC236}">
                <a16:creationId xmlns:a16="http://schemas.microsoft.com/office/drawing/2014/main" id="{7AFA8B67-CB06-4829-B018-DF0AE68E46B8}"/>
              </a:ext>
            </a:extLst>
          </p:cNvPr>
          <p:cNvSpPr>
            <a:spLocks noGrp="1"/>
          </p:cNvSpPr>
          <p:nvPr>
            <p:ph idx="1"/>
          </p:nvPr>
        </p:nvSpPr>
        <p:spPr>
          <a:xfrm>
            <a:off x="457200" y="1752600"/>
            <a:ext cx="8229600" cy="4816475"/>
          </a:xfrm>
        </p:spPr>
        <p:txBody>
          <a:bodyPr/>
          <a:lstStyle/>
          <a:p>
            <a:pPr marL="0" indent="0">
              <a:buNone/>
            </a:pPr>
            <a:endParaRPr lang="en-US" sz="2400" dirty="0">
              <a:latin typeface="Arial" pitchFamily="34" charset="0"/>
            </a:endParaRPr>
          </a:p>
          <a:p>
            <a:pPr marL="0" indent="0">
              <a:buNone/>
            </a:pPr>
            <a:r>
              <a:rPr lang="en-US" sz="2400" dirty="0">
                <a:latin typeface="Arial" pitchFamily="34" charset="0"/>
              </a:rPr>
              <a:t>Techniques/Algorithms/Approaches used:</a:t>
            </a:r>
          </a:p>
          <a:p>
            <a:r>
              <a:rPr lang="en-IN" sz="2000" dirty="0"/>
              <a:t>The planned diagnostic system uses random search algorithm (RSA) for features selection and random forest model for heart disease prediction</a:t>
            </a:r>
          </a:p>
          <a:p>
            <a:r>
              <a:rPr lang="en-IN" sz="2000" dirty="0"/>
              <a:t>The planned diagnostic system is optimized using grid search algorithmic program.</a:t>
            </a:r>
            <a:endParaRPr lang="en-US" sz="2000" dirty="0"/>
          </a:p>
          <a:p>
            <a:pPr marL="0" indent="0">
              <a:buNone/>
            </a:pPr>
            <a:r>
              <a:rPr lang="en-US" sz="2400" dirty="0">
                <a:latin typeface="Arial" pitchFamily="34" charset="0"/>
              </a:rPr>
              <a:t>Achieved Result:</a:t>
            </a:r>
          </a:p>
          <a:p>
            <a:r>
              <a:rPr lang="en-IN" sz="2000" dirty="0"/>
              <a:t>The created models overfit to the testing data</a:t>
            </a:r>
          </a:p>
          <a:p>
            <a:r>
              <a:rPr lang="en-IN" sz="2000" dirty="0"/>
              <a:t>The proposed methodology produces 3% higher accuracy than typical random forest model </a:t>
            </a:r>
            <a:endParaRPr lang="en-US" sz="2400" dirty="0">
              <a:latin typeface="Arial" pitchFamily="34" charset="0"/>
            </a:endParaRPr>
          </a:p>
          <a:p>
            <a:pPr marL="0" indent="0">
              <a:buNone/>
            </a:pPr>
            <a:r>
              <a:rPr lang="en-US" sz="2400" dirty="0">
                <a:latin typeface="Arial" pitchFamily="34" charset="0"/>
              </a:rPr>
              <a:t>Issues:</a:t>
            </a:r>
          </a:p>
          <a:p>
            <a:r>
              <a:rPr lang="en-US" sz="2000" dirty="0"/>
              <a:t>Random Search Algorithm (RSA) yields high during computing. </a:t>
            </a:r>
            <a:endParaRPr lang="en-IN" sz="2000" dirty="0"/>
          </a:p>
        </p:txBody>
      </p:sp>
      <p:sp>
        <p:nvSpPr>
          <p:cNvPr id="6" name="Slide Number Placeholder 5">
            <a:extLst>
              <a:ext uri="{FF2B5EF4-FFF2-40B4-BE49-F238E27FC236}">
                <a16:creationId xmlns:a16="http://schemas.microsoft.com/office/drawing/2014/main" id="{234C5970-E262-41F3-B698-FC845B38A623}"/>
              </a:ext>
            </a:extLst>
          </p:cNvPr>
          <p:cNvSpPr>
            <a:spLocks noGrp="1"/>
          </p:cNvSpPr>
          <p:nvPr>
            <p:ph type="sldNum" sz="quarter" idx="12"/>
          </p:nvPr>
        </p:nvSpPr>
        <p:spPr/>
        <p:txBody>
          <a:bodyPr/>
          <a:lstStyle/>
          <a:p>
            <a:pPr>
              <a:defRPr/>
            </a:pPr>
            <a:fld id="{45EA2ECD-A7C9-4BC5-B99B-D6CB857FEA44}" type="slidenum">
              <a:rPr lang="en-US" smtClean="0"/>
              <a:pPr>
                <a:defRPr/>
              </a:pPr>
              <a:t>26</a:t>
            </a:fld>
            <a:endParaRPr lang="en-US"/>
          </a:p>
        </p:txBody>
      </p:sp>
    </p:spTree>
    <p:extLst>
      <p:ext uri="{BB962C8B-B14F-4D97-AF65-F5344CB8AC3E}">
        <p14:creationId xmlns:p14="http://schemas.microsoft.com/office/powerpoint/2010/main" val="23263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F0CD-2CA5-4FE1-8807-F04338329F5E}"/>
              </a:ext>
            </a:extLst>
          </p:cNvPr>
          <p:cNvSpPr>
            <a:spLocks noGrp="1"/>
          </p:cNvSpPr>
          <p:nvPr>
            <p:ph type="title"/>
          </p:nvPr>
        </p:nvSpPr>
        <p:spPr>
          <a:xfrm>
            <a:off x="457200" y="46509"/>
            <a:ext cx="8229600" cy="1158875"/>
          </a:xfrm>
        </p:spPr>
        <p:txBody>
          <a:bodyPr/>
          <a:lstStyle/>
          <a:p>
            <a:r>
              <a:rPr lang="en-IN" sz="2800" dirty="0"/>
              <a:t>[17] </a:t>
            </a:r>
            <a:r>
              <a:rPr lang="en-US" sz="2800" dirty="0"/>
              <a:t>Effective Heart Disease Prediction Using Hybrid Machine Learning Techniques</a:t>
            </a:r>
            <a:br>
              <a:rPr lang="en-IN" sz="2800" dirty="0"/>
            </a:br>
            <a:r>
              <a:rPr lang="en-IN" sz="1400" dirty="0"/>
              <a:t>IEEE Access VOLUME 7, 2019</a:t>
            </a:r>
            <a:br>
              <a:rPr lang="en-IN" sz="2800" dirty="0"/>
            </a:br>
            <a:r>
              <a:rPr lang="en-IN" sz="1400" dirty="0"/>
              <a:t>(</a:t>
            </a:r>
            <a:r>
              <a:rPr lang="en-US" sz="1400" dirty="0" err="1"/>
              <a:t>Senthilkumar</a:t>
            </a:r>
            <a:r>
              <a:rPr lang="en-US" sz="1400" dirty="0"/>
              <a:t> Mohan, </a:t>
            </a:r>
            <a:r>
              <a:rPr lang="en-US" sz="1400" dirty="0" err="1"/>
              <a:t>Chandrasegar</a:t>
            </a:r>
            <a:r>
              <a:rPr lang="en-US" sz="1400" dirty="0"/>
              <a:t> </a:t>
            </a:r>
            <a:r>
              <a:rPr lang="en-US" sz="1400" dirty="0" err="1"/>
              <a:t>Thirumalai</a:t>
            </a:r>
            <a:r>
              <a:rPr lang="en-US" sz="1400" dirty="0"/>
              <a:t>, Gautam Srivastava</a:t>
            </a:r>
            <a:r>
              <a:rPr lang="en-IN" sz="1400" dirty="0"/>
              <a:t>)</a:t>
            </a:r>
          </a:p>
        </p:txBody>
      </p:sp>
      <p:sp>
        <p:nvSpPr>
          <p:cNvPr id="3" name="Content Placeholder 2">
            <a:extLst>
              <a:ext uri="{FF2B5EF4-FFF2-40B4-BE49-F238E27FC236}">
                <a16:creationId xmlns:a16="http://schemas.microsoft.com/office/drawing/2014/main" id="{7AFA8B67-CB06-4829-B018-DF0AE68E46B8}"/>
              </a:ext>
            </a:extLst>
          </p:cNvPr>
          <p:cNvSpPr>
            <a:spLocks noGrp="1"/>
          </p:cNvSpPr>
          <p:nvPr>
            <p:ph idx="1"/>
          </p:nvPr>
        </p:nvSpPr>
        <p:spPr>
          <a:xfrm>
            <a:off x="0" y="1231127"/>
            <a:ext cx="9144000" cy="5626873"/>
          </a:xfrm>
        </p:spPr>
        <p:txBody>
          <a:bodyPr/>
          <a:lstStyle/>
          <a:p>
            <a:pPr marL="0" indent="0">
              <a:buNone/>
            </a:pPr>
            <a:r>
              <a:rPr lang="en-US" sz="2400" dirty="0">
                <a:latin typeface="Arial" pitchFamily="34" charset="0"/>
              </a:rPr>
              <a:t>Techniques/Algorithms/Approaches used:</a:t>
            </a:r>
          </a:p>
          <a:p>
            <a:r>
              <a:rPr lang="en-US" sz="2000" dirty="0"/>
              <a:t>Author proposed a prediction model for heart disease with the hybrid random forest with a linear model (HRFLM).</a:t>
            </a:r>
          </a:p>
          <a:p>
            <a:r>
              <a:rPr lang="en-US" sz="2000" dirty="0"/>
              <a:t>The proposed hybrid HRFLM method combines the features of Random Forest and Linear Method. </a:t>
            </a:r>
          </a:p>
          <a:p>
            <a:r>
              <a:rPr lang="en-US" sz="2000" dirty="0"/>
              <a:t>Author have used Neural networks as the tool for prediction of heart disease.</a:t>
            </a:r>
          </a:p>
          <a:p>
            <a:r>
              <a:rPr lang="en-US" sz="2000" dirty="0"/>
              <a:t>Author have used an R studio rattle to perform heart disease classification of the Cleveland UCI repository.</a:t>
            </a:r>
          </a:p>
          <a:p>
            <a:pPr marL="0" indent="0">
              <a:buNone/>
            </a:pPr>
            <a:r>
              <a:rPr lang="en-US" sz="2400" dirty="0">
                <a:latin typeface="Arial" pitchFamily="34" charset="0"/>
              </a:rPr>
              <a:t>Achieved Result:</a:t>
            </a:r>
          </a:p>
          <a:p>
            <a:r>
              <a:rPr lang="en-US" sz="2000" dirty="0"/>
              <a:t>R studio provides an easy-to-use visual representation of the dataset, working environment and building the predictive analytics</a:t>
            </a:r>
            <a:endParaRPr lang="en-IN" sz="2000" dirty="0"/>
          </a:p>
          <a:p>
            <a:r>
              <a:rPr lang="en-US" sz="2000" dirty="0"/>
              <a:t>HRFLM proved to be quite accurate in the prediction of heart disease.</a:t>
            </a:r>
            <a:r>
              <a:rPr lang="en-IN" sz="2000" dirty="0"/>
              <a:t> </a:t>
            </a:r>
            <a:endParaRPr lang="en-US" sz="2400" dirty="0">
              <a:latin typeface="Arial" pitchFamily="34" charset="0"/>
            </a:endParaRPr>
          </a:p>
          <a:p>
            <a:pPr marL="0" indent="0">
              <a:buNone/>
            </a:pPr>
            <a:r>
              <a:rPr lang="en-US" sz="2400" dirty="0">
                <a:latin typeface="Arial" pitchFamily="34" charset="0"/>
              </a:rPr>
              <a:t>Issues:</a:t>
            </a:r>
          </a:p>
          <a:p>
            <a:r>
              <a:rPr lang="en-US" sz="2000" dirty="0"/>
              <a:t>Author have used Neural networks are hard to interpret because they contain multiple layers of abstracted variables that connect hundreds or even thousands of neurons.</a:t>
            </a:r>
            <a:endParaRPr lang="en-IN" sz="2000" dirty="0"/>
          </a:p>
        </p:txBody>
      </p:sp>
      <p:sp>
        <p:nvSpPr>
          <p:cNvPr id="6" name="Slide Number Placeholder 5">
            <a:extLst>
              <a:ext uri="{FF2B5EF4-FFF2-40B4-BE49-F238E27FC236}">
                <a16:creationId xmlns:a16="http://schemas.microsoft.com/office/drawing/2014/main" id="{234C5970-E262-41F3-B698-FC845B38A623}"/>
              </a:ext>
            </a:extLst>
          </p:cNvPr>
          <p:cNvSpPr>
            <a:spLocks noGrp="1"/>
          </p:cNvSpPr>
          <p:nvPr>
            <p:ph type="sldNum" sz="quarter" idx="12"/>
          </p:nvPr>
        </p:nvSpPr>
        <p:spPr/>
        <p:txBody>
          <a:bodyPr/>
          <a:lstStyle/>
          <a:p>
            <a:pPr>
              <a:defRPr/>
            </a:pPr>
            <a:fld id="{45EA2ECD-A7C9-4BC5-B99B-D6CB857FEA44}" type="slidenum">
              <a:rPr lang="en-US" smtClean="0"/>
              <a:pPr>
                <a:defRPr/>
              </a:pPr>
              <a:t>27</a:t>
            </a:fld>
            <a:endParaRPr lang="en-US"/>
          </a:p>
        </p:txBody>
      </p:sp>
    </p:spTree>
    <p:extLst>
      <p:ext uri="{BB962C8B-B14F-4D97-AF65-F5344CB8AC3E}">
        <p14:creationId xmlns:p14="http://schemas.microsoft.com/office/powerpoint/2010/main" val="194068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F0CD-2CA5-4FE1-8807-F04338329F5E}"/>
              </a:ext>
            </a:extLst>
          </p:cNvPr>
          <p:cNvSpPr>
            <a:spLocks noGrp="1"/>
          </p:cNvSpPr>
          <p:nvPr>
            <p:ph type="title"/>
          </p:nvPr>
        </p:nvSpPr>
        <p:spPr>
          <a:xfrm>
            <a:off x="457200" y="136525"/>
            <a:ext cx="8229600" cy="1616075"/>
          </a:xfrm>
        </p:spPr>
        <p:txBody>
          <a:bodyPr/>
          <a:lstStyle/>
          <a:p>
            <a:r>
              <a:rPr lang="en-IN" sz="2800" dirty="0"/>
              <a:t>[18] </a:t>
            </a:r>
            <a:r>
              <a:rPr lang="en-US" sz="2800" dirty="0"/>
              <a:t>HDPM: An Effective Heart Disease Prediction Model for a Clinical Decision Support System</a:t>
            </a:r>
            <a:br>
              <a:rPr lang="en-IN" sz="2800" dirty="0"/>
            </a:br>
            <a:r>
              <a:rPr lang="en-IN" sz="1400" dirty="0"/>
              <a:t>IEEE Access VOLUME 8, 2020</a:t>
            </a:r>
            <a:br>
              <a:rPr lang="en-IN" sz="2800" dirty="0"/>
            </a:br>
            <a:r>
              <a:rPr lang="en-IN" sz="1400" dirty="0"/>
              <a:t>(</a:t>
            </a:r>
            <a:r>
              <a:rPr lang="en-US" sz="1400" dirty="0"/>
              <a:t>Norma Latif </a:t>
            </a:r>
            <a:r>
              <a:rPr lang="en-US" sz="1400" dirty="0" err="1"/>
              <a:t>Fitriyani</a:t>
            </a:r>
            <a:r>
              <a:rPr lang="en-US" sz="1400" dirty="0"/>
              <a:t>, Muhammad </a:t>
            </a:r>
            <a:r>
              <a:rPr lang="en-US" sz="1400" dirty="0" err="1"/>
              <a:t>Syafrudin</a:t>
            </a:r>
            <a:r>
              <a:rPr lang="en-US" sz="1400" dirty="0"/>
              <a:t>, </a:t>
            </a:r>
            <a:r>
              <a:rPr lang="en-US" sz="1400" dirty="0" err="1"/>
              <a:t>Ganjar</a:t>
            </a:r>
            <a:r>
              <a:rPr lang="en-US" sz="1400" dirty="0"/>
              <a:t> </a:t>
            </a:r>
            <a:r>
              <a:rPr lang="en-US" sz="1400" dirty="0" err="1"/>
              <a:t>Alfian</a:t>
            </a:r>
            <a:r>
              <a:rPr lang="en-US" sz="1400" dirty="0"/>
              <a:t>, </a:t>
            </a:r>
            <a:r>
              <a:rPr lang="en-US" sz="1400" dirty="0" err="1"/>
              <a:t>Jongtae</a:t>
            </a:r>
            <a:r>
              <a:rPr lang="en-US" sz="1400" dirty="0"/>
              <a:t> Rhee </a:t>
            </a:r>
            <a:r>
              <a:rPr lang="en-IN" sz="1400" dirty="0"/>
              <a:t>)</a:t>
            </a:r>
          </a:p>
        </p:txBody>
      </p:sp>
      <p:sp>
        <p:nvSpPr>
          <p:cNvPr id="3" name="Content Placeholder 2">
            <a:extLst>
              <a:ext uri="{FF2B5EF4-FFF2-40B4-BE49-F238E27FC236}">
                <a16:creationId xmlns:a16="http://schemas.microsoft.com/office/drawing/2014/main" id="{7AFA8B67-CB06-4829-B018-DF0AE68E46B8}"/>
              </a:ext>
            </a:extLst>
          </p:cNvPr>
          <p:cNvSpPr>
            <a:spLocks noGrp="1"/>
          </p:cNvSpPr>
          <p:nvPr>
            <p:ph idx="1"/>
          </p:nvPr>
        </p:nvSpPr>
        <p:spPr>
          <a:xfrm>
            <a:off x="457200" y="1600200"/>
            <a:ext cx="8229600" cy="5334000"/>
          </a:xfrm>
        </p:spPr>
        <p:txBody>
          <a:bodyPr/>
          <a:lstStyle/>
          <a:p>
            <a:pPr marL="0" indent="0">
              <a:buNone/>
            </a:pPr>
            <a:r>
              <a:rPr lang="en-US" sz="2400" dirty="0">
                <a:latin typeface="Arial" pitchFamily="34" charset="0"/>
              </a:rPr>
              <a:t>Techniques/Algorithms/Approaches used:</a:t>
            </a:r>
          </a:p>
          <a:p>
            <a:r>
              <a:rPr lang="en-US" sz="2000" dirty="0"/>
              <a:t>Author have used the extreme gradient boosting (</a:t>
            </a:r>
            <a:r>
              <a:rPr lang="en-US" sz="2000" dirty="0" err="1"/>
              <a:t>XGBoost</a:t>
            </a:r>
            <a:r>
              <a:rPr lang="en-US" sz="2000" dirty="0"/>
              <a:t>) algorithm to detect the presence or absence of heart disease.</a:t>
            </a:r>
          </a:p>
          <a:p>
            <a:r>
              <a:rPr lang="en-US" sz="2000" dirty="0"/>
              <a:t>The outlier data from heart disease training datasets are eliminated by using the Density-Based Spatial Clustering of Applications with Noise (DBSCAN) method.</a:t>
            </a:r>
          </a:p>
          <a:p>
            <a:r>
              <a:rPr lang="en-US" sz="2000" dirty="0"/>
              <a:t>Synthetic Minority Over-sampling Technique-Edited Nearest Neighbor (SMOTE-ENN) is used to balance the training dataset</a:t>
            </a:r>
          </a:p>
          <a:p>
            <a:pPr marL="0" indent="0">
              <a:buNone/>
            </a:pPr>
            <a:r>
              <a:rPr lang="en-US" sz="2400" dirty="0">
                <a:latin typeface="Arial" pitchFamily="34" charset="0"/>
              </a:rPr>
              <a:t>Achieved Result:</a:t>
            </a:r>
          </a:p>
          <a:p>
            <a:r>
              <a:rPr lang="en-US" sz="2000" dirty="0"/>
              <a:t>Author have utilized 10-fold cross-validation method to avoid the overfitting. Cross-validation allows the models to learn from different sets of training data by repeated sampling.</a:t>
            </a:r>
            <a:endParaRPr lang="en-US" sz="2400" dirty="0">
              <a:latin typeface="Arial" pitchFamily="34" charset="0"/>
            </a:endParaRPr>
          </a:p>
          <a:p>
            <a:pPr marL="0" indent="0">
              <a:buNone/>
            </a:pPr>
            <a:r>
              <a:rPr lang="en-US" sz="2400" dirty="0">
                <a:latin typeface="Arial" pitchFamily="34" charset="0"/>
              </a:rPr>
              <a:t>Issues:</a:t>
            </a:r>
          </a:p>
          <a:p>
            <a:r>
              <a:rPr lang="en-US" sz="2000" dirty="0"/>
              <a:t>With cross-validation, we need to train the model on multiple training sets which lead us to a high training time.</a:t>
            </a:r>
            <a:endParaRPr lang="en-IN" sz="2000" dirty="0"/>
          </a:p>
        </p:txBody>
      </p:sp>
      <p:sp>
        <p:nvSpPr>
          <p:cNvPr id="6" name="Slide Number Placeholder 5">
            <a:extLst>
              <a:ext uri="{FF2B5EF4-FFF2-40B4-BE49-F238E27FC236}">
                <a16:creationId xmlns:a16="http://schemas.microsoft.com/office/drawing/2014/main" id="{234C5970-E262-41F3-B698-FC845B38A623}"/>
              </a:ext>
            </a:extLst>
          </p:cNvPr>
          <p:cNvSpPr>
            <a:spLocks noGrp="1"/>
          </p:cNvSpPr>
          <p:nvPr>
            <p:ph type="sldNum" sz="quarter" idx="12"/>
          </p:nvPr>
        </p:nvSpPr>
        <p:spPr/>
        <p:txBody>
          <a:bodyPr/>
          <a:lstStyle/>
          <a:p>
            <a:pPr>
              <a:defRPr/>
            </a:pPr>
            <a:fld id="{45EA2ECD-A7C9-4BC5-B99B-D6CB857FEA44}" type="slidenum">
              <a:rPr lang="en-US" smtClean="0"/>
              <a:pPr>
                <a:defRPr/>
              </a:pPr>
              <a:t>28</a:t>
            </a:fld>
            <a:endParaRPr lang="en-US" dirty="0"/>
          </a:p>
        </p:txBody>
      </p:sp>
    </p:spTree>
    <p:extLst>
      <p:ext uri="{BB962C8B-B14F-4D97-AF65-F5344CB8AC3E}">
        <p14:creationId xmlns:p14="http://schemas.microsoft.com/office/powerpoint/2010/main" val="428991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2079B2-2536-41D6-B92C-73E0B67F1750}" type="slidenum">
              <a:rPr lang="en-US"/>
              <a:pPr>
                <a:defRPr/>
              </a:pPr>
              <a:t>29</a:t>
            </a:fld>
            <a:endParaRPr lang="en-US"/>
          </a:p>
        </p:txBody>
      </p:sp>
      <p:sp>
        <p:nvSpPr>
          <p:cNvPr id="8194" name="Title 1"/>
          <p:cNvSpPr>
            <a:spLocks noGrp="1"/>
          </p:cNvSpPr>
          <p:nvPr>
            <p:ph type="title"/>
          </p:nvPr>
        </p:nvSpPr>
        <p:spPr>
          <a:xfrm>
            <a:off x="457200" y="24468"/>
            <a:ext cx="8686800" cy="762000"/>
          </a:xfrm>
        </p:spPr>
        <p:txBody>
          <a:bodyPr/>
          <a:lstStyle/>
          <a:p>
            <a:pPr algn="l" eaLnBrk="1" hangingPunct="1"/>
            <a:r>
              <a:rPr lang="en-US" sz="3800" dirty="0">
                <a:latin typeface="Arial" pitchFamily="34" charset="0"/>
                <a:cs typeface="Arial" pitchFamily="34" charset="0"/>
              </a:rPr>
              <a:t>Approval Mail</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52D34E4-29D2-4D0C-9434-D782CB02C4BF}" type="slidenum">
              <a:rPr lang="en-US" sz="1200">
                <a:solidFill>
                  <a:schemeClr val="tx1">
                    <a:tint val="75000"/>
                  </a:schemeClr>
                </a:solidFill>
                <a:latin typeface="+mn-lt"/>
                <a:cs typeface="+mn-cs"/>
              </a:rPr>
              <a:pPr algn="r" fontAlgn="auto">
                <a:spcBef>
                  <a:spcPts val="0"/>
                </a:spcBef>
                <a:spcAft>
                  <a:spcPts val="0"/>
                </a:spcAft>
                <a:defRPr/>
              </a:pPr>
              <a:t>29</a:t>
            </a:fld>
            <a:endParaRPr lang="en-US" sz="1200">
              <a:solidFill>
                <a:schemeClr val="tx1">
                  <a:tint val="75000"/>
                </a:schemeClr>
              </a:solidFill>
              <a:latin typeface="+mn-lt"/>
              <a:cs typeface="+mn-cs"/>
            </a:endParaRPr>
          </a:p>
        </p:txBody>
      </p:sp>
      <p:pic>
        <p:nvPicPr>
          <p:cNvPr id="3" name="Content Placeholder 2">
            <a:extLst>
              <a:ext uri="{FF2B5EF4-FFF2-40B4-BE49-F238E27FC236}">
                <a16:creationId xmlns:a16="http://schemas.microsoft.com/office/drawing/2014/main" id="{E897DB7A-685F-488D-B2C3-171F20655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72" y="1143000"/>
            <a:ext cx="8654055" cy="49831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3</a:t>
            </a:fld>
            <a:endParaRPr lang="en-US"/>
          </a:p>
        </p:txBody>
      </p:sp>
      <p:sp>
        <p:nvSpPr>
          <p:cNvPr id="4098" name="Title 1"/>
          <p:cNvSpPr>
            <a:spLocks noGrp="1"/>
          </p:cNvSpPr>
          <p:nvPr>
            <p:ph type="title"/>
          </p:nvPr>
        </p:nvSpPr>
        <p:spPr>
          <a:xfrm>
            <a:off x="457200" y="121443"/>
            <a:ext cx="8229600" cy="914400"/>
          </a:xfrm>
        </p:spPr>
        <p:txBody>
          <a:bodyPr/>
          <a:lstStyle/>
          <a:p>
            <a:pPr eaLnBrk="1" hangingPunct="1"/>
            <a:r>
              <a:rPr lang="en-US" sz="3800" u="sng" dirty="0">
                <a:latin typeface="Arial" pitchFamily="34" charset="0"/>
                <a:cs typeface="Arial" pitchFamily="34" charset="0"/>
              </a:rPr>
              <a:t>Introduction</a:t>
            </a:r>
          </a:p>
        </p:txBody>
      </p:sp>
      <p:sp>
        <p:nvSpPr>
          <p:cNvPr id="4099" name="Content Placeholder 2"/>
          <p:cNvSpPr>
            <a:spLocks noGrp="1"/>
          </p:cNvSpPr>
          <p:nvPr>
            <p:ph idx="1"/>
          </p:nvPr>
        </p:nvSpPr>
        <p:spPr>
          <a:xfrm>
            <a:off x="304800" y="1166018"/>
            <a:ext cx="8458200" cy="5310982"/>
          </a:xfrm>
        </p:spPr>
        <p:txBody>
          <a:bodyPr/>
          <a:lstStyle/>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When modern technology and specialists are unavailable, diagnosing and treating cardiac conditions is extremely challenging. A cardiac issue is frequently recognized by symptoms such as a high BP, discomfort, hypertension, asystole, and so on. Chest ache, difficulty in breath, and discomfort are the most prevalent signs.</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There are mainly two types of risk factors which are responsible for heart diseases. One category of factors is including those factors which cannot be controlled such as family history, human age and gender. Another category includes those factors which are responsible for heart diseases and can be controlled. Risk factors such as smoking habits can be controlled.</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Various machine learning-based diagnostics strategies are offered in the research by scientists to diagnose HD. Many studies have been conducted in relation to disease prediction systems using various machine learning algorithms. </a:t>
            </a:r>
          </a:p>
          <a:p>
            <a:pPr marL="0" indent="0" eaLnBrk="1" hangingPunct="1">
              <a:buNone/>
            </a:pPr>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3</a:t>
            </a:fld>
            <a:endParaRPr lang="en-US" sz="1200">
              <a:solidFill>
                <a:schemeClr val="tx1">
                  <a:tint val="75000"/>
                </a:schemeClr>
              </a:solidFill>
              <a:latin typeface="+mn-lt"/>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19BE891-0525-40D8-AC1A-933AD5130E45}" type="slidenum">
              <a:rPr lang="en-US"/>
              <a:pPr>
                <a:defRPr/>
              </a:pPr>
              <a:t>30</a:t>
            </a:fld>
            <a:endParaRPr lang="en-US"/>
          </a:p>
        </p:txBody>
      </p:sp>
      <p:sp>
        <p:nvSpPr>
          <p:cNvPr id="12290" name="Title 1"/>
          <p:cNvSpPr>
            <a:spLocks noGrp="1"/>
          </p:cNvSpPr>
          <p:nvPr>
            <p:ph type="title"/>
          </p:nvPr>
        </p:nvSpPr>
        <p:spPr>
          <a:xfrm>
            <a:off x="457200" y="183292"/>
            <a:ext cx="8229600" cy="639762"/>
          </a:xfrm>
        </p:spPr>
        <p:txBody>
          <a:bodyPr/>
          <a:lstStyle/>
          <a:p>
            <a:pPr eaLnBrk="1" hangingPunct="1"/>
            <a:r>
              <a:rPr lang="en-US" sz="3800" u="sng" dirty="0">
                <a:latin typeface="Arial" pitchFamily="34" charset="0"/>
                <a:cs typeface="Arial" pitchFamily="34" charset="0"/>
              </a:rPr>
              <a:t>References</a:t>
            </a:r>
          </a:p>
        </p:txBody>
      </p:sp>
      <p:sp>
        <p:nvSpPr>
          <p:cNvPr id="12291" name="Content Placeholder 2"/>
          <p:cNvSpPr>
            <a:spLocks noGrp="1"/>
          </p:cNvSpPr>
          <p:nvPr>
            <p:ph idx="1"/>
          </p:nvPr>
        </p:nvSpPr>
        <p:spPr>
          <a:xfrm>
            <a:off x="100853" y="805248"/>
            <a:ext cx="8942294" cy="5654675"/>
          </a:xfrm>
        </p:spPr>
        <p:txBody>
          <a:bodyPr/>
          <a:lstStyle/>
          <a:p>
            <a:pPr marL="0" indent="0">
              <a:buNone/>
            </a:pPr>
            <a:r>
              <a:rPr lang="en-IN" sz="1400" dirty="0"/>
              <a:t>[1] </a:t>
            </a:r>
            <a:r>
              <a:rPr lang="en-IN" sz="1400" dirty="0" err="1"/>
              <a:t>Xiaoming</a:t>
            </a:r>
            <a:r>
              <a:rPr lang="en-IN" sz="1400" dirty="0"/>
              <a:t> Yuan , </a:t>
            </a:r>
            <a:r>
              <a:rPr lang="en-IN" sz="1400" dirty="0" err="1"/>
              <a:t>Jiahui</a:t>
            </a:r>
            <a:r>
              <a:rPr lang="en-IN" sz="1400" dirty="0"/>
              <a:t> Chen, </a:t>
            </a:r>
            <a:r>
              <a:rPr lang="en-IN" sz="1400" dirty="0" err="1"/>
              <a:t>Kuan</a:t>
            </a:r>
            <a:r>
              <a:rPr lang="en-IN" sz="1400" dirty="0"/>
              <a:t> Zhang , Yuan Wu and </a:t>
            </a:r>
            <a:r>
              <a:rPr lang="en-IN" sz="1400" dirty="0" err="1"/>
              <a:t>Tingting</a:t>
            </a:r>
            <a:r>
              <a:rPr lang="en-IN" sz="1400" dirty="0"/>
              <a:t> Yang “A Stable AI-Based Binary and Multiple Class Heart Disease Prediction Model for </a:t>
            </a:r>
            <a:r>
              <a:rPr lang="en-IN" sz="1400" dirty="0" err="1"/>
              <a:t>IoMT</a:t>
            </a:r>
            <a:r>
              <a:rPr lang="en-IN" sz="1400" dirty="0"/>
              <a:t>” </a:t>
            </a:r>
            <a:r>
              <a:rPr lang="en-US" sz="1400" dirty="0"/>
              <a:t>IEEE TRANSACTIONS ON INDUSTRIAL INFORMATICS, VOL. 18, NO. 3, MARCH 2022</a:t>
            </a:r>
          </a:p>
          <a:p>
            <a:pPr marL="0" indent="0">
              <a:buNone/>
            </a:pPr>
            <a:r>
              <a:rPr lang="en-US" sz="1400" dirty="0"/>
              <a:t>[2] </a:t>
            </a:r>
            <a:r>
              <a:rPr lang="en-IN" sz="1400" dirty="0"/>
              <a:t>Aqsa Rahim, </a:t>
            </a:r>
            <a:r>
              <a:rPr lang="en-IN" sz="1400" dirty="0" err="1"/>
              <a:t>Yawar</a:t>
            </a:r>
            <a:r>
              <a:rPr lang="en-IN" sz="1400" dirty="0"/>
              <a:t> Rasheed, </a:t>
            </a:r>
            <a:r>
              <a:rPr lang="en-IN" sz="1400" dirty="0" err="1"/>
              <a:t>Farooque</a:t>
            </a:r>
            <a:r>
              <a:rPr lang="en-IN" sz="1400" dirty="0"/>
              <a:t> Azam, Muhammad Waseem Anwar, Muhammad Abdul Rahim, And Abdul Wahab Muzaffar “An Integrated Machine Learning Framework for Effective Prediction of Cardiovascular Diseases” IEEE Access VOLUME 9, 2021</a:t>
            </a:r>
          </a:p>
          <a:p>
            <a:pPr marL="0" indent="0">
              <a:buNone/>
            </a:pPr>
            <a:r>
              <a:rPr lang="en-US" sz="1400" dirty="0"/>
              <a:t>[</a:t>
            </a:r>
            <a:r>
              <a:rPr lang="en-IN" sz="1400" dirty="0"/>
              <a:t>3] </a:t>
            </a:r>
            <a:r>
              <a:rPr lang="es-ES" sz="1400" dirty="0"/>
              <a:t>Sarria E. A. </a:t>
            </a:r>
            <a:r>
              <a:rPr lang="es-ES" sz="1400" dirty="0" err="1"/>
              <a:t>Ashri</a:t>
            </a:r>
            <a:r>
              <a:rPr lang="es-ES" sz="1400" dirty="0"/>
              <a:t> , M. M. El-gayar , And </a:t>
            </a:r>
            <a:r>
              <a:rPr lang="es-ES" sz="1400" dirty="0" err="1"/>
              <a:t>Eman</a:t>
            </a:r>
            <a:r>
              <a:rPr lang="es-ES" sz="1400" dirty="0"/>
              <a:t> M. EL-</a:t>
            </a:r>
            <a:r>
              <a:rPr lang="es-ES" sz="1400" dirty="0" err="1"/>
              <a:t>Daydamony</a:t>
            </a:r>
            <a:r>
              <a:rPr lang="es-ES" sz="1400" dirty="0"/>
              <a:t> “</a:t>
            </a:r>
            <a:r>
              <a:rPr lang="en-US" sz="1400" dirty="0"/>
              <a:t>HDPF: Heart Disease Prediction Framework Based on Hybrid Classifiers and Genetic Algorithm</a:t>
            </a:r>
            <a:r>
              <a:rPr lang="es-ES" sz="1400" dirty="0"/>
              <a:t>” </a:t>
            </a:r>
            <a:r>
              <a:rPr lang="en-IN" sz="1400" dirty="0"/>
              <a:t>IEEE Access VOLUME 9, 2021</a:t>
            </a:r>
          </a:p>
          <a:p>
            <a:pPr marL="0" indent="0">
              <a:buNone/>
            </a:pPr>
            <a:r>
              <a:rPr lang="en-US" sz="1400" dirty="0"/>
              <a:t>[</a:t>
            </a:r>
            <a:r>
              <a:rPr lang="en-IN" sz="1400" dirty="0"/>
              <a:t>14] </a:t>
            </a:r>
            <a:r>
              <a:rPr lang="it-IT" sz="1400" dirty="0"/>
              <a:t>Dimitris Bertsimas , Luca Mingardi , Bartolomeo Stellato </a:t>
            </a:r>
            <a:r>
              <a:rPr lang="es-ES" sz="1400" dirty="0"/>
              <a:t>“</a:t>
            </a:r>
            <a:r>
              <a:rPr lang="en-IN" sz="1400" dirty="0"/>
              <a:t>Machine Learning for Real-Time Heart Disease Prediction</a:t>
            </a:r>
            <a:r>
              <a:rPr lang="es-ES" sz="1400" dirty="0"/>
              <a:t>” </a:t>
            </a:r>
            <a:r>
              <a:rPr lang="en-US" sz="1400" dirty="0"/>
              <a:t>IEEE JOURNAL OF BIOMEDICAL AND HEALTH INFORMATICS, VOL. 25, NO. 9, SEPTEMBER 2021</a:t>
            </a:r>
          </a:p>
          <a:p>
            <a:pPr marL="0" indent="0">
              <a:buNone/>
            </a:pPr>
            <a:r>
              <a:rPr lang="en-US" sz="1400" dirty="0"/>
              <a:t>[5] </a:t>
            </a:r>
            <a:r>
              <a:rPr lang="en-IN" sz="1400" dirty="0" err="1"/>
              <a:t>Chunyan</a:t>
            </a:r>
            <a:r>
              <a:rPr lang="en-IN" sz="1400" dirty="0"/>
              <a:t> Guo, </a:t>
            </a:r>
            <a:r>
              <a:rPr lang="en-IN" sz="1400" dirty="0" err="1"/>
              <a:t>Jiabing</a:t>
            </a:r>
            <a:r>
              <a:rPr lang="en-IN" sz="1400" dirty="0"/>
              <a:t> Zhang, Yang Liu, </a:t>
            </a:r>
            <a:r>
              <a:rPr lang="en-IN" sz="1400" dirty="0" err="1"/>
              <a:t>Yaying</a:t>
            </a:r>
            <a:r>
              <a:rPr lang="en-IN" sz="1400" dirty="0"/>
              <a:t> </a:t>
            </a:r>
            <a:r>
              <a:rPr lang="en-IN" sz="1400" dirty="0" err="1"/>
              <a:t>Xie</a:t>
            </a:r>
            <a:r>
              <a:rPr lang="en-IN" sz="1400" dirty="0"/>
              <a:t>, </a:t>
            </a:r>
            <a:r>
              <a:rPr lang="en-IN" sz="1400" dirty="0" err="1"/>
              <a:t>Zhiqiang</a:t>
            </a:r>
            <a:r>
              <a:rPr lang="en-IN" sz="1400" dirty="0"/>
              <a:t> Han, </a:t>
            </a:r>
            <a:r>
              <a:rPr lang="en-IN" sz="1400" dirty="0" err="1"/>
              <a:t>Jianshe</a:t>
            </a:r>
            <a:r>
              <a:rPr lang="en-IN" sz="1400" dirty="0"/>
              <a:t> Yu </a:t>
            </a:r>
            <a:r>
              <a:rPr lang="en-US" sz="1400" dirty="0"/>
              <a:t>“</a:t>
            </a:r>
            <a:r>
              <a:rPr lang="en-IN" sz="1400" dirty="0"/>
              <a:t>Recursion Enhanced Random Forest With an Improved Linear Model (RERF-ILM) for Heart Disease Detection on the Internet of Medical Things Platform” IEEE Access VOLUME 8, 2020</a:t>
            </a:r>
            <a:endParaRPr lang="en-US" sz="1400" dirty="0">
              <a:latin typeface="Arial" pitchFamily="34" charset="0"/>
              <a:cs typeface="Arial" pitchFamily="34" charset="0"/>
            </a:endParaRPr>
          </a:p>
          <a:p>
            <a:pPr marL="0" indent="0" eaLnBrk="1" hangingPunct="1">
              <a:buNone/>
            </a:pPr>
            <a:r>
              <a:rPr lang="en-US" sz="1400" dirty="0">
                <a:latin typeface="Arial" pitchFamily="34" charset="0"/>
                <a:cs typeface="Arial" pitchFamily="34" charset="0"/>
              </a:rPr>
              <a:t>[6] </a:t>
            </a:r>
            <a:r>
              <a:rPr lang="en-IN" sz="1400" dirty="0"/>
              <a:t>Narendra Mohan, Vinod Jain, </a:t>
            </a:r>
            <a:r>
              <a:rPr lang="en-IN" sz="1400" dirty="0" err="1"/>
              <a:t>Gauranshi</a:t>
            </a:r>
            <a:r>
              <a:rPr lang="en-IN" sz="1400" dirty="0"/>
              <a:t> Agrawal, “</a:t>
            </a:r>
            <a:r>
              <a:rPr lang="en-US" sz="1400" dirty="0"/>
              <a:t>Heart Disease Prediction Using Supervised Machine Learning Algorithms </a:t>
            </a:r>
            <a:r>
              <a:rPr lang="en-IN" sz="1400" dirty="0"/>
              <a:t>” </a:t>
            </a:r>
            <a:r>
              <a:rPr lang="en-US" sz="1400" dirty="0"/>
              <a:t>2021 5th International Conference on Information Systems and Computer Networks (ISCON) GLA University, Mathura, India. Oct 22-23, 2021</a:t>
            </a:r>
          </a:p>
          <a:p>
            <a:pPr marL="0" indent="0" eaLnBrk="1" hangingPunct="1">
              <a:buNone/>
            </a:pPr>
            <a:r>
              <a:rPr lang="en-US" sz="1400" dirty="0">
                <a:latin typeface="Arial" pitchFamily="34" charset="0"/>
                <a:cs typeface="Arial" pitchFamily="34" charset="0"/>
              </a:rPr>
              <a:t>[7] </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IN" sz="1400" dirty="0"/>
              <a:t>, </a:t>
            </a:r>
            <a:r>
              <a:rPr lang="en-IN" sz="1400" dirty="0" err="1"/>
              <a:t>Akhlak</a:t>
            </a:r>
            <a:r>
              <a:rPr lang="en-IN" sz="1400" dirty="0"/>
              <a:t> </a:t>
            </a:r>
            <a:r>
              <a:rPr lang="en-IN" sz="1400" dirty="0" err="1"/>
              <a:t>Uz</a:t>
            </a:r>
            <a:r>
              <a:rPr lang="en-IN" sz="1400" dirty="0"/>
              <a:t> Zaman, “</a:t>
            </a:r>
            <a:r>
              <a:rPr lang="en-US" sz="1400" dirty="0"/>
              <a:t>Heart Disease Prognosis Using Machine Learning Classification Techniques</a:t>
            </a:r>
            <a:r>
              <a:rPr lang="en-IN" sz="1400" dirty="0"/>
              <a:t>” </a:t>
            </a:r>
            <a:r>
              <a:rPr lang="en-US" sz="1400" dirty="0"/>
              <a:t>2021 6th International Conference for Convergence in Technology (I2CT) Pune, India. Apr 02-04, 2021</a:t>
            </a:r>
          </a:p>
          <a:p>
            <a:pPr marL="0" indent="0" eaLnBrk="1" hangingPunct="1">
              <a:buNone/>
            </a:pPr>
            <a:r>
              <a:rPr lang="en-US" sz="1400" dirty="0">
                <a:latin typeface="Arial" pitchFamily="34" charset="0"/>
                <a:cs typeface="Arial" pitchFamily="34" charset="0"/>
              </a:rPr>
              <a:t>[8] </a:t>
            </a:r>
            <a:r>
              <a:rPr lang="en-IN" sz="1400" dirty="0"/>
              <a:t>Ahmed Al </a:t>
            </a:r>
            <a:r>
              <a:rPr lang="en-IN" sz="1400" dirty="0" err="1"/>
              <a:t>Ahda</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Ankita </a:t>
            </a:r>
            <a:r>
              <a:rPr lang="en-IN" sz="1400" dirty="0" err="1"/>
              <a:t>Wadhawan</a:t>
            </a:r>
            <a:r>
              <a:rPr lang="en-IN" sz="1400" dirty="0"/>
              <a:t>, “</a:t>
            </a:r>
            <a:r>
              <a:rPr lang="en-US" sz="1400" dirty="0"/>
              <a:t>Machine Learning-Based Heart Patient Scanning, Visualization, and Monitoring</a:t>
            </a:r>
            <a:r>
              <a:rPr lang="en-IN" sz="1400" dirty="0"/>
              <a:t>” 2021 International Conference on Computing Sciences (ICCS)</a:t>
            </a:r>
          </a:p>
          <a:p>
            <a:pPr marL="0" indent="0">
              <a:buNone/>
            </a:pPr>
            <a:r>
              <a:rPr lang="en-US" sz="1400" dirty="0"/>
              <a:t>[9] </a:t>
            </a:r>
            <a:r>
              <a:rPr lang="en-IN" sz="1400" dirty="0" err="1"/>
              <a:t>M.Snehith</a:t>
            </a:r>
            <a:r>
              <a:rPr lang="en-IN" sz="1400" dirty="0"/>
              <a:t> Raja, </a:t>
            </a:r>
            <a:r>
              <a:rPr lang="en-IN" sz="1400" dirty="0" err="1"/>
              <a:t>M.Anurag</a:t>
            </a:r>
            <a:r>
              <a:rPr lang="en-IN" sz="1400" dirty="0"/>
              <a:t> , </a:t>
            </a:r>
            <a:r>
              <a:rPr lang="en-IN" sz="1400" dirty="0" err="1"/>
              <a:t>Ch.Prachetan</a:t>
            </a:r>
            <a:r>
              <a:rPr lang="en-IN" sz="1400" dirty="0"/>
              <a:t> Reddy, </a:t>
            </a:r>
            <a:r>
              <a:rPr lang="en-IN" sz="1400" dirty="0" err="1"/>
              <a:t>NageswaraRao</a:t>
            </a:r>
            <a:r>
              <a:rPr lang="en-IN" sz="1400" dirty="0"/>
              <a:t> </a:t>
            </a:r>
            <a:r>
              <a:rPr lang="en-IN" sz="1400" dirty="0" err="1"/>
              <a:t>Sirisala</a:t>
            </a:r>
            <a:r>
              <a:rPr lang="en-US" sz="1400" dirty="0"/>
              <a:t>, “</a:t>
            </a:r>
            <a:r>
              <a:rPr lang="en-IN" sz="1400" dirty="0"/>
              <a:t>Machine Learning Based Heart Disease Prediction System</a:t>
            </a:r>
            <a:r>
              <a:rPr lang="en-US" sz="1400" dirty="0"/>
              <a:t>” 2021 International Conference on Computer Communication and Informatics (ICCCI 2021), Jan 27-29</a:t>
            </a:r>
          </a:p>
          <a:p>
            <a:pPr marL="0" indent="0">
              <a:buNone/>
            </a:pPr>
            <a:r>
              <a:rPr lang="en-US" sz="1400" dirty="0"/>
              <a:t>[10] Yu Lin Khoury College of Computer Science, Northeastern University Boston, The United States “Prediction and Analysis of Heart Disease Using Machine Learning” </a:t>
            </a:r>
            <a:r>
              <a:rPr lang="en-IN" sz="1400" dirty="0"/>
              <a:t>2021 IEEE International Conference on Robotics, Automation and Artificial Intelligence</a:t>
            </a:r>
            <a:br>
              <a:rPr lang="en-IN" sz="2400" dirty="0"/>
            </a:br>
            <a:endParaRPr lang="en-US" sz="2200" dirty="0">
              <a:latin typeface="Arial" pitchFamily="34" charset="0"/>
              <a:cs typeface="Arial" pitchFamily="34" charset="0"/>
            </a:endParaRPr>
          </a:p>
          <a:p>
            <a:pPr marL="0" indent="0" eaLnBrk="1" hangingPunct="1">
              <a:buNone/>
            </a:pPr>
            <a:endParaRPr lang="en-US" sz="2400" dirty="0">
              <a:latin typeface="Airel"/>
            </a:endParaRPr>
          </a:p>
          <a:p>
            <a:pPr marL="0" indent="0" eaLnBrk="1" hangingPunct="1">
              <a:buNone/>
            </a:pPr>
            <a:endParaRPr lang="en-US" sz="24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pPr algn="r" fontAlgn="auto">
                <a:spcBef>
                  <a:spcPts val="0"/>
                </a:spcBef>
                <a:spcAft>
                  <a:spcPts val="0"/>
                </a:spcAft>
                <a:defRPr/>
              </a:pPr>
              <a:t>30</a:t>
            </a:fld>
            <a:endParaRPr lang="en-US" sz="1200">
              <a:solidFill>
                <a:schemeClr val="tx1">
                  <a:tint val="75000"/>
                </a:schemeClr>
              </a:solidFill>
              <a:latin typeface="+mn-lt"/>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40D8-AF0D-4182-8478-FB846C63ADCC}"/>
              </a:ext>
            </a:extLst>
          </p:cNvPr>
          <p:cNvSpPr>
            <a:spLocks noGrp="1"/>
          </p:cNvSpPr>
          <p:nvPr>
            <p:ph type="title"/>
          </p:nvPr>
        </p:nvSpPr>
        <p:spPr>
          <a:xfrm>
            <a:off x="457200" y="274638"/>
            <a:ext cx="8229600" cy="639762"/>
          </a:xfrm>
        </p:spPr>
        <p:txBody>
          <a:bodyPr/>
          <a:lstStyle/>
          <a:p>
            <a:r>
              <a:rPr lang="en-US" sz="3800" u="sng" dirty="0">
                <a:latin typeface="Arial" pitchFamily="34" charset="0"/>
                <a:cs typeface="Arial" pitchFamily="34" charset="0"/>
              </a:rPr>
              <a:t>References</a:t>
            </a:r>
            <a:endParaRPr lang="en-IN" sz="3800" dirty="0"/>
          </a:p>
        </p:txBody>
      </p:sp>
      <p:sp>
        <p:nvSpPr>
          <p:cNvPr id="3" name="Content Placeholder 2">
            <a:extLst>
              <a:ext uri="{FF2B5EF4-FFF2-40B4-BE49-F238E27FC236}">
                <a16:creationId xmlns:a16="http://schemas.microsoft.com/office/drawing/2014/main" id="{392D88E1-FBB7-42EA-ADF5-A47FE8A4DF97}"/>
              </a:ext>
            </a:extLst>
          </p:cNvPr>
          <p:cNvSpPr>
            <a:spLocks noGrp="1"/>
          </p:cNvSpPr>
          <p:nvPr>
            <p:ph idx="1"/>
          </p:nvPr>
        </p:nvSpPr>
        <p:spPr>
          <a:xfrm>
            <a:off x="0" y="990600"/>
            <a:ext cx="8534400" cy="4343400"/>
          </a:xfrm>
        </p:spPr>
        <p:txBody>
          <a:bodyPr/>
          <a:lstStyle/>
          <a:p>
            <a:pPr marL="514350" indent="-514350" algn="just" eaLnBrk="1" hangingPunct="1">
              <a:buNone/>
            </a:pPr>
            <a:r>
              <a:rPr lang="en-US" sz="1400" dirty="0">
                <a:latin typeface="Arial" pitchFamily="34" charset="0"/>
                <a:cs typeface="Arial" pitchFamily="34" charset="0"/>
              </a:rPr>
              <a:t>           [11]  </a:t>
            </a:r>
            <a:r>
              <a:rPr lang="en-US" sz="1400" dirty="0"/>
              <a:t>Deepak </a:t>
            </a:r>
            <a:r>
              <a:rPr lang="en-US" sz="1400" dirty="0" err="1"/>
              <a:t>kumar</a:t>
            </a:r>
            <a:r>
              <a:rPr lang="en-US" sz="1400" dirty="0"/>
              <a:t> </a:t>
            </a:r>
            <a:r>
              <a:rPr lang="en-US" sz="1400" dirty="0" err="1"/>
              <a:t>chohan</a:t>
            </a:r>
            <a:r>
              <a:rPr lang="en-US" sz="1400" dirty="0"/>
              <a:t> and Dinesh C </a:t>
            </a:r>
            <a:r>
              <a:rPr lang="en-US" sz="1400" dirty="0" err="1"/>
              <a:t>Dobhal</a:t>
            </a:r>
            <a:r>
              <a:rPr lang="en-US" sz="1400" dirty="0"/>
              <a:t>, “A Comparison Based Study of Supervised Machine Learning Algorithms for Prediction of Heart Disease” 1st International Conference on Computational Intelligence and Sustainable Engineering Solution(CISES-2022) </a:t>
            </a:r>
          </a:p>
          <a:p>
            <a:pPr marL="514350" indent="-514350" algn="just" eaLnBrk="1" hangingPunct="1">
              <a:buNone/>
            </a:pPr>
            <a:r>
              <a:rPr lang="en-US" sz="1400" dirty="0">
                <a:latin typeface="Arial" pitchFamily="34" charset="0"/>
                <a:cs typeface="Arial" pitchFamily="34" charset="0"/>
              </a:rPr>
              <a:t>           [12] </a:t>
            </a:r>
            <a:r>
              <a:rPr lang="en-IN" sz="1400" dirty="0"/>
              <a:t>Akanksha Kumari, Ashok Kumar Mehta, “</a:t>
            </a:r>
            <a:r>
              <a:rPr lang="en-US" sz="1400" dirty="0"/>
              <a:t>A Novel Approach for Prediction of Heart Disease using Machine Learning Algorithms </a:t>
            </a:r>
            <a:r>
              <a:rPr lang="en-IN" sz="1400" dirty="0"/>
              <a:t>” 2</a:t>
            </a:r>
            <a:r>
              <a:rPr lang="en-US" sz="1400" dirty="0"/>
              <a:t>021 Asian Conference on Innovation in Technology (ASIANCON) Pune, India. Aug 28-29, 2021</a:t>
            </a:r>
          </a:p>
          <a:p>
            <a:pPr marL="514350" indent="-514350" algn="just" eaLnBrk="1" hangingPunct="1">
              <a:buNone/>
            </a:pPr>
            <a:r>
              <a:rPr lang="en-US" sz="1400" dirty="0">
                <a:latin typeface="Arial" pitchFamily="34" charset="0"/>
                <a:cs typeface="Arial" pitchFamily="34" charset="0"/>
              </a:rPr>
              <a:t>           [13] </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IN" sz="1400" dirty="0"/>
              <a:t>,</a:t>
            </a:r>
            <a:r>
              <a:rPr lang="en-US" sz="1400" dirty="0">
                <a:latin typeface="Arial" pitchFamily="34" charset="0"/>
                <a:cs typeface="Arial" pitchFamily="34" charset="0"/>
              </a:rPr>
              <a:t> “</a:t>
            </a:r>
            <a:r>
              <a:rPr lang="en-US" sz="1400" dirty="0"/>
              <a:t>Effective Study of Machine Learning Algorithms for Heart Disease Prediction </a:t>
            </a:r>
            <a:r>
              <a:rPr lang="en-US" sz="1400" dirty="0">
                <a:latin typeface="Arial" pitchFamily="34" charset="0"/>
                <a:cs typeface="Arial" pitchFamily="34" charset="0"/>
              </a:rPr>
              <a:t>” </a:t>
            </a:r>
            <a:r>
              <a:rPr lang="en-US" sz="1400" dirty="0"/>
              <a:t>2022 2nd International Conference on Power Electronics &amp; IoT Applications in Renewable Energy and Its Control (PARC) GLA University, Mathura, India. Jan 21-22, 2022</a:t>
            </a:r>
          </a:p>
          <a:p>
            <a:pPr marL="514350" indent="-514350" algn="just" eaLnBrk="1" hangingPunct="1">
              <a:buNone/>
            </a:pPr>
            <a:r>
              <a:rPr lang="en-US" sz="1400" dirty="0">
                <a:latin typeface="Arial" pitchFamily="34" charset="0"/>
                <a:cs typeface="Arial" pitchFamily="34" charset="0"/>
              </a:rPr>
              <a:t>           [14] </a:t>
            </a:r>
            <a:r>
              <a:rPr lang="en-IN" sz="1400" dirty="0" err="1"/>
              <a:t>D.P.Yadav</a:t>
            </a:r>
            <a:r>
              <a:rPr lang="en-IN" sz="1400" dirty="0"/>
              <a:t>, </a:t>
            </a:r>
            <a:r>
              <a:rPr lang="en-IN" sz="1400" dirty="0" err="1"/>
              <a:t>Prabhav</a:t>
            </a:r>
            <a:r>
              <a:rPr lang="en-IN" sz="1400" dirty="0"/>
              <a:t> Saini, Pragya Mittal, “</a:t>
            </a:r>
            <a:r>
              <a:rPr lang="en-US" sz="1400" dirty="0"/>
              <a:t>Feature Optimization Based Heart Disease Prediction using Machine Learning</a:t>
            </a:r>
            <a:r>
              <a:rPr lang="en-IN" sz="1400" dirty="0"/>
              <a:t>” </a:t>
            </a:r>
            <a:r>
              <a:rPr lang="en-US" sz="1400" dirty="0"/>
              <a:t>2021 5th International Conference on Information Systems and Computer Networks (ISCON) GLA University, Mathura, India. Oct 22-23, 2021</a:t>
            </a:r>
          </a:p>
          <a:p>
            <a:pPr marL="514350" indent="-514350" eaLnBrk="1" hangingPunct="1">
              <a:buNone/>
            </a:pPr>
            <a:r>
              <a:rPr lang="en-US" sz="1400" dirty="0">
                <a:latin typeface="Arial" pitchFamily="34" charset="0"/>
                <a:cs typeface="Arial" pitchFamily="34" charset="0"/>
              </a:rPr>
              <a:t>           [15] </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 “</a:t>
            </a:r>
            <a:r>
              <a:rPr lang="en-US" sz="1400" dirty="0"/>
              <a:t>Heart Disease Detection using Machine Learning Technique</a:t>
            </a:r>
            <a:r>
              <a:rPr lang="en-IN" sz="1400" dirty="0"/>
              <a:t>” </a:t>
            </a:r>
            <a:r>
              <a:rPr lang="en-US" sz="1400" dirty="0"/>
              <a:t>Proceedings of the Second International Conference on Electronics and Sustainable Communication Systems (ICESC-2021) IEEE Xplore Part Number: CFP21V66-ART; ISBN: 978-1-6654-2867-5 </a:t>
            </a:r>
          </a:p>
          <a:p>
            <a:pPr marL="514350" indent="-514350" eaLnBrk="1" hangingPunct="1">
              <a:buNone/>
            </a:pPr>
            <a:r>
              <a:rPr lang="en-US" sz="1400" dirty="0"/>
              <a:t>             </a:t>
            </a:r>
            <a:r>
              <a:rPr lang="en-IN" sz="1400" dirty="0"/>
              <a:t>[16] </a:t>
            </a:r>
            <a:r>
              <a:rPr lang="en-IN" sz="1400" dirty="0" err="1"/>
              <a:t>Ashir</a:t>
            </a:r>
            <a:r>
              <a:rPr lang="en-IN" sz="1400" dirty="0"/>
              <a:t> Javeed, </a:t>
            </a:r>
            <a:r>
              <a:rPr lang="en-IN" sz="1400" dirty="0" err="1"/>
              <a:t>Shijie</a:t>
            </a:r>
            <a:r>
              <a:rPr lang="en-IN" sz="1400" dirty="0"/>
              <a:t> Zhou, Liao </a:t>
            </a:r>
            <a:r>
              <a:rPr lang="en-IN" sz="1400" dirty="0" err="1"/>
              <a:t>Yongjian</a:t>
            </a:r>
            <a:r>
              <a:rPr lang="en-IN" sz="1400" dirty="0"/>
              <a:t>, Iqbal </a:t>
            </a:r>
            <a:r>
              <a:rPr lang="en-IN" sz="1400" dirty="0" err="1"/>
              <a:t>Qasim</a:t>
            </a:r>
            <a:r>
              <a:rPr lang="en-IN" sz="1400" dirty="0"/>
              <a:t>, </a:t>
            </a:r>
            <a:r>
              <a:rPr lang="en-IN" sz="1400" dirty="0" err="1"/>
              <a:t>Adeeb</a:t>
            </a:r>
            <a:r>
              <a:rPr lang="en-IN" sz="1400" dirty="0"/>
              <a:t> Noor, </a:t>
            </a:r>
            <a:r>
              <a:rPr lang="en-IN" sz="1400" dirty="0" err="1"/>
              <a:t>Redhwan</a:t>
            </a:r>
            <a:r>
              <a:rPr lang="en-IN" sz="1400" dirty="0"/>
              <a:t> Nour “An Intelligent             Learning System Based on Random Search Algorithm and Optimized Random Forest Model for Improved Heart Disease Detection” IEEE Access VOLUME 7, 2019</a:t>
            </a:r>
          </a:p>
          <a:p>
            <a:pPr marL="0" indent="0">
              <a:buNone/>
            </a:pPr>
            <a:r>
              <a:rPr lang="en-US" sz="1400" dirty="0"/>
              <a:t> </a:t>
            </a:r>
            <a:endParaRPr lang="en-IN" sz="1400" dirty="0"/>
          </a:p>
          <a:p>
            <a:pPr marL="0" indent="0">
              <a:buNone/>
            </a:pPr>
            <a:r>
              <a:rPr lang="en-US" b="1" dirty="0"/>
              <a:t> </a:t>
            </a:r>
            <a:endParaRPr lang="en-IN" b="1" dirty="0"/>
          </a:p>
          <a:p>
            <a:pPr marL="514350" indent="-514350" eaLnBrk="1" hangingPunct="1">
              <a:buNone/>
            </a:pPr>
            <a:br>
              <a:rPr lang="en-IN" sz="1400" dirty="0"/>
            </a:br>
            <a:endParaRPr lang="en-IN" sz="1400" dirty="0"/>
          </a:p>
        </p:txBody>
      </p:sp>
      <p:sp>
        <p:nvSpPr>
          <p:cNvPr id="6" name="Slide Number Placeholder 5">
            <a:extLst>
              <a:ext uri="{FF2B5EF4-FFF2-40B4-BE49-F238E27FC236}">
                <a16:creationId xmlns:a16="http://schemas.microsoft.com/office/drawing/2014/main" id="{6C1696D3-90E5-468F-B64E-A137EF04BD4E}"/>
              </a:ext>
            </a:extLst>
          </p:cNvPr>
          <p:cNvSpPr>
            <a:spLocks noGrp="1"/>
          </p:cNvSpPr>
          <p:nvPr>
            <p:ph type="sldNum" sz="quarter" idx="12"/>
          </p:nvPr>
        </p:nvSpPr>
        <p:spPr/>
        <p:txBody>
          <a:bodyPr/>
          <a:lstStyle/>
          <a:p>
            <a:pPr>
              <a:defRPr/>
            </a:pPr>
            <a:fld id="{45EA2ECD-A7C9-4BC5-B99B-D6CB857FEA44}" type="slidenum">
              <a:rPr lang="en-US" smtClean="0"/>
              <a:pPr>
                <a:defRPr/>
              </a:pPr>
              <a:t>31</a:t>
            </a:fld>
            <a:endParaRPr lang="en-US"/>
          </a:p>
        </p:txBody>
      </p:sp>
      <p:sp>
        <p:nvSpPr>
          <p:cNvPr id="4" name="TextBox 3">
            <a:extLst>
              <a:ext uri="{FF2B5EF4-FFF2-40B4-BE49-F238E27FC236}">
                <a16:creationId xmlns:a16="http://schemas.microsoft.com/office/drawing/2014/main" id="{4F26DA5C-6576-4EEE-91C0-99FF456FF036}"/>
              </a:ext>
            </a:extLst>
          </p:cNvPr>
          <p:cNvSpPr txBox="1"/>
          <p:nvPr/>
        </p:nvSpPr>
        <p:spPr>
          <a:xfrm>
            <a:off x="533400" y="5257800"/>
            <a:ext cx="8153400" cy="954107"/>
          </a:xfrm>
          <a:prstGeom prst="rect">
            <a:avLst/>
          </a:prstGeom>
          <a:noFill/>
        </p:spPr>
        <p:txBody>
          <a:bodyPr wrap="square" rtlCol="0">
            <a:spAutoFit/>
          </a:bodyPr>
          <a:lstStyle/>
          <a:p>
            <a:pPr marL="0" indent="0">
              <a:buNone/>
            </a:pPr>
            <a:r>
              <a:rPr lang="en-US" sz="1400" dirty="0">
                <a:latin typeface="+mn-lt"/>
              </a:rPr>
              <a:t>[17] </a:t>
            </a:r>
            <a:r>
              <a:rPr lang="en-US" sz="1400" dirty="0" err="1">
                <a:latin typeface="+mn-lt"/>
              </a:rPr>
              <a:t>Senthilkumar</a:t>
            </a:r>
            <a:r>
              <a:rPr lang="en-US" sz="1400" dirty="0">
                <a:latin typeface="+mn-lt"/>
              </a:rPr>
              <a:t> Mohan, </a:t>
            </a:r>
            <a:r>
              <a:rPr lang="en-US" sz="1400" dirty="0" err="1">
                <a:latin typeface="+mn-lt"/>
              </a:rPr>
              <a:t>Chandrasegar</a:t>
            </a:r>
            <a:r>
              <a:rPr lang="en-US" sz="1400" dirty="0">
                <a:latin typeface="+mn-lt"/>
              </a:rPr>
              <a:t> </a:t>
            </a:r>
            <a:r>
              <a:rPr lang="en-US" sz="1400" dirty="0" err="1">
                <a:latin typeface="+mn-lt"/>
              </a:rPr>
              <a:t>Thirumalai</a:t>
            </a:r>
            <a:r>
              <a:rPr lang="en-US" sz="1400" dirty="0">
                <a:latin typeface="+mn-lt"/>
              </a:rPr>
              <a:t>, Gautam Srivastava “Effective Heart Disease Prediction     Using Hybrid    Machine Learning Techniques” IEEE Access VOLUME 7, 2019</a:t>
            </a:r>
          </a:p>
          <a:p>
            <a:pPr marL="0" lvl="0" indent="0">
              <a:buNone/>
            </a:pPr>
            <a:r>
              <a:rPr lang="en-US" sz="1400" dirty="0">
                <a:latin typeface="+mn-lt"/>
              </a:rPr>
              <a:t>[18] Norma Latif </a:t>
            </a:r>
            <a:r>
              <a:rPr lang="en-US" sz="1400" dirty="0" err="1">
                <a:latin typeface="+mn-lt"/>
              </a:rPr>
              <a:t>Fitriyani</a:t>
            </a:r>
            <a:r>
              <a:rPr lang="en-US" sz="1400" dirty="0">
                <a:latin typeface="+mn-lt"/>
              </a:rPr>
              <a:t>, Muhammad </a:t>
            </a:r>
            <a:r>
              <a:rPr lang="en-US" sz="1400" dirty="0" err="1">
                <a:latin typeface="+mn-lt"/>
              </a:rPr>
              <a:t>Syafrudin</a:t>
            </a:r>
            <a:r>
              <a:rPr lang="en-US" sz="1400" dirty="0">
                <a:latin typeface="+mn-lt"/>
              </a:rPr>
              <a:t>, </a:t>
            </a:r>
            <a:r>
              <a:rPr lang="en-US" sz="1400" dirty="0" err="1">
                <a:latin typeface="+mn-lt"/>
              </a:rPr>
              <a:t>Ganjar</a:t>
            </a:r>
            <a:r>
              <a:rPr lang="en-US" sz="1400" dirty="0">
                <a:latin typeface="+mn-lt"/>
              </a:rPr>
              <a:t> </a:t>
            </a:r>
            <a:r>
              <a:rPr lang="en-US" sz="1400" dirty="0" err="1">
                <a:latin typeface="+mn-lt"/>
              </a:rPr>
              <a:t>Alfian</a:t>
            </a:r>
            <a:r>
              <a:rPr lang="en-US" sz="1400" dirty="0">
                <a:latin typeface="+mn-lt"/>
              </a:rPr>
              <a:t>, </a:t>
            </a:r>
            <a:r>
              <a:rPr lang="en-US" sz="1400" dirty="0" err="1">
                <a:latin typeface="+mn-lt"/>
              </a:rPr>
              <a:t>Jongtae</a:t>
            </a:r>
            <a:r>
              <a:rPr lang="en-US" sz="1400" dirty="0">
                <a:latin typeface="+mn-lt"/>
              </a:rPr>
              <a:t> Rhee “HDPM: An Effective Heart Disease Prediction Model for a Clinical Decision Support System” IEEE Access VOLUME 8, 2020</a:t>
            </a:r>
            <a:endParaRPr lang="en-IN" sz="1400" dirty="0">
              <a:latin typeface="+mn-lt"/>
            </a:endParaRPr>
          </a:p>
        </p:txBody>
      </p:sp>
    </p:spTree>
    <p:extLst>
      <p:ext uri="{BB962C8B-B14F-4D97-AF65-F5344CB8AC3E}">
        <p14:creationId xmlns:p14="http://schemas.microsoft.com/office/powerpoint/2010/main" val="2728153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0AAA658-0B5B-4829-9F4B-D6A114A0C0FB}" type="slidenum">
              <a:rPr lang="en-US"/>
              <a:pPr>
                <a:defRPr/>
              </a:pPr>
              <a:t>32</a:t>
            </a:fld>
            <a:endParaRPr lang="en-US"/>
          </a:p>
        </p:txBody>
      </p:sp>
      <p:sp>
        <p:nvSpPr>
          <p:cNvPr id="13314" name="Content Placeholder 2"/>
          <p:cNvSpPr>
            <a:spLocks noGrp="1"/>
          </p:cNvSpPr>
          <p:nvPr>
            <p:ph idx="1"/>
          </p:nvPr>
        </p:nvSpPr>
        <p:spPr>
          <a:xfrm>
            <a:off x="457200" y="1066800"/>
            <a:ext cx="8229600" cy="5059363"/>
          </a:xfrm>
        </p:spPr>
        <p:txBody>
          <a:bodyPr/>
          <a:lstStyle/>
          <a:p>
            <a:pPr algn="ctr">
              <a:buFont typeface="Arial" pitchFamily="34" charset="0"/>
              <a:buNone/>
            </a:pPr>
            <a:endParaRPr lang="en-US" sz="4400" dirty="0">
              <a:effectLst>
                <a:outerShdw blurRad="38100" dist="38100" dir="2700000" algn="tl">
                  <a:srgbClr val="000000">
                    <a:alpha val="43137"/>
                  </a:srgbClr>
                </a:outerShdw>
              </a:effectLst>
            </a:endParaRPr>
          </a:p>
          <a:p>
            <a:pPr algn="ctr">
              <a:buFont typeface="Arial" pitchFamily="34" charset="0"/>
              <a:buNone/>
            </a:pPr>
            <a:endParaRPr lang="en-US" sz="4800" dirty="0">
              <a:effectLst>
                <a:outerShdw blurRad="38100" dist="38100" dir="2700000" algn="tl">
                  <a:srgbClr val="000000">
                    <a:alpha val="43137"/>
                  </a:srgbClr>
                </a:outerShdw>
              </a:effectLst>
            </a:endParaRPr>
          </a:p>
          <a:p>
            <a:pPr algn="ctr">
              <a:buFont typeface="Arial" pitchFamily="34" charset="0"/>
              <a:buNone/>
            </a:pPr>
            <a:r>
              <a:rPr lang="en-US" sz="4400" dirty="0">
                <a:effectLst>
                  <a:outerShdw blurRad="38100" dist="38100" dir="2700000" algn="tl">
                    <a:srgbClr val="000000">
                      <a:alpha val="43137"/>
                    </a:srgbClr>
                  </a:outerShdw>
                </a:effectLst>
                <a:latin typeface="Arial Black" pitchFamily="34" charset="0"/>
              </a:rPr>
              <a:t>Thank You</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B8E2BEE-0971-41FF-B097-FCAD0C67899F}" type="slidenum">
              <a:rPr lang="en-US" sz="1200">
                <a:solidFill>
                  <a:schemeClr val="tx1">
                    <a:tint val="75000"/>
                  </a:schemeClr>
                </a:solidFill>
                <a:latin typeface="+mn-lt"/>
                <a:cs typeface="+mn-cs"/>
              </a:rPr>
              <a:pPr algn="r" fontAlgn="auto">
                <a:spcBef>
                  <a:spcPts val="0"/>
                </a:spcBef>
                <a:spcAft>
                  <a:spcPts val="0"/>
                </a:spcAft>
                <a:defRPr/>
              </a:pPr>
              <a:t>32</a:t>
            </a:fld>
            <a:endParaRPr lang="en-US" sz="1200">
              <a:solidFill>
                <a:schemeClr val="tx1">
                  <a:tint val="75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4</a:t>
            </a:fld>
            <a:endParaRPr lang="en-US"/>
          </a:p>
        </p:txBody>
      </p:sp>
      <p:sp>
        <p:nvSpPr>
          <p:cNvPr id="4098" name="Title 1"/>
          <p:cNvSpPr>
            <a:spLocks noGrp="1"/>
          </p:cNvSpPr>
          <p:nvPr>
            <p:ph type="title"/>
          </p:nvPr>
        </p:nvSpPr>
        <p:spPr>
          <a:xfrm>
            <a:off x="457200" y="381000"/>
            <a:ext cx="8229600" cy="914400"/>
          </a:xfrm>
        </p:spPr>
        <p:txBody>
          <a:bodyPr/>
          <a:lstStyle/>
          <a:p>
            <a:pPr eaLnBrk="1" hangingPunct="1"/>
            <a:r>
              <a:rPr lang="en-US" sz="3800" u="sng" dirty="0">
                <a:latin typeface="Arial" pitchFamily="34" charset="0"/>
                <a:cs typeface="Arial" pitchFamily="34" charset="0"/>
              </a:rPr>
              <a:t>Motivation</a:t>
            </a:r>
          </a:p>
        </p:txBody>
      </p:sp>
      <p:sp>
        <p:nvSpPr>
          <p:cNvPr id="4099" name="Content Placeholder 2"/>
          <p:cNvSpPr>
            <a:spLocks noGrp="1"/>
          </p:cNvSpPr>
          <p:nvPr>
            <p:ph idx="1"/>
          </p:nvPr>
        </p:nvSpPr>
        <p:spPr>
          <a:xfrm>
            <a:off x="457200" y="1371600"/>
            <a:ext cx="8229600" cy="4525963"/>
          </a:xfrm>
        </p:spPr>
        <p:txBody>
          <a:bodyPr/>
          <a:lstStyle/>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Heart disease affects the functioning of the heart. WHO had made a survey that in year 2016, 17.9 million people lost their lives due to heart disease. India accounts for one-fifth of these  deaths worldwide especially in younger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deaths due to Cardiovascular disease have reduced in several developed countries, whereas the same has increased in low and middle income countries like India. Death rate associated with CVD in Indians is 20-50% higher than any other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heart diseases can be detected by many ways and angiography is the most common way to detect heart diseases.</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However, the angiography method has several disadvantages. This is an expensive operation, and doctors must consider many factors when diagnosing patients, which makes the doctor's job extremely difficult.</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These shortcomings encourage researchers to develop a noninvasive method for predicting heart disease. So, there is a need to develop an automated system that can detect heart diseases on the basis of various human medical factors.</a:t>
            </a:r>
          </a:p>
          <a:p>
            <a:pPr eaLnBrk="1" hangingPunct="1"/>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4</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96330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2F8B-D19E-4D0E-8099-60A7A6142850}"/>
              </a:ext>
            </a:extLst>
          </p:cNvPr>
          <p:cNvSpPr>
            <a:spLocks noGrp="1"/>
          </p:cNvSpPr>
          <p:nvPr>
            <p:ph type="title"/>
          </p:nvPr>
        </p:nvSpPr>
        <p:spPr/>
        <p:txBody>
          <a:bodyPr/>
          <a:lstStyle/>
          <a:p>
            <a:r>
              <a:rPr lang="en-US" dirty="0"/>
              <a:t>Flow Chart of Proposed Model</a:t>
            </a:r>
            <a:endParaRPr lang="en-IN" dirty="0"/>
          </a:p>
        </p:txBody>
      </p:sp>
      <p:pic>
        <p:nvPicPr>
          <p:cNvPr id="7" name="Content Placeholder 6">
            <a:extLst>
              <a:ext uri="{FF2B5EF4-FFF2-40B4-BE49-F238E27FC236}">
                <a16:creationId xmlns:a16="http://schemas.microsoft.com/office/drawing/2014/main" id="{68D467DB-9E1F-42CA-ADF2-C1112E8F18C2}"/>
              </a:ext>
            </a:extLst>
          </p:cNvPr>
          <p:cNvPicPr>
            <a:picLocks noGrp="1" noChangeAspect="1"/>
          </p:cNvPicPr>
          <p:nvPr>
            <p:ph idx="1"/>
          </p:nvPr>
        </p:nvPicPr>
        <p:blipFill>
          <a:blip r:embed="rId2"/>
          <a:stretch>
            <a:fillRect/>
          </a:stretch>
        </p:blipFill>
        <p:spPr>
          <a:xfrm>
            <a:off x="1828800" y="1706562"/>
            <a:ext cx="5648774" cy="4832350"/>
          </a:xfrm>
          <a:prstGeom prst="rect">
            <a:avLst/>
          </a:prstGeom>
        </p:spPr>
      </p:pic>
      <p:sp>
        <p:nvSpPr>
          <p:cNvPr id="6" name="Slide Number Placeholder 5">
            <a:extLst>
              <a:ext uri="{FF2B5EF4-FFF2-40B4-BE49-F238E27FC236}">
                <a16:creationId xmlns:a16="http://schemas.microsoft.com/office/drawing/2014/main" id="{3896D8BC-B52A-4ED6-9EF3-688F272BC95A}"/>
              </a:ext>
            </a:extLst>
          </p:cNvPr>
          <p:cNvSpPr>
            <a:spLocks noGrp="1"/>
          </p:cNvSpPr>
          <p:nvPr>
            <p:ph type="sldNum" sz="quarter" idx="12"/>
          </p:nvPr>
        </p:nvSpPr>
        <p:spPr/>
        <p:txBody>
          <a:bodyPr/>
          <a:lstStyle/>
          <a:p>
            <a:pPr>
              <a:defRPr/>
            </a:pPr>
            <a:fld id="{45EA2ECD-A7C9-4BC5-B99B-D6CB857FEA44}" type="slidenum">
              <a:rPr lang="en-US" smtClean="0"/>
              <a:pPr>
                <a:defRPr/>
              </a:pPr>
              <a:t>5</a:t>
            </a:fld>
            <a:endParaRPr lang="en-US"/>
          </a:p>
        </p:txBody>
      </p:sp>
    </p:spTree>
    <p:extLst>
      <p:ext uri="{BB962C8B-B14F-4D97-AF65-F5344CB8AC3E}">
        <p14:creationId xmlns:p14="http://schemas.microsoft.com/office/powerpoint/2010/main" val="223198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2BE7-5D6C-40BC-8F08-41DB35DDB7ED}"/>
              </a:ext>
            </a:extLst>
          </p:cNvPr>
          <p:cNvSpPr>
            <a:spLocks noGrp="1"/>
          </p:cNvSpPr>
          <p:nvPr>
            <p:ph type="title"/>
          </p:nvPr>
        </p:nvSpPr>
        <p:spPr/>
        <p:txBody>
          <a:bodyPr/>
          <a:lstStyle/>
          <a:p>
            <a:r>
              <a:rPr lang="en-US" dirty="0"/>
              <a:t>Sample Data Set</a:t>
            </a:r>
            <a:endParaRPr lang="en-IN" dirty="0"/>
          </a:p>
        </p:txBody>
      </p:sp>
      <p:pic>
        <p:nvPicPr>
          <p:cNvPr id="8" name="Content Placeholder 7">
            <a:extLst>
              <a:ext uri="{FF2B5EF4-FFF2-40B4-BE49-F238E27FC236}">
                <a16:creationId xmlns:a16="http://schemas.microsoft.com/office/drawing/2014/main" id="{37333311-C16F-4E01-8DA4-1F60D4664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7353"/>
            <a:ext cx="7239000" cy="4706586"/>
          </a:xfrm>
        </p:spPr>
      </p:pic>
      <p:sp>
        <p:nvSpPr>
          <p:cNvPr id="6" name="Slide Number Placeholder 5">
            <a:extLst>
              <a:ext uri="{FF2B5EF4-FFF2-40B4-BE49-F238E27FC236}">
                <a16:creationId xmlns:a16="http://schemas.microsoft.com/office/drawing/2014/main" id="{C6138711-CDF4-4D65-B1B7-2E915BE6FEB1}"/>
              </a:ext>
            </a:extLst>
          </p:cNvPr>
          <p:cNvSpPr>
            <a:spLocks noGrp="1"/>
          </p:cNvSpPr>
          <p:nvPr>
            <p:ph type="sldNum" sz="quarter" idx="12"/>
          </p:nvPr>
        </p:nvSpPr>
        <p:spPr/>
        <p:txBody>
          <a:bodyPr/>
          <a:lstStyle/>
          <a:p>
            <a:pPr>
              <a:defRPr/>
            </a:pPr>
            <a:fld id="{45EA2ECD-A7C9-4BC5-B99B-D6CB857FEA44}" type="slidenum">
              <a:rPr lang="en-US" smtClean="0"/>
              <a:pPr>
                <a:defRPr/>
              </a:pPr>
              <a:t>6</a:t>
            </a:fld>
            <a:endParaRPr lang="en-US"/>
          </a:p>
        </p:txBody>
      </p:sp>
      <p:sp>
        <p:nvSpPr>
          <p:cNvPr id="9" name="TextBox 8">
            <a:extLst>
              <a:ext uri="{FF2B5EF4-FFF2-40B4-BE49-F238E27FC236}">
                <a16:creationId xmlns:a16="http://schemas.microsoft.com/office/drawing/2014/main" id="{BAC6256E-5C77-4FFB-8473-7D237010CDA0}"/>
              </a:ext>
            </a:extLst>
          </p:cNvPr>
          <p:cNvSpPr txBox="1"/>
          <p:nvPr/>
        </p:nvSpPr>
        <p:spPr>
          <a:xfrm>
            <a:off x="7239000" y="1676400"/>
            <a:ext cx="1905000" cy="4555093"/>
          </a:xfrm>
          <a:prstGeom prst="rect">
            <a:avLst/>
          </a:prstGeom>
          <a:noFill/>
        </p:spPr>
        <p:txBody>
          <a:bodyPr wrap="square" rtlCol="0">
            <a:spAutoFit/>
          </a:bodyPr>
          <a:lstStyle/>
          <a:p>
            <a:pPr marL="285750" indent="-285750">
              <a:buFont typeface="+mj-lt"/>
              <a:buAutoNum type="alphaUcPeriod"/>
            </a:pPr>
            <a:r>
              <a:rPr lang="en-IN" sz="1000" dirty="0"/>
              <a:t>age in years</a:t>
            </a:r>
          </a:p>
          <a:p>
            <a:pPr marL="285750" indent="-285750">
              <a:buFont typeface="+mj-lt"/>
              <a:buAutoNum type="alphaUcPeriod"/>
            </a:pPr>
            <a:r>
              <a:rPr lang="en-IN" sz="1000" dirty="0"/>
              <a:t>(1 = male; 0 = female)</a:t>
            </a:r>
          </a:p>
          <a:p>
            <a:pPr marL="285750" indent="-285750">
              <a:buFont typeface="+mj-lt"/>
              <a:buAutoNum type="alphaUcPeriod"/>
            </a:pPr>
            <a:r>
              <a:rPr lang="en-IN" sz="1000" dirty="0"/>
              <a:t>chest pain type(4 values)</a:t>
            </a:r>
          </a:p>
          <a:p>
            <a:pPr marL="285750" indent="-285750">
              <a:buFont typeface="+mj-lt"/>
              <a:buAutoNum type="alphaUcPeriod"/>
            </a:pPr>
            <a:r>
              <a:rPr lang="en-IN" sz="1000" dirty="0"/>
              <a:t>resting blood pressure</a:t>
            </a:r>
          </a:p>
          <a:p>
            <a:pPr marL="285750" indent="-285750">
              <a:buFont typeface="+mj-lt"/>
              <a:buAutoNum type="alphaUcPeriod"/>
            </a:pPr>
            <a:r>
              <a:rPr lang="en-IN" sz="1000" dirty="0"/>
              <a:t>serum </a:t>
            </a:r>
            <a:r>
              <a:rPr lang="en-IN" sz="1000" dirty="0" err="1"/>
              <a:t>cholestoral</a:t>
            </a:r>
            <a:r>
              <a:rPr lang="en-IN" sz="1000" dirty="0"/>
              <a:t> in mg/dl</a:t>
            </a:r>
          </a:p>
          <a:p>
            <a:pPr marL="285750" indent="-285750">
              <a:buFont typeface="+mj-lt"/>
              <a:buAutoNum type="alphaUcPeriod"/>
            </a:pPr>
            <a:r>
              <a:rPr lang="en-IN" sz="1000" dirty="0"/>
              <a:t>(fasting blood sugar &amp;</a:t>
            </a:r>
            <a:r>
              <a:rPr lang="en-IN" sz="1000" dirty="0" err="1"/>
              <a:t>gt</a:t>
            </a:r>
            <a:r>
              <a:rPr lang="en-IN" sz="1000" dirty="0"/>
              <a:t>; 120 mg/dl) (1 = true; 0 = false)</a:t>
            </a:r>
          </a:p>
          <a:p>
            <a:pPr marL="285750" indent="-285750">
              <a:buFont typeface="+mj-lt"/>
              <a:buAutoNum type="alphaUcPeriod"/>
            </a:pPr>
            <a:r>
              <a:rPr lang="en-IN" sz="1000" dirty="0"/>
              <a:t>resting electrocardiographic results</a:t>
            </a:r>
          </a:p>
          <a:p>
            <a:pPr marL="285750" indent="-285750">
              <a:buFont typeface="+mj-lt"/>
              <a:buAutoNum type="alphaUcPeriod"/>
            </a:pPr>
            <a:r>
              <a:rPr lang="en-IN" sz="1000" dirty="0"/>
              <a:t>maximum heart rate achieved</a:t>
            </a:r>
          </a:p>
          <a:p>
            <a:pPr marL="285750" indent="-285750">
              <a:buFont typeface="+mj-lt"/>
              <a:buAutoNum type="alphaUcPeriod"/>
            </a:pPr>
            <a:r>
              <a:rPr lang="en-US" sz="1000" dirty="0"/>
              <a:t>exercise induced angina (1 = yes; 0 = no)</a:t>
            </a:r>
          </a:p>
          <a:p>
            <a:pPr marL="285750" indent="-285750">
              <a:buFont typeface="+mj-lt"/>
              <a:buAutoNum type="alphaUcPeriod"/>
            </a:pPr>
            <a:r>
              <a:rPr lang="en-US" sz="1000" dirty="0"/>
              <a:t>ST depression induced by exercise relative to rest</a:t>
            </a:r>
          </a:p>
          <a:p>
            <a:pPr marL="285750" indent="-285750">
              <a:buFont typeface="+mj-lt"/>
              <a:buAutoNum type="alphaUcPeriod"/>
            </a:pPr>
            <a:r>
              <a:rPr lang="en-US" sz="1000" dirty="0"/>
              <a:t>the slope of the peak exercise ST segment</a:t>
            </a:r>
          </a:p>
          <a:p>
            <a:pPr marL="285750" indent="-285750">
              <a:buFont typeface="+mj-lt"/>
              <a:buAutoNum type="alphaUcPeriod"/>
            </a:pPr>
            <a:r>
              <a:rPr lang="en-US" sz="1000" dirty="0"/>
              <a:t>number of major vessels (0-3) colored by </a:t>
            </a:r>
            <a:r>
              <a:rPr lang="en-US" sz="1000" dirty="0" err="1"/>
              <a:t>flourosopy</a:t>
            </a:r>
            <a:endParaRPr lang="en-US" sz="1000" dirty="0"/>
          </a:p>
          <a:p>
            <a:pPr marL="285750" indent="-285750">
              <a:buFont typeface="+mj-lt"/>
              <a:buAutoNum type="alphaUcPeriod"/>
            </a:pPr>
            <a:r>
              <a:rPr lang="en-IN" sz="1000" dirty="0"/>
              <a:t>1 = normal; 2 = fixed defect; 3 = reversable defect</a:t>
            </a:r>
          </a:p>
          <a:p>
            <a:pPr marL="285750" indent="-285750">
              <a:buFont typeface="+mj-lt"/>
              <a:buAutoNum type="alphaUcPeriod"/>
            </a:pPr>
            <a:r>
              <a:rPr lang="en-IN" sz="1000" dirty="0"/>
              <a:t>1 or 0 </a:t>
            </a:r>
            <a:r>
              <a:rPr lang="en-US" sz="1000" dirty="0"/>
              <a:t> (0 = no disease and 1 = disease)</a:t>
            </a:r>
            <a:endParaRPr lang="en-IN" sz="1000" dirty="0"/>
          </a:p>
        </p:txBody>
      </p:sp>
    </p:spTree>
    <p:extLst>
      <p:ext uri="{BB962C8B-B14F-4D97-AF65-F5344CB8AC3E}">
        <p14:creationId xmlns:p14="http://schemas.microsoft.com/office/powerpoint/2010/main" val="208691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13C5-43A0-45FB-9514-CD266653E10A}"/>
              </a:ext>
            </a:extLst>
          </p:cNvPr>
          <p:cNvSpPr>
            <a:spLocks noGrp="1"/>
          </p:cNvSpPr>
          <p:nvPr>
            <p:ph type="ctrTitle"/>
          </p:nvPr>
        </p:nvSpPr>
        <p:spPr>
          <a:xfrm>
            <a:off x="685800" y="304801"/>
            <a:ext cx="7772400" cy="685800"/>
          </a:xfrm>
        </p:spPr>
        <p:txBody>
          <a:bodyPr/>
          <a:lstStyle/>
          <a:p>
            <a:r>
              <a:rPr lang="en-US" dirty="0"/>
              <a:t>Random Forest</a:t>
            </a:r>
            <a:endParaRPr lang="en-IN" dirty="0"/>
          </a:p>
        </p:txBody>
      </p:sp>
      <p:sp>
        <p:nvSpPr>
          <p:cNvPr id="4" name="Date Placeholder 3">
            <a:extLst>
              <a:ext uri="{FF2B5EF4-FFF2-40B4-BE49-F238E27FC236}">
                <a16:creationId xmlns:a16="http://schemas.microsoft.com/office/drawing/2014/main" id="{9376DAC6-C335-4DD0-880C-85812BE3258A}"/>
              </a:ext>
            </a:extLst>
          </p:cNvPr>
          <p:cNvSpPr>
            <a:spLocks noGrp="1"/>
          </p:cNvSpPr>
          <p:nvPr>
            <p:ph type="dt" sz="half" idx="10"/>
          </p:nvPr>
        </p:nvSpPr>
        <p:spPr/>
        <p:txBody>
          <a:bodyPr/>
          <a:lstStyle/>
          <a:p>
            <a:pPr>
              <a:defRPr/>
            </a:pPr>
            <a:fld id="{64B8D75E-E012-4B46-9D9C-0DEFF0D7A398}" type="datetime5">
              <a:rPr lang="en-US" smtClean="0"/>
              <a:t>19-Feb-23</a:t>
            </a:fld>
            <a:endParaRPr lang="en-US"/>
          </a:p>
        </p:txBody>
      </p:sp>
      <p:sp>
        <p:nvSpPr>
          <p:cNvPr id="6" name="Slide Number Placeholder 5">
            <a:extLst>
              <a:ext uri="{FF2B5EF4-FFF2-40B4-BE49-F238E27FC236}">
                <a16:creationId xmlns:a16="http://schemas.microsoft.com/office/drawing/2014/main" id="{69118673-5255-4422-8DD3-7D06F7447622}"/>
              </a:ext>
            </a:extLst>
          </p:cNvPr>
          <p:cNvSpPr>
            <a:spLocks noGrp="1"/>
          </p:cNvSpPr>
          <p:nvPr>
            <p:ph type="sldNum" sz="quarter" idx="12"/>
          </p:nvPr>
        </p:nvSpPr>
        <p:spPr/>
        <p:txBody>
          <a:bodyPr/>
          <a:lstStyle/>
          <a:p>
            <a:pPr>
              <a:defRPr/>
            </a:pPr>
            <a:fld id="{D091F1A6-A7F8-498D-A3AF-976CA214284F}" type="slidenum">
              <a:rPr lang="en-US" smtClean="0"/>
              <a:pPr>
                <a:defRPr/>
              </a:pPr>
              <a:t>7</a:t>
            </a:fld>
            <a:endParaRPr lang="en-US"/>
          </a:p>
        </p:txBody>
      </p:sp>
      <p:pic>
        <p:nvPicPr>
          <p:cNvPr id="2052" name="Picture 2" descr="Random Forests Understanding">
            <a:extLst>
              <a:ext uri="{FF2B5EF4-FFF2-40B4-BE49-F238E27FC236}">
                <a16:creationId xmlns:a16="http://schemas.microsoft.com/office/drawing/2014/main" id="{4C8D9A94-A392-4681-B80C-73C0582D1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973" y="1821182"/>
            <a:ext cx="4518454" cy="305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8E2EF4B2-FC9E-414E-BAAA-E8B65D030F2D}"/>
              </a:ext>
            </a:extLst>
          </p:cNvPr>
          <p:cNvSpPr txBox="1"/>
          <p:nvPr/>
        </p:nvSpPr>
        <p:spPr>
          <a:xfrm>
            <a:off x="457200" y="2057400"/>
            <a:ext cx="36576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A Random Forest contains multiple decision trees for subset of the dataset, and calculate average to improve the accuracy of the model.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More number of trees gives the highest accuracy of the algorithm.</a:t>
            </a:r>
            <a:endParaRPr lang="en-IN" dirty="0"/>
          </a:p>
        </p:txBody>
      </p:sp>
    </p:spTree>
    <p:extLst>
      <p:ext uri="{BB962C8B-B14F-4D97-AF65-F5344CB8AC3E}">
        <p14:creationId xmlns:p14="http://schemas.microsoft.com/office/powerpoint/2010/main" val="70243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2008-6362-40C1-A991-8BC080C2A96B}"/>
              </a:ext>
            </a:extLst>
          </p:cNvPr>
          <p:cNvSpPr>
            <a:spLocks noGrp="1"/>
          </p:cNvSpPr>
          <p:nvPr>
            <p:ph type="title"/>
          </p:nvPr>
        </p:nvSpPr>
        <p:spPr/>
        <p:txBody>
          <a:bodyPr/>
          <a:lstStyle/>
          <a:p>
            <a:r>
              <a:rPr lang="en-US" dirty="0"/>
              <a:t>Support Vector Machine</a:t>
            </a:r>
            <a:endParaRPr lang="en-IN" dirty="0"/>
          </a:p>
        </p:txBody>
      </p:sp>
      <p:sp>
        <p:nvSpPr>
          <p:cNvPr id="3" name="Date Placeholder 2">
            <a:extLst>
              <a:ext uri="{FF2B5EF4-FFF2-40B4-BE49-F238E27FC236}">
                <a16:creationId xmlns:a16="http://schemas.microsoft.com/office/drawing/2014/main" id="{94279FEB-C64F-428C-B850-D24CA914C764}"/>
              </a:ext>
            </a:extLst>
          </p:cNvPr>
          <p:cNvSpPr>
            <a:spLocks noGrp="1"/>
          </p:cNvSpPr>
          <p:nvPr>
            <p:ph type="dt" sz="half" idx="10"/>
          </p:nvPr>
        </p:nvSpPr>
        <p:spPr/>
        <p:txBody>
          <a:bodyPr/>
          <a:lstStyle/>
          <a:p>
            <a:pPr>
              <a:defRPr/>
            </a:pPr>
            <a:fld id="{03EB2708-C6D3-4CD2-BFDC-E4D3D3C46BC4}" type="datetime5">
              <a:rPr lang="en-US" smtClean="0"/>
              <a:t>19-Feb-23</a:t>
            </a:fld>
            <a:endParaRPr lang="en-US"/>
          </a:p>
        </p:txBody>
      </p:sp>
      <p:sp>
        <p:nvSpPr>
          <p:cNvPr id="5" name="Slide Number Placeholder 4">
            <a:extLst>
              <a:ext uri="{FF2B5EF4-FFF2-40B4-BE49-F238E27FC236}">
                <a16:creationId xmlns:a16="http://schemas.microsoft.com/office/drawing/2014/main" id="{E5A98F70-FCD7-4A64-A301-0ACB8D26FC0E}"/>
              </a:ext>
            </a:extLst>
          </p:cNvPr>
          <p:cNvSpPr>
            <a:spLocks noGrp="1"/>
          </p:cNvSpPr>
          <p:nvPr>
            <p:ph type="sldNum" sz="quarter" idx="12"/>
          </p:nvPr>
        </p:nvSpPr>
        <p:spPr/>
        <p:txBody>
          <a:bodyPr/>
          <a:lstStyle/>
          <a:p>
            <a:pPr>
              <a:defRPr/>
            </a:pPr>
            <a:fld id="{90DFE559-E67A-4A44-9FCC-36BE6FF1B9FE}" type="slidenum">
              <a:rPr lang="en-US" smtClean="0"/>
              <a:pPr>
                <a:defRPr/>
              </a:pPr>
              <a:t>8</a:t>
            </a:fld>
            <a:endParaRPr lang="en-US"/>
          </a:p>
        </p:txBody>
      </p:sp>
      <p:pic>
        <p:nvPicPr>
          <p:cNvPr id="3074" name="Picture 3" descr="Support Vector Machines (SVM) | LearnOpenCV #">
            <a:extLst>
              <a:ext uri="{FF2B5EF4-FFF2-40B4-BE49-F238E27FC236}">
                <a16:creationId xmlns:a16="http://schemas.microsoft.com/office/drawing/2014/main" id="{40528382-1979-4F28-B127-B19551307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238" y="1745821"/>
            <a:ext cx="411880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97C97CE-462F-4A26-BC85-1C6D1D59AF1D}"/>
              </a:ext>
            </a:extLst>
          </p:cNvPr>
          <p:cNvSpPr txBox="1"/>
          <p:nvPr/>
        </p:nvSpPr>
        <p:spPr>
          <a:xfrm>
            <a:off x="304800" y="1855668"/>
            <a:ext cx="4118807"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The SVM algorithm creates a line or a hyperplane which separates the data into classes.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Since we are building our model in the medical data field, the dataset can be non-linear. So, Support Vector Machine can be a good option.</a:t>
            </a:r>
            <a:endParaRPr lang="en-IN" dirty="0"/>
          </a:p>
        </p:txBody>
      </p:sp>
    </p:spTree>
    <p:extLst>
      <p:ext uri="{BB962C8B-B14F-4D97-AF65-F5344CB8AC3E}">
        <p14:creationId xmlns:p14="http://schemas.microsoft.com/office/powerpoint/2010/main" val="117851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4286-E657-4E65-9D68-33E45CF0C637}"/>
              </a:ext>
            </a:extLst>
          </p:cNvPr>
          <p:cNvSpPr>
            <a:spLocks noGrp="1"/>
          </p:cNvSpPr>
          <p:nvPr>
            <p:ph type="title"/>
          </p:nvPr>
        </p:nvSpPr>
        <p:spPr/>
        <p:txBody>
          <a:bodyPr/>
          <a:lstStyle/>
          <a:p>
            <a:r>
              <a:rPr lang="en-US" dirty="0"/>
              <a:t>K- Nearest Neighbor</a:t>
            </a:r>
            <a:endParaRPr lang="en-IN" dirty="0"/>
          </a:p>
        </p:txBody>
      </p:sp>
      <p:sp>
        <p:nvSpPr>
          <p:cNvPr id="3" name="Date Placeholder 2">
            <a:extLst>
              <a:ext uri="{FF2B5EF4-FFF2-40B4-BE49-F238E27FC236}">
                <a16:creationId xmlns:a16="http://schemas.microsoft.com/office/drawing/2014/main" id="{2CB513A3-4C51-4D8F-91E3-18FD66C94630}"/>
              </a:ext>
            </a:extLst>
          </p:cNvPr>
          <p:cNvSpPr>
            <a:spLocks noGrp="1"/>
          </p:cNvSpPr>
          <p:nvPr>
            <p:ph type="dt" sz="half" idx="10"/>
          </p:nvPr>
        </p:nvSpPr>
        <p:spPr/>
        <p:txBody>
          <a:bodyPr/>
          <a:lstStyle/>
          <a:p>
            <a:pPr>
              <a:defRPr/>
            </a:pPr>
            <a:fld id="{03EB2708-C6D3-4CD2-BFDC-E4D3D3C46BC4}" type="datetime5">
              <a:rPr lang="en-US" smtClean="0"/>
              <a:t>19-Feb-23</a:t>
            </a:fld>
            <a:endParaRPr lang="en-US" dirty="0"/>
          </a:p>
        </p:txBody>
      </p:sp>
      <p:sp>
        <p:nvSpPr>
          <p:cNvPr id="5" name="Slide Number Placeholder 4">
            <a:extLst>
              <a:ext uri="{FF2B5EF4-FFF2-40B4-BE49-F238E27FC236}">
                <a16:creationId xmlns:a16="http://schemas.microsoft.com/office/drawing/2014/main" id="{B7FD5629-4CDE-4A86-BEE4-55175FA43A8D}"/>
              </a:ext>
            </a:extLst>
          </p:cNvPr>
          <p:cNvSpPr>
            <a:spLocks noGrp="1"/>
          </p:cNvSpPr>
          <p:nvPr>
            <p:ph type="sldNum" sz="quarter" idx="12"/>
          </p:nvPr>
        </p:nvSpPr>
        <p:spPr/>
        <p:txBody>
          <a:bodyPr/>
          <a:lstStyle/>
          <a:p>
            <a:pPr>
              <a:defRPr/>
            </a:pPr>
            <a:fld id="{90DFE559-E67A-4A44-9FCC-36BE6FF1B9FE}" type="slidenum">
              <a:rPr lang="en-US" smtClean="0"/>
              <a:pPr>
                <a:defRPr/>
              </a:pPr>
              <a:t>9</a:t>
            </a:fld>
            <a:endParaRPr lang="en-US"/>
          </a:p>
        </p:txBody>
      </p:sp>
      <p:pic>
        <p:nvPicPr>
          <p:cNvPr id="4098" name="Picture 7">
            <a:extLst>
              <a:ext uri="{FF2B5EF4-FFF2-40B4-BE49-F238E27FC236}">
                <a16:creationId xmlns:a16="http://schemas.microsoft.com/office/drawing/2014/main" id="{CB320E1F-6109-43AE-B821-AC8F9882D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319" y="1752600"/>
            <a:ext cx="4630952" cy="292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9B8DD25-0E29-4B81-BEF6-150055F63242}"/>
              </a:ext>
            </a:extLst>
          </p:cNvPr>
          <p:cNvSpPr txBox="1"/>
          <p:nvPr/>
        </p:nvSpPr>
        <p:spPr>
          <a:xfrm>
            <a:off x="254729" y="1752600"/>
            <a:ext cx="36576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Its working rule is based on each data point which is labelled as neighbor.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method consists of locating the nearest k data points in the training set towards the data point in which a target value is missing and allocating the average value of the obtained data points to it.</a:t>
            </a:r>
            <a:endParaRPr lang="en-IN" dirty="0"/>
          </a:p>
          <a:p>
            <a:endParaRPr lang="en-IN" dirty="0"/>
          </a:p>
        </p:txBody>
      </p:sp>
    </p:spTree>
    <p:extLst>
      <p:ext uri="{BB962C8B-B14F-4D97-AF65-F5344CB8AC3E}">
        <p14:creationId xmlns:p14="http://schemas.microsoft.com/office/powerpoint/2010/main" val="278680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25768</TotalTime>
  <Words>4220</Words>
  <Application>Microsoft Office PowerPoint</Application>
  <PresentationFormat>On-screen Show (4:3)</PresentationFormat>
  <Paragraphs>324</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SimSun</vt:lpstr>
      <vt:lpstr>Airel</vt:lpstr>
      <vt:lpstr>Arial</vt:lpstr>
      <vt:lpstr>Arial Black</vt:lpstr>
      <vt:lpstr>Calibri</vt:lpstr>
      <vt:lpstr>Times New Roman</vt:lpstr>
      <vt:lpstr>Wingdings</vt:lpstr>
      <vt:lpstr>Office Theme</vt:lpstr>
      <vt:lpstr>PowerPoint Presentation</vt:lpstr>
      <vt:lpstr>Abstract</vt:lpstr>
      <vt:lpstr>Introduction</vt:lpstr>
      <vt:lpstr>Motivation</vt:lpstr>
      <vt:lpstr>Flow Chart of Proposed Model</vt:lpstr>
      <vt:lpstr>Sample Data Set</vt:lpstr>
      <vt:lpstr>Random Forest</vt:lpstr>
      <vt:lpstr>Support Vector Machine</vt:lpstr>
      <vt:lpstr>K- Nearest Neighbor</vt:lpstr>
      <vt:lpstr>Confusion Matrix</vt:lpstr>
      <vt:lpstr>[1] A Stable AI-Based Binary and Multiple Class Heart Disease Prediction Model for IoMT IEEE TRANSACTIONS ON INDUSTRIAL INFORMATICS, VOL. 18, NO. 3, MARCH 2022 (Xiaoming Yuan , Jiahui Chen, Kuan Zhang , Yuan Wu and Tingting Yang)</vt:lpstr>
      <vt:lpstr>[2] An Integrated Machine Learning Framework for Effective Prediction of Cardiovascular Diseases IEEE Access VOLUME 9, 2021 (Aqsa Rahim, Yawar Rasheed, Farooque Azam, Muhammad Waseem Anwar, Muhammad Abdul Rahim, And Abdul Wahab Muzaffar) </vt:lpstr>
      <vt:lpstr>[3]HDPF: Heart Disease Prediction Framework Based on Hybrid Classifiers and Genetic Algorithm IEEE Access VOLUME 9, 2021 (Sarria E. A. Ashri , M. M. El-gayar , And Eman M. EL-Daydamony)</vt:lpstr>
      <vt:lpstr>[4] Machine Learning for Real-Time Heart Disease Prediction IEEE JOURNAL OF BIOMEDICAL AND HEALTH INFORMATICS, VOL. 25, NO. 9, SEPTEMBER 2021 (Dimitris Bertsimas , Luca Mingardi , Bartolomeo Stellato)</vt:lpstr>
      <vt:lpstr>[5] Recursion Enhanced Random Forest With an Improved Linear Model (RERF-ILM) for Heart Disease Detection on the Internet of Medical Things Platform IEEE Access VOLUME 8, 2020 (Chunyan Guo, Jiabing Zhang, Yang Liu, Yaying Xie, Zhiqiang Han, Jianshe Yu)</vt:lpstr>
      <vt:lpstr>[6] Heart Disease Prediction Using Supervised Machine Learning Algorithms 2021 5th International Conference on Information Systems and Computer Networks (ISCON) GLA University, Mathura, India. Oct 22-23, 2021 (Narendra Mohan, Vinod Jain, Gauranshi Agrawal)</vt:lpstr>
      <vt:lpstr>[7] Heart Disease Prognosis Using Machine Learning Classification Techniques 2021 6th International Conference for Convergence in Technology (I2CT) Pune, India. Apr 02-04, 2021 (Mohammed Nowshad Ruhani Chowdhury, Ezaz Ahmed, Md. Abu Dayan Siddik)</vt:lpstr>
      <vt:lpstr>[8] Machine Learning-Based Heart Patient Scanning, Visualization and Monitoring 2021 International Conference on Computing Sciences (ICCS)  (Ahmed Al Ahdal, Dr. Deepak Prashar, Manik Rakhra , Ankita Wadhawan)</vt:lpstr>
      <vt:lpstr>[9] Machine Learning Based Heart Disease Prediction System 2021 International Conference on Computer Communication and Informatics (ICCCI 2021) (M.Snehith Raja, M.Anurag , Ch.Prachetan Reddy, NageswaraRao Sirisala)</vt:lpstr>
      <vt:lpstr>[10] Prediction and Analysis of Heart Disease Using Machine Learning 2021 IEEE International Conference on Robotics, Automation and Artificial Intelligence (Yu Lin Khoury College of Computer Science, Northeastern University Boston, The United States)</vt:lpstr>
      <vt:lpstr>[11] A Comparison Based Study of Supervised Machine Learning Algorithms for Prediction of Heart Disease 1st International Conference on Computational Intelligence and Sustainable Engineering Solution(CISES2022) (Deepak Kumar Chohan, Dinesh C Dobhal) </vt:lpstr>
      <vt:lpstr>[12] A Novel Approach for Prediction of Heart Disease using Machine Learning Algorithms 2021 Asian Conference on Innovation in Technology (ASIANCON) Pune, India. Aug 28-29, 2021 (Akanksha Kumari, Ashok Kumar Mehta)</vt:lpstr>
      <vt:lpstr>[13] Effective Study of Machine Learning Algorithms for Heart Disease Prediction 2022 2nd International Conference on Power Electronics &amp; IoT Applications in Renewable Energy and Its Control (PARC) GLA University, Mathura, India. Jan 21-22, 2022 (Mihir J. Gaikwad, Prathmesh S. Asole, Prof. Leela S. Bitla)</vt:lpstr>
      <vt:lpstr>[14] Feature Optimization Based Heart Disease Prediction using Machine Learning 2021 5th International Conference on Information Systems and Computer Networks (ISCON) GLA University, Mathura, India. Oct 22-23, 2021 (D.P.Yadav, Prabhav Saini, Pragya Mittal)</vt:lpstr>
      <vt:lpstr>[15] Heart Disease Detection using Machine Learning Technique Second International Conference on Electronics and Sustainable Communication Systems (ICESC-2021) IEEE Xplore Part Number: CFP21V66-ART; ISBN: 978-1-6654-2867-5 (Likitha KN, Nethravathi R, Nithyashree K, Ritika Kumari, Sridhar N, Venkateswaran K)</vt:lpstr>
      <vt:lpstr>[16] An Intelligent Learning System Based on Random Search Algorithm and Optimized Random Forest Model for Improved Heart Disease Detection IEEE Access VOLUME 7, 2019 (Ashir Javeed, Shijie Zhou, Liao Yongjian, Iqbal Qasim, Adeeb Noor, Redhwan Nour)</vt:lpstr>
      <vt:lpstr>[17] Effective Heart Disease Prediction Using Hybrid Machine Learning Techniques IEEE Access VOLUME 7, 2019 (Senthilkumar Mohan, Chandrasegar Thirumalai, Gautam Srivastava)</vt:lpstr>
      <vt:lpstr>[18] HDPM: An Effective Heart Disease Prediction Model for a Clinical Decision Support System IEEE Access VOLUME 8, 2020 (Norma Latif Fitriyani, Muhammad Syafrudin, Ganjar Alfian, Jongtae Rhee )</vt:lpstr>
      <vt:lpstr>Approval Mail</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PROJECT REVIEW</dc:title>
  <dc:creator>user</dc:creator>
  <cp:lastModifiedBy>Iliyas Ansari</cp:lastModifiedBy>
  <cp:revision>139</cp:revision>
  <dcterms:created xsi:type="dcterms:W3CDTF">2011-08-12T07:40:34Z</dcterms:created>
  <dcterms:modified xsi:type="dcterms:W3CDTF">2023-02-19T16:33:27Z</dcterms:modified>
</cp:coreProperties>
</file>