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handoutMasterIdLst>
    <p:handoutMasterId r:id="rId18"/>
  </p:handoutMasterIdLst>
  <p:sldIdLst>
    <p:sldId id="256" r:id="rId2"/>
    <p:sldId id="275" r:id="rId3"/>
    <p:sldId id="259" r:id="rId4"/>
    <p:sldId id="278" r:id="rId5"/>
    <p:sldId id="260" r:id="rId6"/>
    <p:sldId id="276" r:id="rId7"/>
    <p:sldId id="277" r:id="rId8"/>
    <p:sldId id="279" r:id="rId9"/>
    <p:sldId id="280" r:id="rId10"/>
    <p:sldId id="281" r:id="rId11"/>
    <p:sldId id="282" r:id="rId12"/>
    <p:sldId id="283" r:id="rId13"/>
    <p:sldId id="263" r:id="rId14"/>
    <p:sldId id="266" r:id="rId15"/>
    <p:sldId id="268" r:id="rId16"/>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974" autoAdjust="0"/>
  </p:normalViewPr>
  <p:slideViewPr>
    <p:cSldViewPr>
      <p:cViewPr varScale="1">
        <p:scale>
          <a:sx n="57" d="100"/>
          <a:sy n="57" d="100"/>
        </p:scale>
        <p:origin x="72" y="5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a:latin typeface="Calibri" pitchFamily="34" charset="0"/>
              </a:defRPr>
            </a:lvl1pPr>
          </a:lstStyle>
          <a:p>
            <a:r>
              <a:rPr lang="en-US"/>
              <a:t>Easwari Engineering College</a:t>
            </a: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192DE53D-CDC9-44D0-A135-BE41891B2B2F}" type="datetime1">
              <a:rPr lang="en-US"/>
              <a:pPr>
                <a:defRPr/>
              </a:pPr>
              <a:t>11/9/2022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a:latin typeface="Calibri" pitchFamily="34" charset="0"/>
              </a:defRPr>
            </a:lvl1pPr>
          </a:lstStyle>
          <a:p>
            <a:r>
              <a:rPr lang="en-US"/>
              <a:t>fvffb</a:t>
            </a: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56684052-64E7-46A9-A404-515848A7E2D0}" type="slidenum">
              <a:rPr lang="en-US"/>
              <a:pPr>
                <a:defRPr/>
              </a:pPr>
              <a:t>‹#›</a:t>
            </a:fld>
            <a:endParaRPr lang="en-US"/>
          </a:p>
        </p:txBody>
      </p:sp>
    </p:spTree>
    <p:extLst>
      <p:ext uri="{BB962C8B-B14F-4D97-AF65-F5344CB8AC3E}">
        <p14:creationId xmlns:p14="http://schemas.microsoft.com/office/powerpoint/2010/main" val="3307751585"/>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a:latin typeface="Calibri" pitchFamily="34" charset="0"/>
              </a:defRPr>
            </a:lvl1pPr>
          </a:lstStyle>
          <a:p>
            <a:r>
              <a:rPr lang="en-US"/>
              <a:t>Easwari Engineering College</a:t>
            </a: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565590E5-AAED-49BC-9EFF-C5547ECE0C19}" type="datetime1">
              <a:rPr lang="en-US"/>
              <a:pPr>
                <a:defRPr/>
              </a:pPr>
              <a:t>11/9/2022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a:latin typeface="Calibri" pitchFamily="34" charset="0"/>
              </a:defRPr>
            </a:lvl1pPr>
          </a:lstStyle>
          <a:p>
            <a:r>
              <a:rPr lang="en-US"/>
              <a:t>fvffb</a:t>
            </a: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0EF8F86E-E6EC-48CA-9CA2-A3B67CEE2003}" type="slidenum">
              <a:rPr lang="en-US"/>
              <a:pPr>
                <a:defRPr/>
              </a:pPr>
              <a:t>‹#›</a:t>
            </a:fld>
            <a:endParaRPr lang="en-US"/>
          </a:p>
        </p:txBody>
      </p:sp>
    </p:spTree>
    <p:extLst>
      <p:ext uri="{BB962C8B-B14F-4D97-AF65-F5344CB8AC3E}">
        <p14:creationId xmlns:p14="http://schemas.microsoft.com/office/powerpoint/2010/main" val="3558114519"/>
      </p:ext>
    </p:extLst>
  </p:cSld>
  <p:clrMap bg1="lt1" tx1="dk1" bg2="lt2" tx2="dk2" accent1="accent1" accent2="accent2" accent3="accent3" accent4="accent4" accent5="accent5" accent6="accent6" hlink="hlink" folHlink="folHlink"/>
  <p:hf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p:cNvSpPr>
            <a:spLocks noGrp="1"/>
          </p:cNvSpPr>
          <p:nvPr>
            <p:ph type="ftr" sz="quarter" idx="4"/>
          </p:nvPr>
        </p:nvSpPr>
        <p:spPr/>
        <p:txBody>
          <a:bodyPr/>
          <a:lstStyle/>
          <a:p>
            <a:r>
              <a:rPr lang="en-US"/>
              <a:t>fvffb</a:t>
            </a:r>
          </a:p>
        </p:txBody>
      </p:sp>
      <p:sp>
        <p:nvSpPr>
          <p:cNvPr id="15362" name="Slide Image Placeholder 1"/>
          <p:cNvSpPr>
            <a:spLocks noGrp="1" noRot="1" noChangeAspect="1" noTextEdit="1"/>
          </p:cNvSpPr>
          <p:nvPr>
            <p:ph type="sldImg"/>
          </p:nvPr>
        </p:nvSpPr>
        <p:spPr bwMode="auto">
          <a:noFill/>
          <a:ln>
            <a:solidFill>
              <a:srgbClr val="000000"/>
            </a:solidFill>
            <a:miter lim="800000"/>
            <a:headEnd/>
            <a:tailEnd/>
          </a:ln>
        </p:spPr>
      </p:sp>
      <p:sp>
        <p:nvSpPr>
          <p:cNvPr id="1536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
        <p:nvSpPr>
          <p:cNvPr id="717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F69677E2-55B8-4ED5-A6A8-535F4F6D9FAD}" type="slidenum">
              <a:rPr lang="en-US" smtClean="0"/>
              <a:pPr fontAlgn="base">
                <a:spcBef>
                  <a:spcPct val="0"/>
                </a:spcBef>
                <a:spcAft>
                  <a:spcPct val="0"/>
                </a:spcAft>
                <a:defRPr/>
              </a:pPr>
              <a:t>1</a:t>
            </a:fld>
            <a:endParaRPr lang="en-US"/>
          </a:p>
        </p:txBody>
      </p:sp>
      <p:sp>
        <p:nvSpPr>
          <p:cNvPr id="7173" name="Header Placeholder 4"/>
          <p:cNvSpPr>
            <a:spLocks noGrp="1"/>
          </p:cNvSpPr>
          <p:nvPr>
            <p:ph type="hdr" sz="quarter"/>
          </p:nvPr>
        </p:nvSpPr>
        <p:spPr bwMode="auto">
          <a:ln>
            <a:miter lim="800000"/>
            <a:headEnd/>
            <a:tailEnd/>
          </a:ln>
        </p:spPr>
        <p:txBody>
          <a:bodyPr rtlCol="0"/>
          <a:lstStyle/>
          <a:p>
            <a:pPr>
              <a:defRPr/>
            </a:pPr>
            <a:r>
              <a:rPr lang="en-US">
                <a:latin typeface="+mn-lt"/>
                <a:cs typeface="+mn-cs"/>
              </a:rPr>
              <a:t>Easwari Engineering College</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p:cNvSpPr>
            <a:spLocks noGrp="1"/>
          </p:cNvSpPr>
          <p:nvPr>
            <p:ph type="ftr" sz="quarter" idx="4"/>
          </p:nvPr>
        </p:nvSpPr>
        <p:spPr/>
        <p:txBody>
          <a:bodyPr/>
          <a:lstStyle/>
          <a:p>
            <a:r>
              <a:rPr lang="en-US"/>
              <a:t>fvffb</a:t>
            </a:r>
          </a:p>
        </p:txBody>
      </p:sp>
      <p:sp>
        <p:nvSpPr>
          <p:cNvPr id="16386" name="Slide Image Placeholder 1"/>
          <p:cNvSpPr>
            <a:spLocks noGrp="1" noRot="1" noChangeAspect="1" noTextEdit="1"/>
          </p:cNvSpPr>
          <p:nvPr>
            <p:ph type="sldImg"/>
          </p:nvPr>
        </p:nvSpPr>
        <p:spPr bwMode="auto">
          <a:noFill/>
          <a:ln>
            <a:solidFill>
              <a:srgbClr val="000000"/>
            </a:solidFill>
            <a:miter lim="800000"/>
            <a:headEnd/>
            <a:tailEnd/>
          </a:ln>
        </p:spPr>
      </p:sp>
      <p:sp>
        <p:nvSpPr>
          <p:cNvPr id="1638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
        <p:nvSpPr>
          <p:cNvPr id="8196" name="Header Placeholder 3"/>
          <p:cNvSpPr>
            <a:spLocks noGrp="1"/>
          </p:cNvSpPr>
          <p:nvPr>
            <p:ph type="hdr" sz="quarter"/>
          </p:nvPr>
        </p:nvSpPr>
        <p:spPr bwMode="auto">
          <a:ln>
            <a:miter lim="800000"/>
            <a:headEnd/>
            <a:tailEnd/>
          </a:ln>
        </p:spPr>
        <p:txBody>
          <a:bodyPr rtlCol="0"/>
          <a:lstStyle/>
          <a:p>
            <a:pPr>
              <a:defRPr/>
            </a:pPr>
            <a:r>
              <a:rPr lang="en-US">
                <a:latin typeface="+mn-lt"/>
                <a:cs typeface="+mn-cs"/>
              </a:rPr>
              <a:t>Easwari Engineering College</a:t>
            </a:r>
          </a:p>
        </p:txBody>
      </p:sp>
      <p:sp>
        <p:nvSpPr>
          <p:cNvPr id="8197" name="Slide Number Placeholder 4"/>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88E60B5-B61B-4A4C-8510-F812E8E55E30}" type="slidenum">
              <a:rPr lang="en-US" smtClean="0"/>
              <a:pPr fontAlgn="base">
                <a:spcBef>
                  <a:spcPct val="0"/>
                </a:spcBef>
                <a:spcAft>
                  <a:spcPct val="0"/>
                </a:spcAft>
                <a:defRPr/>
              </a:pPr>
              <a:t>3</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p:cNvSpPr>
            <a:spLocks noGrp="1"/>
          </p:cNvSpPr>
          <p:nvPr>
            <p:ph type="ftr" sz="quarter" idx="4"/>
          </p:nvPr>
        </p:nvSpPr>
        <p:spPr/>
        <p:txBody>
          <a:bodyPr/>
          <a:lstStyle/>
          <a:p>
            <a:r>
              <a:rPr lang="en-US"/>
              <a:t>fvffb</a:t>
            </a:r>
          </a:p>
        </p:txBody>
      </p:sp>
      <p:sp>
        <p:nvSpPr>
          <p:cNvPr id="16386" name="Slide Image Placeholder 1"/>
          <p:cNvSpPr>
            <a:spLocks noGrp="1" noRot="1" noChangeAspect="1" noTextEdit="1"/>
          </p:cNvSpPr>
          <p:nvPr>
            <p:ph type="sldImg"/>
          </p:nvPr>
        </p:nvSpPr>
        <p:spPr bwMode="auto">
          <a:noFill/>
          <a:ln>
            <a:solidFill>
              <a:srgbClr val="000000"/>
            </a:solidFill>
            <a:miter lim="800000"/>
            <a:headEnd/>
            <a:tailEnd/>
          </a:ln>
        </p:spPr>
      </p:sp>
      <p:sp>
        <p:nvSpPr>
          <p:cNvPr id="1638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
        <p:nvSpPr>
          <p:cNvPr id="8196" name="Header Placeholder 3"/>
          <p:cNvSpPr>
            <a:spLocks noGrp="1"/>
          </p:cNvSpPr>
          <p:nvPr>
            <p:ph type="hdr" sz="quarter"/>
          </p:nvPr>
        </p:nvSpPr>
        <p:spPr bwMode="auto">
          <a:ln>
            <a:miter lim="800000"/>
            <a:headEnd/>
            <a:tailEnd/>
          </a:ln>
        </p:spPr>
        <p:txBody>
          <a:bodyPr rtlCol="0"/>
          <a:lstStyle/>
          <a:p>
            <a:pPr>
              <a:defRPr/>
            </a:pPr>
            <a:r>
              <a:rPr lang="en-US">
                <a:latin typeface="+mn-lt"/>
                <a:cs typeface="+mn-cs"/>
              </a:rPr>
              <a:t>Easwari Engineering College</a:t>
            </a:r>
          </a:p>
        </p:txBody>
      </p:sp>
      <p:sp>
        <p:nvSpPr>
          <p:cNvPr id="8197" name="Slide Number Placeholder 4"/>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88E60B5-B61B-4A4C-8510-F812E8E55E30}" type="slidenum">
              <a:rPr lang="en-US" smtClean="0"/>
              <a:pPr fontAlgn="base">
                <a:spcBef>
                  <a:spcPct val="0"/>
                </a:spcBef>
                <a:spcAft>
                  <a:spcPct val="0"/>
                </a:spcAft>
                <a:defRPr/>
              </a:pPr>
              <a:t>4</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64B8D75E-E012-4B46-9D9C-0DEFF0D7A398}" type="datetime5">
              <a:rPr lang="en-US" smtClean="0"/>
              <a:t>9-Nov-22</a:t>
            </a:fld>
            <a:endParaRPr lang="en-US"/>
          </a:p>
        </p:txBody>
      </p:sp>
      <p:sp>
        <p:nvSpPr>
          <p:cNvPr id="5" name="Footer Placeholder 4"/>
          <p:cNvSpPr>
            <a:spLocks noGrp="1"/>
          </p:cNvSpPr>
          <p:nvPr>
            <p:ph type="ftr" sz="quarter" idx="11"/>
          </p:nvPr>
        </p:nvSpPr>
        <p:spPr/>
        <p:txBody>
          <a:bodyPr/>
          <a:lstStyle>
            <a:lvl1pPr>
              <a:defRPr/>
            </a:lvl1pPr>
          </a:lstStyle>
          <a:p>
            <a:r>
              <a:rPr lang="en-US"/>
              <a:t>Literature Review1</a:t>
            </a:r>
          </a:p>
        </p:txBody>
      </p:sp>
      <p:sp>
        <p:nvSpPr>
          <p:cNvPr id="6" name="Slide Number Placeholder 5"/>
          <p:cNvSpPr>
            <a:spLocks noGrp="1"/>
          </p:cNvSpPr>
          <p:nvPr>
            <p:ph type="sldNum" sz="quarter" idx="12"/>
          </p:nvPr>
        </p:nvSpPr>
        <p:spPr/>
        <p:txBody>
          <a:bodyPr/>
          <a:lstStyle>
            <a:lvl1pPr>
              <a:defRPr/>
            </a:lvl1pPr>
          </a:lstStyle>
          <a:p>
            <a:pPr>
              <a:defRPr/>
            </a:pPr>
            <a:fld id="{D091F1A6-A7F8-498D-A3AF-976CA214284F}"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C99F0C16-8895-40E3-8E8F-6AE646A76C99}" type="datetime5">
              <a:rPr lang="en-US" smtClean="0"/>
              <a:t>9-Nov-22</a:t>
            </a:fld>
            <a:endParaRPr lang="en-US"/>
          </a:p>
        </p:txBody>
      </p:sp>
      <p:sp>
        <p:nvSpPr>
          <p:cNvPr id="5" name="Footer Placeholder 4"/>
          <p:cNvSpPr>
            <a:spLocks noGrp="1"/>
          </p:cNvSpPr>
          <p:nvPr>
            <p:ph type="ftr" sz="quarter" idx="11"/>
          </p:nvPr>
        </p:nvSpPr>
        <p:spPr/>
        <p:txBody>
          <a:bodyPr/>
          <a:lstStyle>
            <a:lvl1pPr>
              <a:defRPr/>
            </a:lvl1pPr>
          </a:lstStyle>
          <a:p>
            <a:r>
              <a:rPr lang="en-US"/>
              <a:t>Literature Review1</a:t>
            </a:r>
          </a:p>
        </p:txBody>
      </p:sp>
      <p:sp>
        <p:nvSpPr>
          <p:cNvPr id="6" name="Slide Number Placeholder 5"/>
          <p:cNvSpPr>
            <a:spLocks noGrp="1"/>
          </p:cNvSpPr>
          <p:nvPr>
            <p:ph type="sldNum" sz="quarter" idx="12"/>
          </p:nvPr>
        </p:nvSpPr>
        <p:spPr/>
        <p:txBody>
          <a:bodyPr/>
          <a:lstStyle>
            <a:lvl1pPr>
              <a:defRPr/>
            </a:lvl1pPr>
          </a:lstStyle>
          <a:p>
            <a:pPr>
              <a:defRPr/>
            </a:pPr>
            <a:fld id="{B7031F23-FA50-47FA-A4A4-831CF0C7D30F}"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2B7A997E-14D2-4032-87F1-C899CDE3C3E1}" type="datetime5">
              <a:rPr lang="en-US" smtClean="0"/>
              <a:t>9-Nov-22</a:t>
            </a:fld>
            <a:endParaRPr lang="en-US"/>
          </a:p>
        </p:txBody>
      </p:sp>
      <p:sp>
        <p:nvSpPr>
          <p:cNvPr id="5" name="Footer Placeholder 4"/>
          <p:cNvSpPr>
            <a:spLocks noGrp="1"/>
          </p:cNvSpPr>
          <p:nvPr>
            <p:ph type="ftr" sz="quarter" idx="11"/>
          </p:nvPr>
        </p:nvSpPr>
        <p:spPr/>
        <p:txBody>
          <a:bodyPr/>
          <a:lstStyle>
            <a:lvl1pPr>
              <a:defRPr/>
            </a:lvl1pPr>
          </a:lstStyle>
          <a:p>
            <a:r>
              <a:rPr lang="en-US"/>
              <a:t>Literature Review1</a:t>
            </a:r>
          </a:p>
        </p:txBody>
      </p:sp>
      <p:sp>
        <p:nvSpPr>
          <p:cNvPr id="6" name="Slide Number Placeholder 5"/>
          <p:cNvSpPr>
            <a:spLocks noGrp="1"/>
          </p:cNvSpPr>
          <p:nvPr>
            <p:ph type="sldNum" sz="quarter" idx="12"/>
          </p:nvPr>
        </p:nvSpPr>
        <p:spPr/>
        <p:txBody>
          <a:bodyPr/>
          <a:lstStyle>
            <a:lvl1pPr>
              <a:defRPr/>
            </a:lvl1pPr>
          </a:lstStyle>
          <a:p>
            <a:pPr>
              <a:defRPr/>
            </a:pPr>
            <a:fld id="{602698DA-806A-4A3A-BEEE-3543CAC49C71}"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F93514B6-4611-4821-ACC3-220E0D68003F}" type="datetime5">
              <a:rPr lang="en-US" smtClean="0"/>
              <a:t>9-Nov-22</a:t>
            </a:fld>
            <a:endParaRPr lang="en-US"/>
          </a:p>
        </p:txBody>
      </p:sp>
      <p:sp>
        <p:nvSpPr>
          <p:cNvPr id="5" name="Footer Placeholder 4"/>
          <p:cNvSpPr>
            <a:spLocks noGrp="1"/>
          </p:cNvSpPr>
          <p:nvPr>
            <p:ph type="ftr" sz="quarter" idx="11"/>
          </p:nvPr>
        </p:nvSpPr>
        <p:spPr/>
        <p:txBody>
          <a:bodyPr/>
          <a:lstStyle>
            <a:lvl1pPr>
              <a:defRPr/>
            </a:lvl1pPr>
          </a:lstStyle>
          <a:p>
            <a:r>
              <a:rPr lang="en-US"/>
              <a:t>Literature Review1</a:t>
            </a:r>
          </a:p>
        </p:txBody>
      </p:sp>
      <p:sp>
        <p:nvSpPr>
          <p:cNvPr id="6" name="Slide Number Placeholder 5"/>
          <p:cNvSpPr>
            <a:spLocks noGrp="1"/>
          </p:cNvSpPr>
          <p:nvPr>
            <p:ph type="sldNum" sz="quarter" idx="12"/>
          </p:nvPr>
        </p:nvSpPr>
        <p:spPr/>
        <p:txBody>
          <a:bodyPr/>
          <a:lstStyle>
            <a:lvl1pPr>
              <a:defRPr/>
            </a:lvl1pPr>
          </a:lstStyle>
          <a:p>
            <a:pPr>
              <a:defRPr/>
            </a:pPr>
            <a:fld id="{45EA2ECD-A7C9-4BC5-B99B-D6CB857FEA44}"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C25AA768-7139-40EF-93A7-B2CF496DC0A3}" type="datetime5">
              <a:rPr lang="en-US" smtClean="0"/>
              <a:t>9-Nov-22</a:t>
            </a:fld>
            <a:endParaRPr lang="en-US"/>
          </a:p>
        </p:txBody>
      </p:sp>
      <p:sp>
        <p:nvSpPr>
          <p:cNvPr id="5" name="Footer Placeholder 4"/>
          <p:cNvSpPr>
            <a:spLocks noGrp="1"/>
          </p:cNvSpPr>
          <p:nvPr>
            <p:ph type="ftr" sz="quarter" idx="11"/>
          </p:nvPr>
        </p:nvSpPr>
        <p:spPr/>
        <p:txBody>
          <a:bodyPr/>
          <a:lstStyle>
            <a:lvl1pPr>
              <a:defRPr/>
            </a:lvl1pPr>
          </a:lstStyle>
          <a:p>
            <a:r>
              <a:rPr lang="en-US"/>
              <a:t>Literature Review1</a:t>
            </a:r>
          </a:p>
        </p:txBody>
      </p:sp>
      <p:sp>
        <p:nvSpPr>
          <p:cNvPr id="6" name="Slide Number Placeholder 5"/>
          <p:cNvSpPr>
            <a:spLocks noGrp="1"/>
          </p:cNvSpPr>
          <p:nvPr>
            <p:ph type="sldNum" sz="quarter" idx="12"/>
          </p:nvPr>
        </p:nvSpPr>
        <p:spPr/>
        <p:txBody>
          <a:bodyPr/>
          <a:lstStyle>
            <a:lvl1pPr>
              <a:defRPr/>
            </a:lvl1pPr>
          </a:lstStyle>
          <a:p>
            <a:pPr>
              <a:defRPr/>
            </a:pPr>
            <a:fld id="{3066132C-2623-43E5-9A8D-B7331969DC9C}"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5A602F0D-0D86-4C41-B912-331F7EEF7144}" type="datetime5">
              <a:rPr lang="en-US" smtClean="0"/>
              <a:t>9-Nov-22</a:t>
            </a:fld>
            <a:endParaRPr lang="en-US"/>
          </a:p>
        </p:txBody>
      </p:sp>
      <p:sp>
        <p:nvSpPr>
          <p:cNvPr id="6" name="Footer Placeholder 4"/>
          <p:cNvSpPr>
            <a:spLocks noGrp="1"/>
          </p:cNvSpPr>
          <p:nvPr>
            <p:ph type="ftr" sz="quarter" idx="11"/>
          </p:nvPr>
        </p:nvSpPr>
        <p:spPr/>
        <p:txBody>
          <a:bodyPr/>
          <a:lstStyle>
            <a:lvl1pPr>
              <a:defRPr/>
            </a:lvl1pPr>
          </a:lstStyle>
          <a:p>
            <a:r>
              <a:rPr lang="en-US"/>
              <a:t>Literature Review1</a:t>
            </a:r>
          </a:p>
        </p:txBody>
      </p:sp>
      <p:sp>
        <p:nvSpPr>
          <p:cNvPr id="7" name="Slide Number Placeholder 5"/>
          <p:cNvSpPr>
            <a:spLocks noGrp="1"/>
          </p:cNvSpPr>
          <p:nvPr>
            <p:ph type="sldNum" sz="quarter" idx="12"/>
          </p:nvPr>
        </p:nvSpPr>
        <p:spPr/>
        <p:txBody>
          <a:bodyPr/>
          <a:lstStyle>
            <a:lvl1pPr>
              <a:defRPr/>
            </a:lvl1pPr>
          </a:lstStyle>
          <a:p>
            <a:pPr>
              <a:defRPr/>
            </a:pPr>
            <a:fld id="{22F4E25B-08DD-4D61-B6C2-BEEDE4C81151}"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5D261D89-1DCB-4B71-A5D9-3ADBFC16C972}" type="datetime5">
              <a:rPr lang="en-US" smtClean="0"/>
              <a:t>9-Nov-22</a:t>
            </a:fld>
            <a:endParaRPr lang="en-US"/>
          </a:p>
        </p:txBody>
      </p:sp>
      <p:sp>
        <p:nvSpPr>
          <p:cNvPr id="8" name="Footer Placeholder 4"/>
          <p:cNvSpPr>
            <a:spLocks noGrp="1"/>
          </p:cNvSpPr>
          <p:nvPr>
            <p:ph type="ftr" sz="quarter" idx="11"/>
          </p:nvPr>
        </p:nvSpPr>
        <p:spPr/>
        <p:txBody>
          <a:bodyPr/>
          <a:lstStyle>
            <a:lvl1pPr>
              <a:defRPr/>
            </a:lvl1pPr>
          </a:lstStyle>
          <a:p>
            <a:r>
              <a:rPr lang="en-US"/>
              <a:t>Literature Review1</a:t>
            </a:r>
          </a:p>
        </p:txBody>
      </p:sp>
      <p:sp>
        <p:nvSpPr>
          <p:cNvPr id="9" name="Slide Number Placeholder 5"/>
          <p:cNvSpPr>
            <a:spLocks noGrp="1"/>
          </p:cNvSpPr>
          <p:nvPr>
            <p:ph type="sldNum" sz="quarter" idx="12"/>
          </p:nvPr>
        </p:nvSpPr>
        <p:spPr/>
        <p:txBody>
          <a:bodyPr/>
          <a:lstStyle>
            <a:lvl1pPr>
              <a:defRPr/>
            </a:lvl1pPr>
          </a:lstStyle>
          <a:p>
            <a:pPr>
              <a:defRPr/>
            </a:pPr>
            <a:fld id="{0C6A27E0-9268-4988-A8A8-BA1D7DC794DC}"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03EB2708-C6D3-4CD2-BFDC-E4D3D3C46BC4}" type="datetime5">
              <a:rPr lang="en-US" smtClean="0"/>
              <a:t>9-Nov-22</a:t>
            </a:fld>
            <a:endParaRPr lang="en-US"/>
          </a:p>
        </p:txBody>
      </p:sp>
      <p:sp>
        <p:nvSpPr>
          <p:cNvPr id="4" name="Footer Placeholder 4"/>
          <p:cNvSpPr>
            <a:spLocks noGrp="1"/>
          </p:cNvSpPr>
          <p:nvPr>
            <p:ph type="ftr" sz="quarter" idx="11"/>
          </p:nvPr>
        </p:nvSpPr>
        <p:spPr/>
        <p:txBody>
          <a:bodyPr/>
          <a:lstStyle>
            <a:lvl1pPr>
              <a:defRPr/>
            </a:lvl1pPr>
          </a:lstStyle>
          <a:p>
            <a:r>
              <a:rPr lang="en-US"/>
              <a:t>Literature Review1</a:t>
            </a:r>
          </a:p>
        </p:txBody>
      </p:sp>
      <p:sp>
        <p:nvSpPr>
          <p:cNvPr id="5" name="Slide Number Placeholder 5"/>
          <p:cNvSpPr>
            <a:spLocks noGrp="1"/>
          </p:cNvSpPr>
          <p:nvPr>
            <p:ph type="sldNum" sz="quarter" idx="12"/>
          </p:nvPr>
        </p:nvSpPr>
        <p:spPr/>
        <p:txBody>
          <a:bodyPr/>
          <a:lstStyle>
            <a:lvl1pPr>
              <a:defRPr/>
            </a:lvl1pPr>
          </a:lstStyle>
          <a:p>
            <a:pPr>
              <a:defRPr/>
            </a:pPr>
            <a:fld id="{90DFE559-E67A-4A44-9FCC-36BE6FF1B9FE}"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B3366687-EA0F-4EAA-B775-2F4FAD43F3AF}" type="datetime5">
              <a:rPr lang="en-US" smtClean="0"/>
              <a:t>9-Nov-22</a:t>
            </a:fld>
            <a:endParaRPr lang="en-US"/>
          </a:p>
        </p:txBody>
      </p:sp>
      <p:sp>
        <p:nvSpPr>
          <p:cNvPr id="3" name="Footer Placeholder 4"/>
          <p:cNvSpPr>
            <a:spLocks noGrp="1"/>
          </p:cNvSpPr>
          <p:nvPr>
            <p:ph type="ftr" sz="quarter" idx="11"/>
          </p:nvPr>
        </p:nvSpPr>
        <p:spPr/>
        <p:txBody>
          <a:bodyPr/>
          <a:lstStyle>
            <a:lvl1pPr>
              <a:defRPr/>
            </a:lvl1pPr>
          </a:lstStyle>
          <a:p>
            <a:r>
              <a:rPr lang="en-US"/>
              <a:t>Literature Review1</a:t>
            </a:r>
          </a:p>
        </p:txBody>
      </p:sp>
      <p:sp>
        <p:nvSpPr>
          <p:cNvPr id="4" name="Slide Number Placeholder 5"/>
          <p:cNvSpPr>
            <a:spLocks noGrp="1"/>
          </p:cNvSpPr>
          <p:nvPr>
            <p:ph type="sldNum" sz="quarter" idx="12"/>
          </p:nvPr>
        </p:nvSpPr>
        <p:spPr/>
        <p:txBody>
          <a:bodyPr/>
          <a:lstStyle>
            <a:lvl1pPr>
              <a:defRPr/>
            </a:lvl1pPr>
          </a:lstStyle>
          <a:p>
            <a:pPr>
              <a:defRPr/>
            </a:pPr>
            <a:fld id="{F088D9B5-37FF-4BE7-B718-BEAF1F704E3B}"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C29E3115-38F7-4200-983E-3B302BA792C0}" type="datetime5">
              <a:rPr lang="en-US" smtClean="0"/>
              <a:t>9-Nov-22</a:t>
            </a:fld>
            <a:endParaRPr lang="en-US"/>
          </a:p>
        </p:txBody>
      </p:sp>
      <p:sp>
        <p:nvSpPr>
          <p:cNvPr id="6" name="Footer Placeholder 4"/>
          <p:cNvSpPr>
            <a:spLocks noGrp="1"/>
          </p:cNvSpPr>
          <p:nvPr>
            <p:ph type="ftr" sz="quarter" idx="11"/>
          </p:nvPr>
        </p:nvSpPr>
        <p:spPr/>
        <p:txBody>
          <a:bodyPr/>
          <a:lstStyle>
            <a:lvl1pPr>
              <a:defRPr/>
            </a:lvl1pPr>
          </a:lstStyle>
          <a:p>
            <a:r>
              <a:rPr lang="en-US"/>
              <a:t>Literature Review1</a:t>
            </a:r>
          </a:p>
        </p:txBody>
      </p:sp>
      <p:sp>
        <p:nvSpPr>
          <p:cNvPr id="7" name="Slide Number Placeholder 5"/>
          <p:cNvSpPr>
            <a:spLocks noGrp="1"/>
          </p:cNvSpPr>
          <p:nvPr>
            <p:ph type="sldNum" sz="quarter" idx="12"/>
          </p:nvPr>
        </p:nvSpPr>
        <p:spPr/>
        <p:txBody>
          <a:bodyPr/>
          <a:lstStyle>
            <a:lvl1pPr>
              <a:defRPr/>
            </a:lvl1pPr>
          </a:lstStyle>
          <a:p>
            <a:pPr>
              <a:defRPr/>
            </a:pPr>
            <a:fld id="{AB9E7F10-48DA-4571-A37C-318A3C41831A}"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92B6D36A-BFC3-4362-A3D3-B7B6CD8E286B}" type="datetime5">
              <a:rPr lang="en-US" smtClean="0"/>
              <a:t>9-Nov-22</a:t>
            </a:fld>
            <a:endParaRPr lang="en-US"/>
          </a:p>
        </p:txBody>
      </p:sp>
      <p:sp>
        <p:nvSpPr>
          <p:cNvPr id="6" name="Footer Placeholder 4"/>
          <p:cNvSpPr>
            <a:spLocks noGrp="1"/>
          </p:cNvSpPr>
          <p:nvPr>
            <p:ph type="ftr" sz="quarter" idx="11"/>
          </p:nvPr>
        </p:nvSpPr>
        <p:spPr/>
        <p:txBody>
          <a:bodyPr/>
          <a:lstStyle>
            <a:lvl1pPr>
              <a:defRPr/>
            </a:lvl1pPr>
          </a:lstStyle>
          <a:p>
            <a:r>
              <a:rPr lang="en-US"/>
              <a:t>Literature Review1</a:t>
            </a:r>
          </a:p>
        </p:txBody>
      </p:sp>
      <p:sp>
        <p:nvSpPr>
          <p:cNvPr id="7" name="Slide Number Placeholder 5"/>
          <p:cNvSpPr>
            <a:spLocks noGrp="1"/>
          </p:cNvSpPr>
          <p:nvPr>
            <p:ph type="sldNum" sz="quarter" idx="12"/>
          </p:nvPr>
        </p:nvSpPr>
        <p:spPr/>
        <p:txBody>
          <a:bodyPr/>
          <a:lstStyle>
            <a:lvl1pPr>
              <a:defRPr/>
            </a:lvl1pPr>
          </a:lstStyle>
          <a:p>
            <a:pPr>
              <a:defRPr/>
            </a:pPr>
            <a:fld id="{41EC44E2-3973-4903-948C-EA3A334003E5}"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cs typeface="+mn-cs"/>
              </a:defRPr>
            </a:lvl1pPr>
          </a:lstStyle>
          <a:p>
            <a:pPr>
              <a:defRPr/>
            </a:pPr>
            <a:fld id="{7A8BB58B-F5D1-4222-8202-F4F2C9305FC0}" type="datetime5">
              <a:rPr lang="en-US" smtClean="0"/>
              <a:t>9-Nov-22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200">
                <a:solidFill>
                  <a:srgbClr val="898989"/>
                </a:solidFill>
                <a:latin typeface="Calibri" pitchFamily="34" charset="0"/>
              </a:defRPr>
            </a:lvl1pPr>
          </a:lstStyle>
          <a:p>
            <a:r>
              <a:rPr lang="en-US"/>
              <a:t>Literature Review1</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FC1EA39E-7B5A-409E-A30B-BC265EACCB27}"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Slide Number Placeholder 5"/>
          <p:cNvSpPr>
            <a:spLocks noGrp="1"/>
          </p:cNvSpPr>
          <p:nvPr>
            <p:ph type="sldNum" sz="quarter" idx="12"/>
          </p:nvPr>
        </p:nvSpPr>
        <p:spPr/>
        <p:txBody>
          <a:bodyPr/>
          <a:lstStyle/>
          <a:p>
            <a:pPr>
              <a:defRPr/>
            </a:pPr>
            <a:fld id="{8C4775C7-C811-4ADD-B0FC-0CF6B9FF4935}" type="slidenum">
              <a:rPr lang="en-US"/>
              <a:pPr>
                <a:defRPr/>
              </a:pPr>
              <a:t>1</a:t>
            </a:fld>
            <a:endParaRPr lang="en-US"/>
          </a:p>
        </p:txBody>
      </p:sp>
      <p:sp>
        <p:nvSpPr>
          <p:cNvPr id="4" name="Title 1"/>
          <p:cNvSpPr txBox="1">
            <a:spLocks/>
          </p:cNvSpPr>
          <p:nvPr/>
        </p:nvSpPr>
        <p:spPr>
          <a:xfrm>
            <a:off x="381000" y="1676400"/>
            <a:ext cx="8077200" cy="4267200"/>
          </a:xfrm>
          <a:prstGeom prst="rect">
            <a:avLst/>
          </a:prstGeom>
        </p:spPr>
        <p:txBody>
          <a:bodyPr anchor="ctr">
            <a:normAutofit/>
          </a:bodyPr>
          <a:lstStyle/>
          <a:p>
            <a:pPr algn="ctr" fontAlgn="auto">
              <a:spcAft>
                <a:spcPts val="0"/>
              </a:spcAft>
              <a:defRPr/>
            </a:pPr>
            <a:endParaRPr lang="en-US" sz="4400" dirty="0">
              <a:latin typeface="+mj-lt"/>
              <a:ea typeface="+mj-ea"/>
              <a:cs typeface="+mj-cs"/>
            </a:endParaRPr>
          </a:p>
          <a:p>
            <a:pPr algn="ctr" fontAlgn="auto">
              <a:spcAft>
                <a:spcPts val="0"/>
              </a:spcAft>
              <a:defRPr/>
            </a:pPr>
            <a:endParaRPr lang="en-US" sz="4400" dirty="0">
              <a:latin typeface="+mj-lt"/>
              <a:ea typeface="+mj-ea"/>
              <a:cs typeface="+mj-cs"/>
            </a:endParaRPr>
          </a:p>
          <a:p>
            <a:pPr algn="ctr" fontAlgn="auto">
              <a:spcAft>
                <a:spcPts val="0"/>
              </a:spcAft>
              <a:defRPr/>
            </a:pPr>
            <a:endParaRPr lang="en-US" sz="4400" dirty="0">
              <a:latin typeface="+mj-lt"/>
              <a:ea typeface="+mj-ea"/>
              <a:cs typeface="+mj-cs"/>
            </a:endParaRPr>
          </a:p>
          <a:p>
            <a:pPr algn="ctr" fontAlgn="auto">
              <a:spcAft>
                <a:spcPts val="0"/>
              </a:spcAft>
              <a:defRPr/>
            </a:pPr>
            <a:endParaRPr lang="en-US" sz="4400" dirty="0">
              <a:latin typeface="+mj-lt"/>
              <a:ea typeface="+mj-ea"/>
              <a:cs typeface="+mj-cs"/>
            </a:endParaRPr>
          </a:p>
          <a:p>
            <a:pPr algn="ctr" fontAlgn="auto">
              <a:spcAft>
                <a:spcPts val="0"/>
              </a:spcAft>
              <a:defRPr/>
            </a:pPr>
            <a:endParaRPr lang="en-US" sz="4400" dirty="0">
              <a:latin typeface="+mj-lt"/>
              <a:ea typeface="+mj-ea"/>
              <a:cs typeface="+mj-cs"/>
            </a:endParaRPr>
          </a:p>
        </p:txBody>
      </p:sp>
      <p:sp>
        <p:nvSpPr>
          <p:cNvPr id="6" name="Title 1"/>
          <p:cNvSpPr txBox="1">
            <a:spLocks/>
          </p:cNvSpPr>
          <p:nvPr/>
        </p:nvSpPr>
        <p:spPr>
          <a:xfrm>
            <a:off x="228600" y="0"/>
            <a:ext cx="8458200" cy="838200"/>
          </a:xfrm>
          <a:prstGeom prst="rect">
            <a:avLst/>
          </a:prstGeom>
        </p:spPr>
        <p:txBody>
          <a:bodyPr anchor="ctr"/>
          <a:lstStyle/>
          <a:p>
            <a:pPr algn="ctr" fontAlgn="auto">
              <a:spcAft>
                <a:spcPts val="0"/>
              </a:spcAft>
              <a:defRPr/>
            </a:pPr>
            <a:r>
              <a:rPr lang="en-US" sz="2000" dirty="0">
                <a:latin typeface="Arial Black" pitchFamily="34" charset="0"/>
                <a:ea typeface="+mj-ea"/>
                <a:cs typeface="+mj-cs"/>
              </a:rPr>
              <a:t>Vellore Institute of Technology, Chennai</a:t>
            </a:r>
          </a:p>
          <a:p>
            <a:pPr algn="ctr" fontAlgn="auto">
              <a:spcAft>
                <a:spcPts val="0"/>
              </a:spcAft>
              <a:defRPr/>
            </a:pPr>
            <a:r>
              <a:rPr lang="en-US" sz="2000" dirty="0">
                <a:latin typeface="Arial Black" pitchFamily="34" charset="0"/>
                <a:ea typeface="+mj-ea"/>
                <a:cs typeface="+mj-cs"/>
              </a:rPr>
              <a:t>School of Computer Science and Engineering</a:t>
            </a:r>
          </a:p>
        </p:txBody>
      </p:sp>
      <p:sp>
        <p:nvSpPr>
          <p:cNvPr id="11" name="Title 1"/>
          <p:cNvSpPr txBox="1">
            <a:spLocks/>
          </p:cNvSpPr>
          <p:nvPr/>
        </p:nvSpPr>
        <p:spPr>
          <a:xfrm>
            <a:off x="381000" y="1772584"/>
            <a:ext cx="8229600" cy="2057400"/>
          </a:xfrm>
          <a:prstGeom prst="rect">
            <a:avLst/>
          </a:prstGeom>
        </p:spPr>
        <p:txBody>
          <a:bodyPr anchor="ctr"/>
          <a:lstStyle/>
          <a:p>
            <a:pPr algn="ctr" fontAlgn="auto">
              <a:spcAft>
                <a:spcPts val="0"/>
              </a:spcAft>
              <a:defRPr/>
            </a:pPr>
            <a:r>
              <a:rPr lang="en-US" sz="3600" b="1" dirty="0"/>
              <a:t>Literature Survey on Early Stage Heart Disease Prediction using Machine Learning Technique</a:t>
            </a:r>
            <a:endParaRPr lang="en-US" sz="3500" b="1" dirty="0">
              <a:latin typeface="Arial Black" pitchFamily="34" charset="0"/>
              <a:ea typeface="+mj-ea"/>
              <a:cs typeface="+mj-cs"/>
            </a:endParaRPr>
          </a:p>
        </p:txBody>
      </p:sp>
      <p:sp>
        <p:nvSpPr>
          <p:cNvPr id="18" name="Title 1"/>
          <p:cNvSpPr txBox="1">
            <a:spLocks/>
          </p:cNvSpPr>
          <p:nvPr/>
        </p:nvSpPr>
        <p:spPr>
          <a:xfrm>
            <a:off x="7239000" y="2743200"/>
            <a:ext cx="1600200" cy="990600"/>
          </a:xfrm>
          <a:prstGeom prst="rect">
            <a:avLst/>
          </a:prstGeom>
        </p:spPr>
        <p:txBody>
          <a:bodyPr anchor="ctr"/>
          <a:lstStyle/>
          <a:p>
            <a:pPr algn="ctr" fontAlgn="auto">
              <a:spcAft>
                <a:spcPts val="0"/>
              </a:spcAft>
              <a:defRPr/>
            </a:pPr>
            <a:endParaRPr lang="en-US" sz="1600" dirty="0">
              <a:latin typeface="+mj-lt"/>
              <a:ea typeface="+mj-ea"/>
              <a:cs typeface="+mj-cs"/>
            </a:endParaRPr>
          </a:p>
        </p:txBody>
      </p:sp>
      <p:sp>
        <p:nvSpPr>
          <p:cNvPr id="22" name="Title 1"/>
          <p:cNvSpPr txBox="1">
            <a:spLocks/>
          </p:cNvSpPr>
          <p:nvPr/>
        </p:nvSpPr>
        <p:spPr>
          <a:xfrm>
            <a:off x="266700" y="5029200"/>
            <a:ext cx="4114800" cy="1676400"/>
          </a:xfrm>
          <a:prstGeom prst="rect">
            <a:avLst/>
          </a:prstGeom>
        </p:spPr>
        <p:txBody>
          <a:bodyPr anchor="ctr"/>
          <a:lstStyle/>
          <a:p>
            <a:r>
              <a:rPr lang="en-US" sz="2500" dirty="0"/>
              <a:t>Student Member:</a:t>
            </a:r>
          </a:p>
          <a:p>
            <a:r>
              <a:rPr lang="en-US" sz="2500" dirty="0"/>
              <a:t>ILIYAS ANSARI</a:t>
            </a:r>
          </a:p>
          <a:p>
            <a:r>
              <a:rPr lang="en-US" sz="2500" dirty="0"/>
              <a:t>Reg. No:- 22MCA1079</a:t>
            </a:r>
          </a:p>
          <a:p>
            <a:endParaRPr lang="en-US" sz="2500" dirty="0"/>
          </a:p>
        </p:txBody>
      </p:sp>
      <p:sp>
        <p:nvSpPr>
          <p:cNvPr id="23" name="Title 1"/>
          <p:cNvSpPr txBox="1">
            <a:spLocks/>
          </p:cNvSpPr>
          <p:nvPr/>
        </p:nvSpPr>
        <p:spPr>
          <a:xfrm>
            <a:off x="5067300" y="4876800"/>
            <a:ext cx="4343400" cy="1600200"/>
          </a:xfrm>
          <a:prstGeom prst="rect">
            <a:avLst/>
          </a:prstGeom>
        </p:spPr>
        <p:txBody>
          <a:bodyPr anchor="ctr">
            <a:normAutofit/>
          </a:bodyPr>
          <a:lstStyle/>
          <a:p>
            <a:pPr fontAlgn="auto">
              <a:spcAft>
                <a:spcPts val="0"/>
              </a:spcAft>
              <a:defRPr/>
            </a:pPr>
            <a:r>
              <a:rPr lang="en-US" sz="2500" dirty="0">
                <a:ea typeface="+mj-ea"/>
              </a:rPr>
              <a:t>Guide:</a:t>
            </a:r>
          </a:p>
          <a:p>
            <a:pPr fontAlgn="auto">
              <a:spcAft>
                <a:spcPts val="0"/>
              </a:spcAft>
              <a:defRPr/>
            </a:pPr>
            <a:r>
              <a:rPr lang="en-US" sz="2500" dirty="0">
                <a:ea typeface="+mj-ea"/>
              </a:rPr>
              <a:t>Dr. D. Kavitha</a:t>
            </a:r>
          </a:p>
          <a:p>
            <a:pPr fontAlgn="auto">
              <a:spcAft>
                <a:spcPts val="0"/>
              </a:spcAft>
              <a:defRPr/>
            </a:pPr>
            <a:r>
              <a:rPr lang="en-US" sz="2500" dirty="0">
                <a:ea typeface="+mj-ea"/>
              </a:rPr>
              <a:t>Associate Professor </a:t>
            </a:r>
          </a:p>
        </p:txBody>
      </p:sp>
      <p:sp>
        <p:nvSpPr>
          <p:cNvPr id="26" name="Title 1"/>
          <p:cNvSpPr txBox="1">
            <a:spLocks/>
          </p:cNvSpPr>
          <p:nvPr/>
        </p:nvSpPr>
        <p:spPr>
          <a:xfrm>
            <a:off x="7543800" y="4114800"/>
            <a:ext cx="1600200" cy="990600"/>
          </a:xfrm>
          <a:prstGeom prst="rect">
            <a:avLst/>
          </a:prstGeom>
        </p:spPr>
        <p:txBody>
          <a:bodyPr anchor="ctr"/>
          <a:lstStyle/>
          <a:p>
            <a:pPr algn="ctr" fontAlgn="auto">
              <a:spcAft>
                <a:spcPts val="0"/>
              </a:spcAft>
              <a:defRPr/>
            </a:pPr>
            <a:endParaRPr lang="en-US" sz="1600" dirty="0">
              <a:latin typeface="+mj-lt"/>
              <a:ea typeface="+mj-ea"/>
              <a:cs typeface="+mj-cs"/>
            </a:endParaRPr>
          </a:p>
        </p:txBody>
      </p:sp>
      <p:sp>
        <p:nvSpPr>
          <p:cNvPr id="28" name="Subtitle 2"/>
          <p:cNvSpPr txBox="1">
            <a:spLocks/>
          </p:cNvSpPr>
          <p:nvPr/>
        </p:nvSpPr>
        <p:spPr>
          <a:xfrm>
            <a:off x="533400" y="5867400"/>
            <a:ext cx="7772400" cy="533400"/>
          </a:xfrm>
          <a:prstGeom prst="rect">
            <a:avLst/>
          </a:prstGeom>
        </p:spPr>
        <p:txBody>
          <a:bodyPr>
            <a:normAutofit lnSpcReduction="10000"/>
          </a:bodyPr>
          <a:lstStyle/>
          <a:p>
            <a:pPr algn="ctr" fontAlgn="auto">
              <a:spcBef>
                <a:spcPct val="20000"/>
              </a:spcBef>
              <a:spcAft>
                <a:spcPts val="0"/>
              </a:spcAft>
              <a:buFont typeface="Arial" pitchFamily="34" charset="0"/>
              <a:buNone/>
              <a:defRPr/>
            </a:pPr>
            <a:endParaRPr lang="en-US" sz="3200" b="1" dirty="0">
              <a:solidFill>
                <a:schemeClr val="tx1">
                  <a:tint val="75000"/>
                </a:schemeClr>
              </a:solidFill>
              <a:latin typeface="+mn-lt"/>
              <a:cs typeface="+mn-cs"/>
            </a:endParaRPr>
          </a:p>
        </p:txBody>
      </p:sp>
      <p:sp>
        <p:nvSpPr>
          <p:cNvPr id="37" name="Title 1"/>
          <p:cNvSpPr txBox="1">
            <a:spLocks/>
          </p:cNvSpPr>
          <p:nvPr/>
        </p:nvSpPr>
        <p:spPr>
          <a:xfrm>
            <a:off x="7315200" y="5181600"/>
            <a:ext cx="1600200" cy="990600"/>
          </a:xfrm>
          <a:prstGeom prst="rect">
            <a:avLst/>
          </a:prstGeom>
        </p:spPr>
        <p:txBody>
          <a:bodyPr anchor="ctr"/>
          <a:lstStyle/>
          <a:p>
            <a:pPr algn="ctr" fontAlgn="auto">
              <a:spcAft>
                <a:spcPts val="0"/>
              </a:spcAft>
              <a:defRPr/>
            </a:pPr>
            <a:endParaRPr lang="en-US" sz="1600" dirty="0">
              <a:latin typeface="+mj-lt"/>
              <a:ea typeface="+mj-ea"/>
              <a:cs typeface="+mj-cs"/>
            </a:endParaRPr>
          </a:p>
        </p:txBody>
      </p:sp>
      <p:sp>
        <p:nvSpPr>
          <p:cNvPr id="38" name="Title 1"/>
          <p:cNvSpPr txBox="1">
            <a:spLocks/>
          </p:cNvSpPr>
          <p:nvPr/>
        </p:nvSpPr>
        <p:spPr>
          <a:xfrm>
            <a:off x="7315200" y="5181600"/>
            <a:ext cx="1600200" cy="990600"/>
          </a:xfrm>
          <a:prstGeom prst="rect">
            <a:avLst/>
          </a:prstGeom>
        </p:spPr>
        <p:txBody>
          <a:bodyPr anchor="ctr"/>
          <a:lstStyle/>
          <a:p>
            <a:pPr algn="ctr" fontAlgn="auto">
              <a:spcAft>
                <a:spcPts val="0"/>
              </a:spcAft>
              <a:defRPr/>
            </a:pPr>
            <a:endParaRPr lang="en-US" sz="1600" dirty="0">
              <a:latin typeface="+mj-lt"/>
              <a:ea typeface="+mj-ea"/>
              <a:cs typeface="+mj-cs"/>
            </a:endParaRPr>
          </a:p>
        </p:txBody>
      </p:sp>
      <p:sp>
        <p:nvSpPr>
          <p:cNvPr id="71" name="Slide Number Placeholder 70"/>
          <p:cNvSpPr txBox="1">
            <a:spLocks noGrp="1"/>
          </p:cNvSpPr>
          <p:nvPr/>
        </p:nvSpPr>
        <p:spPr>
          <a:xfrm>
            <a:off x="6553200" y="6356350"/>
            <a:ext cx="2133600" cy="365125"/>
          </a:xfrm>
          <a:prstGeom prst="rect">
            <a:avLst/>
          </a:prstGeom>
          <a:noFill/>
        </p:spPr>
        <p:txBody>
          <a:bodyPr anchor="ctr"/>
          <a:lstStyle/>
          <a:p>
            <a:pPr algn="r" fontAlgn="auto">
              <a:spcBef>
                <a:spcPts val="0"/>
              </a:spcBef>
              <a:spcAft>
                <a:spcPts val="0"/>
              </a:spcAft>
              <a:defRPr/>
            </a:pPr>
            <a:fld id="{AE6938F9-4D2D-425D-AC83-DF4617669820}" type="slidenum">
              <a:rPr lang="en-US" sz="1200">
                <a:solidFill>
                  <a:schemeClr val="tx1">
                    <a:tint val="75000"/>
                  </a:schemeClr>
                </a:solidFill>
                <a:latin typeface="+mn-lt"/>
                <a:cs typeface="+mn-cs"/>
              </a:rPr>
              <a:pPr algn="r" fontAlgn="auto">
                <a:spcBef>
                  <a:spcPts val="0"/>
                </a:spcBef>
                <a:spcAft>
                  <a:spcPts val="0"/>
                </a:spcAft>
                <a:defRPr/>
              </a:pPr>
              <a:t>1</a:t>
            </a:fld>
            <a:endParaRPr lang="en-US" sz="1200" dirty="0">
              <a:solidFill>
                <a:schemeClr val="tx1">
                  <a:tint val="75000"/>
                </a:schemeClr>
              </a:solidFill>
              <a:latin typeface="+mn-lt"/>
              <a:cs typeface="+mn-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p:txBody>
          <a:bodyPr/>
          <a:lstStyle/>
          <a:p>
            <a:pPr>
              <a:defRPr/>
            </a:pPr>
            <a:fld id="{A67148B2-3498-47A5-8B62-C3A72A17BDFA}" type="slidenum">
              <a:rPr lang="en-US"/>
              <a:pPr>
                <a:defRPr/>
              </a:pPr>
              <a:t>10</a:t>
            </a:fld>
            <a:endParaRPr lang="en-US"/>
          </a:p>
        </p:txBody>
      </p:sp>
      <p:sp>
        <p:nvSpPr>
          <p:cNvPr id="5122" name="Title 1"/>
          <p:cNvSpPr>
            <a:spLocks noGrp="1"/>
          </p:cNvSpPr>
          <p:nvPr>
            <p:ph type="title"/>
          </p:nvPr>
        </p:nvSpPr>
        <p:spPr>
          <a:xfrm>
            <a:off x="228600" y="152400"/>
            <a:ext cx="8686800" cy="1600200"/>
          </a:xfrm>
        </p:spPr>
        <p:txBody>
          <a:bodyPr/>
          <a:lstStyle/>
          <a:p>
            <a:pPr eaLnBrk="1" hangingPunct="1"/>
            <a:r>
              <a:rPr lang="en-US" sz="2800" dirty="0">
                <a:cs typeface="Arial" pitchFamily="34" charset="0"/>
              </a:rPr>
              <a:t>[6] </a:t>
            </a:r>
            <a:r>
              <a:rPr lang="en-IN" sz="2800" dirty="0"/>
              <a:t>Heart Disease Prediction Using Supervised Machine Learning Algorithms</a:t>
            </a:r>
            <a:br>
              <a:rPr lang="en-IN" sz="2800" dirty="0"/>
            </a:br>
            <a:r>
              <a:rPr lang="en-US" sz="1400" dirty="0"/>
              <a:t>2021 5th International Conference on Information Systems and Computer Networks (ISCON) GLA University, Mathura, India. Oct 22-23, 2021</a:t>
            </a:r>
            <a:br>
              <a:rPr lang="en-US" sz="1400" dirty="0"/>
            </a:br>
            <a:r>
              <a:rPr lang="en-US" sz="1400" dirty="0"/>
              <a:t>(</a:t>
            </a:r>
            <a:r>
              <a:rPr lang="en-IN" sz="1400" dirty="0"/>
              <a:t>Narendra Mohan, Vinod Jain, </a:t>
            </a:r>
            <a:r>
              <a:rPr lang="en-IN" sz="1400" dirty="0" err="1"/>
              <a:t>Gauranshi</a:t>
            </a:r>
            <a:r>
              <a:rPr lang="en-IN" sz="1400" dirty="0"/>
              <a:t> Agrawal</a:t>
            </a:r>
            <a:r>
              <a:rPr lang="en-US" sz="1400" dirty="0"/>
              <a:t>)</a:t>
            </a:r>
            <a:endParaRPr lang="en-US" sz="1400" dirty="0">
              <a:cs typeface="Arial" pitchFamily="34" charset="0"/>
            </a:endParaRPr>
          </a:p>
        </p:txBody>
      </p:sp>
      <p:sp>
        <p:nvSpPr>
          <p:cNvPr id="5123" name="Content Placeholder 2"/>
          <p:cNvSpPr>
            <a:spLocks noGrp="1"/>
          </p:cNvSpPr>
          <p:nvPr>
            <p:ph idx="1"/>
          </p:nvPr>
        </p:nvSpPr>
        <p:spPr>
          <a:xfrm>
            <a:off x="233082" y="2301875"/>
            <a:ext cx="8686800" cy="4419600"/>
          </a:xfrm>
        </p:spPr>
        <p:txBody>
          <a:bodyPr/>
          <a:lstStyle/>
          <a:p>
            <a:pPr eaLnBrk="1" hangingPunct="1">
              <a:buFont typeface="Arial" pitchFamily="34" charset="0"/>
              <a:buNone/>
            </a:pPr>
            <a:endParaRPr lang="en-US" sz="2400" b="1" dirty="0">
              <a:latin typeface="Arial" pitchFamily="34" charset="0"/>
              <a:cs typeface="Arial" pitchFamily="34" charset="0"/>
            </a:endParaRPr>
          </a:p>
          <a:p>
            <a:pPr>
              <a:buFont typeface="Arial" pitchFamily="34" charset="0"/>
              <a:buNone/>
            </a:pPr>
            <a:r>
              <a:rPr lang="en-US" sz="2400" dirty="0">
                <a:latin typeface="Arial" pitchFamily="34" charset="0"/>
              </a:rPr>
              <a:t>Techniques/Algorithms/Approaches used:</a:t>
            </a:r>
          </a:p>
          <a:p>
            <a:r>
              <a:rPr lang="en-IN" sz="2000" dirty="0"/>
              <a:t>Nave Bayes, Support Vector Machine, Decision Tree and K-Nearest Neighbour</a:t>
            </a:r>
            <a:endParaRPr lang="en-US" sz="2000" dirty="0">
              <a:latin typeface="+mj-lt"/>
            </a:endParaRPr>
          </a:p>
          <a:p>
            <a:pPr>
              <a:buFont typeface="Arial" pitchFamily="34" charset="0"/>
              <a:buNone/>
            </a:pPr>
            <a:r>
              <a:rPr lang="en-US" sz="2400" dirty="0">
                <a:latin typeface="Arial" pitchFamily="34" charset="0"/>
              </a:rPr>
              <a:t>Achieved Result:</a:t>
            </a:r>
          </a:p>
          <a:p>
            <a:r>
              <a:rPr lang="en-US" sz="2000" dirty="0">
                <a:latin typeface="+mj-lt"/>
              </a:rPr>
              <a:t>Logistic Regression algorithm is best among four with 90.62% accuracy.</a:t>
            </a:r>
          </a:p>
          <a:p>
            <a:pPr>
              <a:buFont typeface="Arial" pitchFamily="34" charset="0"/>
              <a:buNone/>
            </a:pPr>
            <a:r>
              <a:rPr lang="en-US" sz="2400" dirty="0">
                <a:latin typeface="Arial" pitchFamily="34" charset="0"/>
              </a:rPr>
              <a:t>Issues:</a:t>
            </a:r>
          </a:p>
          <a:p>
            <a:r>
              <a:rPr lang="en-IN" sz="2000" dirty="0"/>
              <a:t>if the number of observations is lesser than the number of features, Logistic Regression should not be used, otherwise, it may lead to overfitting.</a:t>
            </a:r>
            <a:endParaRPr lang="en-US" sz="2000" dirty="0">
              <a:latin typeface="+mj-lt"/>
            </a:endParaRPr>
          </a:p>
          <a:p>
            <a:pPr eaLnBrk="1" hangingPunct="1">
              <a:buFont typeface="Arial" pitchFamily="34" charset="0"/>
              <a:buNone/>
            </a:pPr>
            <a:endParaRPr lang="en-US" sz="2400" dirty="0">
              <a:latin typeface="Arial" pitchFamily="34" charset="0"/>
            </a:endParaRPr>
          </a:p>
          <a:p>
            <a:pPr eaLnBrk="1" hangingPunct="1">
              <a:buFont typeface="Arial" pitchFamily="34" charset="0"/>
              <a:buNone/>
            </a:pPr>
            <a:endParaRPr lang="en-US" sz="2800" dirty="0">
              <a:latin typeface="Airel"/>
            </a:endParaRPr>
          </a:p>
        </p:txBody>
      </p:sp>
      <p:sp>
        <p:nvSpPr>
          <p:cNvPr id="6" name="Slide Number Placeholder 5"/>
          <p:cNvSpPr txBox="1">
            <a:spLocks noGrp="1"/>
          </p:cNvSpPr>
          <p:nvPr/>
        </p:nvSpPr>
        <p:spPr>
          <a:xfrm>
            <a:off x="6553200" y="6356350"/>
            <a:ext cx="2133600" cy="365125"/>
          </a:xfrm>
          <a:prstGeom prst="rect">
            <a:avLst/>
          </a:prstGeom>
          <a:noFill/>
        </p:spPr>
        <p:txBody>
          <a:bodyPr anchor="ctr"/>
          <a:lstStyle/>
          <a:p>
            <a:pPr algn="r" fontAlgn="auto">
              <a:spcBef>
                <a:spcPts val="0"/>
              </a:spcBef>
              <a:spcAft>
                <a:spcPts val="0"/>
              </a:spcAft>
              <a:defRPr/>
            </a:pPr>
            <a:fld id="{B05DB4FC-FE74-43CE-A495-D2AF9BF5846E}" type="slidenum">
              <a:rPr lang="en-US" sz="1200">
                <a:solidFill>
                  <a:schemeClr val="tx1">
                    <a:tint val="75000"/>
                  </a:schemeClr>
                </a:solidFill>
                <a:latin typeface="+mn-lt"/>
                <a:cs typeface="+mn-cs"/>
              </a:rPr>
              <a:pPr algn="r" fontAlgn="auto">
                <a:spcBef>
                  <a:spcPts val="0"/>
                </a:spcBef>
                <a:spcAft>
                  <a:spcPts val="0"/>
                </a:spcAft>
                <a:defRPr/>
              </a:pPr>
              <a:t>10</a:t>
            </a:fld>
            <a:endParaRPr lang="en-US" sz="1200">
              <a:solidFill>
                <a:schemeClr val="tx1">
                  <a:tint val="75000"/>
                </a:schemeClr>
              </a:solidFill>
              <a:latin typeface="+mn-lt"/>
              <a:cs typeface="+mn-cs"/>
            </a:endParaRPr>
          </a:p>
        </p:txBody>
      </p:sp>
    </p:spTree>
    <p:extLst>
      <p:ext uri="{BB962C8B-B14F-4D97-AF65-F5344CB8AC3E}">
        <p14:creationId xmlns:p14="http://schemas.microsoft.com/office/powerpoint/2010/main" val="9756081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p:txBody>
          <a:bodyPr/>
          <a:lstStyle/>
          <a:p>
            <a:pPr>
              <a:defRPr/>
            </a:pPr>
            <a:fld id="{A67148B2-3498-47A5-8B62-C3A72A17BDFA}" type="slidenum">
              <a:rPr lang="en-US"/>
              <a:pPr>
                <a:defRPr/>
              </a:pPr>
              <a:t>11</a:t>
            </a:fld>
            <a:endParaRPr lang="en-US"/>
          </a:p>
        </p:txBody>
      </p:sp>
      <p:sp>
        <p:nvSpPr>
          <p:cNvPr id="5122" name="Title 1"/>
          <p:cNvSpPr>
            <a:spLocks noGrp="1"/>
          </p:cNvSpPr>
          <p:nvPr>
            <p:ph type="title"/>
          </p:nvPr>
        </p:nvSpPr>
        <p:spPr>
          <a:xfrm>
            <a:off x="228600" y="152400"/>
            <a:ext cx="8686800" cy="1981200"/>
          </a:xfrm>
        </p:spPr>
        <p:txBody>
          <a:bodyPr/>
          <a:lstStyle/>
          <a:p>
            <a:pPr eaLnBrk="1" hangingPunct="1"/>
            <a:r>
              <a:rPr lang="en-US" sz="2800" dirty="0"/>
              <a:t>[7] Heart Disease Prognosis Using Machine Learning Classification Techniques</a:t>
            </a:r>
            <a:br>
              <a:rPr lang="en-US" sz="2800" dirty="0"/>
            </a:br>
            <a:r>
              <a:rPr lang="en-US" sz="1400" dirty="0"/>
              <a:t>2021 6th International Conference for Convergence in Technology (I2CT) Pune, India. Apr 02-04, 2021</a:t>
            </a:r>
            <a:br>
              <a:rPr lang="en-US" sz="1400" dirty="0"/>
            </a:br>
            <a:r>
              <a:rPr lang="en-US" sz="1400" dirty="0"/>
              <a:t>(</a:t>
            </a:r>
            <a:r>
              <a:rPr lang="en-IN" sz="1400" dirty="0"/>
              <a:t>Mohammed </a:t>
            </a:r>
            <a:r>
              <a:rPr lang="en-IN" sz="1400" dirty="0" err="1"/>
              <a:t>Nowshad</a:t>
            </a:r>
            <a:r>
              <a:rPr lang="en-IN" sz="1400" dirty="0"/>
              <a:t> </a:t>
            </a:r>
            <a:r>
              <a:rPr lang="en-IN" sz="1400" dirty="0" err="1"/>
              <a:t>Ruhani</a:t>
            </a:r>
            <a:r>
              <a:rPr lang="en-IN" sz="1400" dirty="0"/>
              <a:t> Chowdhury, </a:t>
            </a:r>
            <a:r>
              <a:rPr lang="en-IN" sz="1400" dirty="0" err="1"/>
              <a:t>Ezaz</a:t>
            </a:r>
            <a:r>
              <a:rPr lang="en-IN" sz="1400" dirty="0"/>
              <a:t> Ahmed, Md. Abu Dayan </a:t>
            </a:r>
            <a:r>
              <a:rPr lang="en-IN" sz="1400" dirty="0" err="1"/>
              <a:t>Siddik</a:t>
            </a:r>
            <a:r>
              <a:rPr lang="en-US" sz="1400" dirty="0"/>
              <a:t>)</a:t>
            </a:r>
            <a:endParaRPr lang="en-US" sz="1400" dirty="0">
              <a:latin typeface="Arial" pitchFamily="34" charset="0"/>
              <a:cs typeface="Arial" pitchFamily="34" charset="0"/>
            </a:endParaRPr>
          </a:p>
        </p:txBody>
      </p:sp>
      <p:sp>
        <p:nvSpPr>
          <p:cNvPr id="5123" name="Content Placeholder 2"/>
          <p:cNvSpPr>
            <a:spLocks noGrp="1"/>
          </p:cNvSpPr>
          <p:nvPr>
            <p:ph idx="1"/>
          </p:nvPr>
        </p:nvSpPr>
        <p:spPr>
          <a:xfrm>
            <a:off x="228600" y="1981200"/>
            <a:ext cx="8686800" cy="4572000"/>
          </a:xfrm>
        </p:spPr>
        <p:txBody>
          <a:bodyPr/>
          <a:lstStyle/>
          <a:p>
            <a:pPr eaLnBrk="1" hangingPunct="1">
              <a:buFont typeface="Arial" pitchFamily="34" charset="0"/>
              <a:buNone/>
            </a:pPr>
            <a:endParaRPr lang="en-US" sz="2400" b="1" dirty="0">
              <a:latin typeface="Arial" pitchFamily="34" charset="0"/>
              <a:cs typeface="Arial" pitchFamily="34" charset="0"/>
            </a:endParaRPr>
          </a:p>
          <a:p>
            <a:pPr>
              <a:buFont typeface="Arial" pitchFamily="34" charset="0"/>
              <a:buNone/>
            </a:pPr>
            <a:r>
              <a:rPr lang="en-US" sz="2400" dirty="0">
                <a:latin typeface="Arial" pitchFamily="34" charset="0"/>
              </a:rPr>
              <a:t>Techniques/Algorithms/Approaches used:</a:t>
            </a:r>
          </a:p>
          <a:p>
            <a:r>
              <a:rPr lang="en-US" sz="2000" dirty="0">
                <a:latin typeface="+mj-lt"/>
              </a:rPr>
              <a:t>Decision Tree, Logistic Regression, K-Nearest Neighbors (KNN), Naive Bayes, Support Vector Machine (SVM)</a:t>
            </a:r>
          </a:p>
          <a:p>
            <a:r>
              <a:rPr lang="en-US" sz="2000" dirty="0">
                <a:latin typeface="+mj-lt"/>
              </a:rPr>
              <a:t>Instead of collecting data from any online resource, they collect it manually from six medical institutions</a:t>
            </a:r>
          </a:p>
          <a:p>
            <a:pPr>
              <a:buFont typeface="Arial" pitchFamily="34" charset="0"/>
              <a:buNone/>
            </a:pPr>
            <a:r>
              <a:rPr lang="en-US" sz="2400" dirty="0">
                <a:latin typeface="Arial" pitchFamily="34" charset="0"/>
              </a:rPr>
              <a:t>Achieved Result:</a:t>
            </a:r>
          </a:p>
          <a:p>
            <a:r>
              <a:rPr lang="en-US" sz="2000" dirty="0">
                <a:latin typeface="+mj-lt"/>
              </a:rPr>
              <a:t>In this model Logistic Regression yielded maximum accuracy with 92.76% than all the other algorithms</a:t>
            </a:r>
          </a:p>
          <a:p>
            <a:pPr>
              <a:buFont typeface="Arial" pitchFamily="34" charset="0"/>
              <a:buNone/>
            </a:pPr>
            <a:r>
              <a:rPr lang="en-US" sz="2400" dirty="0">
                <a:latin typeface="Arial" pitchFamily="34" charset="0"/>
              </a:rPr>
              <a:t>Issues:</a:t>
            </a:r>
          </a:p>
          <a:p>
            <a:r>
              <a:rPr lang="en-IN" sz="2000" dirty="0">
                <a:latin typeface="+mj-lt"/>
              </a:rPr>
              <a:t>LR can overfit in high dimensional datasets</a:t>
            </a:r>
            <a:endParaRPr lang="en-US" sz="2000" dirty="0">
              <a:latin typeface="+mj-lt"/>
            </a:endParaRPr>
          </a:p>
          <a:p>
            <a:pPr eaLnBrk="1" hangingPunct="1">
              <a:buFont typeface="Arial" pitchFamily="34" charset="0"/>
              <a:buNone/>
            </a:pPr>
            <a:endParaRPr lang="en-US" sz="2400" dirty="0">
              <a:latin typeface="Arial" pitchFamily="34" charset="0"/>
            </a:endParaRPr>
          </a:p>
        </p:txBody>
      </p:sp>
      <p:sp>
        <p:nvSpPr>
          <p:cNvPr id="6" name="Slide Number Placeholder 5"/>
          <p:cNvSpPr txBox="1">
            <a:spLocks noGrp="1"/>
          </p:cNvSpPr>
          <p:nvPr/>
        </p:nvSpPr>
        <p:spPr>
          <a:xfrm>
            <a:off x="6553200" y="6356350"/>
            <a:ext cx="2133600" cy="365125"/>
          </a:xfrm>
          <a:prstGeom prst="rect">
            <a:avLst/>
          </a:prstGeom>
          <a:noFill/>
        </p:spPr>
        <p:txBody>
          <a:bodyPr anchor="ctr"/>
          <a:lstStyle/>
          <a:p>
            <a:pPr algn="r" fontAlgn="auto">
              <a:spcBef>
                <a:spcPts val="0"/>
              </a:spcBef>
              <a:spcAft>
                <a:spcPts val="0"/>
              </a:spcAft>
              <a:defRPr/>
            </a:pPr>
            <a:fld id="{B05DB4FC-FE74-43CE-A495-D2AF9BF5846E}" type="slidenum">
              <a:rPr lang="en-US" sz="1200">
                <a:solidFill>
                  <a:schemeClr val="tx1">
                    <a:tint val="75000"/>
                  </a:schemeClr>
                </a:solidFill>
                <a:latin typeface="+mn-lt"/>
                <a:cs typeface="+mn-cs"/>
              </a:rPr>
              <a:pPr algn="r" fontAlgn="auto">
                <a:spcBef>
                  <a:spcPts val="0"/>
                </a:spcBef>
                <a:spcAft>
                  <a:spcPts val="0"/>
                </a:spcAft>
                <a:defRPr/>
              </a:pPr>
              <a:t>11</a:t>
            </a:fld>
            <a:endParaRPr lang="en-US" sz="1200">
              <a:solidFill>
                <a:schemeClr val="tx1">
                  <a:tint val="75000"/>
                </a:schemeClr>
              </a:solidFill>
              <a:latin typeface="+mn-lt"/>
              <a:cs typeface="+mn-cs"/>
            </a:endParaRPr>
          </a:p>
        </p:txBody>
      </p:sp>
    </p:spTree>
    <p:extLst>
      <p:ext uri="{BB962C8B-B14F-4D97-AF65-F5344CB8AC3E}">
        <p14:creationId xmlns:p14="http://schemas.microsoft.com/office/powerpoint/2010/main" val="2522409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p:txBody>
          <a:bodyPr/>
          <a:lstStyle/>
          <a:p>
            <a:pPr>
              <a:defRPr/>
            </a:pPr>
            <a:fld id="{A67148B2-3498-47A5-8B62-C3A72A17BDFA}" type="slidenum">
              <a:rPr lang="en-US"/>
              <a:pPr>
                <a:defRPr/>
              </a:pPr>
              <a:t>12</a:t>
            </a:fld>
            <a:endParaRPr lang="en-US"/>
          </a:p>
        </p:txBody>
      </p:sp>
      <p:sp>
        <p:nvSpPr>
          <p:cNvPr id="5122" name="Title 1"/>
          <p:cNvSpPr>
            <a:spLocks noGrp="1"/>
          </p:cNvSpPr>
          <p:nvPr>
            <p:ph type="title"/>
          </p:nvPr>
        </p:nvSpPr>
        <p:spPr>
          <a:xfrm>
            <a:off x="304800" y="136525"/>
            <a:ext cx="8610600" cy="1676400"/>
          </a:xfrm>
        </p:spPr>
        <p:txBody>
          <a:bodyPr/>
          <a:lstStyle/>
          <a:p>
            <a:pPr eaLnBrk="1" hangingPunct="1"/>
            <a:r>
              <a:rPr lang="en-US" sz="2800" dirty="0">
                <a:cs typeface="Arial" pitchFamily="34" charset="0"/>
              </a:rPr>
              <a:t>[8] </a:t>
            </a:r>
            <a:r>
              <a:rPr lang="en-US" sz="2800" dirty="0"/>
              <a:t>Machine Learning-Based Heart Patient Scanning, Visualization and Monitoring</a:t>
            </a:r>
            <a:br>
              <a:rPr lang="en-US" sz="2800" dirty="0"/>
            </a:br>
            <a:r>
              <a:rPr lang="en-IN" sz="1400" dirty="0"/>
              <a:t>2021 International Conference on Computing Sciences (ICCS) </a:t>
            </a:r>
            <a:br>
              <a:rPr lang="en-IN" sz="1400" dirty="0"/>
            </a:br>
            <a:r>
              <a:rPr lang="en-IN" sz="1400" dirty="0"/>
              <a:t>(Ahmed Al </a:t>
            </a:r>
            <a:r>
              <a:rPr lang="en-IN" sz="1400" dirty="0" err="1"/>
              <a:t>Ahdal</a:t>
            </a:r>
            <a:r>
              <a:rPr lang="en-IN" sz="1400" dirty="0"/>
              <a:t>, </a:t>
            </a:r>
            <a:r>
              <a:rPr lang="en-IN" sz="1400" dirty="0" err="1"/>
              <a:t>Dr.</a:t>
            </a:r>
            <a:r>
              <a:rPr lang="en-IN" sz="1400" dirty="0"/>
              <a:t> Deepak </a:t>
            </a:r>
            <a:r>
              <a:rPr lang="en-IN" sz="1400" dirty="0" err="1"/>
              <a:t>Prashar</a:t>
            </a:r>
            <a:r>
              <a:rPr lang="en-IN" sz="1400" dirty="0"/>
              <a:t>, </a:t>
            </a:r>
            <a:r>
              <a:rPr lang="en-IN" sz="1400" dirty="0" err="1"/>
              <a:t>Manik</a:t>
            </a:r>
            <a:r>
              <a:rPr lang="en-IN" sz="1400" dirty="0"/>
              <a:t> </a:t>
            </a:r>
            <a:r>
              <a:rPr lang="en-IN" sz="1400" dirty="0" err="1"/>
              <a:t>Rakhra</a:t>
            </a:r>
            <a:r>
              <a:rPr lang="en-IN" sz="1400" dirty="0"/>
              <a:t> , Ankita </a:t>
            </a:r>
            <a:r>
              <a:rPr lang="en-IN" sz="1400" dirty="0" err="1"/>
              <a:t>Wadhawan</a:t>
            </a:r>
            <a:r>
              <a:rPr lang="en-IN" sz="1400" dirty="0"/>
              <a:t>)</a:t>
            </a:r>
            <a:endParaRPr lang="en-US" sz="1400" dirty="0">
              <a:cs typeface="Arial" pitchFamily="34" charset="0"/>
            </a:endParaRPr>
          </a:p>
        </p:txBody>
      </p:sp>
      <p:sp>
        <p:nvSpPr>
          <p:cNvPr id="5123" name="Content Placeholder 2"/>
          <p:cNvSpPr>
            <a:spLocks noGrp="1"/>
          </p:cNvSpPr>
          <p:nvPr>
            <p:ph idx="1"/>
          </p:nvPr>
        </p:nvSpPr>
        <p:spPr>
          <a:xfrm>
            <a:off x="228600" y="1970181"/>
            <a:ext cx="8686800" cy="4724400"/>
          </a:xfrm>
        </p:spPr>
        <p:txBody>
          <a:bodyPr/>
          <a:lstStyle/>
          <a:p>
            <a:pPr eaLnBrk="1" hangingPunct="1">
              <a:buFont typeface="Arial" pitchFamily="34" charset="0"/>
              <a:buNone/>
            </a:pPr>
            <a:endParaRPr lang="en-US" sz="2400" b="1" dirty="0">
              <a:latin typeface="Arial" pitchFamily="34" charset="0"/>
              <a:cs typeface="Arial" pitchFamily="34" charset="0"/>
            </a:endParaRPr>
          </a:p>
          <a:p>
            <a:pPr>
              <a:buFont typeface="Arial" pitchFamily="34" charset="0"/>
              <a:buNone/>
            </a:pPr>
            <a:r>
              <a:rPr lang="en-US" sz="2400" dirty="0">
                <a:latin typeface="Arial" pitchFamily="34" charset="0"/>
              </a:rPr>
              <a:t>Techniques/Algorithms/Approaches used:</a:t>
            </a:r>
          </a:p>
          <a:p>
            <a:r>
              <a:rPr lang="en-US" sz="2000" dirty="0">
                <a:latin typeface="+mj-lt"/>
              </a:rPr>
              <a:t>KNN Decision Tree (DT), Logistic Regression, SVM, Random Forest (RF), and Naïve Bayes (NB)</a:t>
            </a:r>
          </a:p>
          <a:p>
            <a:pPr>
              <a:buFont typeface="Arial" pitchFamily="34" charset="0"/>
              <a:buNone/>
            </a:pPr>
            <a:r>
              <a:rPr lang="en-US" sz="2400" dirty="0">
                <a:latin typeface="Arial" pitchFamily="34" charset="0"/>
              </a:rPr>
              <a:t>Achieved Result:</a:t>
            </a:r>
          </a:p>
          <a:p>
            <a:pPr algn="just"/>
            <a:r>
              <a:rPr lang="en-US" sz="2000" dirty="0">
                <a:latin typeface="+mj-lt"/>
              </a:rPr>
              <a:t>Random Forest scored extremely well as it addresses the issue of overfitting by combining numerous algorithms. </a:t>
            </a:r>
          </a:p>
          <a:p>
            <a:pPr algn="just"/>
            <a:r>
              <a:rPr lang="en-US" sz="2000" dirty="0">
                <a:latin typeface="+mj-lt"/>
              </a:rPr>
              <a:t>The Nave Bayes classifier was highly quick and performed well in terms of computation</a:t>
            </a:r>
          </a:p>
          <a:p>
            <a:pPr algn="just"/>
            <a:r>
              <a:rPr lang="en-US" sz="2000" dirty="0">
                <a:latin typeface="+mj-lt"/>
              </a:rPr>
              <a:t>KNN gives highest accuracy of 87.5% among all other algorithms</a:t>
            </a:r>
          </a:p>
          <a:p>
            <a:pPr>
              <a:buFont typeface="Arial" pitchFamily="34" charset="0"/>
              <a:buNone/>
            </a:pPr>
            <a:r>
              <a:rPr lang="en-US" sz="2400" dirty="0">
                <a:latin typeface="Arial" pitchFamily="34" charset="0"/>
              </a:rPr>
              <a:t>Issues:</a:t>
            </a:r>
          </a:p>
          <a:p>
            <a:r>
              <a:rPr lang="en-US" sz="2000" dirty="0">
                <a:latin typeface="+mj-lt"/>
              </a:rPr>
              <a:t>With a large number of datasets, the Decision Tree method performs poorly</a:t>
            </a:r>
          </a:p>
          <a:p>
            <a:pPr eaLnBrk="1" hangingPunct="1">
              <a:buFont typeface="Arial" pitchFamily="34" charset="0"/>
              <a:buNone/>
            </a:pPr>
            <a:endParaRPr lang="en-US" sz="2400" dirty="0">
              <a:latin typeface="Arial" pitchFamily="34" charset="0"/>
            </a:endParaRPr>
          </a:p>
          <a:p>
            <a:pPr eaLnBrk="1" hangingPunct="1">
              <a:buFont typeface="Arial" pitchFamily="34" charset="0"/>
              <a:buNone/>
            </a:pPr>
            <a:endParaRPr lang="en-US" sz="2800" dirty="0">
              <a:latin typeface="Airel"/>
            </a:endParaRPr>
          </a:p>
        </p:txBody>
      </p:sp>
      <p:sp>
        <p:nvSpPr>
          <p:cNvPr id="6" name="Slide Number Placeholder 5"/>
          <p:cNvSpPr txBox="1">
            <a:spLocks noGrp="1"/>
          </p:cNvSpPr>
          <p:nvPr/>
        </p:nvSpPr>
        <p:spPr>
          <a:xfrm>
            <a:off x="6553200" y="6356350"/>
            <a:ext cx="2133600" cy="365125"/>
          </a:xfrm>
          <a:prstGeom prst="rect">
            <a:avLst/>
          </a:prstGeom>
          <a:noFill/>
        </p:spPr>
        <p:txBody>
          <a:bodyPr anchor="ctr"/>
          <a:lstStyle/>
          <a:p>
            <a:pPr algn="r" fontAlgn="auto">
              <a:spcBef>
                <a:spcPts val="0"/>
              </a:spcBef>
              <a:spcAft>
                <a:spcPts val="0"/>
              </a:spcAft>
              <a:defRPr/>
            </a:pPr>
            <a:fld id="{B05DB4FC-FE74-43CE-A495-D2AF9BF5846E}" type="slidenum">
              <a:rPr lang="en-US" sz="1200">
                <a:solidFill>
                  <a:schemeClr val="tx1">
                    <a:tint val="75000"/>
                  </a:schemeClr>
                </a:solidFill>
                <a:latin typeface="+mn-lt"/>
                <a:cs typeface="+mn-cs"/>
              </a:rPr>
              <a:pPr algn="r" fontAlgn="auto">
                <a:spcBef>
                  <a:spcPts val="0"/>
                </a:spcBef>
                <a:spcAft>
                  <a:spcPts val="0"/>
                </a:spcAft>
                <a:defRPr/>
              </a:pPr>
              <a:t>12</a:t>
            </a:fld>
            <a:endParaRPr lang="en-US" sz="1200">
              <a:solidFill>
                <a:schemeClr val="tx1">
                  <a:tint val="75000"/>
                </a:schemeClr>
              </a:solidFill>
              <a:latin typeface="+mn-lt"/>
              <a:cs typeface="+mn-cs"/>
            </a:endParaRPr>
          </a:p>
        </p:txBody>
      </p:sp>
    </p:spTree>
    <p:extLst>
      <p:ext uri="{BB962C8B-B14F-4D97-AF65-F5344CB8AC3E}">
        <p14:creationId xmlns:p14="http://schemas.microsoft.com/office/powerpoint/2010/main" val="12166125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3"/>
          <p:cNvSpPr>
            <a:spLocks noGrp="1"/>
          </p:cNvSpPr>
          <p:nvPr>
            <p:ph type="dt" sz="half" idx="10"/>
          </p:nvPr>
        </p:nvSpPr>
        <p:spPr/>
        <p:txBody>
          <a:bodyPr/>
          <a:lstStyle/>
          <a:p>
            <a:pPr>
              <a:defRPr/>
            </a:pPr>
            <a:fld id="{53CF04E9-885F-46EC-B925-91CBFD9EC32E}" type="datetime5">
              <a:rPr lang="en-US" smtClean="0"/>
              <a:t>9-Nov-22</a:t>
            </a:fld>
            <a:endParaRPr lang="en-US"/>
          </a:p>
        </p:txBody>
      </p:sp>
      <p:sp>
        <p:nvSpPr>
          <p:cNvPr id="8" name="Slide Number Placeholder 5"/>
          <p:cNvSpPr>
            <a:spLocks noGrp="1"/>
          </p:cNvSpPr>
          <p:nvPr>
            <p:ph type="sldNum" sz="quarter" idx="12"/>
          </p:nvPr>
        </p:nvSpPr>
        <p:spPr/>
        <p:txBody>
          <a:bodyPr/>
          <a:lstStyle/>
          <a:p>
            <a:pPr>
              <a:defRPr/>
            </a:pPr>
            <a:fld id="{FD2079B2-2536-41D6-B92C-73E0B67F1750}" type="slidenum">
              <a:rPr lang="en-US"/>
              <a:pPr>
                <a:defRPr/>
              </a:pPr>
              <a:t>13</a:t>
            </a:fld>
            <a:endParaRPr lang="en-US"/>
          </a:p>
        </p:txBody>
      </p:sp>
      <p:sp>
        <p:nvSpPr>
          <p:cNvPr id="8194" name="Title 1"/>
          <p:cNvSpPr>
            <a:spLocks noGrp="1"/>
          </p:cNvSpPr>
          <p:nvPr>
            <p:ph type="title"/>
          </p:nvPr>
        </p:nvSpPr>
        <p:spPr>
          <a:xfrm>
            <a:off x="457200" y="0"/>
            <a:ext cx="8686800" cy="762000"/>
          </a:xfrm>
        </p:spPr>
        <p:txBody>
          <a:bodyPr/>
          <a:lstStyle/>
          <a:p>
            <a:pPr eaLnBrk="1" hangingPunct="1"/>
            <a:r>
              <a:rPr lang="en-US" sz="3800">
                <a:latin typeface="Arial" pitchFamily="34" charset="0"/>
                <a:cs typeface="Arial" pitchFamily="34" charset="0"/>
              </a:rPr>
              <a:t>Issues in the Existing Systems</a:t>
            </a:r>
          </a:p>
        </p:txBody>
      </p:sp>
      <p:sp>
        <p:nvSpPr>
          <p:cNvPr id="8195" name="Content Placeholder 2"/>
          <p:cNvSpPr>
            <a:spLocks noGrp="1"/>
          </p:cNvSpPr>
          <p:nvPr>
            <p:ph idx="1"/>
          </p:nvPr>
        </p:nvSpPr>
        <p:spPr>
          <a:xfrm>
            <a:off x="457200" y="990600"/>
            <a:ext cx="8229600" cy="5135563"/>
          </a:xfrm>
        </p:spPr>
        <p:txBody>
          <a:bodyPr/>
          <a:lstStyle/>
          <a:p>
            <a:pPr eaLnBrk="1" hangingPunct="1"/>
            <a:r>
              <a:rPr lang="en-US" sz="2800"/>
              <a:t> &lt;list all the issues and drawbacks surveyed from the </a:t>
            </a:r>
            <a:r>
              <a:rPr lang="en-US" sz="2800">
                <a:latin typeface="Airel"/>
              </a:rPr>
              <a:t>existing</a:t>
            </a:r>
            <a:r>
              <a:rPr lang="en-US" sz="2800"/>
              <a:t> systems &gt;</a:t>
            </a:r>
          </a:p>
          <a:p>
            <a:pPr eaLnBrk="1" hangingPunct="1"/>
            <a:r>
              <a:rPr lang="en-US" sz="2800"/>
              <a:t> &lt;Highlight the problems which your proposed system would solve&gt;</a:t>
            </a:r>
          </a:p>
        </p:txBody>
      </p:sp>
      <p:sp>
        <p:nvSpPr>
          <p:cNvPr id="6" name="Slide Number Placeholder 5"/>
          <p:cNvSpPr txBox="1">
            <a:spLocks noGrp="1"/>
          </p:cNvSpPr>
          <p:nvPr/>
        </p:nvSpPr>
        <p:spPr>
          <a:xfrm>
            <a:off x="6553200" y="6356350"/>
            <a:ext cx="2133600" cy="365125"/>
          </a:xfrm>
          <a:prstGeom prst="rect">
            <a:avLst/>
          </a:prstGeom>
          <a:noFill/>
        </p:spPr>
        <p:txBody>
          <a:bodyPr anchor="ctr"/>
          <a:lstStyle/>
          <a:p>
            <a:pPr algn="r" fontAlgn="auto">
              <a:spcBef>
                <a:spcPts val="0"/>
              </a:spcBef>
              <a:spcAft>
                <a:spcPts val="0"/>
              </a:spcAft>
              <a:defRPr/>
            </a:pPr>
            <a:fld id="{A52D34E4-29D2-4D0C-9434-D782CB02C4BF}" type="slidenum">
              <a:rPr lang="en-US" sz="1200">
                <a:solidFill>
                  <a:schemeClr val="tx1">
                    <a:tint val="75000"/>
                  </a:schemeClr>
                </a:solidFill>
                <a:latin typeface="+mn-lt"/>
                <a:cs typeface="+mn-cs"/>
              </a:rPr>
              <a:pPr algn="r" fontAlgn="auto">
                <a:spcBef>
                  <a:spcPts val="0"/>
                </a:spcBef>
                <a:spcAft>
                  <a:spcPts val="0"/>
                </a:spcAft>
                <a:defRPr/>
              </a:pPr>
              <a:t>13</a:t>
            </a:fld>
            <a:endParaRPr lang="en-US" sz="1200">
              <a:solidFill>
                <a:schemeClr val="tx1">
                  <a:tint val="75000"/>
                </a:schemeClr>
              </a:solidFill>
              <a:latin typeface="+mn-lt"/>
              <a:cs typeface="+mn-cs"/>
            </a:endParaRPr>
          </a:p>
        </p:txBody>
      </p:sp>
      <p:sp>
        <p:nvSpPr>
          <p:cNvPr id="9" name="Footer Placeholder 8"/>
          <p:cNvSpPr>
            <a:spLocks noGrp="1"/>
          </p:cNvSpPr>
          <p:nvPr>
            <p:ph type="ftr" sz="quarter" idx="11"/>
          </p:nvPr>
        </p:nvSpPr>
        <p:spPr/>
        <p:txBody>
          <a:bodyPr/>
          <a:lstStyle/>
          <a:p>
            <a:r>
              <a:rPr lang="en-US"/>
              <a:t>Literature Review1</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p:txBody>
          <a:bodyPr/>
          <a:lstStyle/>
          <a:p>
            <a:pPr>
              <a:defRPr/>
            </a:pPr>
            <a:fld id="{119BE891-0525-40D8-AC1A-933AD5130E45}" type="slidenum">
              <a:rPr lang="en-US"/>
              <a:pPr>
                <a:defRPr/>
              </a:pPr>
              <a:t>14</a:t>
            </a:fld>
            <a:endParaRPr lang="en-US"/>
          </a:p>
        </p:txBody>
      </p:sp>
      <p:sp>
        <p:nvSpPr>
          <p:cNvPr id="12290" name="Title 1"/>
          <p:cNvSpPr>
            <a:spLocks noGrp="1"/>
          </p:cNvSpPr>
          <p:nvPr>
            <p:ph type="title"/>
          </p:nvPr>
        </p:nvSpPr>
        <p:spPr>
          <a:xfrm>
            <a:off x="457200" y="274638"/>
            <a:ext cx="8229600" cy="639762"/>
          </a:xfrm>
        </p:spPr>
        <p:txBody>
          <a:bodyPr/>
          <a:lstStyle/>
          <a:p>
            <a:pPr eaLnBrk="1" hangingPunct="1"/>
            <a:r>
              <a:rPr lang="en-US" sz="3800" u="sng" dirty="0">
                <a:latin typeface="Arial" pitchFamily="34" charset="0"/>
                <a:cs typeface="Arial" pitchFamily="34" charset="0"/>
              </a:rPr>
              <a:t>References</a:t>
            </a:r>
          </a:p>
        </p:txBody>
      </p:sp>
      <p:sp>
        <p:nvSpPr>
          <p:cNvPr id="12291" name="Content Placeholder 2"/>
          <p:cNvSpPr>
            <a:spLocks noGrp="1"/>
          </p:cNvSpPr>
          <p:nvPr>
            <p:ph idx="1"/>
          </p:nvPr>
        </p:nvSpPr>
        <p:spPr>
          <a:xfrm>
            <a:off x="-103094" y="1066800"/>
            <a:ext cx="8763000" cy="5654675"/>
          </a:xfrm>
        </p:spPr>
        <p:txBody>
          <a:bodyPr/>
          <a:lstStyle/>
          <a:p>
            <a:pPr marL="514350" indent="-514350" algn="just" eaLnBrk="1" hangingPunct="1">
              <a:buNone/>
            </a:pPr>
            <a:r>
              <a:rPr lang="en-US" sz="1400" dirty="0">
                <a:latin typeface="Arial" pitchFamily="34" charset="0"/>
                <a:cs typeface="Arial" pitchFamily="34" charset="0"/>
              </a:rPr>
              <a:t>             [1]  </a:t>
            </a:r>
            <a:r>
              <a:rPr lang="en-US" sz="1400" dirty="0"/>
              <a:t>Deepak </a:t>
            </a:r>
            <a:r>
              <a:rPr lang="en-US" sz="1400" dirty="0" err="1"/>
              <a:t>kumar</a:t>
            </a:r>
            <a:r>
              <a:rPr lang="en-US" sz="1400" dirty="0"/>
              <a:t> </a:t>
            </a:r>
            <a:r>
              <a:rPr lang="en-US" sz="1400" dirty="0" err="1"/>
              <a:t>chohan</a:t>
            </a:r>
            <a:r>
              <a:rPr lang="en-US" sz="1400" dirty="0"/>
              <a:t> and Dinesh C </a:t>
            </a:r>
            <a:r>
              <a:rPr lang="en-US" sz="1400" dirty="0" err="1"/>
              <a:t>Dobhal</a:t>
            </a:r>
            <a:r>
              <a:rPr lang="en-US" sz="1400" dirty="0"/>
              <a:t>, “A Comparison Based Study of Supervised Machine Learning Algorithms for Prediction of Heart Disease” 1st International Conference on Computational Intelligence and Sustainable Engineering Solution(CISES-2022) </a:t>
            </a:r>
          </a:p>
          <a:p>
            <a:pPr marL="514350" indent="-514350" algn="just" eaLnBrk="1" hangingPunct="1">
              <a:buNone/>
            </a:pPr>
            <a:r>
              <a:rPr lang="en-US" sz="1400" dirty="0">
                <a:latin typeface="Arial" pitchFamily="34" charset="0"/>
                <a:cs typeface="Arial" pitchFamily="34" charset="0"/>
              </a:rPr>
              <a:t>             [2] </a:t>
            </a:r>
            <a:r>
              <a:rPr lang="en-IN" sz="1400" dirty="0"/>
              <a:t>Akanksha Kumari, Ashok Kumar Mehta, “</a:t>
            </a:r>
            <a:r>
              <a:rPr lang="en-US" sz="1400" dirty="0"/>
              <a:t>A Novel Approach for Prediction of Heart Disease using Machine Learning Algorithms </a:t>
            </a:r>
            <a:r>
              <a:rPr lang="en-IN" sz="1400" dirty="0"/>
              <a:t>” 2</a:t>
            </a:r>
            <a:r>
              <a:rPr lang="en-US" sz="1400" dirty="0"/>
              <a:t>021 Asian Conference on Innovation in Technology (ASIANCON) Pune, India. Aug 28-29, 2021</a:t>
            </a:r>
          </a:p>
          <a:p>
            <a:pPr marL="514350" indent="-514350" algn="just" eaLnBrk="1" hangingPunct="1">
              <a:buNone/>
            </a:pPr>
            <a:r>
              <a:rPr lang="en-US" sz="1400" dirty="0">
                <a:latin typeface="Arial" pitchFamily="34" charset="0"/>
                <a:cs typeface="Arial" pitchFamily="34" charset="0"/>
              </a:rPr>
              <a:t>             [3] </a:t>
            </a:r>
            <a:r>
              <a:rPr lang="en-IN" sz="1400" dirty="0"/>
              <a:t>Mihir J. Gaikwad, </a:t>
            </a:r>
            <a:r>
              <a:rPr lang="en-IN" sz="1400" dirty="0" err="1"/>
              <a:t>Prathmesh</a:t>
            </a:r>
            <a:r>
              <a:rPr lang="en-IN" sz="1400" dirty="0"/>
              <a:t> S. </a:t>
            </a:r>
            <a:r>
              <a:rPr lang="en-IN" sz="1400" dirty="0" err="1"/>
              <a:t>Asole</a:t>
            </a:r>
            <a:r>
              <a:rPr lang="en-IN" sz="1400" dirty="0"/>
              <a:t>, Prof. Leela S. </a:t>
            </a:r>
            <a:r>
              <a:rPr lang="en-IN" sz="1400" dirty="0" err="1"/>
              <a:t>Bitla</a:t>
            </a:r>
            <a:r>
              <a:rPr lang="en-IN" sz="1400" dirty="0"/>
              <a:t>,</a:t>
            </a:r>
            <a:r>
              <a:rPr lang="en-US" sz="1400" dirty="0">
                <a:latin typeface="Arial" pitchFamily="34" charset="0"/>
                <a:cs typeface="Arial" pitchFamily="34" charset="0"/>
              </a:rPr>
              <a:t> “</a:t>
            </a:r>
            <a:r>
              <a:rPr lang="en-US" sz="1400" dirty="0"/>
              <a:t>Effective Study of Machine Learning Algorithms for Heart Disease Prediction </a:t>
            </a:r>
            <a:r>
              <a:rPr lang="en-US" sz="1400" dirty="0">
                <a:latin typeface="Arial" pitchFamily="34" charset="0"/>
                <a:cs typeface="Arial" pitchFamily="34" charset="0"/>
              </a:rPr>
              <a:t>” </a:t>
            </a:r>
            <a:r>
              <a:rPr lang="en-US" sz="1400" dirty="0"/>
              <a:t>2022 2nd International Conference on Power Electronics &amp; IoT Applications in Renewable Energy and Its Control (PARC) GLA University, Mathura, India. Jan 21-22, 2022</a:t>
            </a:r>
          </a:p>
          <a:p>
            <a:pPr marL="514350" indent="-514350" algn="just" eaLnBrk="1" hangingPunct="1">
              <a:buNone/>
            </a:pPr>
            <a:r>
              <a:rPr lang="en-US" sz="1400" dirty="0">
                <a:latin typeface="Arial" pitchFamily="34" charset="0"/>
                <a:cs typeface="Arial" pitchFamily="34" charset="0"/>
              </a:rPr>
              <a:t>             [4] </a:t>
            </a:r>
            <a:r>
              <a:rPr lang="en-IN" sz="1400" dirty="0" err="1"/>
              <a:t>D.P.Yadav</a:t>
            </a:r>
            <a:r>
              <a:rPr lang="en-IN" sz="1400" dirty="0"/>
              <a:t>, </a:t>
            </a:r>
            <a:r>
              <a:rPr lang="en-IN" sz="1400" dirty="0" err="1"/>
              <a:t>Prabhav</a:t>
            </a:r>
            <a:r>
              <a:rPr lang="en-IN" sz="1400" dirty="0"/>
              <a:t> Saini, Pragya Mittal, “</a:t>
            </a:r>
            <a:r>
              <a:rPr lang="en-US" sz="1400" dirty="0"/>
              <a:t>Feature Optimization Based Heart Disease Prediction using Machine Learning</a:t>
            </a:r>
            <a:r>
              <a:rPr lang="en-IN" sz="1400" dirty="0"/>
              <a:t>” </a:t>
            </a:r>
            <a:r>
              <a:rPr lang="en-US" sz="1400" dirty="0"/>
              <a:t>2021 5th International Conference on Information Systems and Computer Networks (ISCON) GLA University, Mathura, India. Oct 22-23, 2021</a:t>
            </a:r>
          </a:p>
          <a:p>
            <a:pPr marL="514350" indent="-514350" algn="just" eaLnBrk="1" hangingPunct="1">
              <a:buNone/>
            </a:pPr>
            <a:r>
              <a:rPr lang="en-US" sz="1400" dirty="0">
                <a:latin typeface="Arial" pitchFamily="34" charset="0"/>
                <a:cs typeface="Arial" pitchFamily="34" charset="0"/>
              </a:rPr>
              <a:t>             [5] </a:t>
            </a:r>
            <a:r>
              <a:rPr lang="en-IN" sz="1400" dirty="0" err="1"/>
              <a:t>Likitha</a:t>
            </a:r>
            <a:r>
              <a:rPr lang="en-IN" sz="1400" dirty="0"/>
              <a:t> KN, </a:t>
            </a:r>
            <a:r>
              <a:rPr lang="en-IN" sz="1400" dirty="0" err="1"/>
              <a:t>Nethravathi</a:t>
            </a:r>
            <a:r>
              <a:rPr lang="en-IN" sz="1400" dirty="0"/>
              <a:t> R, </a:t>
            </a:r>
            <a:r>
              <a:rPr lang="en-IN" sz="1400" dirty="0" err="1"/>
              <a:t>Nithyashree</a:t>
            </a:r>
            <a:r>
              <a:rPr lang="en-IN" sz="1400" dirty="0"/>
              <a:t> K, Ritika Kumari, Sridhar N, </a:t>
            </a:r>
            <a:r>
              <a:rPr lang="en-IN" sz="1400" dirty="0" err="1"/>
              <a:t>Venkateswaran</a:t>
            </a:r>
            <a:r>
              <a:rPr lang="en-IN" sz="1400" dirty="0"/>
              <a:t> K, “</a:t>
            </a:r>
            <a:r>
              <a:rPr lang="en-US" sz="1400" dirty="0"/>
              <a:t>Heart Disease Detection using Machine Learning Technique</a:t>
            </a:r>
            <a:r>
              <a:rPr lang="en-IN" sz="1400" dirty="0"/>
              <a:t>” </a:t>
            </a:r>
            <a:r>
              <a:rPr lang="en-US" sz="1400" dirty="0"/>
              <a:t>Proceedings of the Second International Conference on Electronics and Sustainable Communication Systems (ICESC-2021) IEEE Xplore Part Number: CFP21V66-ART; ISBN: 978-1-6654-2867-5 </a:t>
            </a:r>
          </a:p>
          <a:p>
            <a:pPr marL="514350" indent="-514350" algn="just" eaLnBrk="1" hangingPunct="1">
              <a:buNone/>
            </a:pPr>
            <a:r>
              <a:rPr lang="en-US" sz="1400" dirty="0">
                <a:latin typeface="Arial" pitchFamily="34" charset="0"/>
                <a:cs typeface="Arial" pitchFamily="34" charset="0"/>
              </a:rPr>
              <a:t>             [6] </a:t>
            </a:r>
            <a:r>
              <a:rPr lang="en-IN" sz="1400" dirty="0"/>
              <a:t>Narendra Mohan, Vinod Jain, </a:t>
            </a:r>
            <a:r>
              <a:rPr lang="en-IN" sz="1400" dirty="0" err="1"/>
              <a:t>Gauranshi</a:t>
            </a:r>
            <a:r>
              <a:rPr lang="en-IN" sz="1400" dirty="0"/>
              <a:t> Agrawal, “</a:t>
            </a:r>
            <a:r>
              <a:rPr lang="en-US" sz="1400" dirty="0"/>
              <a:t>Heart Disease Prediction Using Supervised Machine Learning Algorithms </a:t>
            </a:r>
            <a:r>
              <a:rPr lang="en-IN" sz="1400" dirty="0"/>
              <a:t>” </a:t>
            </a:r>
            <a:r>
              <a:rPr lang="en-US" sz="1400" dirty="0"/>
              <a:t>2021 5th International Conference on Information Systems and Computer Networks (ISCON) GLA University, Mathura, India. Oct 22-23, 2021</a:t>
            </a:r>
          </a:p>
          <a:p>
            <a:pPr marL="514350" indent="-514350" algn="just" eaLnBrk="1" hangingPunct="1">
              <a:buNone/>
            </a:pPr>
            <a:r>
              <a:rPr lang="en-US" sz="1400" dirty="0">
                <a:latin typeface="Arial" pitchFamily="34" charset="0"/>
                <a:cs typeface="Arial" pitchFamily="34" charset="0"/>
              </a:rPr>
              <a:t>             [7] </a:t>
            </a:r>
            <a:r>
              <a:rPr lang="en-IN" sz="1400" dirty="0"/>
              <a:t>Mohammed </a:t>
            </a:r>
            <a:r>
              <a:rPr lang="en-IN" sz="1400" dirty="0" err="1"/>
              <a:t>Nowshad</a:t>
            </a:r>
            <a:r>
              <a:rPr lang="en-IN" sz="1400" dirty="0"/>
              <a:t> </a:t>
            </a:r>
            <a:r>
              <a:rPr lang="en-IN" sz="1400" dirty="0" err="1"/>
              <a:t>Ruhani</a:t>
            </a:r>
            <a:r>
              <a:rPr lang="en-IN" sz="1400" dirty="0"/>
              <a:t> Chowdhury, </a:t>
            </a:r>
            <a:r>
              <a:rPr lang="en-IN" sz="1400" dirty="0" err="1"/>
              <a:t>Ezaz</a:t>
            </a:r>
            <a:r>
              <a:rPr lang="en-IN" sz="1400" dirty="0"/>
              <a:t> Ahmed, Md. Abu Dayan </a:t>
            </a:r>
            <a:r>
              <a:rPr lang="en-IN" sz="1400" dirty="0" err="1"/>
              <a:t>Siddik</a:t>
            </a:r>
            <a:r>
              <a:rPr lang="en-IN" sz="1400" dirty="0"/>
              <a:t>, </a:t>
            </a:r>
            <a:r>
              <a:rPr lang="en-IN" sz="1400" dirty="0" err="1"/>
              <a:t>Akhlak</a:t>
            </a:r>
            <a:r>
              <a:rPr lang="en-IN" sz="1400" dirty="0"/>
              <a:t> </a:t>
            </a:r>
            <a:r>
              <a:rPr lang="en-IN" sz="1400" dirty="0" err="1"/>
              <a:t>Uz</a:t>
            </a:r>
            <a:r>
              <a:rPr lang="en-IN" sz="1400" dirty="0"/>
              <a:t> Zaman, “</a:t>
            </a:r>
            <a:r>
              <a:rPr lang="en-US" sz="1400" dirty="0"/>
              <a:t>Heart Disease Prognosis Using Machine Learning Classification Techniques</a:t>
            </a:r>
            <a:r>
              <a:rPr lang="en-IN" sz="1400" dirty="0"/>
              <a:t>” </a:t>
            </a:r>
            <a:r>
              <a:rPr lang="en-US" sz="1400" dirty="0"/>
              <a:t>2021 6th International Conference for Convergence in Technology (I2CT) Pune, India. Apr 02-04, 2021</a:t>
            </a:r>
          </a:p>
          <a:p>
            <a:pPr marL="514350" indent="-514350" algn="just" eaLnBrk="1" hangingPunct="1">
              <a:buNone/>
            </a:pPr>
            <a:r>
              <a:rPr lang="en-US" sz="1400" dirty="0">
                <a:latin typeface="Arial" pitchFamily="34" charset="0"/>
                <a:cs typeface="Arial" pitchFamily="34" charset="0"/>
              </a:rPr>
              <a:t>             [8] </a:t>
            </a:r>
            <a:r>
              <a:rPr lang="en-IN" sz="1400" dirty="0"/>
              <a:t>Ahmed Al </a:t>
            </a:r>
            <a:r>
              <a:rPr lang="en-IN" sz="1400" dirty="0" err="1"/>
              <a:t>Ahda</a:t>
            </a:r>
            <a:r>
              <a:rPr lang="en-IN" sz="1400" dirty="0"/>
              <a:t>, </a:t>
            </a:r>
            <a:r>
              <a:rPr lang="en-IN" sz="1400" dirty="0" err="1"/>
              <a:t>Dr.</a:t>
            </a:r>
            <a:r>
              <a:rPr lang="en-IN" sz="1400" dirty="0"/>
              <a:t> Deepak </a:t>
            </a:r>
            <a:r>
              <a:rPr lang="en-IN" sz="1400" dirty="0" err="1"/>
              <a:t>Prashar</a:t>
            </a:r>
            <a:r>
              <a:rPr lang="en-IN" sz="1400" dirty="0"/>
              <a:t>, </a:t>
            </a:r>
            <a:r>
              <a:rPr lang="en-IN" sz="1400" dirty="0" err="1"/>
              <a:t>Manik</a:t>
            </a:r>
            <a:r>
              <a:rPr lang="en-IN" sz="1400" dirty="0"/>
              <a:t> </a:t>
            </a:r>
            <a:r>
              <a:rPr lang="en-IN" sz="1400" dirty="0" err="1"/>
              <a:t>Rakhra</a:t>
            </a:r>
            <a:r>
              <a:rPr lang="en-IN" sz="1400" dirty="0"/>
              <a:t>, Ankita </a:t>
            </a:r>
            <a:r>
              <a:rPr lang="en-IN" sz="1400" dirty="0" err="1"/>
              <a:t>Wadhawan</a:t>
            </a:r>
            <a:r>
              <a:rPr lang="en-IN" sz="1400" dirty="0"/>
              <a:t>, “</a:t>
            </a:r>
            <a:r>
              <a:rPr lang="en-US" sz="1400" dirty="0"/>
              <a:t>Machine Learning-Based Heart Patient Scanning, Visualization, and Monitoring</a:t>
            </a:r>
            <a:r>
              <a:rPr lang="en-IN" sz="1400" dirty="0"/>
              <a:t>” 2021 International Conference on Computing Sciences (ICCS)</a:t>
            </a:r>
            <a:endParaRPr lang="en-US" sz="1400" dirty="0">
              <a:latin typeface="Arial" pitchFamily="34" charset="0"/>
              <a:cs typeface="Arial" pitchFamily="34" charset="0"/>
            </a:endParaRPr>
          </a:p>
          <a:p>
            <a:pPr marL="514350" indent="-514350" eaLnBrk="1" hangingPunct="1">
              <a:buFont typeface="Calibri" pitchFamily="34" charset="0"/>
              <a:buAutoNum type="arabicPeriod"/>
            </a:pPr>
            <a:endParaRPr lang="en-US" sz="2200" dirty="0">
              <a:latin typeface="Arial" pitchFamily="34" charset="0"/>
              <a:cs typeface="Arial" pitchFamily="34" charset="0"/>
            </a:endParaRPr>
          </a:p>
          <a:p>
            <a:pPr marL="0" indent="0" eaLnBrk="1" hangingPunct="1">
              <a:buNone/>
            </a:pPr>
            <a:endParaRPr lang="en-US" sz="2400" dirty="0">
              <a:latin typeface="Airel"/>
            </a:endParaRPr>
          </a:p>
          <a:p>
            <a:pPr marL="514350" indent="-514350" eaLnBrk="1" hangingPunct="1">
              <a:buFont typeface="Calibri" pitchFamily="34" charset="0"/>
              <a:buAutoNum type="arabicPeriod"/>
            </a:pPr>
            <a:endParaRPr lang="en-US" sz="2400" dirty="0">
              <a:latin typeface="Airel"/>
            </a:endParaRPr>
          </a:p>
        </p:txBody>
      </p:sp>
      <p:sp>
        <p:nvSpPr>
          <p:cNvPr id="6" name="Slide Number Placeholder 5"/>
          <p:cNvSpPr txBox="1">
            <a:spLocks noGrp="1"/>
          </p:cNvSpPr>
          <p:nvPr/>
        </p:nvSpPr>
        <p:spPr>
          <a:xfrm>
            <a:off x="6553200" y="6356350"/>
            <a:ext cx="2133600" cy="365125"/>
          </a:xfrm>
          <a:prstGeom prst="rect">
            <a:avLst/>
          </a:prstGeom>
          <a:noFill/>
        </p:spPr>
        <p:txBody>
          <a:bodyPr anchor="ctr"/>
          <a:lstStyle/>
          <a:p>
            <a:pPr algn="r" fontAlgn="auto">
              <a:spcBef>
                <a:spcPts val="0"/>
              </a:spcBef>
              <a:spcAft>
                <a:spcPts val="0"/>
              </a:spcAft>
              <a:defRPr/>
            </a:pPr>
            <a:fld id="{474AC969-AD67-43A6-8576-193843AF8B88}" type="slidenum">
              <a:rPr lang="en-US" sz="1200">
                <a:solidFill>
                  <a:schemeClr val="tx1">
                    <a:tint val="75000"/>
                  </a:schemeClr>
                </a:solidFill>
                <a:latin typeface="+mn-lt"/>
                <a:cs typeface="+mn-cs"/>
              </a:rPr>
              <a:pPr algn="r" fontAlgn="auto">
                <a:spcBef>
                  <a:spcPts val="0"/>
                </a:spcBef>
                <a:spcAft>
                  <a:spcPts val="0"/>
                </a:spcAft>
                <a:defRPr/>
              </a:pPr>
              <a:t>14</a:t>
            </a:fld>
            <a:endParaRPr lang="en-US" sz="1200">
              <a:solidFill>
                <a:schemeClr val="tx1">
                  <a:tint val="75000"/>
                </a:schemeClr>
              </a:solidFill>
              <a:latin typeface="+mn-lt"/>
              <a:cs typeface="+mn-cs"/>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3"/>
          <p:cNvSpPr>
            <a:spLocks noGrp="1"/>
          </p:cNvSpPr>
          <p:nvPr>
            <p:ph type="dt" sz="half" idx="10"/>
          </p:nvPr>
        </p:nvSpPr>
        <p:spPr/>
        <p:txBody>
          <a:bodyPr/>
          <a:lstStyle/>
          <a:p>
            <a:pPr>
              <a:defRPr/>
            </a:pPr>
            <a:fld id="{3CC8B7B7-4B10-4E03-93DA-11A60AC40931}" type="datetime5">
              <a:rPr lang="en-US" smtClean="0"/>
              <a:t>9-Nov-22</a:t>
            </a:fld>
            <a:endParaRPr lang="en-US"/>
          </a:p>
        </p:txBody>
      </p:sp>
      <p:sp>
        <p:nvSpPr>
          <p:cNvPr id="7" name="Slide Number Placeholder 5"/>
          <p:cNvSpPr>
            <a:spLocks noGrp="1"/>
          </p:cNvSpPr>
          <p:nvPr>
            <p:ph type="sldNum" sz="quarter" idx="12"/>
          </p:nvPr>
        </p:nvSpPr>
        <p:spPr/>
        <p:txBody>
          <a:bodyPr/>
          <a:lstStyle/>
          <a:p>
            <a:pPr>
              <a:defRPr/>
            </a:pPr>
            <a:fld id="{80AAA658-0B5B-4829-9F4B-D6A114A0C0FB}" type="slidenum">
              <a:rPr lang="en-US"/>
              <a:pPr>
                <a:defRPr/>
              </a:pPr>
              <a:t>15</a:t>
            </a:fld>
            <a:endParaRPr lang="en-US"/>
          </a:p>
        </p:txBody>
      </p:sp>
      <p:sp>
        <p:nvSpPr>
          <p:cNvPr id="13314" name="Content Placeholder 2"/>
          <p:cNvSpPr>
            <a:spLocks noGrp="1"/>
          </p:cNvSpPr>
          <p:nvPr>
            <p:ph idx="1"/>
          </p:nvPr>
        </p:nvSpPr>
        <p:spPr>
          <a:xfrm>
            <a:off x="457200" y="1066800"/>
            <a:ext cx="8229600" cy="5059363"/>
          </a:xfrm>
        </p:spPr>
        <p:txBody>
          <a:bodyPr/>
          <a:lstStyle/>
          <a:p>
            <a:pPr algn="ctr">
              <a:buFont typeface="Arial" pitchFamily="34" charset="0"/>
              <a:buNone/>
            </a:pPr>
            <a:endParaRPr lang="en-US"/>
          </a:p>
          <a:p>
            <a:pPr algn="ctr">
              <a:buFont typeface="Arial" pitchFamily="34" charset="0"/>
              <a:buNone/>
            </a:pPr>
            <a:endParaRPr lang="en-US"/>
          </a:p>
          <a:p>
            <a:pPr algn="ctr">
              <a:buFont typeface="Arial" pitchFamily="34" charset="0"/>
              <a:buNone/>
            </a:pPr>
            <a:endParaRPr lang="en-US"/>
          </a:p>
          <a:p>
            <a:pPr algn="ctr">
              <a:buFont typeface="Arial" pitchFamily="34" charset="0"/>
              <a:buNone/>
            </a:pPr>
            <a:r>
              <a:rPr lang="en-US" sz="3500">
                <a:latin typeface="Arial Black" pitchFamily="34" charset="0"/>
              </a:rPr>
              <a:t>Thank You</a:t>
            </a:r>
          </a:p>
        </p:txBody>
      </p:sp>
      <p:sp>
        <p:nvSpPr>
          <p:cNvPr id="6" name="Slide Number Placeholder 5"/>
          <p:cNvSpPr txBox="1">
            <a:spLocks noGrp="1"/>
          </p:cNvSpPr>
          <p:nvPr/>
        </p:nvSpPr>
        <p:spPr>
          <a:xfrm>
            <a:off x="6553200" y="6356350"/>
            <a:ext cx="2133600" cy="365125"/>
          </a:xfrm>
          <a:prstGeom prst="rect">
            <a:avLst/>
          </a:prstGeom>
          <a:noFill/>
        </p:spPr>
        <p:txBody>
          <a:bodyPr anchor="ctr"/>
          <a:lstStyle/>
          <a:p>
            <a:pPr algn="r" fontAlgn="auto">
              <a:spcBef>
                <a:spcPts val="0"/>
              </a:spcBef>
              <a:spcAft>
                <a:spcPts val="0"/>
              </a:spcAft>
              <a:defRPr/>
            </a:pPr>
            <a:fld id="{EB8E2BEE-0971-41FF-B097-FCAD0C67899F}" type="slidenum">
              <a:rPr lang="en-US" sz="1200">
                <a:solidFill>
                  <a:schemeClr val="tx1">
                    <a:tint val="75000"/>
                  </a:schemeClr>
                </a:solidFill>
                <a:latin typeface="+mn-lt"/>
                <a:cs typeface="+mn-cs"/>
              </a:rPr>
              <a:pPr algn="r" fontAlgn="auto">
                <a:spcBef>
                  <a:spcPts val="0"/>
                </a:spcBef>
                <a:spcAft>
                  <a:spcPts val="0"/>
                </a:spcAft>
                <a:defRPr/>
              </a:pPr>
              <a:t>15</a:t>
            </a:fld>
            <a:endParaRPr lang="en-US" sz="1200">
              <a:solidFill>
                <a:schemeClr val="tx1">
                  <a:tint val="75000"/>
                </a:schemeClr>
              </a:solidFill>
              <a:latin typeface="+mn-lt"/>
              <a:cs typeface="+mn-cs"/>
            </a:endParaRPr>
          </a:p>
        </p:txBody>
      </p:sp>
      <p:sp>
        <p:nvSpPr>
          <p:cNvPr id="8" name="Footer Placeholder 7"/>
          <p:cNvSpPr>
            <a:spLocks noGrp="1"/>
          </p:cNvSpPr>
          <p:nvPr>
            <p:ph type="ftr" sz="quarter" idx="11"/>
          </p:nvPr>
        </p:nvSpPr>
        <p:spPr/>
        <p:txBody>
          <a:bodyPr/>
          <a:lstStyle/>
          <a:p>
            <a:r>
              <a:rPr lang="en-US"/>
              <a:t>Literature Review1</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lstStyle/>
          <a:p>
            <a:r>
              <a:rPr lang="en-US" sz="3800" u="sng" dirty="0">
                <a:latin typeface="Arial" pitchFamily="34" charset="0"/>
                <a:cs typeface="Arial" pitchFamily="34" charset="0"/>
              </a:rPr>
              <a:t>Abstract</a:t>
            </a:r>
          </a:p>
        </p:txBody>
      </p:sp>
      <p:sp>
        <p:nvSpPr>
          <p:cNvPr id="3" name="Content Placeholder 2"/>
          <p:cNvSpPr>
            <a:spLocks noGrp="1"/>
          </p:cNvSpPr>
          <p:nvPr>
            <p:ph idx="1"/>
          </p:nvPr>
        </p:nvSpPr>
        <p:spPr>
          <a:xfrm>
            <a:off x="457200" y="1295400"/>
            <a:ext cx="8229600" cy="4911818"/>
          </a:xfrm>
        </p:spPr>
        <p:txBody>
          <a:bodyPr/>
          <a:lstStyle/>
          <a:p>
            <a:pPr marL="457200" indent="-457200" algn="just">
              <a:buFont typeface="Wingdings" panose="05000000000000000000" pitchFamily="2" charset="2"/>
              <a:buChar char="q"/>
            </a:pPr>
            <a:r>
              <a:rPr lang="en-US" sz="2000" dirty="0">
                <a:latin typeface="Calibri" panose="020F0502020204030204" pitchFamily="34" charset="0"/>
                <a:cs typeface="Calibri" panose="020F0502020204030204" pitchFamily="34" charset="0"/>
              </a:rPr>
              <a:t>Heart disease is one of the leading cause of deaths worldwide</a:t>
            </a:r>
            <a:r>
              <a:rPr lang="en-US" sz="2000" b="1" dirty="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Predicting and detecting heart disease has always been a difficult and time-consuming task</a:t>
            </a:r>
            <a:r>
              <a:rPr lang="en-US" sz="2000" b="1" dirty="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for doctors.</a:t>
            </a:r>
          </a:p>
          <a:p>
            <a:pPr marL="457200" indent="-457200" algn="just">
              <a:buFont typeface="Wingdings" panose="05000000000000000000" pitchFamily="2" charset="2"/>
              <a:buChar char="q"/>
            </a:pPr>
            <a:r>
              <a:rPr lang="en-US" sz="2000" dirty="0">
                <a:latin typeface="Calibri" panose="020F0502020204030204" pitchFamily="34" charset="0"/>
                <a:cs typeface="Calibri" panose="020F0502020204030204" pitchFamily="34" charset="0"/>
              </a:rPr>
              <a:t>Machine learning has shown strong effectiveness in decision-making and predictions. Building machine learning models to predict heart disease at early stage will benefit the people around the world, allowing them to take required treatment before it becomes serious. </a:t>
            </a:r>
          </a:p>
          <a:p>
            <a:pPr marL="457200" indent="-457200" algn="just">
              <a:buFont typeface="Wingdings" panose="05000000000000000000" pitchFamily="2" charset="2"/>
              <a:buChar char="q"/>
            </a:pPr>
            <a:r>
              <a:rPr lang="en-IN" sz="2000" dirty="0">
                <a:latin typeface="Calibri" panose="020F0502020204030204" pitchFamily="34" charset="0"/>
                <a:cs typeface="Calibri" panose="020F0502020204030204" pitchFamily="34" charset="0"/>
              </a:rPr>
              <a:t>The prediction model is proposed with combinations of different features and several classification techniques like K Nearest </a:t>
            </a:r>
            <a:r>
              <a:rPr lang="en-IN" sz="2000" dirty="0" err="1">
                <a:latin typeface="Calibri" panose="020F0502020204030204" pitchFamily="34" charset="0"/>
                <a:cs typeface="Calibri" panose="020F0502020204030204" pitchFamily="34" charset="0"/>
              </a:rPr>
              <a:t>Neighbors</a:t>
            </a:r>
            <a:r>
              <a:rPr lang="en-IN" sz="2000" dirty="0">
                <a:latin typeface="Calibri" panose="020F0502020204030204" pitchFamily="34" charset="0"/>
                <a:cs typeface="Calibri" panose="020F0502020204030204" pitchFamily="34" charset="0"/>
              </a:rPr>
              <a:t> Classifier, Support Vector Classifier, Decision Tree Classifier and Random Forest Classifier.</a:t>
            </a:r>
          </a:p>
          <a:p>
            <a:pPr marL="457200" indent="-457200" algn="just">
              <a:buFont typeface="Wingdings" panose="05000000000000000000" pitchFamily="2" charset="2"/>
              <a:buChar char="q"/>
            </a:pPr>
            <a:r>
              <a:rPr lang="en-IN" sz="2000" dirty="0">
                <a:latin typeface="Calibri" panose="020F0502020204030204" pitchFamily="34" charset="0"/>
                <a:cs typeface="Calibri" panose="020F0502020204030204" pitchFamily="34" charset="0"/>
              </a:rPr>
              <a:t>Cardiovascular disease is predicted by using a greater number of input attributes. The system uses medical terms such as Sex, Age, blood pressure, cholesterol attributes to predict the likelihood of patient getting a Heart disease.</a:t>
            </a:r>
            <a:endParaRPr lang="en-US" dirty="0"/>
          </a:p>
        </p:txBody>
      </p:sp>
      <p:sp>
        <p:nvSpPr>
          <p:cNvPr id="6" name="Slide Number Placeholder 5"/>
          <p:cNvSpPr>
            <a:spLocks noGrp="1"/>
          </p:cNvSpPr>
          <p:nvPr>
            <p:ph type="sldNum" sz="quarter" idx="12"/>
          </p:nvPr>
        </p:nvSpPr>
        <p:spPr/>
        <p:txBody>
          <a:bodyPr/>
          <a:lstStyle/>
          <a:p>
            <a:pPr>
              <a:defRPr/>
            </a:pPr>
            <a:fld id="{45EA2ECD-A7C9-4BC5-B99B-D6CB857FEA44}" type="slidenum">
              <a:rPr lang="en-US" smtClean="0"/>
              <a:pPr>
                <a:defRPr/>
              </a:pPr>
              <a:t>2</a:t>
            </a:fld>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p:txBody>
          <a:bodyPr/>
          <a:lstStyle/>
          <a:p>
            <a:pPr>
              <a:defRPr/>
            </a:pPr>
            <a:fld id="{2EABD33F-7093-4BAB-962E-F5CCCB8AA45E}" type="slidenum">
              <a:rPr lang="en-US"/>
              <a:pPr>
                <a:defRPr/>
              </a:pPr>
              <a:t>3</a:t>
            </a:fld>
            <a:endParaRPr lang="en-US"/>
          </a:p>
        </p:txBody>
      </p:sp>
      <p:sp>
        <p:nvSpPr>
          <p:cNvPr id="4098" name="Title 1"/>
          <p:cNvSpPr>
            <a:spLocks noGrp="1"/>
          </p:cNvSpPr>
          <p:nvPr>
            <p:ph type="title"/>
          </p:nvPr>
        </p:nvSpPr>
        <p:spPr>
          <a:xfrm>
            <a:off x="457200" y="121443"/>
            <a:ext cx="8229600" cy="914400"/>
          </a:xfrm>
        </p:spPr>
        <p:txBody>
          <a:bodyPr/>
          <a:lstStyle/>
          <a:p>
            <a:pPr eaLnBrk="1" hangingPunct="1"/>
            <a:r>
              <a:rPr lang="en-US" sz="3800" u="sng" dirty="0">
                <a:latin typeface="Arial" pitchFamily="34" charset="0"/>
                <a:cs typeface="Arial" pitchFamily="34" charset="0"/>
              </a:rPr>
              <a:t>Introduction</a:t>
            </a:r>
          </a:p>
        </p:txBody>
      </p:sp>
      <p:sp>
        <p:nvSpPr>
          <p:cNvPr id="4099" name="Content Placeholder 2"/>
          <p:cNvSpPr>
            <a:spLocks noGrp="1"/>
          </p:cNvSpPr>
          <p:nvPr>
            <p:ph idx="1"/>
          </p:nvPr>
        </p:nvSpPr>
        <p:spPr>
          <a:xfrm>
            <a:off x="457200" y="1166018"/>
            <a:ext cx="8229600" cy="4929982"/>
          </a:xfrm>
        </p:spPr>
        <p:txBody>
          <a:bodyPr/>
          <a:lstStyle/>
          <a:p>
            <a:pPr algn="just">
              <a:buFont typeface="Wingdings" panose="05000000000000000000" pitchFamily="2" charset="2"/>
              <a:buChar char="q"/>
            </a:pPr>
            <a:r>
              <a:rPr lang="en-US" sz="2000" dirty="0">
                <a:latin typeface="Calibri" panose="020F0502020204030204" pitchFamily="34" charset="0"/>
                <a:cs typeface="Calibri" panose="020F0502020204030204" pitchFamily="34" charset="0"/>
              </a:rPr>
              <a:t>When modern technology and specialists are unavailable, diagnosing and treating cardiac conditions is extremely challenging. A cardiac issue is frequently recognized by symptoms such as a high BP, discomfort, hypertension, asystole, and so on. Chest ache, difficulty in breath, and discomfort are the most prevalent signs.</a:t>
            </a:r>
          </a:p>
          <a:p>
            <a:pPr algn="just">
              <a:buFont typeface="Wingdings" panose="05000000000000000000" pitchFamily="2" charset="2"/>
              <a:buChar char="q"/>
            </a:pPr>
            <a:r>
              <a:rPr lang="en-US" sz="2000" dirty="0">
                <a:latin typeface="Calibri" panose="020F0502020204030204" pitchFamily="34" charset="0"/>
                <a:cs typeface="Calibri" panose="020F0502020204030204" pitchFamily="34" charset="0"/>
              </a:rPr>
              <a:t>There are mainly two types of risk factors which are responsible for heart diseases. One category of factors is including those factors which cannot be controlled such as family history, human age and gender. Another category includes those factors which are responsible for heart diseases and can be controlled. Risk factors such as smoking habits can be controlled.</a:t>
            </a:r>
          </a:p>
          <a:p>
            <a:pPr algn="just">
              <a:buFont typeface="Wingdings" panose="05000000000000000000" pitchFamily="2" charset="2"/>
              <a:buChar char="q"/>
            </a:pPr>
            <a:r>
              <a:rPr lang="en-US" sz="2000" dirty="0">
                <a:latin typeface="Calibri" panose="020F0502020204030204" pitchFamily="34" charset="0"/>
                <a:cs typeface="Calibri" panose="020F0502020204030204" pitchFamily="34" charset="0"/>
              </a:rPr>
              <a:t>Various machine learning-based diagnostics strategies are offered in the research by scientists to diagnose HD. Many studies have been conducted in relation to disease prediction systems using various machine learning algorithms. </a:t>
            </a:r>
          </a:p>
          <a:p>
            <a:pPr eaLnBrk="1" hangingPunct="1"/>
            <a:endParaRPr lang="en-US" sz="2400" dirty="0">
              <a:latin typeface="Arial" pitchFamily="34" charset="0"/>
              <a:cs typeface="Arial" pitchFamily="34" charset="0"/>
            </a:endParaRPr>
          </a:p>
        </p:txBody>
      </p:sp>
      <p:sp>
        <p:nvSpPr>
          <p:cNvPr id="9" name="Slide Number Placeholder 8"/>
          <p:cNvSpPr txBox="1">
            <a:spLocks noGrp="1"/>
          </p:cNvSpPr>
          <p:nvPr/>
        </p:nvSpPr>
        <p:spPr>
          <a:xfrm>
            <a:off x="6553200" y="6356350"/>
            <a:ext cx="2133600" cy="365125"/>
          </a:xfrm>
          <a:prstGeom prst="rect">
            <a:avLst/>
          </a:prstGeom>
          <a:noFill/>
        </p:spPr>
        <p:txBody>
          <a:bodyPr anchor="ctr"/>
          <a:lstStyle/>
          <a:p>
            <a:pPr algn="r" fontAlgn="auto">
              <a:spcBef>
                <a:spcPts val="0"/>
              </a:spcBef>
              <a:spcAft>
                <a:spcPts val="0"/>
              </a:spcAft>
              <a:defRPr/>
            </a:pPr>
            <a:fld id="{C22446EB-744F-41F3-8461-8854382743CB}" type="slidenum">
              <a:rPr lang="en-US" sz="1200">
                <a:solidFill>
                  <a:schemeClr val="tx1">
                    <a:tint val="75000"/>
                  </a:schemeClr>
                </a:solidFill>
                <a:latin typeface="+mn-lt"/>
                <a:cs typeface="+mn-cs"/>
              </a:rPr>
              <a:pPr algn="r" fontAlgn="auto">
                <a:spcBef>
                  <a:spcPts val="0"/>
                </a:spcBef>
                <a:spcAft>
                  <a:spcPts val="0"/>
                </a:spcAft>
                <a:defRPr/>
              </a:pPr>
              <a:t>3</a:t>
            </a:fld>
            <a:endParaRPr lang="en-US" sz="1200">
              <a:solidFill>
                <a:schemeClr val="tx1">
                  <a:tint val="75000"/>
                </a:schemeClr>
              </a:solidFill>
              <a:latin typeface="+mn-lt"/>
              <a:cs typeface="+mn-c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p:txBody>
          <a:bodyPr/>
          <a:lstStyle/>
          <a:p>
            <a:pPr>
              <a:defRPr/>
            </a:pPr>
            <a:fld id="{2EABD33F-7093-4BAB-962E-F5CCCB8AA45E}" type="slidenum">
              <a:rPr lang="en-US"/>
              <a:pPr>
                <a:defRPr/>
              </a:pPr>
              <a:t>4</a:t>
            </a:fld>
            <a:endParaRPr lang="en-US"/>
          </a:p>
        </p:txBody>
      </p:sp>
      <p:sp>
        <p:nvSpPr>
          <p:cNvPr id="4098" name="Title 1"/>
          <p:cNvSpPr>
            <a:spLocks noGrp="1"/>
          </p:cNvSpPr>
          <p:nvPr>
            <p:ph type="title"/>
          </p:nvPr>
        </p:nvSpPr>
        <p:spPr>
          <a:xfrm>
            <a:off x="457200" y="381000"/>
            <a:ext cx="8229600" cy="914400"/>
          </a:xfrm>
        </p:spPr>
        <p:txBody>
          <a:bodyPr/>
          <a:lstStyle/>
          <a:p>
            <a:pPr eaLnBrk="1" hangingPunct="1"/>
            <a:r>
              <a:rPr lang="en-US" sz="3800" u="sng" dirty="0">
                <a:latin typeface="Arial" pitchFamily="34" charset="0"/>
                <a:cs typeface="Arial" pitchFamily="34" charset="0"/>
              </a:rPr>
              <a:t>Motivation</a:t>
            </a:r>
          </a:p>
        </p:txBody>
      </p:sp>
      <p:sp>
        <p:nvSpPr>
          <p:cNvPr id="4099" name="Content Placeholder 2"/>
          <p:cNvSpPr>
            <a:spLocks noGrp="1"/>
          </p:cNvSpPr>
          <p:nvPr>
            <p:ph idx="1"/>
          </p:nvPr>
        </p:nvSpPr>
        <p:spPr>
          <a:xfrm>
            <a:off x="457200" y="1371600"/>
            <a:ext cx="8229600" cy="4525963"/>
          </a:xfrm>
        </p:spPr>
        <p:txBody>
          <a:bodyPr/>
          <a:lstStyle/>
          <a:p>
            <a:pPr algn="just">
              <a:buFont typeface="Wingdings" panose="05000000000000000000" pitchFamily="2" charset="2"/>
              <a:buChar char="q"/>
            </a:pPr>
            <a:r>
              <a:rPr lang="en-US" sz="1800" dirty="0">
                <a:latin typeface="Calibri" panose="020F0502020204030204" pitchFamily="34" charset="0"/>
                <a:cs typeface="Calibri" panose="020F0502020204030204" pitchFamily="34" charset="0"/>
              </a:rPr>
              <a:t>Heart disease affects the functioning of the heart. WHO had made a survey that in year 2016, 17.9 million people lost their lives due to heart disease. India accounts for one-fifth of these  deaths worldwide especially in younger population.</a:t>
            </a:r>
          </a:p>
          <a:p>
            <a:pPr algn="just">
              <a:buFont typeface="Wingdings" panose="05000000000000000000" pitchFamily="2" charset="2"/>
              <a:buChar char="q"/>
            </a:pPr>
            <a:r>
              <a:rPr lang="en-US" sz="1800" dirty="0">
                <a:latin typeface="Calibri" panose="020F0502020204030204" pitchFamily="34" charset="0"/>
                <a:cs typeface="Calibri" panose="020F0502020204030204" pitchFamily="34" charset="0"/>
              </a:rPr>
              <a:t>The deaths due to Cardiovascular disease have reduced in several developed countries, whereas the same has increased in low and middle income countries like India. Death rate associated with CVD in Indians is 20-50% higher than any other population.</a:t>
            </a:r>
          </a:p>
          <a:p>
            <a:pPr algn="just">
              <a:buFont typeface="Wingdings" panose="05000000000000000000" pitchFamily="2" charset="2"/>
              <a:buChar char="q"/>
            </a:pPr>
            <a:r>
              <a:rPr lang="en-US" sz="1800" dirty="0">
                <a:latin typeface="Calibri" panose="020F0502020204030204" pitchFamily="34" charset="0"/>
                <a:cs typeface="Calibri" panose="020F0502020204030204" pitchFamily="34" charset="0"/>
              </a:rPr>
              <a:t>The heart diseases can be detected by many ways and angiography is the most common way to detect heart diseases.</a:t>
            </a:r>
          </a:p>
          <a:p>
            <a:pPr algn="just">
              <a:buFont typeface="Wingdings" panose="05000000000000000000" pitchFamily="2" charset="2"/>
              <a:buChar char="q"/>
            </a:pPr>
            <a:r>
              <a:rPr lang="en-US" sz="1800" dirty="0">
                <a:latin typeface="Calibri" panose="020F0502020204030204" pitchFamily="34" charset="0"/>
                <a:cs typeface="Calibri" panose="020F0502020204030204" pitchFamily="34" charset="0"/>
              </a:rPr>
              <a:t>However, the angiography method has several disadvantages. This is an expensive operation, and doctors must consider many factors when diagnosing patients, which makes the doctor's job extremely difficult.</a:t>
            </a:r>
          </a:p>
          <a:p>
            <a:pPr algn="just">
              <a:buFont typeface="Wingdings" panose="05000000000000000000" pitchFamily="2" charset="2"/>
              <a:buChar char="q"/>
            </a:pPr>
            <a:r>
              <a:rPr lang="en-US" sz="1800" dirty="0">
                <a:latin typeface="Calibri" panose="020F0502020204030204" pitchFamily="34" charset="0"/>
                <a:cs typeface="Calibri" panose="020F0502020204030204" pitchFamily="34" charset="0"/>
              </a:rPr>
              <a:t>These shortcomings encourage researchers to develop a noninvasive method for predicting heart disease. So, there is a need to develop an automated system that can detect heart diseases on the basis of various human medical factors.</a:t>
            </a:r>
          </a:p>
          <a:p>
            <a:pPr eaLnBrk="1" hangingPunct="1"/>
            <a:endParaRPr lang="en-US" sz="2400" dirty="0">
              <a:latin typeface="Arial" pitchFamily="34" charset="0"/>
              <a:cs typeface="Arial" pitchFamily="34" charset="0"/>
            </a:endParaRPr>
          </a:p>
        </p:txBody>
      </p:sp>
      <p:sp>
        <p:nvSpPr>
          <p:cNvPr id="9" name="Slide Number Placeholder 8"/>
          <p:cNvSpPr txBox="1">
            <a:spLocks noGrp="1"/>
          </p:cNvSpPr>
          <p:nvPr/>
        </p:nvSpPr>
        <p:spPr>
          <a:xfrm>
            <a:off x="6553200" y="6356350"/>
            <a:ext cx="2133600" cy="365125"/>
          </a:xfrm>
          <a:prstGeom prst="rect">
            <a:avLst/>
          </a:prstGeom>
          <a:noFill/>
        </p:spPr>
        <p:txBody>
          <a:bodyPr anchor="ctr"/>
          <a:lstStyle/>
          <a:p>
            <a:pPr algn="r" fontAlgn="auto">
              <a:spcBef>
                <a:spcPts val="0"/>
              </a:spcBef>
              <a:spcAft>
                <a:spcPts val="0"/>
              </a:spcAft>
              <a:defRPr/>
            </a:pPr>
            <a:fld id="{C22446EB-744F-41F3-8461-8854382743CB}" type="slidenum">
              <a:rPr lang="en-US" sz="1200">
                <a:solidFill>
                  <a:schemeClr val="tx1">
                    <a:tint val="75000"/>
                  </a:schemeClr>
                </a:solidFill>
                <a:latin typeface="+mn-lt"/>
                <a:cs typeface="+mn-cs"/>
              </a:rPr>
              <a:pPr algn="r" fontAlgn="auto">
                <a:spcBef>
                  <a:spcPts val="0"/>
                </a:spcBef>
                <a:spcAft>
                  <a:spcPts val="0"/>
                </a:spcAft>
                <a:defRPr/>
              </a:pPr>
              <a:t>4</a:t>
            </a:fld>
            <a:endParaRPr lang="en-US" sz="1200">
              <a:solidFill>
                <a:schemeClr val="tx1">
                  <a:tint val="75000"/>
                </a:schemeClr>
              </a:solidFill>
              <a:latin typeface="+mn-lt"/>
              <a:cs typeface="+mn-cs"/>
            </a:endParaRPr>
          </a:p>
        </p:txBody>
      </p:sp>
    </p:spTree>
    <p:extLst>
      <p:ext uri="{BB962C8B-B14F-4D97-AF65-F5344CB8AC3E}">
        <p14:creationId xmlns:p14="http://schemas.microsoft.com/office/powerpoint/2010/main" val="39633016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p:txBody>
          <a:bodyPr/>
          <a:lstStyle/>
          <a:p>
            <a:pPr>
              <a:defRPr/>
            </a:pPr>
            <a:fld id="{A67148B2-3498-47A5-8B62-C3A72A17BDFA}" type="slidenum">
              <a:rPr lang="en-US"/>
              <a:pPr>
                <a:defRPr/>
              </a:pPr>
              <a:t>5</a:t>
            </a:fld>
            <a:endParaRPr lang="en-US"/>
          </a:p>
        </p:txBody>
      </p:sp>
      <p:sp>
        <p:nvSpPr>
          <p:cNvPr id="5123" name="Content Placeholder 2"/>
          <p:cNvSpPr>
            <a:spLocks noGrp="1"/>
          </p:cNvSpPr>
          <p:nvPr>
            <p:ph idx="1"/>
          </p:nvPr>
        </p:nvSpPr>
        <p:spPr>
          <a:xfrm>
            <a:off x="183776" y="2133600"/>
            <a:ext cx="8839200" cy="4070350"/>
          </a:xfrm>
        </p:spPr>
        <p:txBody>
          <a:bodyPr/>
          <a:lstStyle/>
          <a:p>
            <a:pPr>
              <a:buNone/>
            </a:pPr>
            <a:r>
              <a:rPr lang="en-US" sz="2400" dirty="0">
                <a:latin typeface="Arial" pitchFamily="34" charset="0"/>
              </a:rPr>
              <a:t>Techniques/Algorithms/Approaches used:</a:t>
            </a:r>
          </a:p>
          <a:p>
            <a:r>
              <a:rPr lang="en-IN" sz="1800" dirty="0"/>
              <a:t>Logistic Regression, Decision Tree, SVM, Naive Bayes, Random Forest, and KNN algorithm.</a:t>
            </a:r>
          </a:p>
          <a:p>
            <a:r>
              <a:rPr lang="en-US" sz="1800" dirty="0"/>
              <a:t>Dataset is used which was downloaded from Kaggle under the name of ‘Dataset for Heart Disease’. It contained 1025 samples along with 13 attributes (age, sex, cholesterol level, etc.)</a:t>
            </a:r>
            <a:endParaRPr lang="en-US" sz="2400" dirty="0">
              <a:latin typeface="Arial" pitchFamily="34" charset="0"/>
            </a:endParaRPr>
          </a:p>
          <a:p>
            <a:pPr>
              <a:buFont typeface="Arial" pitchFamily="34" charset="0"/>
              <a:buNone/>
            </a:pPr>
            <a:r>
              <a:rPr lang="en-US" sz="2400" dirty="0">
                <a:latin typeface="Arial" pitchFamily="34" charset="0"/>
              </a:rPr>
              <a:t>Achieved Result:</a:t>
            </a:r>
          </a:p>
          <a:p>
            <a:r>
              <a:rPr lang="en-US" sz="1800" dirty="0">
                <a:latin typeface="Arial" pitchFamily="34" charset="0"/>
              </a:rPr>
              <a:t>The Random Forest algorithm gives 98.53% accurate results which is highest among all other algorithms used.</a:t>
            </a:r>
          </a:p>
          <a:p>
            <a:pPr>
              <a:buFont typeface="Arial" pitchFamily="34" charset="0"/>
              <a:buNone/>
            </a:pPr>
            <a:r>
              <a:rPr lang="en-US" sz="2400" dirty="0">
                <a:latin typeface="Arial" pitchFamily="34" charset="0"/>
              </a:rPr>
              <a:t>Issues:</a:t>
            </a:r>
          </a:p>
          <a:p>
            <a:r>
              <a:rPr lang="en-IN" sz="2000" dirty="0"/>
              <a:t>Random forest trains the data slowly due to large number of samples.</a:t>
            </a:r>
          </a:p>
          <a:p>
            <a:r>
              <a:rPr lang="en-US" sz="2000" dirty="0">
                <a:latin typeface="+mj-lt"/>
              </a:rPr>
              <a:t>R</a:t>
            </a:r>
            <a:r>
              <a:rPr lang="en-IN" sz="2000" dirty="0" err="1">
                <a:latin typeface="+mj-lt"/>
              </a:rPr>
              <a:t>andom</a:t>
            </a:r>
            <a:r>
              <a:rPr lang="en-IN" sz="2000" dirty="0">
                <a:latin typeface="+mj-lt"/>
              </a:rPr>
              <a:t> forest algorithm may change considerable by a small change in the data.</a:t>
            </a:r>
            <a:endParaRPr lang="en-US" sz="2000" dirty="0">
              <a:latin typeface="+mj-lt"/>
            </a:endParaRPr>
          </a:p>
          <a:p>
            <a:pPr eaLnBrk="1" hangingPunct="1">
              <a:buFont typeface="Arial" pitchFamily="34" charset="0"/>
              <a:buNone/>
            </a:pPr>
            <a:endParaRPr lang="en-US" sz="2800" dirty="0">
              <a:latin typeface="Airel"/>
            </a:endParaRPr>
          </a:p>
        </p:txBody>
      </p:sp>
      <p:sp>
        <p:nvSpPr>
          <p:cNvPr id="6" name="Slide Number Placeholder 5"/>
          <p:cNvSpPr txBox="1">
            <a:spLocks noGrp="1"/>
          </p:cNvSpPr>
          <p:nvPr/>
        </p:nvSpPr>
        <p:spPr>
          <a:xfrm>
            <a:off x="6553200" y="6356350"/>
            <a:ext cx="2133600" cy="365125"/>
          </a:xfrm>
          <a:prstGeom prst="rect">
            <a:avLst/>
          </a:prstGeom>
          <a:noFill/>
        </p:spPr>
        <p:txBody>
          <a:bodyPr anchor="ctr"/>
          <a:lstStyle/>
          <a:p>
            <a:pPr algn="r" fontAlgn="auto">
              <a:spcBef>
                <a:spcPts val="0"/>
              </a:spcBef>
              <a:spcAft>
                <a:spcPts val="0"/>
              </a:spcAft>
              <a:defRPr/>
            </a:pPr>
            <a:fld id="{B05DB4FC-FE74-43CE-A495-D2AF9BF5846E}" type="slidenum">
              <a:rPr lang="en-US" sz="1200">
                <a:solidFill>
                  <a:schemeClr val="tx1">
                    <a:tint val="75000"/>
                  </a:schemeClr>
                </a:solidFill>
                <a:latin typeface="+mn-lt"/>
                <a:cs typeface="+mn-cs"/>
              </a:rPr>
              <a:pPr algn="r" fontAlgn="auto">
                <a:spcBef>
                  <a:spcPts val="0"/>
                </a:spcBef>
                <a:spcAft>
                  <a:spcPts val="0"/>
                </a:spcAft>
                <a:defRPr/>
              </a:pPr>
              <a:t>5</a:t>
            </a:fld>
            <a:endParaRPr lang="en-US" sz="1200">
              <a:solidFill>
                <a:schemeClr val="tx1">
                  <a:tint val="75000"/>
                </a:schemeClr>
              </a:solidFill>
              <a:latin typeface="+mn-lt"/>
              <a:cs typeface="+mn-cs"/>
            </a:endParaRPr>
          </a:p>
        </p:txBody>
      </p:sp>
      <p:sp>
        <p:nvSpPr>
          <p:cNvPr id="3" name="Title 2">
            <a:extLst>
              <a:ext uri="{FF2B5EF4-FFF2-40B4-BE49-F238E27FC236}">
                <a16:creationId xmlns:a16="http://schemas.microsoft.com/office/drawing/2014/main" id="{7E2B057E-AD66-4FFD-B5A9-294DAC3510FA}"/>
              </a:ext>
            </a:extLst>
          </p:cNvPr>
          <p:cNvSpPr>
            <a:spLocks noGrp="1"/>
          </p:cNvSpPr>
          <p:nvPr>
            <p:ph type="title"/>
          </p:nvPr>
        </p:nvSpPr>
        <p:spPr>
          <a:xfrm>
            <a:off x="488576" y="136525"/>
            <a:ext cx="8229600" cy="1997075"/>
          </a:xfrm>
        </p:spPr>
        <p:txBody>
          <a:bodyPr/>
          <a:lstStyle/>
          <a:p>
            <a:r>
              <a:rPr lang="en-US" sz="2800" dirty="0"/>
              <a:t>[1] </a:t>
            </a:r>
            <a:r>
              <a:rPr lang="en-IN" sz="2800" dirty="0"/>
              <a:t>A Comparison Based Study of Supervised Machine Learning Algorithms for Prediction of Heart Disease</a:t>
            </a:r>
            <a:br>
              <a:rPr lang="en-IN" sz="2800" dirty="0"/>
            </a:br>
            <a:r>
              <a:rPr lang="en-IN" sz="1400" dirty="0"/>
              <a:t>1</a:t>
            </a:r>
            <a:r>
              <a:rPr lang="en-US" sz="1400" dirty="0" err="1"/>
              <a:t>st</a:t>
            </a:r>
            <a:r>
              <a:rPr lang="en-US" sz="1400" dirty="0"/>
              <a:t> International Conference on Computational Intelligence and Sustainable Engineering Solution(CISES2022)</a:t>
            </a:r>
            <a:br>
              <a:rPr lang="en-US" sz="1400" dirty="0"/>
            </a:br>
            <a:r>
              <a:rPr lang="en-US" sz="1400" dirty="0"/>
              <a:t>(</a:t>
            </a:r>
            <a:r>
              <a:rPr lang="en-IN" sz="1400" dirty="0"/>
              <a:t>Deepak </a:t>
            </a:r>
            <a:r>
              <a:rPr lang="en-IN" sz="1400" dirty="0" err="1"/>
              <a:t>kumar</a:t>
            </a:r>
            <a:r>
              <a:rPr lang="en-IN" sz="1400" dirty="0"/>
              <a:t> </a:t>
            </a:r>
            <a:r>
              <a:rPr lang="en-IN" sz="1400" dirty="0" err="1"/>
              <a:t>chohan</a:t>
            </a:r>
            <a:r>
              <a:rPr lang="en-IN" sz="1400" dirty="0"/>
              <a:t>, Dinesh C </a:t>
            </a:r>
            <a:r>
              <a:rPr lang="en-IN" sz="1400" dirty="0" err="1"/>
              <a:t>Dobhal</a:t>
            </a:r>
            <a:r>
              <a:rPr lang="en-IN" sz="1400" dirty="0"/>
              <a:t>)</a:t>
            </a:r>
            <a:r>
              <a:rPr lang="en-US" sz="1400" dirty="0"/>
              <a:t> </a:t>
            </a:r>
            <a:endParaRPr lang="en-IN" sz="1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3"/>
          <p:cNvSpPr>
            <a:spLocks noGrp="1"/>
          </p:cNvSpPr>
          <p:nvPr>
            <p:ph type="dt" sz="half" idx="10"/>
          </p:nvPr>
        </p:nvSpPr>
        <p:spPr/>
        <p:txBody>
          <a:bodyPr/>
          <a:lstStyle/>
          <a:p>
            <a:pPr>
              <a:defRPr/>
            </a:pPr>
            <a:fld id="{14F07356-420D-489B-9A80-042B26E19955}" type="datetime5">
              <a:rPr lang="en-US" smtClean="0"/>
              <a:t>9-Nov-22</a:t>
            </a:fld>
            <a:endParaRPr lang="en-US"/>
          </a:p>
        </p:txBody>
      </p:sp>
      <p:sp>
        <p:nvSpPr>
          <p:cNvPr id="5122" name="Title 1"/>
          <p:cNvSpPr>
            <a:spLocks noGrp="1"/>
          </p:cNvSpPr>
          <p:nvPr>
            <p:ph type="title"/>
          </p:nvPr>
        </p:nvSpPr>
        <p:spPr>
          <a:xfrm>
            <a:off x="31376" y="154454"/>
            <a:ext cx="9144000" cy="1524000"/>
          </a:xfrm>
        </p:spPr>
        <p:txBody>
          <a:bodyPr/>
          <a:lstStyle/>
          <a:p>
            <a:pPr eaLnBrk="1" hangingPunct="1"/>
            <a:r>
              <a:rPr lang="en-US" sz="2800" dirty="0">
                <a:cs typeface="Arial" pitchFamily="34" charset="0"/>
              </a:rPr>
              <a:t>[2] </a:t>
            </a:r>
            <a:r>
              <a:rPr lang="en-IN" sz="3200" dirty="0"/>
              <a:t>A Novel Approach for Prediction of Heart Disease using Machine Learning Algorithms</a:t>
            </a:r>
            <a:br>
              <a:rPr lang="en-IN" sz="3200" dirty="0"/>
            </a:br>
            <a:r>
              <a:rPr lang="en-US" sz="1400" dirty="0"/>
              <a:t>2021 Asian Conference on Innovation in Technology (ASIANCON) Pune, India. Aug 28-29, 2021</a:t>
            </a:r>
            <a:br>
              <a:rPr lang="en-US" sz="1400" dirty="0"/>
            </a:br>
            <a:r>
              <a:rPr lang="en-US" sz="1400" dirty="0"/>
              <a:t>(</a:t>
            </a:r>
            <a:r>
              <a:rPr lang="en-IN" sz="1400" dirty="0"/>
              <a:t>Akanksha Kumari, Ashok Kumar Mehta)</a:t>
            </a:r>
            <a:endParaRPr lang="en-US" sz="1400" dirty="0">
              <a:cs typeface="Arial" pitchFamily="34" charset="0"/>
            </a:endParaRPr>
          </a:p>
        </p:txBody>
      </p:sp>
      <p:sp>
        <p:nvSpPr>
          <p:cNvPr id="5123" name="Content Placeholder 2"/>
          <p:cNvSpPr>
            <a:spLocks noGrp="1"/>
          </p:cNvSpPr>
          <p:nvPr>
            <p:ph idx="1"/>
          </p:nvPr>
        </p:nvSpPr>
        <p:spPr>
          <a:xfrm>
            <a:off x="228600" y="1371599"/>
            <a:ext cx="8686800" cy="5331947"/>
          </a:xfrm>
        </p:spPr>
        <p:txBody>
          <a:bodyPr/>
          <a:lstStyle/>
          <a:p>
            <a:pPr eaLnBrk="1" hangingPunct="1">
              <a:buFont typeface="Arial" pitchFamily="34" charset="0"/>
              <a:buNone/>
            </a:pPr>
            <a:endParaRPr lang="en-US" sz="2400" b="1" dirty="0">
              <a:latin typeface="Arial" pitchFamily="34" charset="0"/>
              <a:cs typeface="Arial" pitchFamily="34" charset="0"/>
            </a:endParaRPr>
          </a:p>
          <a:p>
            <a:pPr>
              <a:buFont typeface="Arial" pitchFamily="34" charset="0"/>
              <a:buNone/>
            </a:pPr>
            <a:r>
              <a:rPr lang="en-US" sz="2400" dirty="0">
                <a:latin typeface="Arial" pitchFamily="34" charset="0"/>
              </a:rPr>
              <a:t>Techniques/Algorithms/Approaches used:</a:t>
            </a:r>
          </a:p>
          <a:p>
            <a:r>
              <a:rPr lang="en-IN" sz="2000" dirty="0"/>
              <a:t>Logistic Regression, Linear Discriminate Analysis, K </a:t>
            </a:r>
            <a:r>
              <a:rPr lang="en-IN" sz="2000" dirty="0" err="1"/>
              <a:t>Neighbors</a:t>
            </a:r>
            <a:r>
              <a:rPr lang="en-IN" sz="2000" dirty="0"/>
              <a:t> Classifier, Decision Tree Classifier, Gaussian Naïve Bayes, Support Vector Machine and Random Forest classifier</a:t>
            </a:r>
          </a:p>
          <a:p>
            <a:r>
              <a:rPr lang="en-US" sz="2000" dirty="0"/>
              <a:t>The used dataset is taken from Kaggle.</a:t>
            </a:r>
          </a:p>
          <a:p>
            <a:r>
              <a:rPr lang="en-IN" sz="2000" dirty="0"/>
              <a:t>AdaBoost Ensemble Algorithm and Voting Ensemble Algorithm are used for improve accuracy rate of weak algorithms like Decision tree and Naïve Bayes.</a:t>
            </a:r>
            <a:endParaRPr lang="en-US" sz="2000" dirty="0">
              <a:latin typeface="Arial" pitchFamily="34" charset="0"/>
            </a:endParaRPr>
          </a:p>
          <a:p>
            <a:pPr>
              <a:buFont typeface="Arial" pitchFamily="34" charset="0"/>
              <a:buNone/>
            </a:pPr>
            <a:r>
              <a:rPr lang="en-US" sz="2400" dirty="0">
                <a:latin typeface="Arial" pitchFamily="34" charset="0"/>
              </a:rPr>
              <a:t>Achieved Result:</a:t>
            </a:r>
          </a:p>
          <a:p>
            <a:r>
              <a:rPr lang="en-US" sz="2000" dirty="0">
                <a:latin typeface="+mj-lt"/>
              </a:rPr>
              <a:t>After using AdaBoost and Voting method we got 100% accuracy of </a:t>
            </a:r>
            <a:r>
              <a:rPr lang="en-IN" sz="2000" dirty="0"/>
              <a:t>Logistic Regression</a:t>
            </a:r>
            <a:r>
              <a:rPr lang="en-US" sz="2000" dirty="0"/>
              <a:t>,</a:t>
            </a:r>
            <a:r>
              <a:rPr lang="en-IN" sz="2000" dirty="0"/>
              <a:t> Decision Tree</a:t>
            </a:r>
            <a:r>
              <a:rPr lang="en-US" sz="2000" dirty="0"/>
              <a:t> , SVC and RF.</a:t>
            </a:r>
            <a:endParaRPr lang="en-US" sz="2000" dirty="0">
              <a:latin typeface="+mj-lt"/>
            </a:endParaRPr>
          </a:p>
          <a:p>
            <a:pPr>
              <a:buFont typeface="Arial" pitchFamily="34" charset="0"/>
              <a:buNone/>
            </a:pPr>
            <a:r>
              <a:rPr lang="en-US" sz="2400" dirty="0">
                <a:latin typeface="Arial" pitchFamily="34" charset="0"/>
              </a:rPr>
              <a:t>Issues:</a:t>
            </a:r>
          </a:p>
          <a:p>
            <a:r>
              <a:rPr lang="en-IN" sz="2000" dirty="0">
                <a:latin typeface="+mj-lt"/>
              </a:rPr>
              <a:t>LR Does not support non-linear relationship between the predictor and the outcome</a:t>
            </a:r>
            <a:endParaRPr lang="en-US" sz="2000" dirty="0">
              <a:latin typeface="+mj-lt"/>
            </a:endParaRPr>
          </a:p>
          <a:p>
            <a:pPr eaLnBrk="1" hangingPunct="1">
              <a:buFont typeface="Arial" pitchFamily="34" charset="0"/>
              <a:buNone/>
            </a:pPr>
            <a:endParaRPr lang="en-US" sz="2400" dirty="0">
              <a:latin typeface="Arial" pitchFamily="34" charset="0"/>
            </a:endParaRPr>
          </a:p>
          <a:p>
            <a:pPr eaLnBrk="1" hangingPunct="1">
              <a:buFont typeface="Arial" pitchFamily="34" charset="0"/>
              <a:buNone/>
            </a:pPr>
            <a:endParaRPr lang="en-US" sz="2800" dirty="0">
              <a:latin typeface="Aire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p:txBody>
          <a:bodyPr/>
          <a:lstStyle/>
          <a:p>
            <a:pPr>
              <a:defRPr/>
            </a:pPr>
            <a:fld id="{A67148B2-3498-47A5-8B62-C3A72A17BDFA}" type="slidenum">
              <a:rPr lang="en-US"/>
              <a:pPr>
                <a:defRPr/>
              </a:pPr>
              <a:t>7</a:t>
            </a:fld>
            <a:endParaRPr lang="en-US"/>
          </a:p>
        </p:txBody>
      </p:sp>
      <p:sp>
        <p:nvSpPr>
          <p:cNvPr id="5122" name="Title 1"/>
          <p:cNvSpPr>
            <a:spLocks noGrp="1"/>
          </p:cNvSpPr>
          <p:nvPr>
            <p:ph type="title"/>
          </p:nvPr>
        </p:nvSpPr>
        <p:spPr>
          <a:xfrm>
            <a:off x="228600" y="55843"/>
            <a:ext cx="8686800" cy="1905000"/>
          </a:xfrm>
        </p:spPr>
        <p:txBody>
          <a:bodyPr/>
          <a:lstStyle/>
          <a:p>
            <a:pPr eaLnBrk="1" hangingPunct="1"/>
            <a:r>
              <a:rPr lang="en-US" sz="2800" dirty="0">
                <a:cs typeface="Arial" pitchFamily="34" charset="0"/>
              </a:rPr>
              <a:t>[3] </a:t>
            </a:r>
            <a:r>
              <a:rPr lang="en-IN" sz="2800" dirty="0"/>
              <a:t>Effective Study of Machine Learning Algorithms for Heart Disease Prediction</a:t>
            </a:r>
            <a:br>
              <a:rPr lang="en-IN" sz="2800" dirty="0"/>
            </a:br>
            <a:r>
              <a:rPr lang="en-US" sz="1400" dirty="0"/>
              <a:t>2022 2nd International Conference on Power Electronics &amp; IoT Applications in Renewable Energy and Its Control (PARC) GLA University, Mathura, India. Jan 21-22, 2022</a:t>
            </a:r>
            <a:br>
              <a:rPr lang="en-US" sz="1400" dirty="0"/>
            </a:br>
            <a:r>
              <a:rPr lang="en-US" sz="1400" dirty="0"/>
              <a:t>(</a:t>
            </a:r>
            <a:r>
              <a:rPr lang="en-IN" sz="1400" dirty="0"/>
              <a:t>Mihir J. Gaikwad, </a:t>
            </a:r>
            <a:r>
              <a:rPr lang="en-IN" sz="1400" dirty="0" err="1"/>
              <a:t>Prathmesh</a:t>
            </a:r>
            <a:r>
              <a:rPr lang="en-IN" sz="1400" dirty="0"/>
              <a:t> S. </a:t>
            </a:r>
            <a:r>
              <a:rPr lang="en-IN" sz="1400" dirty="0" err="1"/>
              <a:t>Asole</a:t>
            </a:r>
            <a:r>
              <a:rPr lang="en-IN" sz="1400" dirty="0"/>
              <a:t>, Prof. Leela S. </a:t>
            </a:r>
            <a:r>
              <a:rPr lang="en-IN" sz="1400" dirty="0" err="1"/>
              <a:t>Bitla</a:t>
            </a:r>
            <a:r>
              <a:rPr lang="en-US" sz="1400" dirty="0"/>
              <a:t>)</a:t>
            </a:r>
            <a:endParaRPr lang="en-US" sz="1400" dirty="0">
              <a:cs typeface="Arial" pitchFamily="34" charset="0"/>
            </a:endParaRPr>
          </a:p>
        </p:txBody>
      </p:sp>
      <p:sp>
        <p:nvSpPr>
          <p:cNvPr id="5123" name="Content Placeholder 2"/>
          <p:cNvSpPr>
            <a:spLocks noGrp="1"/>
          </p:cNvSpPr>
          <p:nvPr>
            <p:ph idx="1"/>
          </p:nvPr>
        </p:nvSpPr>
        <p:spPr>
          <a:xfrm>
            <a:off x="228600" y="1600201"/>
            <a:ext cx="8686800" cy="5121274"/>
          </a:xfrm>
        </p:spPr>
        <p:txBody>
          <a:bodyPr/>
          <a:lstStyle/>
          <a:p>
            <a:pPr eaLnBrk="1" hangingPunct="1">
              <a:buFont typeface="Arial" pitchFamily="34" charset="0"/>
              <a:buNone/>
            </a:pPr>
            <a:endParaRPr lang="en-US" sz="2400" b="1" dirty="0">
              <a:latin typeface="Arial" pitchFamily="34" charset="0"/>
              <a:cs typeface="Arial" pitchFamily="34" charset="0"/>
            </a:endParaRPr>
          </a:p>
          <a:p>
            <a:pPr>
              <a:buFont typeface="Arial" pitchFamily="34" charset="0"/>
              <a:buNone/>
            </a:pPr>
            <a:r>
              <a:rPr lang="en-US" sz="2400" dirty="0">
                <a:latin typeface="Arial" pitchFamily="34" charset="0"/>
              </a:rPr>
              <a:t>Techniques/Algorithms/Approaches used:</a:t>
            </a:r>
          </a:p>
          <a:p>
            <a:r>
              <a:rPr lang="en-IN" sz="2000" dirty="0"/>
              <a:t>Support Vector Machines, Gradient Boosting Classifier, Decision tree, Random forest, Logistic Regression</a:t>
            </a:r>
          </a:p>
          <a:p>
            <a:r>
              <a:rPr lang="en-US" sz="2000" dirty="0"/>
              <a:t>The heart-disease dataset is hosted on the UCI (University of California, Irvine) Machine Learning Repository, and it contains 270 patient records with 14 attributes. </a:t>
            </a:r>
            <a:endParaRPr lang="en-US" sz="2000" dirty="0">
              <a:latin typeface="+mj-lt"/>
            </a:endParaRPr>
          </a:p>
          <a:p>
            <a:pPr>
              <a:buFont typeface="Arial" pitchFamily="34" charset="0"/>
              <a:buNone/>
            </a:pPr>
            <a:r>
              <a:rPr lang="en-US" sz="2400" dirty="0">
                <a:latin typeface="Arial" pitchFamily="34" charset="0"/>
              </a:rPr>
              <a:t>Achieved Result:</a:t>
            </a:r>
          </a:p>
          <a:p>
            <a:r>
              <a:rPr lang="en-US" sz="2000" dirty="0"/>
              <a:t>The best algorithm for prediction is the Support Vector Machine, which has a pinpoint prediction accuracy of 82.35%.</a:t>
            </a:r>
            <a:endParaRPr lang="en-US" sz="2000" dirty="0">
              <a:latin typeface="+mj-lt"/>
            </a:endParaRPr>
          </a:p>
          <a:p>
            <a:pPr>
              <a:buFont typeface="Arial" pitchFamily="34" charset="0"/>
              <a:buNone/>
            </a:pPr>
            <a:r>
              <a:rPr lang="en-US" sz="2400" dirty="0">
                <a:latin typeface="Arial" pitchFamily="34" charset="0"/>
              </a:rPr>
              <a:t>Issues:</a:t>
            </a:r>
          </a:p>
          <a:p>
            <a:r>
              <a:rPr lang="en-IN" sz="2000" dirty="0">
                <a:latin typeface="+mj-lt"/>
              </a:rPr>
              <a:t>SVM doesn’t perform very well, when the data set has more noise i.e. target classes are overlapping. </a:t>
            </a:r>
            <a:endParaRPr lang="en-US" sz="2000" dirty="0">
              <a:latin typeface="+mj-lt"/>
            </a:endParaRPr>
          </a:p>
          <a:p>
            <a:pPr eaLnBrk="1" hangingPunct="1">
              <a:buFont typeface="Arial" pitchFamily="34" charset="0"/>
              <a:buNone/>
            </a:pPr>
            <a:endParaRPr lang="en-US" sz="2400" dirty="0">
              <a:latin typeface="Arial" pitchFamily="34" charset="0"/>
            </a:endParaRPr>
          </a:p>
          <a:p>
            <a:pPr eaLnBrk="1" hangingPunct="1">
              <a:buFont typeface="Arial" pitchFamily="34" charset="0"/>
              <a:buNone/>
            </a:pPr>
            <a:endParaRPr lang="en-US" sz="2800" dirty="0">
              <a:latin typeface="Airel"/>
            </a:endParaRPr>
          </a:p>
        </p:txBody>
      </p:sp>
      <p:sp>
        <p:nvSpPr>
          <p:cNvPr id="6" name="Slide Number Placeholder 5"/>
          <p:cNvSpPr txBox="1">
            <a:spLocks noGrp="1"/>
          </p:cNvSpPr>
          <p:nvPr/>
        </p:nvSpPr>
        <p:spPr>
          <a:xfrm>
            <a:off x="6553200" y="6356350"/>
            <a:ext cx="2133600" cy="365125"/>
          </a:xfrm>
          <a:prstGeom prst="rect">
            <a:avLst/>
          </a:prstGeom>
          <a:noFill/>
        </p:spPr>
        <p:txBody>
          <a:bodyPr anchor="ctr"/>
          <a:lstStyle/>
          <a:p>
            <a:pPr algn="r" fontAlgn="auto">
              <a:spcBef>
                <a:spcPts val="0"/>
              </a:spcBef>
              <a:spcAft>
                <a:spcPts val="0"/>
              </a:spcAft>
              <a:defRPr/>
            </a:pPr>
            <a:fld id="{B05DB4FC-FE74-43CE-A495-D2AF9BF5846E}" type="slidenum">
              <a:rPr lang="en-US" sz="1200">
                <a:solidFill>
                  <a:schemeClr val="tx1">
                    <a:tint val="75000"/>
                  </a:schemeClr>
                </a:solidFill>
                <a:latin typeface="+mn-lt"/>
                <a:cs typeface="+mn-cs"/>
              </a:rPr>
              <a:pPr algn="r" fontAlgn="auto">
                <a:spcBef>
                  <a:spcPts val="0"/>
                </a:spcBef>
                <a:spcAft>
                  <a:spcPts val="0"/>
                </a:spcAft>
                <a:defRPr/>
              </a:pPr>
              <a:t>7</a:t>
            </a:fld>
            <a:endParaRPr lang="en-US" sz="1200">
              <a:solidFill>
                <a:schemeClr val="tx1">
                  <a:tint val="75000"/>
                </a:schemeClr>
              </a:solidFill>
              <a:latin typeface="+mn-lt"/>
              <a:cs typeface="+mn-c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p:txBody>
          <a:bodyPr/>
          <a:lstStyle/>
          <a:p>
            <a:pPr>
              <a:defRPr/>
            </a:pPr>
            <a:fld id="{A67148B2-3498-47A5-8B62-C3A72A17BDFA}" type="slidenum">
              <a:rPr lang="en-US"/>
              <a:pPr>
                <a:defRPr/>
              </a:pPr>
              <a:t>8</a:t>
            </a:fld>
            <a:endParaRPr lang="en-US"/>
          </a:p>
        </p:txBody>
      </p:sp>
      <p:sp>
        <p:nvSpPr>
          <p:cNvPr id="5122" name="Title 1"/>
          <p:cNvSpPr>
            <a:spLocks noGrp="1"/>
          </p:cNvSpPr>
          <p:nvPr>
            <p:ph type="title"/>
          </p:nvPr>
        </p:nvSpPr>
        <p:spPr>
          <a:xfrm>
            <a:off x="228600" y="0"/>
            <a:ext cx="8686800" cy="1981200"/>
          </a:xfrm>
        </p:spPr>
        <p:txBody>
          <a:bodyPr/>
          <a:lstStyle/>
          <a:p>
            <a:pPr eaLnBrk="1" hangingPunct="1"/>
            <a:r>
              <a:rPr lang="en-US" sz="2800" dirty="0">
                <a:cs typeface="Arial" pitchFamily="34" charset="0"/>
              </a:rPr>
              <a:t>[4] </a:t>
            </a:r>
            <a:r>
              <a:rPr lang="en-IN" sz="2800" dirty="0"/>
              <a:t>Feature Optimization Based Heart Disease Prediction using Machine Learning</a:t>
            </a:r>
            <a:br>
              <a:rPr lang="en-IN" sz="2800" dirty="0"/>
            </a:br>
            <a:r>
              <a:rPr lang="en-US" sz="1400" dirty="0"/>
              <a:t>2021 5th International Conference on Information Systems and Computer Networks (ISCON) GLA University, Mathura, India. Oct 22-23, 2021</a:t>
            </a:r>
            <a:br>
              <a:rPr lang="en-US" sz="1400" dirty="0"/>
            </a:br>
            <a:r>
              <a:rPr lang="en-US" sz="1400" dirty="0"/>
              <a:t>(</a:t>
            </a:r>
            <a:r>
              <a:rPr lang="en-IN" sz="1400" dirty="0" err="1"/>
              <a:t>D.P.Yadav</a:t>
            </a:r>
            <a:r>
              <a:rPr lang="en-IN" sz="1400" dirty="0"/>
              <a:t>, </a:t>
            </a:r>
            <a:r>
              <a:rPr lang="en-IN" sz="1400" dirty="0" err="1"/>
              <a:t>Prabhav</a:t>
            </a:r>
            <a:r>
              <a:rPr lang="en-IN" sz="1400" dirty="0"/>
              <a:t> Saini, Pragya Mittal</a:t>
            </a:r>
            <a:r>
              <a:rPr lang="en-US" sz="1400" dirty="0"/>
              <a:t>)</a:t>
            </a:r>
            <a:endParaRPr lang="en-US" sz="1400" dirty="0">
              <a:cs typeface="Arial" pitchFamily="34" charset="0"/>
            </a:endParaRPr>
          </a:p>
        </p:txBody>
      </p:sp>
      <p:sp>
        <p:nvSpPr>
          <p:cNvPr id="5123" name="Content Placeholder 2"/>
          <p:cNvSpPr>
            <a:spLocks noGrp="1"/>
          </p:cNvSpPr>
          <p:nvPr>
            <p:ph idx="1"/>
          </p:nvPr>
        </p:nvSpPr>
        <p:spPr>
          <a:xfrm>
            <a:off x="152400" y="1600200"/>
            <a:ext cx="8839200" cy="5121274"/>
          </a:xfrm>
        </p:spPr>
        <p:txBody>
          <a:bodyPr/>
          <a:lstStyle/>
          <a:p>
            <a:pPr eaLnBrk="1" hangingPunct="1">
              <a:buFont typeface="Arial" pitchFamily="34" charset="0"/>
              <a:buNone/>
            </a:pPr>
            <a:endParaRPr lang="en-US" sz="2400" b="1" dirty="0">
              <a:latin typeface="Arial" pitchFamily="34" charset="0"/>
              <a:cs typeface="Arial" pitchFamily="34" charset="0"/>
            </a:endParaRPr>
          </a:p>
          <a:p>
            <a:pPr>
              <a:buFont typeface="Arial" pitchFamily="34" charset="0"/>
              <a:buNone/>
            </a:pPr>
            <a:r>
              <a:rPr lang="en-US" sz="2400" dirty="0">
                <a:latin typeface="Arial" pitchFamily="34" charset="0"/>
              </a:rPr>
              <a:t>Techniques/Algorithms/Approaches used:</a:t>
            </a:r>
          </a:p>
          <a:p>
            <a:r>
              <a:rPr lang="en-US" sz="2000" dirty="0"/>
              <a:t>Support Vector Machine (SVM), K-Nearest Neighbor (KNN), Naïve Bayes and Random Forest algorithms</a:t>
            </a:r>
          </a:p>
          <a:p>
            <a:r>
              <a:rPr lang="en-US" sz="2000" dirty="0">
                <a:latin typeface="+mj-lt"/>
              </a:rPr>
              <a:t>To increase accuracy rate of algorithms, genetic optimization technique is used</a:t>
            </a:r>
          </a:p>
          <a:p>
            <a:pPr>
              <a:buFont typeface="Arial" pitchFamily="34" charset="0"/>
              <a:buNone/>
            </a:pPr>
            <a:r>
              <a:rPr lang="en-US" sz="2400" dirty="0">
                <a:latin typeface="Arial" pitchFamily="34" charset="0"/>
              </a:rPr>
              <a:t>Achieved Result:</a:t>
            </a:r>
          </a:p>
          <a:p>
            <a:r>
              <a:rPr lang="en-US" sz="2000" dirty="0"/>
              <a:t>we got 96% accuracy with Naive Bayes algorithm which was 87% before applying the genetic optimization technique</a:t>
            </a:r>
            <a:endParaRPr lang="en-US" sz="2000" dirty="0">
              <a:latin typeface="+mj-lt"/>
            </a:endParaRPr>
          </a:p>
          <a:p>
            <a:pPr>
              <a:buFont typeface="Arial" pitchFamily="34" charset="0"/>
              <a:buNone/>
            </a:pPr>
            <a:r>
              <a:rPr lang="en-US" sz="2400" dirty="0">
                <a:latin typeface="Arial" pitchFamily="34" charset="0"/>
              </a:rPr>
              <a:t>Issues:</a:t>
            </a:r>
          </a:p>
          <a:p>
            <a:r>
              <a:rPr lang="en-US" sz="2000" dirty="0"/>
              <a:t>The algorithm which gave us the worst performance is SVM (81.31%)</a:t>
            </a:r>
          </a:p>
          <a:p>
            <a:r>
              <a:rPr lang="en-US" sz="2000" dirty="0">
                <a:latin typeface="+mj-lt"/>
              </a:rPr>
              <a:t>Naïve Bayes learns fast and easily but if our training set is not ideal, NB can be highly biased and results will be garbage, there aren’t many parameters to fix things either.</a:t>
            </a:r>
          </a:p>
          <a:p>
            <a:pPr eaLnBrk="1" hangingPunct="1">
              <a:buFont typeface="Arial" pitchFamily="34" charset="0"/>
              <a:buNone/>
            </a:pPr>
            <a:endParaRPr lang="en-US" sz="2400" dirty="0">
              <a:latin typeface="Arial" pitchFamily="34" charset="0"/>
            </a:endParaRPr>
          </a:p>
          <a:p>
            <a:pPr eaLnBrk="1" hangingPunct="1">
              <a:buFont typeface="Arial" pitchFamily="34" charset="0"/>
              <a:buNone/>
            </a:pPr>
            <a:endParaRPr lang="en-US" sz="2800" dirty="0">
              <a:latin typeface="Airel"/>
            </a:endParaRPr>
          </a:p>
        </p:txBody>
      </p:sp>
      <p:sp>
        <p:nvSpPr>
          <p:cNvPr id="6" name="Slide Number Placeholder 5"/>
          <p:cNvSpPr txBox="1">
            <a:spLocks noGrp="1"/>
          </p:cNvSpPr>
          <p:nvPr/>
        </p:nvSpPr>
        <p:spPr>
          <a:xfrm>
            <a:off x="6553200" y="6356350"/>
            <a:ext cx="2133600" cy="365125"/>
          </a:xfrm>
          <a:prstGeom prst="rect">
            <a:avLst/>
          </a:prstGeom>
          <a:noFill/>
        </p:spPr>
        <p:txBody>
          <a:bodyPr anchor="ctr"/>
          <a:lstStyle/>
          <a:p>
            <a:pPr algn="r" fontAlgn="auto">
              <a:spcBef>
                <a:spcPts val="0"/>
              </a:spcBef>
              <a:spcAft>
                <a:spcPts val="0"/>
              </a:spcAft>
              <a:defRPr/>
            </a:pPr>
            <a:fld id="{B05DB4FC-FE74-43CE-A495-D2AF9BF5846E}" type="slidenum">
              <a:rPr lang="en-US" sz="1200">
                <a:solidFill>
                  <a:schemeClr val="tx1">
                    <a:tint val="75000"/>
                  </a:schemeClr>
                </a:solidFill>
                <a:latin typeface="+mn-lt"/>
                <a:cs typeface="+mn-cs"/>
              </a:rPr>
              <a:pPr algn="r" fontAlgn="auto">
                <a:spcBef>
                  <a:spcPts val="0"/>
                </a:spcBef>
                <a:spcAft>
                  <a:spcPts val="0"/>
                </a:spcAft>
                <a:defRPr/>
              </a:pPr>
              <a:t>8</a:t>
            </a:fld>
            <a:endParaRPr lang="en-US" sz="1200">
              <a:solidFill>
                <a:schemeClr val="tx1">
                  <a:tint val="75000"/>
                </a:schemeClr>
              </a:solidFill>
              <a:latin typeface="+mn-lt"/>
              <a:cs typeface="+mn-cs"/>
            </a:endParaRPr>
          </a:p>
        </p:txBody>
      </p:sp>
    </p:spTree>
    <p:extLst>
      <p:ext uri="{BB962C8B-B14F-4D97-AF65-F5344CB8AC3E}">
        <p14:creationId xmlns:p14="http://schemas.microsoft.com/office/powerpoint/2010/main" val="6666085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p:txBody>
          <a:bodyPr/>
          <a:lstStyle/>
          <a:p>
            <a:pPr>
              <a:defRPr/>
            </a:pPr>
            <a:fld id="{A67148B2-3498-47A5-8B62-C3A72A17BDFA}" type="slidenum">
              <a:rPr lang="en-US"/>
              <a:pPr>
                <a:defRPr/>
              </a:pPr>
              <a:t>9</a:t>
            </a:fld>
            <a:endParaRPr lang="en-US"/>
          </a:p>
        </p:txBody>
      </p:sp>
      <p:sp>
        <p:nvSpPr>
          <p:cNvPr id="5122" name="Title 1"/>
          <p:cNvSpPr>
            <a:spLocks noGrp="1"/>
          </p:cNvSpPr>
          <p:nvPr>
            <p:ph type="title"/>
          </p:nvPr>
        </p:nvSpPr>
        <p:spPr>
          <a:xfrm>
            <a:off x="457200" y="152400"/>
            <a:ext cx="8458200" cy="1676400"/>
          </a:xfrm>
        </p:spPr>
        <p:txBody>
          <a:bodyPr/>
          <a:lstStyle/>
          <a:p>
            <a:pPr eaLnBrk="1" hangingPunct="1"/>
            <a:r>
              <a:rPr lang="en-US" sz="2800" dirty="0">
                <a:cs typeface="Arial" pitchFamily="34" charset="0"/>
              </a:rPr>
              <a:t>[5] </a:t>
            </a:r>
            <a:r>
              <a:rPr lang="en-IN" sz="2800" dirty="0"/>
              <a:t>Heart Disease Detection using Machine Learning Technique</a:t>
            </a:r>
            <a:br>
              <a:rPr lang="en-IN" sz="2800" dirty="0"/>
            </a:br>
            <a:r>
              <a:rPr lang="en-IN" sz="1400" dirty="0" err="1"/>
              <a:t>hs</a:t>
            </a:r>
            <a:r>
              <a:rPr lang="en-IN" sz="1400" dirty="0"/>
              <a:t> </a:t>
            </a:r>
            <a:r>
              <a:rPr lang="en-US" sz="1400" dirty="0"/>
              <a:t>Proceedings of the Second International Conference on Electronics and Sustainable Communication Systems (ICESC-2021) IEEE Xplore Part Number: CFP21V66-ART; ISBN: 978-1-6654-2867-5</a:t>
            </a:r>
            <a:br>
              <a:rPr lang="en-US" sz="1400" dirty="0"/>
            </a:br>
            <a:r>
              <a:rPr lang="en-US" sz="1400" dirty="0"/>
              <a:t>(</a:t>
            </a:r>
            <a:r>
              <a:rPr lang="en-IN" sz="1400" dirty="0" err="1"/>
              <a:t>Likitha</a:t>
            </a:r>
            <a:r>
              <a:rPr lang="en-IN" sz="1400" dirty="0"/>
              <a:t> KN, </a:t>
            </a:r>
            <a:r>
              <a:rPr lang="en-IN" sz="1400" dirty="0" err="1"/>
              <a:t>Nethravathi</a:t>
            </a:r>
            <a:r>
              <a:rPr lang="en-IN" sz="1400" dirty="0"/>
              <a:t> R, </a:t>
            </a:r>
            <a:r>
              <a:rPr lang="en-IN" sz="1400" dirty="0" err="1"/>
              <a:t>Nithyashree</a:t>
            </a:r>
            <a:r>
              <a:rPr lang="en-IN" sz="1400" dirty="0"/>
              <a:t> K, Ritika Kumari, Sridhar N, </a:t>
            </a:r>
            <a:r>
              <a:rPr lang="en-IN" sz="1400" dirty="0" err="1"/>
              <a:t>Venkateswaran</a:t>
            </a:r>
            <a:r>
              <a:rPr lang="en-IN" sz="1400" dirty="0"/>
              <a:t> K</a:t>
            </a:r>
            <a:r>
              <a:rPr lang="en-US" sz="1400" dirty="0"/>
              <a:t>)</a:t>
            </a:r>
            <a:endParaRPr lang="en-US" sz="1400" dirty="0">
              <a:cs typeface="Arial" pitchFamily="34" charset="0"/>
            </a:endParaRPr>
          </a:p>
        </p:txBody>
      </p:sp>
      <p:sp>
        <p:nvSpPr>
          <p:cNvPr id="5123" name="Content Placeholder 2"/>
          <p:cNvSpPr>
            <a:spLocks noGrp="1"/>
          </p:cNvSpPr>
          <p:nvPr>
            <p:ph idx="1"/>
          </p:nvPr>
        </p:nvSpPr>
        <p:spPr>
          <a:xfrm>
            <a:off x="228600" y="1828800"/>
            <a:ext cx="8686800" cy="4572000"/>
          </a:xfrm>
        </p:spPr>
        <p:txBody>
          <a:bodyPr/>
          <a:lstStyle/>
          <a:p>
            <a:pPr eaLnBrk="1" hangingPunct="1">
              <a:buFont typeface="Arial" pitchFamily="34" charset="0"/>
              <a:buNone/>
            </a:pPr>
            <a:endParaRPr lang="en-US" sz="2400" b="1" dirty="0">
              <a:latin typeface="Arial" pitchFamily="34" charset="0"/>
              <a:cs typeface="Arial" pitchFamily="34" charset="0"/>
            </a:endParaRPr>
          </a:p>
          <a:p>
            <a:pPr>
              <a:buFont typeface="Arial" pitchFamily="34" charset="0"/>
              <a:buNone/>
            </a:pPr>
            <a:r>
              <a:rPr lang="en-US" sz="2400" dirty="0">
                <a:latin typeface="Arial" pitchFamily="34" charset="0"/>
              </a:rPr>
              <a:t>Techniques/Algorithms/Approaches used:</a:t>
            </a:r>
          </a:p>
          <a:p>
            <a:r>
              <a:rPr lang="en-US" sz="2000" dirty="0"/>
              <a:t>Logistic Regression, K Nearest Neighbor (K-NN), Decision Tree, Naive Bayes, Random Forest and Support Vector Machine</a:t>
            </a:r>
          </a:p>
          <a:p>
            <a:endParaRPr lang="en-US" sz="2000" dirty="0"/>
          </a:p>
          <a:p>
            <a:pPr>
              <a:buFont typeface="Arial" pitchFamily="34" charset="0"/>
              <a:buNone/>
            </a:pPr>
            <a:r>
              <a:rPr lang="en-US" sz="2400" dirty="0">
                <a:latin typeface="Arial" pitchFamily="34" charset="0"/>
              </a:rPr>
              <a:t>Achieved Result:</a:t>
            </a:r>
          </a:p>
          <a:p>
            <a:r>
              <a:rPr lang="en-US" sz="2000" dirty="0">
                <a:latin typeface="+mj-lt"/>
              </a:rPr>
              <a:t>Random Forest algorithm gives the highest accuracy(96.6%) in this model</a:t>
            </a:r>
          </a:p>
          <a:p>
            <a:endParaRPr lang="en-US" sz="2000" dirty="0">
              <a:latin typeface="+mj-lt"/>
            </a:endParaRPr>
          </a:p>
          <a:p>
            <a:pPr>
              <a:buFont typeface="Arial" pitchFamily="34" charset="0"/>
              <a:buNone/>
            </a:pPr>
            <a:r>
              <a:rPr lang="en-US" sz="2400" dirty="0">
                <a:latin typeface="Arial" pitchFamily="34" charset="0"/>
              </a:rPr>
              <a:t>Issues:</a:t>
            </a:r>
          </a:p>
          <a:p>
            <a:r>
              <a:rPr lang="en-IN" sz="2000" dirty="0">
                <a:latin typeface="+mj-lt"/>
              </a:rPr>
              <a:t>Random Forest is that a large number of trees can make the algorithm too slow and ineffective for real-time predictions</a:t>
            </a:r>
            <a:endParaRPr lang="en-US" sz="2000" dirty="0">
              <a:latin typeface="+mj-lt"/>
            </a:endParaRPr>
          </a:p>
          <a:p>
            <a:pPr eaLnBrk="1" hangingPunct="1">
              <a:buFont typeface="Arial" pitchFamily="34" charset="0"/>
              <a:buNone/>
            </a:pPr>
            <a:endParaRPr lang="en-US" sz="2400" dirty="0">
              <a:latin typeface="Arial" pitchFamily="34" charset="0"/>
            </a:endParaRPr>
          </a:p>
          <a:p>
            <a:pPr eaLnBrk="1" hangingPunct="1">
              <a:buFont typeface="Arial" pitchFamily="34" charset="0"/>
              <a:buNone/>
            </a:pPr>
            <a:endParaRPr lang="en-US" sz="2800" dirty="0">
              <a:latin typeface="Airel"/>
            </a:endParaRPr>
          </a:p>
        </p:txBody>
      </p:sp>
      <p:sp>
        <p:nvSpPr>
          <p:cNvPr id="6" name="Slide Number Placeholder 5"/>
          <p:cNvSpPr txBox="1">
            <a:spLocks noGrp="1"/>
          </p:cNvSpPr>
          <p:nvPr/>
        </p:nvSpPr>
        <p:spPr>
          <a:xfrm>
            <a:off x="6553200" y="6356350"/>
            <a:ext cx="2133600" cy="365125"/>
          </a:xfrm>
          <a:prstGeom prst="rect">
            <a:avLst/>
          </a:prstGeom>
          <a:noFill/>
        </p:spPr>
        <p:txBody>
          <a:bodyPr anchor="ctr"/>
          <a:lstStyle/>
          <a:p>
            <a:pPr algn="r" fontAlgn="auto">
              <a:spcBef>
                <a:spcPts val="0"/>
              </a:spcBef>
              <a:spcAft>
                <a:spcPts val="0"/>
              </a:spcAft>
              <a:defRPr/>
            </a:pPr>
            <a:fld id="{B05DB4FC-FE74-43CE-A495-D2AF9BF5846E}" type="slidenum">
              <a:rPr lang="en-US" sz="1200">
                <a:solidFill>
                  <a:schemeClr val="tx1">
                    <a:tint val="75000"/>
                  </a:schemeClr>
                </a:solidFill>
                <a:latin typeface="+mn-lt"/>
                <a:cs typeface="+mn-cs"/>
              </a:rPr>
              <a:pPr algn="r" fontAlgn="auto">
                <a:spcBef>
                  <a:spcPts val="0"/>
                </a:spcBef>
                <a:spcAft>
                  <a:spcPts val="0"/>
                </a:spcAft>
                <a:defRPr/>
              </a:pPr>
              <a:t>9</a:t>
            </a:fld>
            <a:endParaRPr lang="en-US" sz="1200">
              <a:solidFill>
                <a:schemeClr val="tx1">
                  <a:tint val="75000"/>
                </a:schemeClr>
              </a:solidFill>
              <a:latin typeface="+mn-lt"/>
              <a:cs typeface="+mn-cs"/>
            </a:endParaRPr>
          </a:p>
        </p:txBody>
      </p:sp>
    </p:spTree>
    <p:extLst>
      <p:ext uri="{BB962C8B-B14F-4D97-AF65-F5344CB8AC3E}">
        <p14:creationId xmlns:p14="http://schemas.microsoft.com/office/powerpoint/2010/main" val="17635043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25066</TotalTime>
  <Words>2106</Words>
  <Application>Microsoft Office PowerPoint</Application>
  <PresentationFormat>On-screen Show (4:3)</PresentationFormat>
  <Paragraphs>160</Paragraphs>
  <Slides>15</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Airel</vt:lpstr>
      <vt:lpstr>Arial</vt:lpstr>
      <vt:lpstr>Arial Black</vt:lpstr>
      <vt:lpstr>Calibri</vt:lpstr>
      <vt:lpstr>Wingdings</vt:lpstr>
      <vt:lpstr>Office Theme</vt:lpstr>
      <vt:lpstr>PowerPoint Presentation</vt:lpstr>
      <vt:lpstr>Abstract</vt:lpstr>
      <vt:lpstr>Introduction</vt:lpstr>
      <vt:lpstr>Motivation</vt:lpstr>
      <vt:lpstr>[1] A Comparison Based Study of Supervised Machine Learning Algorithms for Prediction of Heart Disease 1st International Conference on Computational Intelligence and Sustainable Engineering Solution(CISES2022) (Deepak kumar chohan, Dinesh C Dobhal) </vt:lpstr>
      <vt:lpstr>[2] A Novel Approach for Prediction of Heart Disease using Machine Learning Algorithms 2021 Asian Conference on Innovation in Technology (ASIANCON) Pune, India. Aug 28-29, 2021 (Akanksha Kumari, Ashok Kumar Mehta)</vt:lpstr>
      <vt:lpstr>[3] Effective Study of Machine Learning Algorithms for Heart Disease Prediction 2022 2nd International Conference on Power Electronics &amp; IoT Applications in Renewable Energy and Its Control (PARC) GLA University, Mathura, India. Jan 21-22, 2022 (Mihir J. Gaikwad, Prathmesh S. Asole, Prof. Leela S. Bitla)</vt:lpstr>
      <vt:lpstr>[4] Feature Optimization Based Heart Disease Prediction using Machine Learning 2021 5th International Conference on Information Systems and Computer Networks (ISCON) GLA University, Mathura, India. Oct 22-23, 2021 (D.P.Yadav, Prabhav Saini, Pragya Mittal)</vt:lpstr>
      <vt:lpstr>[5] Heart Disease Detection using Machine Learning Technique hs Proceedings of the Second International Conference on Electronics and Sustainable Communication Systems (ICESC-2021) IEEE Xplore Part Number: CFP21V66-ART; ISBN: 978-1-6654-2867-5 (Likitha KN, Nethravathi R, Nithyashree K, Ritika Kumari, Sridhar N, Venkateswaran K)</vt:lpstr>
      <vt:lpstr>[6] Heart Disease Prediction Using Supervised Machine Learning Algorithms 2021 5th International Conference on Information Systems and Computer Networks (ISCON) GLA University, Mathura, India. Oct 22-23, 2021 (Narendra Mohan, Vinod Jain, Gauranshi Agrawal)</vt:lpstr>
      <vt:lpstr>[7] Heart Disease Prognosis Using Machine Learning Classification Techniques 2021 6th International Conference for Convergence in Technology (I2CT) Pune, India. Apr 02-04, 2021 (Mohammed Nowshad Ruhani Chowdhury, Ezaz Ahmed, Md. Abu Dayan Siddik)</vt:lpstr>
      <vt:lpstr>[8] Machine Learning-Based Heart Patient Scanning, Visualization and Monitoring 2021 International Conference on Computing Sciences (ICCS)  (Ahmed Al Ahdal, Dr. Deepak Prashar, Manik Rakhra , Ankita Wadhawan)</vt:lpstr>
      <vt:lpstr>Issues in the Existing Systems</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UG PROJECT REVIEW</dc:title>
  <dc:creator>user</dc:creator>
  <cp:lastModifiedBy>Iliyas Ansari</cp:lastModifiedBy>
  <cp:revision>73</cp:revision>
  <dcterms:created xsi:type="dcterms:W3CDTF">2011-08-12T07:40:34Z</dcterms:created>
  <dcterms:modified xsi:type="dcterms:W3CDTF">2022-11-09T02:55:41Z</dcterms:modified>
</cp:coreProperties>
</file>