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1" d="100"/>
          <a:sy n="41" d="100"/>
        </p:scale>
        <p:origin x="43"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359F-68CB-4BC7-99D8-C69FB092AB6F}"/>
              </a:ext>
            </a:extLst>
          </p:cNvPr>
          <p:cNvSpPr>
            <a:spLocks noGrp="1"/>
          </p:cNvSpPr>
          <p:nvPr>
            <p:ph type="ctrTitle"/>
          </p:nvPr>
        </p:nvSpPr>
        <p:spPr/>
        <p:txBody>
          <a:bodyPr>
            <a:normAutofit fontScale="90000"/>
          </a:bodyPr>
          <a:lstStyle/>
          <a:p>
            <a:r>
              <a:rPr lang="en-US" dirty="0"/>
              <a:t>Literature Survey on Early Stage Heart Disease Prediction using Machine Learning Technique</a:t>
            </a:r>
            <a:endParaRPr lang="en-IN" dirty="0"/>
          </a:p>
        </p:txBody>
      </p:sp>
      <p:sp>
        <p:nvSpPr>
          <p:cNvPr id="3" name="Subtitle 2">
            <a:extLst>
              <a:ext uri="{FF2B5EF4-FFF2-40B4-BE49-F238E27FC236}">
                <a16:creationId xmlns:a16="http://schemas.microsoft.com/office/drawing/2014/main" id="{4D7C5073-D481-4C3E-9403-6963EA9F6BA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798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550A-3E02-4978-9077-32EBF76A3EFB}"/>
              </a:ext>
            </a:extLst>
          </p:cNvPr>
          <p:cNvSpPr>
            <a:spLocks noGrp="1"/>
          </p:cNvSpPr>
          <p:nvPr>
            <p:ph type="title"/>
          </p:nvPr>
        </p:nvSpPr>
        <p:spPr>
          <a:xfrm>
            <a:off x="740196" y="565019"/>
            <a:ext cx="8534401" cy="667922"/>
          </a:xfrm>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0458F33C-E369-4CA8-8FDA-F8A3F2457A1A}"/>
              </a:ext>
            </a:extLst>
          </p:cNvPr>
          <p:cNvSpPr>
            <a:spLocks noGrp="1"/>
          </p:cNvSpPr>
          <p:nvPr>
            <p:ph type="body" idx="1"/>
          </p:nvPr>
        </p:nvSpPr>
        <p:spPr>
          <a:xfrm>
            <a:off x="379446" y="1232940"/>
            <a:ext cx="10723983" cy="5261165"/>
          </a:xfrm>
        </p:spPr>
        <p:txBody>
          <a:bodyPr>
            <a:normAutofit fontScale="92500" lnSpcReduction="20000"/>
          </a:bodyPr>
          <a:lstStyle/>
          <a:p>
            <a:pPr marL="457200" indent="-457200" algn="just">
              <a:buFont typeface="Wingdings" panose="05000000000000000000" pitchFamily="2" charset="2"/>
              <a:buChar char="q"/>
            </a:pPr>
            <a:r>
              <a:rPr lang="en-US" sz="2600" dirty="0">
                <a:solidFill>
                  <a:schemeClr val="tx1"/>
                </a:solidFill>
                <a:latin typeface="Calibri" panose="020F0502020204030204" pitchFamily="34" charset="0"/>
                <a:cs typeface="Calibri" panose="020F0502020204030204" pitchFamily="34" charset="0"/>
              </a:rPr>
              <a:t>Heart disease is one of the leading cause of deaths worldwide</a:t>
            </a:r>
            <a:r>
              <a:rPr lang="en-US" sz="2600" b="1" dirty="0">
                <a:solidFill>
                  <a:schemeClr val="tx1"/>
                </a:solidFill>
                <a:latin typeface="Calibri" panose="020F0502020204030204" pitchFamily="34" charset="0"/>
                <a:cs typeface="Calibri" panose="020F0502020204030204" pitchFamily="34" charset="0"/>
              </a:rPr>
              <a:t>. </a:t>
            </a:r>
            <a:r>
              <a:rPr lang="en-US" sz="2600" dirty="0">
                <a:solidFill>
                  <a:schemeClr val="tx1"/>
                </a:solidFill>
                <a:latin typeface="Calibri" panose="020F0502020204030204" pitchFamily="34" charset="0"/>
                <a:cs typeface="Calibri" panose="020F0502020204030204" pitchFamily="34" charset="0"/>
              </a:rPr>
              <a:t>Predicting and detecting heart disease has always been a difficult and time-consuming task</a:t>
            </a:r>
            <a:r>
              <a:rPr lang="en-US" sz="2600" b="1" dirty="0">
                <a:solidFill>
                  <a:schemeClr val="tx1"/>
                </a:solidFill>
                <a:latin typeface="Calibri" panose="020F0502020204030204" pitchFamily="34" charset="0"/>
                <a:cs typeface="Calibri" panose="020F0502020204030204" pitchFamily="34" charset="0"/>
              </a:rPr>
              <a:t> </a:t>
            </a:r>
            <a:r>
              <a:rPr lang="en-US" sz="2600" dirty="0">
                <a:solidFill>
                  <a:schemeClr val="tx1"/>
                </a:solidFill>
                <a:latin typeface="Calibri" panose="020F0502020204030204" pitchFamily="34" charset="0"/>
                <a:cs typeface="Calibri" panose="020F0502020204030204" pitchFamily="34" charset="0"/>
              </a:rPr>
              <a:t>for doctors.</a:t>
            </a:r>
          </a:p>
          <a:p>
            <a:pPr marL="457200" indent="-457200" algn="just">
              <a:buFont typeface="Wingdings" panose="05000000000000000000" pitchFamily="2" charset="2"/>
              <a:buChar char="q"/>
            </a:pPr>
            <a:r>
              <a:rPr lang="en-US" sz="2600" dirty="0">
                <a:solidFill>
                  <a:schemeClr val="tx1"/>
                </a:solidFill>
                <a:latin typeface="Calibri" panose="020F0502020204030204" pitchFamily="34" charset="0"/>
                <a:cs typeface="Calibri" panose="020F0502020204030204" pitchFamily="34" charset="0"/>
              </a:rPr>
              <a:t>Machine learning has shown strong effectiveness in decision-making and predictions. Building machine learning models to predict heart disease at early stage will benefit the people around the world, allowing them to take required treatment before it becomes serious. </a:t>
            </a:r>
          </a:p>
          <a:p>
            <a:pPr marL="457200" indent="-457200" algn="just">
              <a:buFont typeface="Wingdings" panose="05000000000000000000" pitchFamily="2" charset="2"/>
              <a:buChar char="q"/>
            </a:pPr>
            <a:r>
              <a:rPr lang="en-IN" sz="2600" dirty="0">
                <a:solidFill>
                  <a:schemeClr val="tx1"/>
                </a:solidFill>
                <a:latin typeface="Calibri" panose="020F0502020204030204" pitchFamily="34" charset="0"/>
                <a:cs typeface="Calibri" panose="020F0502020204030204" pitchFamily="34" charset="0"/>
              </a:rPr>
              <a:t>The prediction model is proposed with combinations of different features and several classification techniques like K Nearest </a:t>
            </a:r>
            <a:r>
              <a:rPr lang="en-IN" sz="2600" dirty="0" err="1">
                <a:solidFill>
                  <a:schemeClr val="tx1"/>
                </a:solidFill>
                <a:latin typeface="Calibri" panose="020F0502020204030204" pitchFamily="34" charset="0"/>
                <a:cs typeface="Calibri" panose="020F0502020204030204" pitchFamily="34" charset="0"/>
              </a:rPr>
              <a:t>Neighbors</a:t>
            </a:r>
            <a:r>
              <a:rPr lang="en-IN" sz="2600" dirty="0">
                <a:solidFill>
                  <a:schemeClr val="tx1"/>
                </a:solidFill>
                <a:latin typeface="Calibri" panose="020F0502020204030204" pitchFamily="34" charset="0"/>
                <a:cs typeface="Calibri" panose="020F0502020204030204" pitchFamily="34" charset="0"/>
              </a:rPr>
              <a:t> Classifier, Support Vector Classifier, Decision Tree Classifier and Random Forest Classifier.</a:t>
            </a:r>
          </a:p>
          <a:p>
            <a:pPr marL="457200" indent="-457200">
              <a:buFont typeface="Wingdings" panose="05000000000000000000" pitchFamily="2" charset="2"/>
              <a:buChar char="q"/>
            </a:pPr>
            <a:r>
              <a:rPr lang="en-IN" sz="2600" dirty="0">
                <a:solidFill>
                  <a:schemeClr val="tx1"/>
                </a:solidFill>
                <a:latin typeface="Calibri" panose="020F0502020204030204" pitchFamily="34" charset="0"/>
                <a:cs typeface="Calibri" panose="020F0502020204030204" pitchFamily="34" charset="0"/>
              </a:rPr>
              <a:t>Cardiovascular disease is predicted by using a greater number of input attributes. The system uses medical terms such as Sex, Age, blood pressure, cholesterol attributes to predict the likelihood of patient getting a Heart disease.</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ea typeface="Nirmala UI Semilight" panose="020B0402040204020203" pitchFamily="34" charset="0"/>
              <a:cs typeface="Calibri" panose="020F0502020204030204" pitchFamily="34" charset="0"/>
            </a:endParaRPr>
          </a:p>
        </p:txBody>
      </p:sp>
    </p:spTree>
    <p:extLst>
      <p:ext uri="{BB962C8B-B14F-4D97-AF65-F5344CB8AC3E}">
        <p14:creationId xmlns:p14="http://schemas.microsoft.com/office/powerpoint/2010/main" val="174578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F252-F23D-40CF-874B-1A75AB52B464}"/>
              </a:ext>
            </a:extLst>
          </p:cNvPr>
          <p:cNvSpPr>
            <a:spLocks noGrp="1"/>
          </p:cNvSpPr>
          <p:nvPr>
            <p:ph type="title"/>
          </p:nvPr>
        </p:nvSpPr>
        <p:spPr>
          <a:xfrm>
            <a:off x="441615" y="434000"/>
            <a:ext cx="8534401" cy="859200"/>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915FF16D-974F-4CB3-89B9-121623EC01D3}"/>
              </a:ext>
            </a:extLst>
          </p:cNvPr>
          <p:cNvSpPr>
            <a:spLocks noGrp="1"/>
          </p:cNvSpPr>
          <p:nvPr>
            <p:ph type="body" idx="1"/>
          </p:nvPr>
        </p:nvSpPr>
        <p:spPr>
          <a:xfrm>
            <a:off x="441615" y="1293200"/>
            <a:ext cx="9262222" cy="5294212"/>
          </a:xfrm>
        </p:spPr>
        <p:txBody>
          <a:bodyPr>
            <a:normAutofit fontScale="92500" lnSpcReduction="20000"/>
          </a:bodyPr>
          <a:lstStyle/>
          <a:p>
            <a:pPr marL="342900" indent="-342900" algn="just">
              <a:buFont typeface="Wingdings" panose="05000000000000000000" pitchFamily="2" charset="2"/>
              <a:buChar char="q"/>
            </a:pPr>
            <a:r>
              <a:rPr lang="en-US" sz="2600" dirty="0">
                <a:solidFill>
                  <a:schemeClr val="tx1"/>
                </a:solidFill>
                <a:latin typeface="Calibri" panose="020F0502020204030204" pitchFamily="34" charset="0"/>
                <a:cs typeface="Calibri" panose="020F0502020204030204" pitchFamily="34" charset="0"/>
              </a:rPr>
              <a:t>When modern technology and specialists are unavailable, diagnosing and treating cardiac conditions is extremely challenging. A cardiac issue is frequently recognized by symptoms such as a high BP, discomfort, hypertension, asystole, and so on. Chest ache, difficulty in breath, and discomfort are the most prevalent signs.</a:t>
            </a:r>
          </a:p>
          <a:p>
            <a:pPr marL="342900" indent="-342900" algn="just">
              <a:buFont typeface="Wingdings" panose="05000000000000000000" pitchFamily="2" charset="2"/>
              <a:buChar char="q"/>
            </a:pPr>
            <a:r>
              <a:rPr lang="en-US" sz="2600" dirty="0">
                <a:solidFill>
                  <a:schemeClr val="tx1"/>
                </a:solidFill>
                <a:latin typeface="Calibri" panose="020F0502020204030204" pitchFamily="34" charset="0"/>
                <a:cs typeface="Calibri" panose="020F0502020204030204" pitchFamily="34" charset="0"/>
              </a:rPr>
              <a:t>There are mainly two types of risk factors which are responsible for heart diseases. </a:t>
            </a:r>
            <a:r>
              <a:rPr lang="en-US" sz="2800" dirty="0">
                <a:solidFill>
                  <a:schemeClr val="tx1"/>
                </a:solidFill>
                <a:latin typeface="Calibri" panose="020F0502020204030204" pitchFamily="34" charset="0"/>
                <a:cs typeface="Calibri" panose="020F0502020204030204" pitchFamily="34" charset="0"/>
              </a:rPr>
              <a:t>One category of factors is including those factors which cannot be controlled such as family history, human age and gender. Another category includes those factors which are responsible for heart diseases and can be controlled. Risk factors such as smoking habits can be controlled.</a:t>
            </a:r>
            <a:endParaRPr lang="en-US" sz="2600" dirty="0">
              <a:solidFill>
                <a:schemeClr val="tx1"/>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US" sz="2600" dirty="0">
                <a:solidFill>
                  <a:schemeClr val="tx1"/>
                </a:solidFill>
                <a:latin typeface="Calibri" panose="020F0502020204030204" pitchFamily="34" charset="0"/>
                <a:cs typeface="Calibri" panose="020F0502020204030204" pitchFamily="34" charset="0"/>
              </a:rPr>
              <a:t>Various machine learning-based diagnostics strategies are offered in the research by scientists to diagnose HD. Many studies have been conducted in relation to disease prediction systems using various machine learning algorithms. </a:t>
            </a:r>
          </a:p>
          <a:p>
            <a:pPr marL="342900" indent="-342900" algn="just">
              <a:buFont typeface="Wingdings" panose="05000000000000000000" pitchFamily="2" charset="2"/>
              <a:buChar char="q"/>
            </a:pPr>
            <a:endParaRPr lang="en-US" sz="2000" dirty="0">
              <a:solidFill>
                <a:schemeClr val="tx1"/>
              </a:solidFill>
              <a:latin typeface="Calibri" panose="020F0502020204030204" pitchFamily="34" charset="0"/>
              <a:cs typeface="Calibri" panose="020F0502020204030204" pitchFamily="34" charset="0"/>
            </a:endParaRPr>
          </a:p>
          <a:p>
            <a:pPr algn="just"/>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37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DC7E-EB5E-4E04-865F-2EADCD3F733E}"/>
              </a:ext>
            </a:extLst>
          </p:cNvPr>
          <p:cNvSpPr>
            <a:spLocks noGrp="1"/>
          </p:cNvSpPr>
          <p:nvPr>
            <p:ph type="title"/>
          </p:nvPr>
        </p:nvSpPr>
        <p:spPr>
          <a:xfrm>
            <a:off x="534920" y="550242"/>
            <a:ext cx="8534401" cy="649261"/>
          </a:xfrm>
        </p:spPr>
        <p:txBody>
          <a:bodyPr/>
          <a:lstStyle/>
          <a:p>
            <a:r>
              <a:rPr lang="en-US" dirty="0"/>
              <a:t>Motivation</a:t>
            </a:r>
            <a:endParaRPr lang="en-IN" dirty="0"/>
          </a:p>
        </p:txBody>
      </p:sp>
      <p:sp>
        <p:nvSpPr>
          <p:cNvPr id="3" name="Text Placeholder 2">
            <a:extLst>
              <a:ext uri="{FF2B5EF4-FFF2-40B4-BE49-F238E27FC236}">
                <a16:creationId xmlns:a16="http://schemas.microsoft.com/office/drawing/2014/main" id="{D6F112B6-B6BC-4051-987A-57C604DAFC9A}"/>
              </a:ext>
            </a:extLst>
          </p:cNvPr>
          <p:cNvSpPr>
            <a:spLocks noGrp="1"/>
          </p:cNvSpPr>
          <p:nvPr>
            <p:ph type="body" idx="1"/>
          </p:nvPr>
        </p:nvSpPr>
        <p:spPr>
          <a:xfrm>
            <a:off x="684213" y="1199503"/>
            <a:ext cx="8534400" cy="5107992"/>
          </a:xfrm>
        </p:spPr>
        <p:txBody>
          <a:bodyPr/>
          <a:lstStyle/>
          <a:p>
            <a:pPr marL="342900" indent="-342900" algn="just">
              <a:buFont typeface="Wingdings" panose="05000000000000000000" pitchFamily="2" charset="2"/>
              <a:buChar char="q"/>
            </a:pPr>
            <a:r>
              <a:rPr lang="en-US" dirty="0">
                <a:solidFill>
                  <a:schemeClr val="tx1"/>
                </a:solidFill>
                <a:latin typeface="Calibri" panose="020F0502020204030204" pitchFamily="34" charset="0"/>
                <a:cs typeface="Calibri" panose="020F0502020204030204" pitchFamily="34" charset="0"/>
              </a:rPr>
              <a:t>Heart disease affects the functioning of the heart. WHO had made a survey that in year 2016, 17.9 million people lost their lives due to heart disease. India accounts for one-fifth of these  deaths worldwide especially in younger population.</a:t>
            </a:r>
          </a:p>
          <a:p>
            <a:pPr marL="342900" indent="-342900" algn="just">
              <a:buFont typeface="Wingdings" panose="05000000000000000000" pitchFamily="2" charset="2"/>
              <a:buChar char="q"/>
            </a:pPr>
            <a:r>
              <a:rPr lang="en-US" dirty="0">
                <a:solidFill>
                  <a:schemeClr val="tx1"/>
                </a:solidFill>
                <a:latin typeface="Calibri" panose="020F0502020204030204" pitchFamily="34" charset="0"/>
                <a:cs typeface="Calibri" panose="020F0502020204030204" pitchFamily="34" charset="0"/>
              </a:rPr>
              <a:t>The deaths due to Cardiovascular disease have reduced in several developed countries, whereas the same has increased in low and middle income countries like India. Death rate associated with CVD in Indians is 20-50% higher than any other population.</a:t>
            </a:r>
          </a:p>
          <a:p>
            <a:pPr marL="342900" indent="-342900" algn="just">
              <a:buFont typeface="Wingdings" panose="05000000000000000000" pitchFamily="2" charset="2"/>
              <a:buChar char="q"/>
            </a:pPr>
            <a:r>
              <a:rPr lang="en-US" dirty="0">
                <a:solidFill>
                  <a:schemeClr val="tx1"/>
                </a:solidFill>
                <a:latin typeface="Calibri" panose="020F0502020204030204" pitchFamily="34" charset="0"/>
                <a:cs typeface="Calibri" panose="020F0502020204030204" pitchFamily="34" charset="0"/>
              </a:rPr>
              <a:t>The heart diseases can be detected by many ways and angiography is the most common way to detect heart diseases.</a:t>
            </a:r>
          </a:p>
          <a:p>
            <a:pPr marL="342900" indent="-342900" algn="just">
              <a:buFont typeface="Wingdings" panose="05000000000000000000" pitchFamily="2" charset="2"/>
              <a:buChar char="q"/>
            </a:pPr>
            <a:r>
              <a:rPr lang="en-US" dirty="0">
                <a:solidFill>
                  <a:schemeClr val="tx1"/>
                </a:solidFill>
                <a:latin typeface="Calibri" panose="020F0502020204030204" pitchFamily="34" charset="0"/>
                <a:cs typeface="Calibri" panose="020F0502020204030204" pitchFamily="34" charset="0"/>
              </a:rPr>
              <a:t>However, the angiography method has several disadvantages. This is an expensive operation, and doctors must consider many factors when diagnosing patients, which makes the doctor's job extremely difficult.</a:t>
            </a:r>
          </a:p>
          <a:p>
            <a:pPr marL="342900" indent="-342900" algn="just">
              <a:buFont typeface="Wingdings" panose="05000000000000000000" pitchFamily="2" charset="2"/>
              <a:buChar char="q"/>
            </a:pPr>
            <a:r>
              <a:rPr lang="en-US" dirty="0">
                <a:solidFill>
                  <a:schemeClr val="tx1"/>
                </a:solidFill>
                <a:latin typeface="Calibri" panose="020F0502020204030204" pitchFamily="34" charset="0"/>
                <a:cs typeface="Calibri" panose="020F0502020204030204" pitchFamily="34" charset="0"/>
              </a:rPr>
              <a:t>These shortcomings encourage researchers to develop a </a:t>
            </a:r>
            <a:r>
              <a:rPr lang="en-US" dirty="0" err="1">
                <a:solidFill>
                  <a:schemeClr val="tx1"/>
                </a:solidFill>
                <a:latin typeface="Calibri" panose="020F0502020204030204" pitchFamily="34" charset="0"/>
                <a:cs typeface="Calibri" panose="020F0502020204030204" pitchFamily="34" charset="0"/>
              </a:rPr>
              <a:t>noninvasive</a:t>
            </a:r>
            <a:r>
              <a:rPr lang="en-US" dirty="0">
                <a:solidFill>
                  <a:schemeClr val="tx1"/>
                </a:solidFill>
                <a:latin typeface="Calibri" panose="020F0502020204030204" pitchFamily="34" charset="0"/>
                <a:cs typeface="Calibri" panose="020F0502020204030204" pitchFamily="34" charset="0"/>
              </a:rPr>
              <a:t> method for predicting heart disease. So, there is a need to develop an automated system that can detect heart diseases on the basis of various human medical factors.</a:t>
            </a:r>
          </a:p>
          <a:p>
            <a:endParaRPr lang="en-IN" dirty="0"/>
          </a:p>
        </p:txBody>
      </p:sp>
    </p:spTree>
    <p:extLst>
      <p:ext uri="{BB962C8B-B14F-4D97-AF65-F5344CB8AC3E}">
        <p14:creationId xmlns:p14="http://schemas.microsoft.com/office/powerpoint/2010/main" val="338433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0B4-CBF7-44D0-AB29-54A58F58030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5129257-0C02-403D-A13F-72E67CB7C71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034916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194</TotalTime>
  <Words>500</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Century Gothic</vt:lpstr>
      <vt:lpstr>Nirmala UI Semilight</vt:lpstr>
      <vt:lpstr>Wingdings</vt:lpstr>
      <vt:lpstr>Wingdings 3</vt:lpstr>
      <vt:lpstr>Slice</vt:lpstr>
      <vt:lpstr>Literature Survey on Early Stage Heart Disease Prediction using Machine Learning Technique</vt:lpstr>
      <vt:lpstr>Abstract</vt:lpstr>
      <vt:lpstr>Introduction</vt:lpstr>
      <vt:lpstr>Motivation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on Early Stage Heart Disease Prediction using Machine Learning Technique</dc:title>
  <dc:creator>Iliyas Ansari</dc:creator>
  <cp:lastModifiedBy>Iliyas Ansari</cp:lastModifiedBy>
  <cp:revision>17</cp:revision>
  <dcterms:created xsi:type="dcterms:W3CDTF">2022-11-08T09:13:21Z</dcterms:created>
  <dcterms:modified xsi:type="dcterms:W3CDTF">2022-11-08T12:27:55Z</dcterms:modified>
</cp:coreProperties>
</file>