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60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33801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3d85fc9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3d85fc9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4178cea5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4178cea5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178cea5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178cea5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3d85fc9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3d85fc9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4178cea5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4178cea5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53d85fc9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53d85fc9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3d85fc9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53d85fc9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3d85fc9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3d85fc9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53d85fc9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53d85fc9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dirty="0"/>
              <a:t>Haritalama ve</a:t>
            </a:r>
            <a:br>
              <a:rPr lang="tr-TR" dirty="0"/>
            </a:br>
            <a:r>
              <a:rPr lang="tr-TR" dirty="0" err="1"/>
              <a:t>map</a:t>
            </a:r>
            <a:r>
              <a:rPr lang="tr-TR" dirty="0"/>
              <a:t> () </a:t>
            </a:r>
            <a:r>
              <a:rPr lang="tr-TR" dirty="0" smtClean="0"/>
              <a:t>fonksiyonu</a:t>
            </a:r>
            <a:endParaRPr dirty="0"/>
          </a:p>
        </p:txBody>
      </p:sp>
      <p:sp>
        <p:nvSpPr>
          <p:cNvPr id="112" name="Google Shape;112;p26"/>
          <p:cNvSpPr txBox="1">
            <a:spLocks noGrp="1"/>
          </p:cNvSpPr>
          <p:nvPr>
            <p:ph type="subTitle" idx="1"/>
          </p:nvPr>
        </p:nvSpPr>
        <p:spPr>
          <a:xfrm>
            <a:off x="332170" y="3038841"/>
            <a:ext cx="8552521" cy="1662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tr-TR" dirty="0"/>
              <a:t>Sayıları bir aralıktan </a:t>
            </a:r>
            <a:endParaRPr lang="tr-TR" dirty="0" smtClean="0"/>
          </a:p>
          <a:p>
            <a:pPr marL="0" indent="0" algn="l"/>
            <a:r>
              <a:rPr lang="tr-TR" dirty="0" smtClean="0"/>
              <a:t>			   orantılı </a:t>
            </a:r>
            <a:r>
              <a:rPr lang="tr-TR" dirty="0"/>
              <a:t>olarak </a:t>
            </a:r>
            <a:endParaRPr lang="tr-TR" dirty="0" smtClean="0"/>
          </a:p>
          <a:p>
            <a:pPr marL="0" indent="0" algn="l"/>
            <a:r>
              <a:rPr lang="tr-TR" dirty="0" smtClean="0"/>
              <a:t>						diğerine </a:t>
            </a:r>
            <a:r>
              <a:rPr lang="tr-TR" dirty="0"/>
              <a:t>taşıma</a:t>
            </a:r>
          </a:p>
          <a:p>
            <a:pPr marL="0" lvl="0" indent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/>
              <a:t>Sonuç olarak: </a:t>
            </a:r>
            <a:r>
              <a:rPr lang="tr-TR" dirty="0" err="1"/>
              <a:t>map</a:t>
            </a:r>
            <a:r>
              <a:rPr lang="tr-TR" dirty="0"/>
              <a:t> () </a:t>
            </a:r>
            <a:r>
              <a:rPr lang="tr-TR" dirty="0" smtClean="0"/>
              <a:t>fonksiyonu</a:t>
            </a:r>
            <a:endParaRPr dirty="0"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i="1" dirty="0" smtClean="0"/>
              <a:t>Yazım 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		map( </a:t>
            </a:r>
            <a:r>
              <a:rPr lang="en" sz="1400" b="1" dirty="0" smtClean="0">
                <a:latin typeface="Consolas"/>
                <a:ea typeface="Consolas"/>
                <a:cs typeface="Consolas"/>
                <a:sym typeface="Consolas"/>
              </a:rPr>
              <a:t>original_value, </a:t>
            </a: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orig_low, orig_high, new_low, new_high );</a:t>
            </a:r>
            <a:endParaRPr sz="1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tr-TR" i="1" dirty="0"/>
              <a:t>Örnek </a:t>
            </a:r>
            <a:r>
              <a:rPr lang="tr-TR" i="1" dirty="0" smtClean="0"/>
              <a:t>(x, </a:t>
            </a:r>
            <a:r>
              <a:rPr lang="tr-TR" i="1" dirty="0" err="1" smtClean="0"/>
              <a:t>int</a:t>
            </a:r>
            <a:r>
              <a:rPr lang="tr-TR" i="1" dirty="0" smtClean="0"/>
              <a:t> </a:t>
            </a:r>
            <a:r>
              <a:rPr lang="tr-TR" i="1" dirty="0"/>
              <a:t>değişkenine atanan dönüş değeri</a:t>
            </a:r>
            <a:r>
              <a:rPr lang="tr-TR" i="1" dirty="0" smtClean="0"/>
              <a:t>):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		x = map( value, 0, 1023, 0, 255 );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318524" y="1523052"/>
            <a:ext cx="8520600" cy="1670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i="1" dirty="0" smtClean="0"/>
              <a:t>UYARI</a:t>
            </a:r>
            <a:r>
              <a:rPr lang="en" i="1" dirty="0" smtClean="0"/>
              <a:t>: </a:t>
            </a:r>
            <a:endParaRPr i="1" dirty="0"/>
          </a:p>
          <a:p>
            <a:pPr lvl="0"/>
            <a:r>
              <a:rPr lang="tr-TR" dirty="0" smtClean="0"/>
              <a:t>Matematik sadece</a:t>
            </a:r>
            <a:br>
              <a:rPr lang="tr-TR" dirty="0" smtClean="0"/>
            </a:br>
            <a:r>
              <a:rPr lang="tr-TR" dirty="0" smtClean="0"/>
              <a:t>Bir </a:t>
            </a:r>
            <a:r>
              <a:rPr lang="tr-TR" dirty="0"/>
              <a:t>oran belirler.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Oran </a:t>
            </a:r>
            <a:endParaRPr dirty="0"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r-TR" dirty="0"/>
              <a:t>Bir oran</a:t>
            </a:r>
            <a:r>
              <a:rPr lang="tr-TR" dirty="0" smtClean="0"/>
              <a:t>.</a:t>
            </a:r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tr-TR" dirty="0"/>
              <a:t>Kesir.</a:t>
            </a:r>
            <a:endParaRPr dirty="0"/>
          </a:p>
        </p:txBody>
      </p:sp>
      <p:sp>
        <p:nvSpPr>
          <p:cNvPr id="124" name="Google Shape;124;p28"/>
          <p:cNvSpPr txBox="1"/>
          <p:nvPr/>
        </p:nvSpPr>
        <p:spPr>
          <a:xfrm>
            <a:off x="3635350" y="814800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3       x</a:t>
            </a:r>
            <a:endParaRPr sz="2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--  =   -- </a:t>
            </a:r>
            <a:endParaRPr sz="2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5      10</a:t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3635350" y="1464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x = 6</a:t>
            </a:r>
            <a:endParaRPr sz="2400">
              <a:solidFill>
                <a:srgbClr val="EFEFEF"/>
              </a:solidFill>
            </a:endParaRPr>
          </a:p>
        </p:txBody>
      </p:sp>
      <p:cxnSp>
        <p:nvCxnSpPr>
          <p:cNvPr id="126" name="Google Shape;126;p28"/>
          <p:cNvCxnSpPr/>
          <p:nvPr/>
        </p:nvCxnSpPr>
        <p:spPr>
          <a:xfrm>
            <a:off x="3982075" y="1276850"/>
            <a:ext cx="483300" cy="432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7" name="Google Shape;127;p28"/>
          <p:cNvCxnSpPr/>
          <p:nvPr/>
        </p:nvCxnSpPr>
        <p:spPr>
          <a:xfrm rot="10800000" flipH="1">
            <a:off x="4032575" y="1200650"/>
            <a:ext cx="418500" cy="527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8" name="Google Shape;128;p28"/>
          <p:cNvSpPr txBox="1"/>
          <p:nvPr/>
        </p:nvSpPr>
        <p:spPr>
          <a:xfrm>
            <a:off x="5812245" y="125090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CC0000"/>
                </a:solidFill>
              </a:rPr>
              <a:t>3</a:t>
            </a:r>
            <a:r>
              <a:rPr lang="tr-TR" sz="2800" b="1" dirty="0" smtClean="0">
                <a:solidFill>
                  <a:srgbClr val="CC0000"/>
                </a:solidFill>
              </a:rPr>
              <a:t>.</a:t>
            </a:r>
            <a:r>
              <a:rPr lang="en" sz="2800" b="1" dirty="0" smtClean="0">
                <a:solidFill>
                  <a:srgbClr val="CC0000"/>
                </a:solidFill>
              </a:rPr>
              <a:t>(</a:t>
            </a:r>
            <a:r>
              <a:rPr lang="en" sz="2800" b="1" dirty="0">
                <a:solidFill>
                  <a:srgbClr val="CC0000"/>
                </a:solidFill>
              </a:rPr>
              <a:t>10) = </a:t>
            </a:r>
            <a:r>
              <a:rPr lang="en" sz="2800" b="1" dirty="0" smtClean="0">
                <a:solidFill>
                  <a:srgbClr val="CC0000"/>
                </a:solidFill>
              </a:rPr>
              <a:t>5</a:t>
            </a:r>
            <a:r>
              <a:rPr lang="tr-TR" sz="2800" b="1" dirty="0" smtClean="0">
                <a:solidFill>
                  <a:srgbClr val="CC0000"/>
                </a:solidFill>
              </a:rPr>
              <a:t>.</a:t>
            </a:r>
            <a:r>
              <a:rPr lang="en" sz="2800" b="1" dirty="0" smtClean="0">
                <a:solidFill>
                  <a:srgbClr val="CC0000"/>
                </a:solidFill>
              </a:rPr>
              <a:t>x</a:t>
            </a:r>
            <a:endParaRPr sz="28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/>
              <a:t>Haritalama kavramı: iki sayı çizgisini bağlama</a:t>
            </a:r>
            <a:endParaRPr dirty="0"/>
          </a:p>
        </p:txBody>
      </p:sp>
      <p:cxnSp>
        <p:nvCxnSpPr>
          <p:cNvPr id="134" name="Google Shape;134;p29"/>
          <p:cNvCxnSpPr/>
          <p:nvPr/>
        </p:nvCxnSpPr>
        <p:spPr>
          <a:xfrm>
            <a:off x="4122325" y="1659200"/>
            <a:ext cx="0" cy="2921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9"/>
          <p:cNvCxnSpPr/>
          <p:nvPr/>
        </p:nvCxnSpPr>
        <p:spPr>
          <a:xfrm>
            <a:off x="5894175" y="2340950"/>
            <a:ext cx="0" cy="1561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6" name="Google Shape;136;p29"/>
          <p:cNvSpPr/>
          <p:nvPr/>
        </p:nvSpPr>
        <p:spPr>
          <a:xfrm>
            <a:off x="7800475" y="3040700"/>
            <a:ext cx="158700" cy="15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9"/>
          <p:cNvCxnSpPr>
            <a:stCxn id="136" idx="2"/>
          </p:cNvCxnSpPr>
          <p:nvPr/>
        </p:nvCxnSpPr>
        <p:spPr>
          <a:xfrm flipH="1" flipV="1">
            <a:off x="4187222" y="1719618"/>
            <a:ext cx="3613253" cy="140043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8" name="Google Shape;138;p29"/>
          <p:cNvSpPr txBox="1"/>
          <p:nvPr/>
        </p:nvSpPr>
        <p:spPr>
          <a:xfrm>
            <a:off x="3566875" y="1074875"/>
            <a:ext cx="146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1"/>
                </a:solidFill>
              </a:rPr>
              <a:t>Giriş Aralığı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1023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512	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0					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39" name="Google Shape;139;p29"/>
          <p:cNvCxnSpPr>
            <a:stCxn id="136" idx="2"/>
          </p:cNvCxnSpPr>
          <p:nvPr/>
        </p:nvCxnSpPr>
        <p:spPr>
          <a:xfrm rot="10800000">
            <a:off x="5821675" y="2344550"/>
            <a:ext cx="1978800" cy="775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29"/>
          <p:cNvSpPr txBox="1"/>
          <p:nvPr/>
        </p:nvSpPr>
        <p:spPr>
          <a:xfrm>
            <a:off x="757450" y="1370625"/>
            <a:ext cx="18540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1023 </a:t>
            </a:r>
            <a:r>
              <a:rPr lang="tr-T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" dirty="0" smtClean="0">
                <a:solidFill>
                  <a:srgbClr val="FF0000"/>
                </a:solidFill>
              </a:rPr>
              <a:t>255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41" name="Google Shape;141;p29"/>
          <p:cNvCxnSpPr/>
          <p:nvPr/>
        </p:nvCxnSpPr>
        <p:spPr>
          <a:xfrm flipH="1">
            <a:off x="4187222" y="3145443"/>
            <a:ext cx="3753600" cy="3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" name="Google Shape;142;p29"/>
          <p:cNvCxnSpPr>
            <a:stCxn id="136" idx="2"/>
          </p:cNvCxnSpPr>
          <p:nvPr/>
        </p:nvCxnSpPr>
        <p:spPr>
          <a:xfrm flipH="1">
            <a:off x="5792875" y="3120050"/>
            <a:ext cx="2007600" cy="2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3" name="Google Shape;143;p29"/>
          <p:cNvSpPr txBox="1"/>
          <p:nvPr/>
        </p:nvSpPr>
        <p:spPr>
          <a:xfrm>
            <a:off x="5039325" y="1074875"/>
            <a:ext cx="1709700" cy="3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1"/>
                </a:solidFill>
              </a:rPr>
              <a:t>Çıkış Aralığı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   255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   128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		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       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757450" y="1915250"/>
            <a:ext cx="18540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512 </a:t>
            </a:r>
            <a:r>
              <a:rPr lang="tr-T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" dirty="0" smtClean="0">
                <a:solidFill>
                  <a:srgbClr val="FF0000"/>
                </a:solidFill>
              </a:rPr>
              <a:t>128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757450" y="2435100"/>
            <a:ext cx="18540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 </a:t>
            </a:r>
            <a:r>
              <a:rPr lang="tr-T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" dirty="0" smtClean="0">
                <a:solidFill>
                  <a:srgbClr val="FF0000"/>
                </a:solidFill>
              </a:rPr>
              <a:t>0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46" name="Google Shape;146;p29"/>
          <p:cNvCxnSpPr>
            <a:stCxn id="136" idx="2"/>
          </p:cNvCxnSpPr>
          <p:nvPr/>
        </p:nvCxnSpPr>
        <p:spPr>
          <a:xfrm flipH="1">
            <a:off x="4187222" y="3120050"/>
            <a:ext cx="3613253" cy="1453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7" name="Google Shape;147;p29"/>
          <p:cNvCxnSpPr>
            <a:stCxn id="136" idx="2"/>
          </p:cNvCxnSpPr>
          <p:nvPr/>
        </p:nvCxnSpPr>
        <p:spPr>
          <a:xfrm flipH="1">
            <a:off x="5821675" y="3120050"/>
            <a:ext cx="1978800" cy="775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dirty="0"/>
              <a:t>Gerçekçi bir örnek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analogRead</a:t>
            </a:r>
            <a:r>
              <a:rPr lang="en" dirty="0"/>
              <a:t>() </a:t>
            </a:r>
            <a:r>
              <a:rPr lang="tr-TR" dirty="0" smtClean="0"/>
              <a:t>fonksiyonu kullanıldığında </a:t>
            </a:r>
            <a:r>
              <a:rPr lang="tr-TR" dirty="0" smtClean="0"/>
              <a:t> </a:t>
            </a:r>
            <a:r>
              <a:rPr lang="en" dirty="0" smtClean="0"/>
              <a:t>0-1023 </a:t>
            </a:r>
            <a:r>
              <a:rPr lang="tr-TR" dirty="0" smtClean="0"/>
              <a:t>arası </a:t>
            </a:r>
            <a:r>
              <a:rPr lang="tr-TR" dirty="0" err="1" smtClean="0"/>
              <a:t>deger</a:t>
            </a:r>
            <a:r>
              <a:rPr lang="tr-TR" dirty="0" smtClean="0"/>
              <a:t> verir.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-TR" dirty="0" smtClean="0"/>
              <a:t>Bu değeri 0-255 arasında bir değere dönüştürmek istediğinizde;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-TR" dirty="0" smtClean="0"/>
              <a:t>Örneğin somut olarak </a:t>
            </a:r>
            <a:r>
              <a:rPr lang="en" dirty="0" smtClean="0"/>
              <a:t> </a:t>
            </a:r>
            <a:r>
              <a:rPr lang="en" b="1" dirty="0" smtClean="0"/>
              <a:t>145</a:t>
            </a:r>
            <a:r>
              <a:rPr lang="tr-TR" b="1" dirty="0" smtClean="0"/>
              <a:t> gibi.</a:t>
            </a:r>
            <a:endParaRPr b="1" dirty="0"/>
          </a:p>
        </p:txBody>
      </p:sp>
      <p:sp>
        <p:nvSpPr>
          <p:cNvPr id="154" name="Google Shape;154;p30"/>
          <p:cNvSpPr txBox="1"/>
          <p:nvPr/>
        </p:nvSpPr>
        <p:spPr>
          <a:xfrm>
            <a:off x="3635350" y="772199"/>
            <a:ext cx="4926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 145         x</a:t>
            </a:r>
            <a:endParaRPr sz="2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-------  =  ---- </a:t>
            </a:r>
            <a:endParaRPr sz="2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1023      255</a:t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3635350" y="1479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x = 36</a:t>
            </a:r>
            <a:endParaRPr sz="2400">
              <a:solidFill>
                <a:srgbClr val="EFEFEF"/>
              </a:solidFill>
            </a:endParaRPr>
          </a:p>
        </p:txBody>
      </p:sp>
      <p:sp>
        <p:nvSpPr>
          <p:cNvPr id="156" name="Google Shape;156;p30"/>
          <p:cNvSpPr/>
          <p:nvPr/>
        </p:nvSpPr>
        <p:spPr>
          <a:xfrm>
            <a:off x="1874950" y="2861740"/>
            <a:ext cx="384000" cy="351300"/>
          </a:xfrm>
          <a:prstGeom prst="ellipse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30"/>
          <p:cNvCxnSpPr/>
          <p:nvPr/>
        </p:nvCxnSpPr>
        <p:spPr>
          <a:xfrm rot="5400000" flipH="1" flipV="1">
            <a:off x="1830380" y="1159691"/>
            <a:ext cx="2077612" cy="1877428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8" name="Google Shape;158;p30"/>
          <p:cNvSpPr/>
          <p:nvPr/>
        </p:nvSpPr>
        <p:spPr>
          <a:xfrm>
            <a:off x="1608191" y="1646678"/>
            <a:ext cx="485100" cy="351300"/>
          </a:xfrm>
          <a:prstGeom prst="ellipse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30"/>
          <p:cNvCxnSpPr>
            <a:stCxn id="158" idx="5"/>
          </p:cNvCxnSpPr>
          <p:nvPr/>
        </p:nvCxnSpPr>
        <p:spPr>
          <a:xfrm rot="5400000" flipH="1" flipV="1">
            <a:off x="2860548" y="999180"/>
            <a:ext cx="109053" cy="1785650"/>
          </a:xfrm>
          <a:prstGeom prst="curvedConnector4">
            <a:avLst>
              <a:gd name="adj1" fmla="val -209623"/>
              <a:gd name="adj2" fmla="val 51989"/>
            </a:avLst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0" name="Google Shape;160;p30"/>
          <p:cNvSpPr/>
          <p:nvPr/>
        </p:nvSpPr>
        <p:spPr>
          <a:xfrm>
            <a:off x="1224191" y="2292352"/>
            <a:ext cx="384000" cy="351300"/>
          </a:xfrm>
          <a:prstGeom prst="ellipse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1;p30"/>
          <p:cNvCxnSpPr>
            <a:stCxn id="160" idx="5"/>
          </p:cNvCxnSpPr>
          <p:nvPr/>
        </p:nvCxnSpPr>
        <p:spPr>
          <a:xfrm rot="5400000" flipH="1" flipV="1">
            <a:off x="2896123" y="547838"/>
            <a:ext cx="700200" cy="3388534"/>
          </a:xfrm>
          <a:prstGeom prst="curvedConnector4">
            <a:avLst>
              <a:gd name="adj1" fmla="val -32648"/>
              <a:gd name="adj2" fmla="val 50830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9198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dirty="0"/>
              <a:t>Kod olarak, değeri bilemezsiniz ... gerçek zamanlı olarak okunur</a:t>
            </a: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119699" y="2019900"/>
            <a:ext cx="5962885" cy="28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inputValue=analogRead(A0);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outputValue=(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inputValue</a:t>
            </a:r>
            <a:r>
              <a:rPr lang="tr-TR" sz="2400" dirty="0" smtClean="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 dirty="0" smtClean="0"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)/1023;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5035300" y="1947750"/>
            <a:ext cx="2957700" cy="7557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1C232"/>
              </a:solidFill>
              <a:highlight>
                <a:srgbClr val="FFD966"/>
              </a:highlight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3899338" y="591346"/>
            <a:ext cx="2564300" cy="1500675"/>
          </a:xfrm>
          <a:custGeom>
            <a:avLst/>
            <a:gdLst/>
            <a:ahLst/>
            <a:cxnLst/>
            <a:rect l="l" t="t" r="r" b="b"/>
            <a:pathLst>
              <a:path w="102572" h="60027" extrusionOk="0">
                <a:moveTo>
                  <a:pt x="102572" y="54545"/>
                </a:moveTo>
                <a:cubicBezTo>
                  <a:pt x="94444" y="46850"/>
                  <a:pt x="67368" y="17177"/>
                  <a:pt x="53806" y="8376"/>
                </a:cubicBezTo>
                <a:cubicBezTo>
                  <a:pt x="40244" y="-425"/>
                  <a:pt x="29856" y="-1579"/>
                  <a:pt x="21199" y="1739"/>
                </a:cubicBezTo>
                <a:cubicBezTo>
                  <a:pt x="12542" y="5057"/>
                  <a:pt x="5281" y="18571"/>
                  <a:pt x="1866" y="28286"/>
                </a:cubicBezTo>
                <a:cubicBezTo>
                  <a:pt x="-1548" y="38001"/>
                  <a:pt x="904" y="54737"/>
                  <a:pt x="712" y="60027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170" name="Google Shape;170;p31"/>
          <p:cNvCxnSpPr/>
          <p:nvPr/>
        </p:nvCxnSpPr>
        <p:spPr>
          <a:xfrm>
            <a:off x="3253450" y="2488800"/>
            <a:ext cx="1623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31"/>
          <p:cNvCxnSpPr/>
          <p:nvPr/>
        </p:nvCxnSpPr>
        <p:spPr>
          <a:xfrm>
            <a:off x="4039775" y="2496000"/>
            <a:ext cx="1644600" cy="3246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2" name="Google Shape;172;p31"/>
          <p:cNvCxnSpPr/>
          <p:nvPr/>
        </p:nvCxnSpPr>
        <p:spPr>
          <a:xfrm>
            <a:off x="5425750" y="3052375"/>
            <a:ext cx="16230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1"/>
          <p:cNvSpPr/>
          <p:nvPr/>
        </p:nvSpPr>
        <p:spPr>
          <a:xfrm>
            <a:off x="5425750" y="3116376"/>
            <a:ext cx="3275062" cy="182485"/>
          </a:xfrm>
          <a:custGeom>
            <a:avLst/>
            <a:gdLst/>
            <a:ahLst/>
            <a:cxnLst/>
            <a:rect l="l" t="t" r="r" b="b"/>
            <a:pathLst>
              <a:path w="126965" h="8836" extrusionOk="0">
                <a:moveTo>
                  <a:pt x="0" y="3557"/>
                </a:moveTo>
                <a:cubicBezTo>
                  <a:pt x="1601" y="2490"/>
                  <a:pt x="2731" y="-283"/>
                  <a:pt x="4617" y="95"/>
                </a:cubicBezTo>
                <a:cubicBezTo>
                  <a:pt x="7554" y="684"/>
                  <a:pt x="8273" y="6452"/>
                  <a:pt x="11254" y="6154"/>
                </a:cubicBezTo>
                <a:cubicBezTo>
                  <a:pt x="14423" y="5838"/>
                  <a:pt x="16849" y="1240"/>
                  <a:pt x="19911" y="2115"/>
                </a:cubicBezTo>
                <a:cubicBezTo>
                  <a:pt x="23304" y="3084"/>
                  <a:pt x="26565" y="6054"/>
                  <a:pt x="30010" y="5289"/>
                </a:cubicBezTo>
                <a:cubicBezTo>
                  <a:pt x="33286" y="4561"/>
                  <a:pt x="35772" y="-389"/>
                  <a:pt x="38955" y="672"/>
                </a:cubicBezTo>
                <a:cubicBezTo>
                  <a:pt x="42222" y="1761"/>
                  <a:pt x="43914" y="6245"/>
                  <a:pt x="47323" y="6731"/>
                </a:cubicBezTo>
                <a:cubicBezTo>
                  <a:pt x="51125" y="7273"/>
                  <a:pt x="54212" y="1773"/>
                  <a:pt x="58000" y="2403"/>
                </a:cubicBezTo>
                <a:cubicBezTo>
                  <a:pt x="60714" y="2854"/>
                  <a:pt x="61903" y="7005"/>
                  <a:pt x="64637" y="7309"/>
                </a:cubicBezTo>
                <a:cubicBezTo>
                  <a:pt x="67900" y="7672"/>
                  <a:pt x="69957" y="3334"/>
                  <a:pt x="73005" y="2115"/>
                </a:cubicBezTo>
                <a:cubicBezTo>
                  <a:pt x="75903" y="956"/>
                  <a:pt x="77717" y="6795"/>
                  <a:pt x="80796" y="7309"/>
                </a:cubicBezTo>
                <a:cubicBezTo>
                  <a:pt x="83301" y="7727"/>
                  <a:pt x="84498" y="3635"/>
                  <a:pt x="86856" y="2692"/>
                </a:cubicBezTo>
                <a:cubicBezTo>
                  <a:pt x="89660" y="1571"/>
                  <a:pt x="91265" y="9296"/>
                  <a:pt x="94069" y="8174"/>
                </a:cubicBezTo>
                <a:cubicBezTo>
                  <a:pt x="96733" y="7108"/>
                  <a:pt x="97865" y="3097"/>
                  <a:pt x="100706" y="2692"/>
                </a:cubicBezTo>
                <a:cubicBezTo>
                  <a:pt x="103270" y="2326"/>
                  <a:pt x="104962" y="5712"/>
                  <a:pt x="107343" y="6731"/>
                </a:cubicBezTo>
                <a:cubicBezTo>
                  <a:pt x="110282" y="7990"/>
                  <a:pt x="113423" y="3607"/>
                  <a:pt x="116577" y="4134"/>
                </a:cubicBezTo>
                <a:cubicBezTo>
                  <a:pt x="118800" y="4505"/>
                  <a:pt x="119968" y="7110"/>
                  <a:pt x="121771" y="8463"/>
                </a:cubicBezTo>
                <a:cubicBezTo>
                  <a:pt x="123574" y="9816"/>
                  <a:pt x="126418" y="6320"/>
                  <a:pt x="126965" y="4134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Google Shape;174;p31"/>
          <p:cNvSpPr/>
          <p:nvPr/>
        </p:nvSpPr>
        <p:spPr>
          <a:xfrm>
            <a:off x="3946000" y="3123600"/>
            <a:ext cx="3152475" cy="663625"/>
          </a:xfrm>
          <a:custGeom>
            <a:avLst/>
            <a:gdLst/>
            <a:ahLst/>
            <a:cxnLst/>
            <a:rect l="l" t="t" r="r" b="b"/>
            <a:pathLst>
              <a:path w="126099" h="26545" extrusionOk="0">
                <a:moveTo>
                  <a:pt x="126099" y="6349"/>
                </a:moveTo>
                <a:cubicBezTo>
                  <a:pt x="121001" y="8850"/>
                  <a:pt x="106333" y="18228"/>
                  <a:pt x="95512" y="21354"/>
                </a:cubicBezTo>
                <a:cubicBezTo>
                  <a:pt x="84691" y="24480"/>
                  <a:pt x="75746" y="24624"/>
                  <a:pt x="61174" y="25105"/>
                </a:cubicBezTo>
                <a:cubicBezTo>
                  <a:pt x="46602" y="25586"/>
                  <a:pt x="18275" y="28423"/>
                  <a:pt x="8079" y="24239"/>
                </a:cubicBezTo>
                <a:cubicBezTo>
                  <a:pt x="-2117" y="20055"/>
                  <a:pt x="1347" y="404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75" name="Google Shape;175;p31"/>
          <p:cNvSpPr txBox="1"/>
          <p:nvPr/>
        </p:nvSpPr>
        <p:spPr>
          <a:xfrm>
            <a:off x="339050" y="194052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>
                <a:solidFill>
                  <a:schemeClr val="accent1"/>
                </a:solidFill>
              </a:rPr>
              <a:t>A0'dan voltaj girişini okuyun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339050" y="2425325"/>
            <a:ext cx="2808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>
                <a:solidFill>
                  <a:schemeClr val="accent1"/>
                </a:solidFill>
              </a:rPr>
              <a:t>Girdi Değeri </a:t>
            </a:r>
            <a:r>
              <a:rPr lang="tr-TR" dirty="0">
                <a:solidFill>
                  <a:schemeClr val="accent1"/>
                </a:solidFill>
              </a:rPr>
              <a:t>Değişkenine sayısal bir tamsayı değeri (0-1023) atanır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311700" y="322457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>
                <a:solidFill>
                  <a:schemeClr val="accent1"/>
                </a:solidFill>
              </a:rPr>
              <a:t>Matematiksel hesap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331025" y="365987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smtClean="0">
                <a:solidFill>
                  <a:schemeClr val="accent1"/>
                </a:solidFill>
              </a:rPr>
              <a:t>Hesap sonucu </a:t>
            </a:r>
            <a:r>
              <a:rPr lang="tr-TR" dirty="0" err="1">
                <a:solidFill>
                  <a:schemeClr val="accent1"/>
                </a:solidFill>
              </a:rPr>
              <a:t>outputValue</a:t>
            </a:r>
            <a:r>
              <a:rPr lang="tr-TR" dirty="0">
                <a:solidFill>
                  <a:schemeClr val="accent1"/>
                </a:solidFill>
              </a:rPr>
              <a:t> değişkenine atanır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235500" y="10890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Aynısını </a:t>
            </a:r>
            <a:r>
              <a:rPr lang="tr-TR" dirty="0" err="1" smtClean="0"/>
              <a:t>map</a:t>
            </a:r>
            <a:r>
              <a:rPr lang="tr-TR" dirty="0" smtClean="0"/>
              <a:t>() fonksiyonu ile yapalım</a:t>
            </a:r>
            <a:endParaRPr dirty="0"/>
          </a:p>
        </p:txBody>
      </p:sp>
      <p:sp>
        <p:nvSpPr>
          <p:cNvPr id="184" name="Google Shape;184;p32"/>
          <p:cNvSpPr txBox="1"/>
          <p:nvPr/>
        </p:nvSpPr>
        <p:spPr>
          <a:xfrm>
            <a:off x="3119700" y="-78450"/>
            <a:ext cx="5825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tr-TR" sz="1800" b="1" i="1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ÖNCE</a:t>
            </a:r>
            <a:r>
              <a:rPr lang="tr-TR" sz="1800" b="1" i="1" dirty="0" smtClean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lvl="0">
              <a:lnSpc>
                <a:spcPct val="115000"/>
              </a:lnSpc>
            </a:pPr>
            <a:r>
              <a:rPr lang="en" sz="1800" dirty="0" smtClean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inputValue=analogRead(A0</a:t>
            </a:r>
            <a:r>
              <a:rPr lang="en" sz="18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outputValue=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inputValue</a:t>
            </a:r>
            <a:r>
              <a:rPr lang="tr-TR" sz="1800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dirty="0" smtClean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)/1023;</a:t>
            </a:r>
            <a:endParaRPr sz="1800" dirty="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6636775" y="3664650"/>
            <a:ext cx="7287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7516875" y="3664650"/>
            <a:ext cx="5628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32"/>
          <p:cNvCxnSpPr/>
          <p:nvPr/>
        </p:nvCxnSpPr>
        <p:spPr>
          <a:xfrm>
            <a:off x="5266150" y="3664650"/>
            <a:ext cx="12048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32"/>
          <p:cNvSpPr txBox="1"/>
          <p:nvPr/>
        </p:nvSpPr>
        <p:spPr>
          <a:xfrm>
            <a:off x="235500" y="1844700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>
                <a:solidFill>
                  <a:schemeClr val="accent2"/>
                </a:solidFill>
              </a:rPr>
              <a:t>ORİJİNAL DEĞERİ 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235500" y="238237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>
                <a:solidFill>
                  <a:schemeClr val="accent2"/>
                </a:solidFill>
              </a:rPr>
              <a:t>Bu aralıktan dönüştür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235500" y="296042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>
                <a:solidFill>
                  <a:schemeClr val="accent2"/>
                </a:solidFill>
              </a:rPr>
              <a:t>Bu aralığa dönüştür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191" name="Google Shape;191;p32"/>
          <p:cNvCxnSpPr/>
          <p:nvPr/>
        </p:nvCxnSpPr>
        <p:spPr>
          <a:xfrm>
            <a:off x="2171375" y="2087100"/>
            <a:ext cx="3433925" cy="1267475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32"/>
          <p:cNvSpPr/>
          <p:nvPr/>
        </p:nvSpPr>
        <p:spPr>
          <a:xfrm>
            <a:off x="2171375" y="3116688"/>
            <a:ext cx="6001450" cy="223325"/>
          </a:xfrm>
          <a:custGeom>
            <a:avLst/>
            <a:gdLst/>
            <a:ahLst/>
            <a:cxnLst/>
            <a:rect l="l" t="t" r="r" b="b"/>
            <a:pathLst>
              <a:path w="240058" h="8933" extrusionOk="0">
                <a:moveTo>
                  <a:pt x="0" y="2585"/>
                </a:moveTo>
                <a:cubicBezTo>
                  <a:pt x="36935" y="2200"/>
                  <a:pt x="183618" y="-782"/>
                  <a:pt x="221611" y="276"/>
                </a:cubicBezTo>
                <a:cubicBezTo>
                  <a:pt x="259604" y="1334"/>
                  <a:pt x="226901" y="7490"/>
                  <a:pt x="227959" y="8933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93" name="Google Shape;193;p32"/>
          <p:cNvSpPr/>
          <p:nvPr/>
        </p:nvSpPr>
        <p:spPr>
          <a:xfrm>
            <a:off x="2459925" y="2597000"/>
            <a:ext cx="4850350" cy="699750"/>
          </a:xfrm>
          <a:custGeom>
            <a:avLst/>
            <a:gdLst/>
            <a:ahLst/>
            <a:cxnLst/>
            <a:rect l="l" t="t" r="r" b="b"/>
            <a:pathLst>
              <a:path w="194014" h="27990" extrusionOk="0">
                <a:moveTo>
                  <a:pt x="0" y="0"/>
                </a:moveTo>
                <a:cubicBezTo>
                  <a:pt x="29769" y="1250"/>
                  <a:pt x="147741" y="2837"/>
                  <a:pt x="178616" y="7502"/>
                </a:cubicBezTo>
                <a:cubicBezTo>
                  <a:pt x="209492" y="12167"/>
                  <a:pt x="184147" y="24575"/>
                  <a:pt x="185253" y="27990"/>
                </a:cubicBez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94" name="Google Shape;194;p32"/>
          <p:cNvSpPr txBox="1"/>
          <p:nvPr/>
        </p:nvSpPr>
        <p:spPr>
          <a:xfrm>
            <a:off x="3119700" y="1569000"/>
            <a:ext cx="5876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i="1" dirty="0" smtClean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SONRA</a:t>
            </a:r>
            <a:r>
              <a:rPr lang="en" sz="1800" b="1" i="1" dirty="0" smtClean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 b="1" i="1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inputValue=analogRead(A0);</a:t>
            </a:r>
            <a:endParaRPr sz="1800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outputValue=</a:t>
            </a:r>
            <a:r>
              <a:rPr lang="en" sz="1800" b="1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map(inputValue,0,1023,0,255);</a:t>
            </a:r>
            <a:endParaRPr sz="1800" b="1" dirty="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32"/>
          <p:cNvSpPr txBox="1"/>
          <p:nvPr/>
        </p:nvSpPr>
        <p:spPr>
          <a:xfrm>
            <a:off x="235500" y="3798625"/>
            <a:ext cx="4155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 err="1" smtClean="0">
                <a:solidFill>
                  <a:schemeClr val="accent2"/>
                </a:solidFill>
              </a:rPr>
              <a:t>map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tr-TR" dirty="0">
                <a:solidFill>
                  <a:schemeClr val="accent2"/>
                </a:solidFill>
              </a:rPr>
              <a:t>() işlevi, </a:t>
            </a:r>
            <a:r>
              <a:rPr lang="tr-TR" dirty="0" err="1">
                <a:solidFill>
                  <a:schemeClr val="accent2"/>
                </a:solidFill>
              </a:rPr>
              <a:t>outputValue</a:t>
            </a:r>
            <a:r>
              <a:rPr lang="tr-TR" dirty="0">
                <a:solidFill>
                  <a:schemeClr val="accent2"/>
                </a:solidFill>
              </a:rPr>
              <a:t> değişkenine atanacak bir tamsayı değeri döndürür.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196" name="Google Shape;196;p32"/>
          <p:cNvCxnSpPr/>
          <p:nvPr/>
        </p:nvCxnSpPr>
        <p:spPr>
          <a:xfrm>
            <a:off x="3230500" y="3692000"/>
            <a:ext cx="14589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8366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r-TR" dirty="0"/>
              <a:t>Özellikle her zaman 0'da başlamadığınızda kullanışlıdır</a:t>
            </a:r>
            <a:endParaRPr dirty="0"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tr-TR" dirty="0"/>
              <a:t>Analog giriş 0-1023 </a:t>
            </a:r>
            <a:r>
              <a:rPr lang="tr-TR" dirty="0" smtClean="0"/>
              <a:t>aralığında</a:t>
            </a:r>
          </a:p>
          <a:p>
            <a:pPr marL="0" lvl="0" indent="0">
              <a:buNone/>
            </a:pPr>
            <a:endParaRPr lang="tr-TR" dirty="0" smtClean="0"/>
          </a:p>
          <a:p>
            <a:pPr marL="0" lvl="0" indent="0">
              <a:buNone/>
            </a:pPr>
            <a:r>
              <a:rPr lang="tr-TR" dirty="0" err="1"/>
              <a:t>Servolarımız</a:t>
            </a:r>
            <a:r>
              <a:rPr lang="tr-TR" dirty="0"/>
              <a:t> yaklaşık </a:t>
            </a:r>
            <a:r>
              <a:rPr lang="tr-TR" dirty="0" smtClean="0"/>
              <a:t>16-</a:t>
            </a:r>
            <a:r>
              <a:rPr lang="tr-TR" dirty="0"/>
              <a:t> 180 </a:t>
            </a:r>
            <a:r>
              <a:rPr lang="tr-TR" dirty="0" smtClean="0"/>
              <a:t> derece </a:t>
            </a:r>
            <a:r>
              <a:rPr lang="tr-TR" dirty="0"/>
              <a:t>ila </a:t>
            </a:r>
            <a:r>
              <a:rPr lang="tr-TR" dirty="0" smtClean="0"/>
              <a:t> </a:t>
            </a:r>
            <a:r>
              <a:rPr lang="tr-TR" dirty="0"/>
              <a:t>arasında </a:t>
            </a:r>
            <a:r>
              <a:rPr lang="tr-TR" dirty="0" smtClean="0"/>
              <a:t>çalışsın.</a:t>
            </a:r>
          </a:p>
          <a:p>
            <a:pPr marL="0" lvl="0" indent="0">
              <a:buNone/>
            </a:pPr>
            <a:endParaRPr lang="tr-TR" dirty="0" smtClean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endParaRPr lang="tr-TR" dirty="0"/>
          </a:p>
          <a:p>
            <a:pPr marL="0" lvl="0" indent="0">
              <a:buNone/>
            </a:pPr>
            <a:r>
              <a:rPr lang="tr-TR" dirty="0"/>
              <a:t>(0-15 "ağır çekim" açıdır ve diğerleri gibi </a:t>
            </a:r>
            <a:r>
              <a:rPr lang="tr-TR" dirty="0" smtClean="0"/>
              <a:t>çalışmaz)</a:t>
            </a:r>
            <a:endParaRPr dirty="0"/>
          </a:p>
        </p:txBody>
      </p:sp>
      <p:sp>
        <p:nvSpPr>
          <p:cNvPr id="203" name="Google Shape;203;p33"/>
          <p:cNvSpPr txBox="1"/>
          <p:nvPr/>
        </p:nvSpPr>
        <p:spPr>
          <a:xfrm>
            <a:off x="3527600" y="2041525"/>
            <a:ext cx="537756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servoAngle=map( inputValue, </a:t>
            </a:r>
            <a:r>
              <a:rPr lang="en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1206663" y="1349000"/>
            <a:ext cx="547074" cy="42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1753738" y="1407014"/>
            <a:ext cx="5316488" cy="620075"/>
          </a:xfrm>
          <a:custGeom>
            <a:avLst/>
            <a:gdLst/>
            <a:ahLst/>
            <a:cxnLst/>
            <a:rect l="l" t="t" r="r" b="b"/>
            <a:pathLst>
              <a:path w="184989" h="24803" extrusionOk="0">
                <a:moveTo>
                  <a:pt x="0" y="2007"/>
                </a:moveTo>
                <a:cubicBezTo>
                  <a:pt x="28519" y="1959"/>
                  <a:pt x="141970" y="-2080"/>
                  <a:pt x="171114" y="1719"/>
                </a:cubicBezTo>
                <a:cubicBezTo>
                  <a:pt x="200258" y="5518"/>
                  <a:pt x="174240" y="20956"/>
                  <a:pt x="174865" y="24803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06" name="Google Shape;206;p33"/>
          <p:cNvSpPr/>
          <p:nvPr/>
        </p:nvSpPr>
        <p:spPr>
          <a:xfrm>
            <a:off x="6304925" y="2084825"/>
            <a:ext cx="909000" cy="324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1876567" y="1832325"/>
            <a:ext cx="1160060" cy="52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2835050" y="2358825"/>
            <a:ext cx="5374660" cy="793499"/>
          </a:xfrm>
          <a:custGeom>
            <a:avLst/>
            <a:gdLst/>
            <a:ahLst/>
            <a:cxnLst/>
            <a:rect l="l" t="t" r="r" b="b"/>
            <a:pathLst>
              <a:path w="213259" h="32025" extrusionOk="0">
                <a:moveTo>
                  <a:pt x="0" y="0"/>
                </a:moveTo>
                <a:cubicBezTo>
                  <a:pt x="12504" y="3463"/>
                  <a:pt x="40878" y="15534"/>
                  <a:pt x="75024" y="20776"/>
                </a:cubicBezTo>
                <a:cubicBezTo>
                  <a:pt x="109170" y="26018"/>
                  <a:pt x="184002" y="34194"/>
                  <a:pt x="204874" y="31453"/>
                </a:cubicBezTo>
                <a:cubicBezTo>
                  <a:pt x="225746" y="28712"/>
                  <a:pt x="201027" y="8849"/>
                  <a:pt x="200257" y="4328"/>
                </a:cubicBezTo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09" name="Google Shape;209;p33"/>
          <p:cNvSpPr/>
          <p:nvPr/>
        </p:nvSpPr>
        <p:spPr>
          <a:xfrm>
            <a:off x="7286025" y="2084825"/>
            <a:ext cx="909000" cy="33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3527600" y="3377000"/>
            <a:ext cx="537756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servoAngle=map( inputValue, </a:t>
            </a:r>
            <a:r>
              <a:rPr lang="en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0, 1023, 16, 180</a:t>
            </a:r>
            <a:r>
              <a:rPr lang="en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r-TR" dirty="0"/>
              <a:t>Daha karmaşık bir eşleme için aynı grafik:</a:t>
            </a:r>
            <a:br>
              <a:rPr lang="tr-TR" dirty="0"/>
            </a:br>
            <a:r>
              <a:rPr lang="tr-TR" dirty="0"/>
              <a:t>16 ila 180</a:t>
            </a:r>
            <a:endParaRPr dirty="0"/>
          </a:p>
        </p:txBody>
      </p:sp>
      <p:cxnSp>
        <p:nvCxnSpPr>
          <p:cNvPr id="216" name="Google Shape;216;p34"/>
          <p:cNvCxnSpPr/>
          <p:nvPr/>
        </p:nvCxnSpPr>
        <p:spPr>
          <a:xfrm>
            <a:off x="4122325" y="1659200"/>
            <a:ext cx="0" cy="2921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4"/>
          <p:cNvCxnSpPr/>
          <p:nvPr/>
        </p:nvCxnSpPr>
        <p:spPr>
          <a:xfrm>
            <a:off x="5894175" y="2340950"/>
            <a:ext cx="0" cy="1561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/>
          <p:nvPr/>
        </p:nvSpPr>
        <p:spPr>
          <a:xfrm>
            <a:off x="7800475" y="3040700"/>
            <a:ext cx="158700" cy="158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34"/>
          <p:cNvCxnSpPr>
            <a:stCxn id="218" idx="2"/>
          </p:cNvCxnSpPr>
          <p:nvPr/>
        </p:nvCxnSpPr>
        <p:spPr>
          <a:xfrm rot="10800000">
            <a:off x="4075975" y="1659050"/>
            <a:ext cx="3724500" cy="1461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0" name="Google Shape;220;p34"/>
          <p:cNvSpPr txBox="1"/>
          <p:nvPr/>
        </p:nvSpPr>
        <p:spPr>
          <a:xfrm>
            <a:off x="3566875" y="1074875"/>
            <a:ext cx="146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1"/>
                </a:solidFill>
              </a:rPr>
              <a:t>Giriş Aralığı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1023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512	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0					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21" name="Google Shape;221;p34"/>
          <p:cNvCxnSpPr>
            <a:stCxn id="218" idx="2"/>
          </p:cNvCxnSpPr>
          <p:nvPr/>
        </p:nvCxnSpPr>
        <p:spPr>
          <a:xfrm rot="10800000">
            <a:off x="5821675" y="2344550"/>
            <a:ext cx="1978800" cy="775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2" name="Google Shape;222;p34"/>
          <p:cNvSpPr txBox="1"/>
          <p:nvPr/>
        </p:nvSpPr>
        <p:spPr>
          <a:xfrm>
            <a:off x="757450" y="1370625"/>
            <a:ext cx="18540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1023 </a:t>
            </a:r>
            <a:r>
              <a:rPr lang="tr-T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" dirty="0" smtClean="0">
                <a:solidFill>
                  <a:srgbClr val="FF0000"/>
                </a:solidFill>
              </a:rPr>
              <a:t>180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23" name="Google Shape;223;p34"/>
          <p:cNvCxnSpPr>
            <a:stCxn id="218" idx="2"/>
          </p:cNvCxnSpPr>
          <p:nvPr/>
        </p:nvCxnSpPr>
        <p:spPr>
          <a:xfrm flipH="1">
            <a:off x="4046875" y="3120050"/>
            <a:ext cx="3753600" cy="3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4" name="Google Shape;224;p34"/>
          <p:cNvCxnSpPr>
            <a:stCxn id="218" idx="2"/>
          </p:cNvCxnSpPr>
          <p:nvPr/>
        </p:nvCxnSpPr>
        <p:spPr>
          <a:xfrm flipH="1">
            <a:off x="5792875" y="3120050"/>
            <a:ext cx="2007600" cy="2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5" name="Google Shape;225;p34"/>
          <p:cNvSpPr txBox="1"/>
          <p:nvPr/>
        </p:nvSpPr>
        <p:spPr>
          <a:xfrm>
            <a:off x="5039325" y="1074875"/>
            <a:ext cx="1709700" cy="3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1"/>
                </a:solidFill>
              </a:rPr>
              <a:t>Çıkış Aralığı</a:t>
            </a: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   180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    98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		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    16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757450" y="1915250"/>
            <a:ext cx="18540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512 </a:t>
            </a:r>
            <a:r>
              <a:rPr lang="tr-T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" dirty="0" smtClean="0">
                <a:solidFill>
                  <a:srgbClr val="FF0000"/>
                </a:solidFill>
              </a:rPr>
              <a:t>98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757450" y="2435100"/>
            <a:ext cx="18540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 </a:t>
            </a:r>
            <a:r>
              <a:rPr lang="tr-T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" dirty="0" smtClean="0">
                <a:solidFill>
                  <a:srgbClr val="FF0000"/>
                </a:solidFill>
              </a:rPr>
              <a:t>16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28" name="Google Shape;228;p34"/>
          <p:cNvCxnSpPr>
            <a:stCxn id="218" idx="2"/>
          </p:cNvCxnSpPr>
          <p:nvPr/>
        </p:nvCxnSpPr>
        <p:spPr>
          <a:xfrm flipH="1">
            <a:off x="4068475" y="3120050"/>
            <a:ext cx="3732000" cy="1453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" name="Google Shape;229;p34"/>
          <p:cNvCxnSpPr>
            <a:stCxn id="218" idx="2"/>
          </p:cNvCxnSpPr>
          <p:nvPr/>
        </p:nvCxnSpPr>
        <p:spPr>
          <a:xfrm flipH="1">
            <a:off x="5821675" y="3120050"/>
            <a:ext cx="1978800" cy="775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274</Words>
  <Application>Microsoft Office PowerPoint</Application>
  <PresentationFormat>Ekran Gösterisi (16:9)</PresentationFormat>
  <Paragraphs>127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Consolas</vt:lpstr>
      <vt:lpstr>Wingdings</vt:lpstr>
      <vt:lpstr>Simple Dark</vt:lpstr>
      <vt:lpstr>Haritalama ve map () fonksiyonu</vt:lpstr>
      <vt:lpstr>UYARI:  Matematik sadece Bir oran belirler.</vt:lpstr>
      <vt:lpstr>Oran </vt:lpstr>
      <vt:lpstr>Haritalama kavramı: iki sayı çizgisini bağlama</vt:lpstr>
      <vt:lpstr>Gerçekçi bir örnek</vt:lpstr>
      <vt:lpstr>Kod olarak, değeri bilemezsiniz ... gerçek zamanlı olarak okunur</vt:lpstr>
      <vt:lpstr>Aynısını map() fonksiyonu ile yapalım</vt:lpstr>
      <vt:lpstr>Özellikle her zaman 0'da başlamadığınızda kullanışlıdır</vt:lpstr>
      <vt:lpstr>Daha karmaşık bir eşleme için aynı grafik: 16 ila 180</vt:lpstr>
      <vt:lpstr>Sonuç olarak: map () fonksiyonu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and  the map() function</dc:title>
  <dc:creator>ilyas</dc:creator>
  <cp:lastModifiedBy>ilyas</cp:lastModifiedBy>
  <cp:revision>5</cp:revision>
  <dcterms:modified xsi:type="dcterms:W3CDTF">2020-02-19T06:46:55Z</dcterms:modified>
</cp:coreProperties>
</file>