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4" r:id="rId2"/>
  </p:sldMasterIdLst>
  <p:notesMasterIdLst>
    <p:notesMasterId r:id="rId28"/>
  </p:notesMasterIdLst>
  <p:sldIdLst>
    <p:sldId id="256" r:id="rId3"/>
    <p:sldId id="259" r:id="rId4"/>
    <p:sldId id="258" r:id="rId5"/>
    <p:sldId id="257" r:id="rId6"/>
    <p:sldId id="260" r:id="rId7"/>
    <p:sldId id="261" r:id="rId8"/>
    <p:sldId id="264" r:id="rId9"/>
    <p:sldId id="263" r:id="rId10"/>
    <p:sldId id="265" r:id="rId11"/>
    <p:sldId id="266" r:id="rId12"/>
    <p:sldId id="267" r:id="rId13"/>
    <p:sldId id="274" r:id="rId14"/>
    <p:sldId id="268" r:id="rId15"/>
    <p:sldId id="269" r:id="rId16"/>
    <p:sldId id="270" r:id="rId17"/>
    <p:sldId id="271" r:id="rId18"/>
    <p:sldId id="280" r:id="rId19"/>
    <p:sldId id="279" r:id="rId20"/>
    <p:sldId id="277" r:id="rId21"/>
    <p:sldId id="278" r:id="rId22"/>
    <p:sldId id="281" r:id="rId23"/>
    <p:sldId id="275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9810"/>
    <a:srgbClr val="BEE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57" autoAdjust="0"/>
  </p:normalViewPr>
  <p:slideViewPr>
    <p:cSldViewPr>
      <p:cViewPr varScale="1">
        <p:scale>
          <a:sx n="85" d="100"/>
          <a:sy n="85" d="100"/>
        </p:scale>
        <p:origin x="-136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53159-4B1E-4595-8D90-897342FCF786}" type="datetimeFigureOut">
              <a:rPr lang="tr-TR" smtClean="0"/>
              <a:t>11.12.2019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D9515-B21E-4D52-B6D9-F6E6272372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867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D9515-B21E-4D52-B6D9-F6E627237275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693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11.12.2019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11.12.2019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11.12.2019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11.12.2019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97797" y="1052736"/>
            <a:ext cx="8280920" cy="1422440"/>
          </a:xfrm>
        </p:spPr>
        <p:txBody>
          <a:bodyPr>
            <a:normAutofit fontScale="90000"/>
          </a:bodyPr>
          <a:lstStyle/>
          <a:p>
            <a:pPr marL="182880" indent="0" algn="ctr">
              <a:buNone/>
            </a:pPr>
            <a:r>
              <a:rPr lang="tr-TR" sz="5400" b="1" dirty="0" err="1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</a:rPr>
              <a:t>Arduino</a:t>
            </a:r>
            <a:r>
              <a:rPr lang="tr-TR" sz="5400" b="1" dirty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tr-TR" sz="5400" b="1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tr-TR" sz="5400" b="1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</a:rPr>
            </a:br>
            <a:r>
              <a:rPr lang="tr-TR" sz="5400" b="1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</a:rPr>
              <a:t>Programlama</a:t>
            </a:r>
            <a:endParaRPr lang="tr-TR" sz="5400" b="1" dirty="0">
              <a:gradFill>
                <a:gsLst>
                  <a:gs pos="0">
                    <a:schemeClr val="tx1"/>
                  </a:gs>
                  <a:gs pos="4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2">
                      <a:alpha val="65000"/>
                    </a:schemeClr>
                  </a:gs>
                </a:gsLst>
                <a:lin ang="5400000" scaled="0"/>
              </a:gra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grpSp>
        <p:nvGrpSpPr>
          <p:cNvPr id="58" name="StickyNote"/>
          <p:cNvGrpSpPr/>
          <p:nvPr>
            <p:custDataLst>
              <p:custData r:id="rId1"/>
            </p:custDataLst>
          </p:nvPr>
        </p:nvGrpSpPr>
        <p:grpSpPr>
          <a:xfrm>
            <a:off x="1907703" y="3702060"/>
            <a:ext cx="5117091" cy="1815172"/>
            <a:chOff x="4017299" y="2629127"/>
            <a:chExt cx="1624496" cy="3395030"/>
          </a:xfrm>
        </p:grpSpPr>
        <p:sp>
          <p:nvSpPr>
            <p:cNvPr id="59" name="Content"/>
            <p:cNvSpPr>
              <a:spLocks/>
            </p:cNvSpPr>
            <p:nvPr/>
          </p:nvSpPr>
          <p:spPr>
            <a:xfrm>
              <a:off x="4017299" y="2842485"/>
              <a:ext cx="1624496" cy="3181672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tr-TR" b="1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Değişkenler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tr-TR" b="1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tr-TR" b="1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Döngüler(</a:t>
              </a:r>
              <a:r>
                <a:rPr lang="tr-TR" b="1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for</a:t>
              </a:r>
              <a:r>
                <a:rPr lang="tr-TR" b="1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, </a:t>
              </a:r>
              <a:r>
                <a:rPr lang="tr-TR" b="1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while</a:t>
              </a:r>
              <a:r>
                <a:rPr lang="tr-TR" b="1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, </a:t>
              </a:r>
              <a:r>
                <a:rPr lang="tr-TR" b="1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do-</a:t>
              </a:r>
              <a:r>
                <a:rPr lang="tr-TR" b="1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while</a:t>
              </a:r>
              <a:r>
                <a:rPr lang="tr-TR" b="1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)</a:t>
              </a:r>
              <a:endParaRPr lang="tr-TR" b="1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tr-TR" b="1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tr-TR" b="1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Şartsal</a:t>
              </a:r>
              <a:r>
                <a:rPr lang="tr-TR" b="1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İfadeler (</a:t>
              </a:r>
              <a:r>
                <a:rPr lang="tr-TR" b="1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if</a:t>
              </a:r>
              <a:r>
                <a:rPr lang="tr-TR" b="1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)</a:t>
              </a:r>
              <a:endParaRPr lang="tr-TR" b="1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tr-TR" b="1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Tape"/>
            <p:cNvSpPr>
              <a:spLocks/>
            </p:cNvSpPr>
            <p:nvPr/>
          </p:nvSpPr>
          <p:spPr>
            <a:xfrm rot="401918">
              <a:off x="4740049" y="2629127"/>
              <a:ext cx="178996" cy="402958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03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34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512" y="548680"/>
            <a:ext cx="1512169" cy="153719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409228"/>
            <a:ext cx="5483225" cy="1143000"/>
          </a:xfrm>
        </p:spPr>
        <p:txBody>
          <a:bodyPr>
            <a:normAutofit/>
          </a:bodyPr>
          <a:lstStyle/>
          <a:p>
            <a:r>
              <a:rPr lang="tr-TR" altLang="tr-TR" sz="3700" b="1" i="1" dirty="0" smtClean="0">
                <a:solidFill>
                  <a:srgbClr val="CC0000"/>
                </a:solidFill>
                <a:latin typeface="Calibri" pitchFamily="34" charset="0"/>
              </a:rPr>
              <a:t>Değişkenlerin Ömürleri</a:t>
            </a:r>
            <a:endParaRPr lang="tr-TR" altLang="tr-TR" sz="3700" b="1" i="1" dirty="0">
              <a:solidFill>
                <a:srgbClr val="CC0000"/>
              </a:solidFill>
              <a:latin typeface="Calibri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11560" y="2136923"/>
            <a:ext cx="7921625" cy="431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tr-TR" altLang="tr-TR" sz="2800" dirty="0"/>
              <a:t> Değişkenler program içerisinde </a:t>
            </a:r>
            <a:r>
              <a:rPr lang="tr-TR" altLang="tr-TR" sz="2800" dirty="0">
                <a:solidFill>
                  <a:srgbClr val="CC0000"/>
                </a:solidFill>
              </a:rPr>
              <a:t>belirli bölgelerde</a:t>
            </a:r>
            <a:r>
              <a:rPr lang="tr-TR" altLang="tr-TR" sz="2800" dirty="0"/>
              <a:t> tanımlı olup daha sonra yok edilebilirler.</a:t>
            </a:r>
          </a:p>
          <a:p>
            <a:pPr>
              <a:buFont typeface="Wingdings" pitchFamily="2" charset="2"/>
              <a:buChar char="ü"/>
            </a:pPr>
            <a:endParaRPr lang="tr-TR" altLang="tr-TR" sz="2800" dirty="0"/>
          </a:p>
          <a:p>
            <a:pPr>
              <a:buFont typeface="Wingdings" pitchFamily="2" charset="2"/>
              <a:buChar char="ü"/>
            </a:pPr>
            <a:r>
              <a:rPr lang="tr-TR" altLang="tr-TR" sz="2800" dirty="0">
                <a:solidFill>
                  <a:srgbClr val="CC0000"/>
                </a:solidFill>
              </a:rPr>
              <a:t>Global değişkenler</a:t>
            </a:r>
            <a:r>
              <a:rPr lang="tr-TR" altLang="tr-TR" sz="2800" dirty="0"/>
              <a:t> bütün program boyunca tanımlıdırlar, yok edilmezler.</a:t>
            </a:r>
          </a:p>
          <a:p>
            <a:pPr>
              <a:buFont typeface="Wingdings" pitchFamily="2" charset="2"/>
              <a:buChar char="ü"/>
            </a:pPr>
            <a:endParaRPr lang="tr-TR" altLang="tr-TR" sz="2800" dirty="0"/>
          </a:p>
          <a:p>
            <a:pPr>
              <a:buFont typeface="Wingdings" pitchFamily="2" charset="2"/>
              <a:buChar char="ü"/>
            </a:pPr>
            <a:r>
              <a:rPr lang="tr-TR" altLang="tr-TR" sz="2800" dirty="0">
                <a:solidFill>
                  <a:srgbClr val="CC0000"/>
                </a:solidFill>
              </a:rPr>
              <a:t>Otomatik değişkenler</a:t>
            </a:r>
            <a:r>
              <a:rPr lang="tr-TR" altLang="tr-TR" sz="2800" dirty="0"/>
              <a:t> tanımlı oldukları blok boyunca yaşayıp bloktan çıkınca yok edilirler.</a:t>
            </a:r>
          </a:p>
          <a:p>
            <a:endParaRPr lang="tr-TR" altLang="tr-TR" sz="2800" dirty="0"/>
          </a:p>
          <a:p>
            <a:endParaRPr lang="tr-TR" altLang="tr-TR" sz="2500" dirty="0"/>
          </a:p>
        </p:txBody>
      </p:sp>
    </p:spTree>
    <p:extLst>
      <p:ext uri="{BB962C8B-B14F-4D97-AF65-F5344CB8AC3E}">
        <p14:creationId xmlns:p14="http://schemas.microsoft.com/office/powerpoint/2010/main" val="6734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548680"/>
            <a:ext cx="5483225" cy="1143000"/>
          </a:xfrm>
        </p:spPr>
        <p:txBody>
          <a:bodyPr/>
          <a:lstStyle/>
          <a:p>
            <a:r>
              <a:rPr lang="tr-TR" altLang="tr-TR" sz="4900" b="1" i="1" dirty="0">
                <a:solidFill>
                  <a:srgbClr val="CC0000"/>
                </a:solidFill>
                <a:latin typeface="Calibri" pitchFamily="34" charset="0"/>
              </a:rPr>
              <a:t>Kontrol Yapıları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31998" y="1772816"/>
            <a:ext cx="817245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tr-TR" altLang="tr-TR" sz="2800" dirty="0">
                <a:solidFill>
                  <a:srgbClr val="000000"/>
                </a:solidFill>
                <a:sym typeface="Arial" charset="0"/>
              </a:rPr>
              <a:t>Programımızın akışını değiştirmek, belirli şartlar sağlandığında belirli işlemler yaptırmak için kontrol yapıları kullanılır.</a:t>
            </a:r>
          </a:p>
          <a:p>
            <a:pPr>
              <a:buFont typeface="Wingdings" pitchFamily="2" charset="2"/>
              <a:buChar char="ü"/>
            </a:pPr>
            <a:endParaRPr lang="tr-TR" altLang="tr-TR" sz="2800" dirty="0">
              <a:sym typeface="Arial" charset="0"/>
            </a:endParaRPr>
          </a:p>
          <a:p>
            <a:pPr>
              <a:buFont typeface="Wingdings" pitchFamily="2" charset="2"/>
              <a:buChar char="ü"/>
            </a:pPr>
            <a:r>
              <a:rPr lang="tr-TR" altLang="tr-TR" sz="2800" dirty="0">
                <a:sym typeface="Arial" charset="0"/>
              </a:rPr>
              <a:t>“</a:t>
            </a:r>
            <a:r>
              <a:rPr lang="tr-TR" altLang="tr-TR" sz="2800" dirty="0">
                <a:solidFill>
                  <a:srgbClr val="CC0000"/>
                </a:solidFill>
                <a:sym typeface="Arial" charset="0"/>
              </a:rPr>
              <a:t>Belirli şartları</a:t>
            </a:r>
            <a:r>
              <a:rPr lang="tr-TR" altLang="tr-TR" sz="2800" dirty="0">
                <a:sym typeface="Arial" charset="0"/>
              </a:rPr>
              <a:t>” mantık önermelerle ifade </a:t>
            </a:r>
            <a:r>
              <a:rPr lang="tr-TR" altLang="tr-TR" sz="2800" dirty="0" smtClean="0">
                <a:sym typeface="Arial" charset="0"/>
              </a:rPr>
              <a:t>ediyoruz.</a:t>
            </a:r>
          </a:p>
          <a:p>
            <a:pPr>
              <a:buFont typeface="Wingdings" pitchFamily="2" charset="2"/>
              <a:buChar char="ü"/>
            </a:pPr>
            <a:endParaRPr lang="tr-TR" altLang="tr-TR" sz="2800" b="0" dirty="0">
              <a:solidFill>
                <a:srgbClr val="CC0000"/>
              </a:solidFill>
              <a:sym typeface="Arial" charset="0"/>
            </a:endParaRPr>
          </a:p>
          <a:p>
            <a:pPr>
              <a:buFont typeface="Wingdings" pitchFamily="2" charset="2"/>
              <a:buChar char="ü"/>
            </a:pPr>
            <a:r>
              <a:rPr lang="tr-TR" altLang="tr-TR" sz="2800" dirty="0" smtClean="0">
                <a:solidFill>
                  <a:srgbClr val="CC0000"/>
                </a:solidFill>
                <a:sym typeface="Arial" charset="0"/>
              </a:rPr>
              <a:t>Programlarımıza karar verme yeteneği katarlar.</a:t>
            </a:r>
            <a:endParaRPr lang="tr-TR" altLang="tr-TR" sz="2800" b="0" dirty="0">
              <a:solidFill>
                <a:srgbClr val="CC0000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68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23528" y="116632"/>
            <a:ext cx="63468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tr-TR" sz="4900" b="1" i="1" dirty="0" smtClean="0">
                <a:solidFill>
                  <a:srgbClr val="CC0000"/>
                </a:solidFill>
                <a:latin typeface="Calibri" pitchFamily="34" charset="0"/>
              </a:rPr>
              <a:t>Mantık Önermeleri</a:t>
            </a:r>
            <a:endParaRPr lang="tr-TR" altLang="tr-TR" sz="4900" b="1" i="1" dirty="0">
              <a:solidFill>
                <a:srgbClr val="CC0000"/>
              </a:solidFill>
              <a:latin typeface="Calibri" pitchFamily="34" charset="0"/>
            </a:endParaRPr>
          </a:p>
        </p:txBody>
      </p:sp>
      <p:graphicFrame>
        <p:nvGraphicFramePr>
          <p:cNvPr id="16" name="Group 10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44889084"/>
              </p:ext>
            </p:extLst>
          </p:nvPr>
        </p:nvGraphicFramePr>
        <p:xfrm>
          <a:off x="1115616" y="1196752"/>
          <a:ext cx="6191250" cy="4059936"/>
        </p:xfrm>
        <a:graphic>
          <a:graphicData uri="http://schemas.openxmlformats.org/drawingml/2006/table">
            <a:tbl>
              <a:tblPr/>
              <a:tblGrid>
                <a:gridCol w="3097212"/>
                <a:gridCol w="3094038"/>
              </a:tblGrid>
              <a:tr h="6048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</a:t>
                      </a:r>
                      <a:r>
                        <a:rPr kumimoji="0" lang="tr-TR" altLang="tr-T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</a:rPr>
                        <a:t>==</a:t>
                      </a:r>
                      <a:r>
                        <a:rPr kumimoji="0" lang="tr-TR" altLang="tr-TR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tr-TR" alt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eşittir</a:t>
                      </a:r>
                      <a:r>
                        <a:rPr kumimoji="0" lang="tr-TR" alt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</a:t>
                      </a:r>
                      <a:r>
                        <a:rPr kumimoji="0" lang="tr-TR" altLang="tr-TR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</a:rPr>
                        <a:t>!=</a:t>
                      </a:r>
                      <a:r>
                        <a:rPr kumimoji="0" lang="tr-TR" altLang="tr-TR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tr-TR" alt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eşit değildir</a:t>
                      </a:r>
                      <a:r>
                        <a:rPr kumimoji="0" lang="tr-TR" alt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</a:t>
                      </a:r>
                      <a:r>
                        <a:rPr kumimoji="0" lang="tr-TR" altLang="tr-TR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  <a:r>
                        <a:rPr kumimoji="0" lang="tr-TR" altLang="tr-TR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tr-TR" alt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küçüktür</a:t>
                      </a:r>
                      <a:r>
                        <a:rPr kumimoji="0" lang="tr-TR" alt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</a:t>
                      </a:r>
                      <a:r>
                        <a:rPr kumimoji="0" lang="tr-TR" altLang="tr-TR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</a:rPr>
                        <a:t>&lt;</a:t>
                      </a:r>
                      <a:r>
                        <a:rPr kumimoji="0" lang="tr-TR" altLang="tr-TR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tr-TR" alt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büyüktür</a:t>
                      </a:r>
                      <a:r>
                        <a:rPr kumimoji="0" lang="tr-TR" alt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</a:t>
                      </a:r>
                      <a:r>
                        <a:rPr kumimoji="0" lang="tr-TR" altLang="tr-TR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</a:rPr>
                        <a:t>&lt;=</a:t>
                      </a:r>
                      <a:r>
                        <a:rPr kumimoji="0" lang="tr-TR" altLang="tr-TR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tr-TR" alt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küçük - eşittir</a:t>
                      </a:r>
                      <a:r>
                        <a:rPr kumimoji="0" lang="tr-TR" alt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</a:t>
                      </a:r>
                      <a:r>
                        <a:rPr kumimoji="0" lang="tr-TR" altLang="tr-TR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</a:rPr>
                        <a:t>&gt;=</a:t>
                      </a:r>
                      <a:r>
                        <a:rPr kumimoji="0" lang="tr-TR" altLang="tr-TR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tr-TR" alt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büyük - eşittir</a:t>
                      </a:r>
                      <a:r>
                        <a:rPr kumimoji="0" lang="tr-TR" altLang="tr-T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488014" y="5517232"/>
            <a:ext cx="81724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tr-TR" altLang="tr-TR" sz="2800" dirty="0">
                <a:solidFill>
                  <a:srgbClr val="000000"/>
                </a:solidFill>
                <a:sym typeface="Arial" charset="0"/>
              </a:rPr>
              <a:t> Mantık önermelerin sonucu </a:t>
            </a:r>
            <a:r>
              <a:rPr lang="tr-TR" altLang="tr-TR" sz="2800" dirty="0">
                <a:solidFill>
                  <a:srgbClr val="CC0000"/>
                </a:solidFill>
                <a:sym typeface="Arial" charset="0"/>
              </a:rPr>
              <a:t>DOĞRU</a:t>
            </a:r>
            <a:r>
              <a:rPr lang="tr-TR" altLang="tr-TR" sz="2800" dirty="0">
                <a:solidFill>
                  <a:srgbClr val="000000"/>
                </a:solidFill>
                <a:sym typeface="Arial" charset="0"/>
              </a:rPr>
              <a:t> (TRUE / 1) veya </a:t>
            </a:r>
            <a:r>
              <a:rPr lang="tr-TR" altLang="tr-TR" sz="2800" dirty="0">
                <a:solidFill>
                  <a:srgbClr val="CC0000"/>
                </a:solidFill>
                <a:sym typeface="Arial" charset="0"/>
              </a:rPr>
              <a:t>YANLIŞ</a:t>
            </a:r>
            <a:r>
              <a:rPr lang="tr-TR" altLang="tr-TR" sz="2800" dirty="0">
                <a:sym typeface="Arial" charset="0"/>
              </a:rPr>
              <a:t> (FALSE / 0) olabilir.</a:t>
            </a:r>
          </a:p>
          <a:p>
            <a:pPr>
              <a:buFont typeface="Wingdings" pitchFamily="2" charset="2"/>
              <a:buChar char="ü"/>
            </a:pPr>
            <a:endParaRPr lang="tr-TR" altLang="tr-TR" sz="2800" b="0" dirty="0">
              <a:solidFill>
                <a:srgbClr val="CC0000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3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548680"/>
            <a:ext cx="62023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tr-TR" sz="4900" b="1" i="1" dirty="0" smtClean="0">
                <a:solidFill>
                  <a:srgbClr val="CC0000"/>
                </a:solidFill>
                <a:latin typeface="Calibri" pitchFamily="34" charset="0"/>
              </a:rPr>
              <a:t>Mantık Operatörleri</a:t>
            </a:r>
            <a:endParaRPr lang="tr-TR" altLang="tr-TR" sz="4900" b="1" i="1" dirty="0">
              <a:solidFill>
                <a:srgbClr val="CC0000"/>
              </a:solidFill>
              <a:latin typeface="Calibri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78478" y="1699610"/>
            <a:ext cx="817245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tr-TR" altLang="tr-TR" sz="2800" dirty="0">
                <a:solidFill>
                  <a:srgbClr val="000000"/>
                </a:solidFill>
                <a:sym typeface="Arial" charset="0"/>
              </a:rPr>
              <a:t> Temel mantık operatörleri AND (ve), OR (veya), NOT (değil) ‘</a:t>
            </a:r>
            <a:r>
              <a:rPr lang="tr-TR" altLang="tr-TR" sz="2800" dirty="0" err="1">
                <a:solidFill>
                  <a:srgbClr val="000000"/>
                </a:solidFill>
                <a:sym typeface="Arial" charset="0"/>
              </a:rPr>
              <a:t>dir</a:t>
            </a:r>
            <a:r>
              <a:rPr lang="tr-TR" altLang="tr-TR" sz="2800" dirty="0">
                <a:solidFill>
                  <a:srgbClr val="000000"/>
                </a:solidFill>
                <a:sym typeface="Arial" charset="0"/>
              </a:rPr>
              <a:t>.</a:t>
            </a:r>
          </a:p>
          <a:p>
            <a:endParaRPr lang="tr-TR" altLang="tr-TR" sz="2800" dirty="0" smtClean="0">
              <a:solidFill>
                <a:srgbClr val="000000"/>
              </a:solidFill>
              <a:sym typeface="Arial" charset="0"/>
            </a:endParaRPr>
          </a:p>
          <a:p>
            <a:r>
              <a:rPr lang="tr-TR" altLang="tr-TR" sz="2800" u="sng" dirty="0" smtClean="0">
                <a:solidFill>
                  <a:srgbClr val="000000"/>
                </a:solidFill>
                <a:sym typeface="Arial" charset="0"/>
              </a:rPr>
              <a:t>Operatör 		Sembol</a:t>
            </a:r>
          </a:p>
          <a:p>
            <a:endParaRPr lang="tr-TR" altLang="tr-TR" sz="2800" u="sng" dirty="0">
              <a:solidFill>
                <a:srgbClr val="000000"/>
              </a:solidFill>
              <a:sym typeface="Arial" charset="0"/>
            </a:endParaRPr>
          </a:p>
          <a:p>
            <a:pPr>
              <a:buFont typeface="Wingdings" pitchFamily="2" charset="2"/>
              <a:buChar char="ü"/>
            </a:pPr>
            <a:r>
              <a:rPr lang="tr-TR" altLang="tr-TR" sz="2800" dirty="0">
                <a:solidFill>
                  <a:srgbClr val="000000"/>
                </a:solidFill>
                <a:sym typeface="Arial" charset="0"/>
              </a:rPr>
              <a:t> AND </a:t>
            </a:r>
            <a:r>
              <a:rPr lang="tr-TR" altLang="tr-TR" sz="2800" dirty="0" smtClean="0">
                <a:solidFill>
                  <a:srgbClr val="000000"/>
                </a:solidFill>
                <a:sym typeface="Arial" charset="0"/>
              </a:rPr>
              <a:t>		</a:t>
            </a:r>
            <a:r>
              <a:rPr lang="tr-TR" altLang="tr-TR" sz="2800" dirty="0" smtClean="0">
                <a:solidFill>
                  <a:srgbClr val="CC0000"/>
                </a:solidFill>
                <a:sym typeface="Arial" charset="0"/>
              </a:rPr>
              <a:t>&amp;&amp;</a:t>
            </a:r>
            <a:endParaRPr lang="tr-TR" altLang="tr-TR" sz="2800" dirty="0">
              <a:solidFill>
                <a:srgbClr val="CC0000"/>
              </a:solidFill>
              <a:sym typeface="Arial" charset="0"/>
            </a:endParaRPr>
          </a:p>
          <a:p>
            <a:pPr>
              <a:buFont typeface="Wingdings" pitchFamily="2" charset="2"/>
              <a:buChar char="ü"/>
            </a:pPr>
            <a:r>
              <a:rPr lang="tr-TR" altLang="tr-TR" sz="2800" dirty="0">
                <a:solidFill>
                  <a:srgbClr val="000000"/>
                </a:solidFill>
                <a:sym typeface="Arial" charset="0"/>
              </a:rPr>
              <a:t> OR </a:t>
            </a:r>
            <a:r>
              <a:rPr lang="tr-TR" altLang="tr-TR" sz="2800" dirty="0" smtClean="0">
                <a:solidFill>
                  <a:srgbClr val="000000"/>
                </a:solidFill>
                <a:sym typeface="Arial" charset="0"/>
              </a:rPr>
              <a:t>		</a:t>
            </a:r>
            <a:r>
              <a:rPr lang="tr-TR" altLang="tr-TR" sz="2800" dirty="0" smtClean="0">
                <a:solidFill>
                  <a:srgbClr val="CC0000"/>
                </a:solidFill>
                <a:sym typeface="Arial" charset="0"/>
              </a:rPr>
              <a:t>||</a:t>
            </a:r>
            <a:endParaRPr lang="tr-TR" altLang="tr-TR" sz="2800" dirty="0">
              <a:solidFill>
                <a:srgbClr val="CC0000"/>
              </a:solidFill>
              <a:sym typeface="Arial" charset="0"/>
            </a:endParaRPr>
          </a:p>
          <a:p>
            <a:pPr>
              <a:buFont typeface="Wingdings" pitchFamily="2" charset="2"/>
              <a:buChar char="ü"/>
            </a:pPr>
            <a:r>
              <a:rPr lang="tr-TR" altLang="tr-TR" sz="2800" dirty="0">
                <a:solidFill>
                  <a:srgbClr val="000000"/>
                </a:solidFill>
                <a:sym typeface="Arial" charset="0"/>
              </a:rPr>
              <a:t> NOT </a:t>
            </a:r>
            <a:r>
              <a:rPr lang="tr-TR" altLang="tr-TR" sz="2800" dirty="0" smtClean="0">
                <a:solidFill>
                  <a:srgbClr val="000000"/>
                </a:solidFill>
                <a:sym typeface="Arial" charset="0"/>
              </a:rPr>
              <a:t>		</a:t>
            </a:r>
            <a:r>
              <a:rPr lang="tr-TR" altLang="tr-TR" sz="2800" dirty="0" smtClean="0">
                <a:solidFill>
                  <a:srgbClr val="CC0000"/>
                </a:solidFill>
                <a:sym typeface="Arial" charset="0"/>
              </a:rPr>
              <a:t>!</a:t>
            </a:r>
            <a:endParaRPr lang="tr-TR" altLang="tr-TR" sz="2800" dirty="0">
              <a:solidFill>
                <a:srgbClr val="CC0000"/>
              </a:solidFill>
              <a:sym typeface="Arial" charset="0"/>
            </a:endParaRPr>
          </a:p>
          <a:p>
            <a:pPr>
              <a:buFont typeface="Wingdings" pitchFamily="2" charset="2"/>
              <a:buChar char="ü"/>
            </a:pPr>
            <a:endParaRPr lang="tr-TR" altLang="tr-TR" sz="2800" b="0" dirty="0">
              <a:solidFill>
                <a:srgbClr val="CC0000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93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76672"/>
            <a:ext cx="6202362" cy="1143000"/>
          </a:xfrm>
        </p:spPr>
        <p:txBody>
          <a:bodyPr>
            <a:normAutofit/>
          </a:bodyPr>
          <a:lstStyle/>
          <a:p>
            <a:r>
              <a:rPr lang="tr-TR" altLang="tr-TR" sz="4500" b="1" i="1" dirty="0">
                <a:solidFill>
                  <a:srgbClr val="CC0000"/>
                </a:solidFill>
                <a:latin typeface="Calibri" pitchFamily="34" charset="0"/>
              </a:rPr>
              <a:t>Mantık </a:t>
            </a:r>
            <a:r>
              <a:rPr lang="tr-TR" altLang="tr-TR" sz="4500" b="1" i="1" dirty="0" smtClean="0">
                <a:solidFill>
                  <a:srgbClr val="CC0000"/>
                </a:solidFill>
                <a:latin typeface="Calibri" pitchFamily="34" charset="0"/>
              </a:rPr>
              <a:t>Önermeleri  </a:t>
            </a:r>
            <a:r>
              <a:rPr lang="tr-TR" altLang="tr-TR" sz="4500" b="1" i="1" dirty="0" smtClean="0">
                <a:solidFill>
                  <a:schemeClr val="tx1"/>
                </a:solidFill>
                <a:latin typeface="Calibri" pitchFamily="34" charset="0"/>
              </a:rPr>
              <a:t>AND</a:t>
            </a:r>
            <a:endParaRPr lang="tr-TR" altLang="tr-TR" sz="4500" b="1" i="1" dirty="0">
              <a:solidFill>
                <a:schemeClr val="tx1"/>
              </a:solidFill>
              <a:latin typeface="Calibri" pitchFamily="34" charset="0"/>
            </a:endParaRPr>
          </a:p>
        </p:txBody>
      </p:sp>
      <p:graphicFrame>
        <p:nvGraphicFramePr>
          <p:cNvPr id="21" name="Group 84"/>
          <p:cNvGraphicFramePr>
            <a:graphicFrameLocks noGrp="1"/>
          </p:cNvGraphicFramePr>
          <p:nvPr>
            <p:ph sz="half" idx="4294967295"/>
          </p:nvPr>
        </p:nvGraphicFramePr>
        <p:xfrm>
          <a:off x="900113" y="3213100"/>
          <a:ext cx="7920037" cy="2651760"/>
        </p:xfrm>
        <a:graphic>
          <a:graphicData uri="http://schemas.openxmlformats.org/drawingml/2006/table">
            <a:tbl>
              <a:tblPr/>
              <a:tblGrid>
                <a:gridCol w="2663825"/>
                <a:gridCol w="3095625"/>
                <a:gridCol w="2160587"/>
              </a:tblGrid>
              <a:tr h="3000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İFADE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İFADE - 2</a:t>
                      </a:r>
                      <a:endParaRPr kumimoji="0" lang="tr-T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İFADE1 &amp;&amp; İFADE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9688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Rectangle 56"/>
          <p:cNvSpPr>
            <a:spLocks noChangeArrowheads="1"/>
          </p:cNvSpPr>
          <p:nvPr/>
        </p:nvSpPr>
        <p:spPr bwMode="auto">
          <a:xfrm>
            <a:off x="684213" y="1773238"/>
            <a:ext cx="81724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 altLang="tr-TR" sz="2800" b="0" dirty="0">
                <a:solidFill>
                  <a:srgbClr val="CC0000"/>
                </a:solidFill>
                <a:sym typeface="Arial" charset="0"/>
              </a:rPr>
              <a:t>AND</a:t>
            </a:r>
            <a:r>
              <a:rPr lang="tr-TR" altLang="tr-TR" sz="2800" b="0" dirty="0">
                <a:sym typeface="Arial" charset="0"/>
              </a:rPr>
              <a:t> operatörü uygulanan iki ifadeden her ikisinin de sonucu </a:t>
            </a:r>
            <a:r>
              <a:rPr lang="tr-TR" altLang="tr-TR" sz="2800" b="0" dirty="0">
                <a:solidFill>
                  <a:srgbClr val="CC0000"/>
                </a:solidFill>
                <a:sym typeface="Arial" charset="0"/>
              </a:rPr>
              <a:t>TRUE</a:t>
            </a:r>
            <a:r>
              <a:rPr lang="tr-TR" altLang="tr-TR" sz="2800" b="0" dirty="0">
                <a:sym typeface="Arial" charset="0"/>
              </a:rPr>
              <a:t> ise sonuç </a:t>
            </a:r>
            <a:r>
              <a:rPr lang="tr-TR" altLang="tr-TR" sz="2800" b="0" dirty="0">
                <a:solidFill>
                  <a:srgbClr val="CC0000"/>
                </a:solidFill>
                <a:sym typeface="Arial" charset="0"/>
              </a:rPr>
              <a:t>TRUE</a:t>
            </a:r>
            <a:r>
              <a:rPr lang="tr-TR" altLang="tr-TR" sz="2800" b="0" dirty="0">
                <a:sym typeface="Arial" charset="0"/>
              </a:rPr>
              <a:t> olur!</a:t>
            </a:r>
          </a:p>
        </p:txBody>
      </p:sp>
    </p:spTree>
    <p:extLst>
      <p:ext uri="{BB962C8B-B14F-4D97-AF65-F5344CB8AC3E}">
        <p14:creationId xmlns:p14="http://schemas.microsoft.com/office/powerpoint/2010/main" val="50437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5982" y="548680"/>
            <a:ext cx="6202362" cy="1143000"/>
          </a:xfrm>
        </p:spPr>
        <p:txBody>
          <a:bodyPr>
            <a:normAutofit/>
          </a:bodyPr>
          <a:lstStyle/>
          <a:p>
            <a:r>
              <a:rPr lang="tr-TR" altLang="tr-TR" sz="4500" b="1" i="1" dirty="0">
                <a:solidFill>
                  <a:srgbClr val="CC0000"/>
                </a:solidFill>
                <a:latin typeface="Calibri" pitchFamily="34" charset="0"/>
              </a:rPr>
              <a:t>Mantık </a:t>
            </a:r>
            <a:r>
              <a:rPr lang="tr-TR" altLang="tr-TR" sz="4500" b="1" i="1" dirty="0" smtClean="0">
                <a:solidFill>
                  <a:srgbClr val="CC0000"/>
                </a:solidFill>
                <a:latin typeface="Calibri" pitchFamily="34" charset="0"/>
              </a:rPr>
              <a:t>Önermeleri </a:t>
            </a:r>
            <a:r>
              <a:rPr lang="tr-TR" altLang="tr-TR" sz="4500" b="1" i="1" dirty="0" smtClean="0">
                <a:solidFill>
                  <a:schemeClr val="tx1"/>
                </a:solidFill>
                <a:latin typeface="Calibri" pitchFamily="34" charset="0"/>
              </a:rPr>
              <a:t>OR</a:t>
            </a:r>
            <a:endParaRPr lang="tr-TR" altLang="tr-TR" sz="4500" b="1" i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720030" y="1700808"/>
            <a:ext cx="81724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 altLang="tr-TR" sz="2800" b="0" dirty="0">
                <a:solidFill>
                  <a:srgbClr val="CC0000"/>
                </a:solidFill>
                <a:sym typeface="Arial" charset="0"/>
              </a:rPr>
              <a:t>OR</a:t>
            </a:r>
            <a:r>
              <a:rPr lang="tr-TR" altLang="tr-TR" sz="2800" b="0" dirty="0">
                <a:sym typeface="Arial" charset="0"/>
              </a:rPr>
              <a:t> operatörü uygulanan iki ifadeden </a:t>
            </a:r>
            <a:r>
              <a:rPr lang="tr-TR" altLang="tr-TR" sz="2800" b="0" dirty="0">
                <a:solidFill>
                  <a:srgbClr val="CC0000"/>
                </a:solidFill>
                <a:sym typeface="Arial" charset="0"/>
              </a:rPr>
              <a:t>EN AZ</a:t>
            </a:r>
            <a:r>
              <a:rPr lang="tr-TR" altLang="tr-TR" sz="2800" b="0" dirty="0">
                <a:sym typeface="Arial" charset="0"/>
              </a:rPr>
              <a:t> birisinin  sonucu </a:t>
            </a:r>
            <a:r>
              <a:rPr lang="tr-TR" altLang="tr-TR" sz="2800" b="0" dirty="0">
                <a:solidFill>
                  <a:srgbClr val="CC0000"/>
                </a:solidFill>
                <a:sym typeface="Arial" charset="0"/>
              </a:rPr>
              <a:t>TRUE</a:t>
            </a:r>
            <a:r>
              <a:rPr lang="tr-TR" altLang="tr-TR" sz="2800" b="0" dirty="0">
                <a:sym typeface="Arial" charset="0"/>
              </a:rPr>
              <a:t> ise sonuç </a:t>
            </a:r>
            <a:r>
              <a:rPr lang="tr-TR" altLang="tr-TR" sz="2800" b="0" dirty="0">
                <a:solidFill>
                  <a:srgbClr val="CC0000"/>
                </a:solidFill>
                <a:sym typeface="Arial" charset="0"/>
              </a:rPr>
              <a:t>TRUE</a:t>
            </a:r>
            <a:r>
              <a:rPr lang="tr-TR" altLang="tr-TR" sz="2800" b="0" dirty="0">
                <a:sym typeface="Arial" charset="0"/>
              </a:rPr>
              <a:t> olur!</a:t>
            </a: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7687365"/>
              </p:ext>
            </p:extLst>
          </p:nvPr>
        </p:nvGraphicFramePr>
        <p:xfrm>
          <a:off x="683568" y="3213100"/>
          <a:ext cx="7920037" cy="2651760"/>
        </p:xfrm>
        <a:graphic>
          <a:graphicData uri="http://schemas.openxmlformats.org/drawingml/2006/table">
            <a:tbl>
              <a:tblPr/>
              <a:tblGrid>
                <a:gridCol w="2663825"/>
                <a:gridCol w="3095625"/>
                <a:gridCol w="2160587"/>
              </a:tblGrid>
              <a:tr h="3000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İFADE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İFADE - 2</a:t>
                      </a:r>
                      <a:endParaRPr kumimoji="0" lang="tr-T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İFADE1 || İFADE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9688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10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2160215" y="771690"/>
            <a:ext cx="6202362" cy="1143000"/>
          </a:xfrm>
        </p:spPr>
        <p:txBody>
          <a:bodyPr>
            <a:normAutofit fontScale="90000"/>
          </a:bodyPr>
          <a:lstStyle/>
          <a:p>
            <a:r>
              <a:rPr lang="tr-TR" altLang="tr-TR" sz="4500" b="1" i="1" dirty="0">
                <a:solidFill>
                  <a:srgbClr val="CC0000"/>
                </a:solidFill>
                <a:latin typeface="Calibri" pitchFamily="34" charset="0"/>
              </a:rPr>
              <a:t>Mantık Önermeleri</a:t>
            </a:r>
            <a:br>
              <a:rPr lang="tr-TR" altLang="tr-TR" sz="4500" b="1" i="1" dirty="0">
                <a:solidFill>
                  <a:srgbClr val="CC0000"/>
                </a:solidFill>
                <a:latin typeface="Calibri" pitchFamily="34" charset="0"/>
              </a:rPr>
            </a:br>
            <a:r>
              <a:rPr lang="tr-TR" altLang="tr-TR" sz="4500" b="1" i="1" dirty="0">
                <a:solidFill>
                  <a:schemeClr val="tx1"/>
                </a:solidFill>
                <a:latin typeface="Calibri" pitchFamily="34" charset="0"/>
              </a:rPr>
              <a:t>NOT</a:t>
            </a:r>
          </a:p>
        </p:txBody>
      </p:sp>
      <p:graphicFrame>
        <p:nvGraphicFramePr>
          <p:cNvPr id="13" name="Group 3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02366766"/>
              </p:ext>
            </p:extLst>
          </p:nvPr>
        </p:nvGraphicFramePr>
        <p:xfrm>
          <a:off x="1152152" y="3710152"/>
          <a:ext cx="5759450" cy="1591056"/>
        </p:xfrm>
        <a:graphic>
          <a:graphicData uri="http://schemas.openxmlformats.org/drawingml/2006/table">
            <a:tbl>
              <a:tblPr/>
              <a:tblGrid>
                <a:gridCol w="2663825"/>
                <a:gridCol w="3095625"/>
              </a:tblGrid>
              <a:tr h="3000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İFADE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!İFADE-1</a:t>
                      </a:r>
                      <a:endParaRPr kumimoji="0" lang="tr-T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9688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31"/>
          <p:cNvSpPr>
            <a:spLocks noChangeArrowheads="1"/>
          </p:cNvSpPr>
          <p:nvPr/>
        </p:nvSpPr>
        <p:spPr bwMode="auto">
          <a:xfrm>
            <a:off x="359990" y="2270290"/>
            <a:ext cx="81724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 altLang="tr-TR" sz="2800" b="0">
                <a:sym typeface="Arial" charset="0"/>
              </a:rPr>
              <a:t>Bir ifadeye </a:t>
            </a:r>
            <a:r>
              <a:rPr lang="tr-TR" altLang="tr-TR" sz="2800" b="0">
                <a:solidFill>
                  <a:srgbClr val="CC0000"/>
                </a:solidFill>
                <a:sym typeface="Arial" charset="0"/>
              </a:rPr>
              <a:t>NOT</a:t>
            </a:r>
            <a:r>
              <a:rPr lang="tr-TR" altLang="tr-TR" sz="2800" b="0">
                <a:sym typeface="Arial" charset="0"/>
              </a:rPr>
              <a:t> operatörü uygulanırsa sonuc  ifadenin sonucun </a:t>
            </a:r>
            <a:r>
              <a:rPr lang="tr-TR" altLang="tr-TR" sz="2800" b="0">
                <a:solidFill>
                  <a:srgbClr val="CC0000"/>
                </a:solidFill>
                <a:sym typeface="Arial" charset="0"/>
              </a:rPr>
              <a:t>DEĞİLİ</a:t>
            </a:r>
            <a:r>
              <a:rPr lang="tr-TR" altLang="tr-TR" sz="2800" b="0">
                <a:sym typeface="Arial" charset="0"/>
              </a:rPr>
              <a:t> (tersi) olur!</a:t>
            </a:r>
          </a:p>
        </p:txBody>
      </p:sp>
    </p:spTree>
    <p:extLst>
      <p:ext uri="{BB962C8B-B14F-4D97-AF65-F5344CB8AC3E}">
        <p14:creationId xmlns:p14="http://schemas.microsoft.com/office/powerpoint/2010/main" val="199599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332656"/>
            <a:ext cx="5483225" cy="1143000"/>
          </a:xfrm>
        </p:spPr>
        <p:txBody>
          <a:bodyPr>
            <a:normAutofit fontScale="90000"/>
          </a:bodyPr>
          <a:lstStyle/>
          <a:p>
            <a:r>
              <a:rPr lang="tr-TR" altLang="tr-TR" sz="4900" b="1" i="1" dirty="0" smtClean="0">
                <a:solidFill>
                  <a:srgbClr val="CC0000"/>
                </a:solidFill>
                <a:latin typeface="Calibri" pitchFamily="34" charset="0"/>
              </a:rPr>
              <a:t>Dallanma : Karar Verme</a:t>
            </a:r>
            <a:endParaRPr lang="tr-TR" altLang="tr-TR" sz="4900" b="1" i="1" dirty="0">
              <a:solidFill>
                <a:srgbClr val="CC0000"/>
              </a:solidFill>
              <a:latin typeface="Calibri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15616" y="2132855"/>
            <a:ext cx="5820761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tr-TR" altLang="tr-TR" sz="2500" dirty="0"/>
              <a:t> “Belirli bir şarta göre şu işi yap</a:t>
            </a:r>
            <a:r>
              <a:rPr lang="tr-TR" altLang="tr-TR" sz="2500" dirty="0" smtClean="0"/>
              <a:t>”</a:t>
            </a:r>
            <a:endParaRPr lang="tr-TR" altLang="tr-TR" sz="2500" dirty="0"/>
          </a:p>
          <a:p>
            <a:pPr>
              <a:buFont typeface="Wingdings" pitchFamily="2" charset="2"/>
              <a:buChar char="ü"/>
            </a:pPr>
            <a:r>
              <a:rPr lang="tr-TR" altLang="tr-TR" sz="2500" dirty="0"/>
              <a:t> “Hava kararınca lambayı yak!”</a:t>
            </a:r>
          </a:p>
          <a:p>
            <a:pPr>
              <a:buFont typeface="Wingdings" pitchFamily="2" charset="2"/>
              <a:buChar char="ü"/>
            </a:pPr>
            <a:r>
              <a:rPr lang="tr-TR" altLang="tr-TR" sz="2500" dirty="0"/>
              <a:t> “Butona basıldıysa motoru hızlandır”</a:t>
            </a:r>
          </a:p>
          <a:p>
            <a:pPr>
              <a:buFont typeface="Wingdings" pitchFamily="2" charset="2"/>
              <a:buChar char="ü"/>
            </a:pPr>
            <a:r>
              <a:rPr lang="tr-TR" altLang="tr-TR" sz="2500" dirty="0"/>
              <a:t> En temel karar yapıları</a:t>
            </a:r>
          </a:p>
          <a:p>
            <a:pPr>
              <a:buFont typeface="Wingdings" pitchFamily="2" charset="2"/>
              <a:buChar char="ü"/>
            </a:pPr>
            <a:r>
              <a:rPr lang="tr-TR" altLang="tr-TR" sz="2500" dirty="0"/>
              <a:t> Program akışının </a:t>
            </a:r>
            <a:r>
              <a:rPr lang="tr-TR" altLang="tr-TR" sz="2500" dirty="0" smtClean="0"/>
              <a:t>değiştirilmesi</a:t>
            </a:r>
          </a:p>
          <a:p>
            <a:pPr>
              <a:buFont typeface="Wingdings" pitchFamily="2" charset="2"/>
              <a:buChar char="ü"/>
            </a:pPr>
            <a:r>
              <a:rPr lang="tr-TR" altLang="tr-TR" sz="2500" dirty="0" smtClean="0"/>
              <a:t>Karşılaştırma</a:t>
            </a:r>
          </a:p>
          <a:p>
            <a:pPr>
              <a:buFont typeface="Wingdings" pitchFamily="2" charset="2"/>
              <a:buChar char="ü"/>
            </a:pPr>
            <a:endParaRPr lang="tr-TR" altLang="tr-TR" sz="2500" dirty="0"/>
          </a:p>
          <a:p>
            <a:pPr>
              <a:buFont typeface="Wingdings" pitchFamily="2" charset="2"/>
              <a:buChar char="ü"/>
            </a:pPr>
            <a:r>
              <a:rPr lang="tr-TR" altLang="tr-TR" sz="2500" dirty="0" smtClean="0"/>
              <a:t>Programa karar verme yeteneği katar.</a:t>
            </a:r>
            <a:endParaRPr lang="tr-TR" altLang="tr-TR" sz="2500" dirty="0"/>
          </a:p>
        </p:txBody>
      </p:sp>
    </p:spTree>
    <p:extLst>
      <p:ext uri="{BB962C8B-B14F-4D97-AF65-F5344CB8AC3E}">
        <p14:creationId xmlns:p14="http://schemas.microsoft.com/office/powerpoint/2010/main" val="126530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07504" y="476672"/>
            <a:ext cx="59766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400" b="1" i="1" spc="-100" dirty="0" err="1">
                <a:solidFill>
                  <a:srgbClr val="CC0000"/>
                </a:solidFill>
                <a:latin typeface="Calibri" pitchFamily="34" charset="0"/>
                <a:ea typeface="+mj-ea"/>
                <a:cs typeface="+mj-cs"/>
              </a:rPr>
              <a:t>Şartsal</a:t>
            </a:r>
            <a:r>
              <a:rPr lang="tr-TR" sz="4400" b="1" i="1" spc="-100" dirty="0">
                <a:solidFill>
                  <a:srgbClr val="CC0000"/>
                </a:solidFill>
                <a:latin typeface="Calibri" pitchFamily="34" charset="0"/>
                <a:ea typeface="+mj-ea"/>
                <a:cs typeface="+mj-cs"/>
              </a:rPr>
              <a:t> İfadeler</a:t>
            </a:r>
            <a:r>
              <a:rPr lang="tr-TR" sz="4400" b="1" i="1" spc="-100" dirty="0" smtClean="0">
                <a:solidFill>
                  <a:srgbClr val="CC0000"/>
                </a:solidFill>
                <a:latin typeface="Calibri" pitchFamily="34" charset="0"/>
                <a:ea typeface="+mj-ea"/>
                <a:cs typeface="+mj-cs"/>
              </a:rPr>
              <a:t>:  </a:t>
            </a:r>
            <a:r>
              <a:rPr lang="en-US" sz="3600" b="1" dirty="0" smtClean="0">
                <a:solidFill>
                  <a:srgbClr val="6E98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600" b="1" dirty="0">
                <a:solidFill>
                  <a:srgbClr val="6E98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</a:t>
            </a:r>
            <a:endParaRPr lang="tr-TR" sz="3600" b="1" dirty="0">
              <a:solidFill>
                <a:srgbClr val="6E981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92681" y="1628800"/>
            <a:ext cx="7019679" cy="391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tr-TR" altLang="tr-TR" sz="2500" dirty="0" err="1">
                <a:solidFill>
                  <a:srgbClr val="CC0000"/>
                </a:solidFill>
              </a:rPr>
              <a:t>if</a:t>
            </a:r>
            <a:r>
              <a:rPr lang="tr-TR" altLang="tr-TR" sz="2500" dirty="0"/>
              <a:t> ( degisken1 == 3)</a:t>
            </a:r>
          </a:p>
          <a:p>
            <a:r>
              <a:rPr lang="tr-TR" altLang="tr-TR" sz="2500" dirty="0"/>
              <a:t>{</a:t>
            </a:r>
          </a:p>
          <a:p>
            <a:r>
              <a:rPr lang="tr-TR" altLang="tr-TR" sz="2500" dirty="0"/>
              <a:t>// degisken1 3’e eşitse işletilecek bölüm</a:t>
            </a:r>
          </a:p>
          <a:p>
            <a:r>
              <a:rPr lang="tr-TR" altLang="tr-TR" sz="2500" dirty="0"/>
              <a:t>….</a:t>
            </a:r>
          </a:p>
          <a:p>
            <a:r>
              <a:rPr lang="tr-TR" altLang="tr-TR" sz="2500" dirty="0"/>
              <a:t>}</a:t>
            </a:r>
          </a:p>
          <a:p>
            <a:r>
              <a:rPr lang="tr-TR" altLang="tr-TR" sz="2500" dirty="0">
                <a:solidFill>
                  <a:srgbClr val="CC0000"/>
                </a:solidFill>
              </a:rPr>
              <a:t>else</a:t>
            </a:r>
          </a:p>
          <a:p>
            <a:r>
              <a:rPr lang="tr-TR" altLang="tr-TR" sz="2500" dirty="0"/>
              <a:t>{</a:t>
            </a:r>
          </a:p>
          <a:p>
            <a:r>
              <a:rPr lang="tr-TR" altLang="tr-TR" sz="2500" dirty="0"/>
              <a:t>// degisken1 3’e eşit değilse işletilecek bölüm</a:t>
            </a:r>
          </a:p>
          <a:p>
            <a:r>
              <a:rPr lang="tr-TR" altLang="tr-TR" sz="2500" dirty="0"/>
              <a:t>….</a:t>
            </a:r>
          </a:p>
          <a:p>
            <a:r>
              <a:rPr lang="tr-TR" altLang="tr-TR" sz="2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08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http://opensourcehardwarejunkies.com/wp-content/uploads/2012/09/07-If-Else-Explanation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Dikdörtgen 37"/>
          <p:cNvSpPr/>
          <p:nvPr/>
        </p:nvSpPr>
        <p:spPr>
          <a:xfrm>
            <a:off x="107504" y="476672"/>
            <a:ext cx="59766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400" b="1" i="1" spc="-100" dirty="0" err="1">
                <a:solidFill>
                  <a:srgbClr val="CC0000"/>
                </a:solidFill>
                <a:latin typeface="Calibri" pitchFamily="34" charset="0"/>
                <a:ea typeface="+mj-ea"/>
                <a:cs typeface="+mj-cs"/>
              </a:rPr>
              <a:t>Şartsal</a:t>
            </a:r>
            <a:r>
              <a:rPr lang="tr-TR" sz="4400" b="1" i="1" spc="-100" dirty="0">
                <a:solidFill>
                  <a:srgbClr val="CC0000"/>
                </a:solidFill>
                <a:latin typeface="Calibri" pitchFamily="34" charset="0"/>
                <a:ea typeface="+mj-ea"/>
                <a:cs typeface="+mj-cs"/>
              </a:rPr>
              <a:t> İfadeler</a:t>
            </a:r>
            <a:r>
              <a:rPr lang="tr-TR" sz="4400" b="1" i="1" spc="-100" dirty="0" smtClean="0">
                <a:solidFill>
                  <a:srgbClr val="CC0000"/>
                </a:solidFill>
                <a:latin typeface="Calibri" pitchFamily="34" charset="0"/>
                <a:ea typeface="+mj-ea"/>
                <a:cs typeface="+mj-cs"/>
              </a:rPr>
              <a:t>:  </a:t>
            </a:r>
            <a:r>
              <a:rPr lang="en-US" sz="3600" b="1" dirty="0" smtClean="0">
                <a:solidFill>
                  <a:srgbClr val="6E98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600" b="1" dirty="0">
                <a:solidFill>
                  <a:srgbClr val="6E98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</a:t>
            </a:r>
            <a:endParaRPr lang="tr-TR" sz="3600" b="1" dirty="0">
              <a:solidFill>
                <a:srgbClr val="6E981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85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229600" cy="720080"/>
          </a:xfrm>
        </p:spPr>
        <p:txBody>
          <a:bodyPr>
            <a:normAutofit/>
          </a:bodyPr>
          <a:lstStyle/>
          <a:p>
            <a:r>
              <a:rPr lang="tr-TR" dirty="0" smtClean="0"/>
              <a:t>Değişken Tanımlamaları</a:t>
            </a:r>
            <a:endParaRPr lang="tr-T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55576" y="1196752"/>
            <a:ext cx="7056263" cy="478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tr-TR" altLang="tr-TR" sz="2800" dirty="0"/>
              <a:t>Değişken isimleri</a:t>
            </a:r>
          </a:p>
          <a:p>
            <a:endParaRPr lang="tr-TR" altLang="tr-TR" sz="2800" dirty="0"/>
          </a:p>
          <a:p>
            <a:pPr>
              <a:buFont typeface="Wingdings" pitchFamily="2" charset="2"/>
              <a:buChar char="ü"/>
            </a:pPr>
            <a:r>
              <a:rPr lang="tr-TR" altLang="tr-TR" sz="2800" dirty="0"/>
              <a:t> Türkçe karakter içeremez</a:t>
            </a:r>
            <a:br>
              <a:rPr lang="tr-TR" altLang="tr-TR" sz="2800" dirty="0"/>
            </a:br>
            <a:endParaRPr lang="tr-TR" altLang="tr-TR" sz="2800" dirty="0"/>
          </a:p>
          <a:p>
            <a:pPr>
              <a:buFont typeface="Wingdings" pitchFamily="2" charset="2"/>
              <a:buChar char="ü"/>
            </a:pPr>
            <a:r>
              <a:rPr lang="tr-TR" altLang="tr-TR" sz="2800" dirty="0"/>
              <a:t> Rakamlarla başlayamaz</a:t>
            </a:r>
            <a:br>
              <a:rPr lang="tr-TR" altLang="tr-TR" sz="2800" dirty="0"/>
            </a:br>
            <a:endParaRPr lang="tr-TR" altLang="tr-TR" sz="2800" dirty="0"/>
          </a:p>
          <a:p>
            <a:pPr>
              <a:buFont typeface="Wingdings" pitchFamily="2" charset="2"/>
              <a:buChar char="ü"/>
            </a:pPr>
            <a:r>
              <a:rPr lang="tr-TR" altLang="tr-TR" sz="2800" dirty="0"/>
              <a:t> Büyük – küçük harf duyarlıdır.</a:t>
            </a:r>
            <a:br>
              <a:rPr lang="tr-TR" altLang="tr-TR" sz="2800" dirty="0"/>
            </a:br>
            <a:endParaRPr lang="tr-TR" altLang="tr-TR" sz="2800" dirty="0"/>
          </a:p>
          <a:p>
            <a:pPr>
              <a:buFont typeface="Wingdings" pitchFamily="2" charset="2"/>
              <a:buChar char="ü"/>
            </a:pPr>
            <a:r>
              <a:rPr lang="tr-TR" altLang="tr-TR" sz="2800" dirty="0"/>
              <a:t> Programlama dilinin anahtar kelimeleri isim olarak </a:t>
            </a:r>
            <a:r>
              <a:rPr lang="tr-TR" altLang="tr-TR" sz="2800" dirty="0" smtClean="0"/>
              <a:t>kullanılamaz.</a:t>
            </a:r>
            <a:endParaRPr lang="tr-TR" altLang="tr-TR" sz="2800" dirty="0"/>
          </a:p>
          <a:p>
            <a:endParaRPr lang="tr-TR" altLang="tr-TR" sz="2500" dirty="0"/>
          </a:p>
        </p:txBody>
      </p:sp>
    </p:spTree>
    <p:extLst>
      <p:ext uri="{BB962C8B-B14F-4D97-AF65-F5344CB8AC3E}">
        <p14:creationId xmlns:p14="http://schemas.microsoft.com/office/powerpoint/2010/main" val="5886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5"/>
          <p:cNvSpPr>
            <a:spLocks noChangeArrowheads="1"/>
          </p:cNvSpPr>
          <p:nvPr/>
        </p:nvSpPr>
        <p:spPr bwMode="auto">
          <a:xfrm>
            <a:off x="1619672" y="1700808"/>
            <a:ext cx="4754563" cy="443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tr-TR">
                <a:solidFill>
                  <a:srgbClr val="CC0000"/>
                </a:solidFill>
              </a:rPr>
              <a:t>if</a:t>
            </a:r>
            <a:r>
              <a:rPr lang="tr-TR" altLang="tr-TR"/>
              <a:t> ( degisken1 == 3)</a:t>
            </a:r>
          </a:p>
          <a:p>
            <a:r>
              <a:rPr lang="tr-TR" altLang="tr-TR"/>
              <a:t>{</a:t>
            </a:r>
          </a:p>
          <a:p>
            <a:r>
              <a:rPr lang="tr-TR" altLang="tr-TR"/>
              <a:t>// degisken1 3’e eşitse işletilecek bölüm</a:t>
            </a:r>
          </a:p>
          <a:p>
            <a:r>
              <a:rPr lang="tr-TR" altLang="tr-TR"/>
              <a:t>….</a:t>
            </a:r>
          </a:p>
          <a:p>
            <a:r>
              <a:rPr lang="tr-TR" altLang="tr-TR"/>
              <a:t>}</a:t>
            </a:r>
          </a:p>
          <a:p>
            <a:r>
              <a:rPr lang="tr-TR" altLang="tr-TR">
                <a:solidFill>
                  <a:srgbClr val="CC0000"/>
                </a:solidFill>
              </a:rPr>
              <a:t>else if </a:t>
            </a:r>
            <a:r>
              <a:rPr lang="tr-TR" altLang="tr-TR"/>
              <a:t>( degisken1 == 4)</a:t>
            </a:r>
          </a:p>
          <a:p>
            <a:r>
              <a:rPr lang="tr-TR" altLang="tr-TR"/>
              <a:t>{</a:t>
            </a:r>
          </a:p>
          <a:p>
            <a:r>
              <a:rPr lang="tr-TR" altLang="tr-TR"/>
              <a:t>// degisken1 4’e eşit değilse işletilecek bölüm</a:t>
            </a:r>
          </a:p>
          <a:p>
            <a:r>
              <a:rPr lang="tr-TR" altLang="tr-TR"/>
              <a:t>….</a:t>
            </a:r>
          </a:p>
          <a:p>
            <a:r>
              <a:rPr lang="tr-TR" altLang="tr-TR"/>
              <a:t>}</a:t>
            </a:r>
          </a:p>
          <a:p>
            <a:r>
              <a:rPr lang="tr-TR" altLang="tr-TR">
                <a:solidFill>
                  <a:srgbClr val="CC0000"/>
                </a:solidFill>
              </a:rPr>
              <a:t>else</a:t>
            </a:r>
          </a:p>
          <a:p>
            <a:r>
              <a:rPr lang="tr-TR" altLang="tr-TR"/>
              <a:t>{</a:t>
            </a:r>
          </a:p>
          <a:p>
            <a:r>
              <a:rPr lang="tr-TR" altLang="tr-TR"/>
              <a:t>…</a:t>
            </a:r>
          </a:p>
          <a:p>
            <a:r>
              <a:rPr lang="tr-TR" altLang="tr-TR"/>
              <a:t>}</a:t>
            </a:r>
          </a:p>
          <a:p>
            <a:endParaRPr lang="tr-TR" altLang="tr-TR"/>
          </a:p>
        </p:txBody>
      </p:sp>
      <p:sp>
        <p:nvSpPr>
          <p:cNvPr id="72" name="Dikdörtgen 71"/>
          <p:cNvSpPr/>
          <p:nvPr/>
        </p:nvSpPr>
        <p:spPr>
          <a:xfrm>
            <a:off x="107504" y="476672"/>
            <a:ext cx="59766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400" b="1" i="1" spc="-100" dirty="0" err="1">
                <a:solidFill>
                  <a:srgbClr val="CC0000"/>
                </a:solidFill>
                <a:latin typeface="Calibri" pitchFamily="34" charset="0"/>
                <a:ea typeface="+mj-ea"/>
                <a:cs typeface="+mj-cs"/>
              </a:rPr>
              <a:t>Şartsal</a:t>
            </a:r>
            <a:r>
              <a:rPr lang="tr-TR" sz="4400" b="1" i="1" spc="-100" dirty="0">
                <a:solidFill>
                  <a:srgbClr val="CC0000"/>
                </a:solidFill>
                <a:latin typeface="Calibri" pitchFamily="34" charset="0"/>
                <a:ea typeface="+mj-ea"/>
                <a:cs typeface="+mj-cs"/>
              </a:rPr>
              <a:t> İfadeler</a:t>
            </a:r>
            <a:r>
              <a:rPr lang="tr-TR" sz="4400" b="1" i="1" spc="-100" dirty="0" smtClean="0">
                <a:solidFill>
                  <a:srgbClr val="CC0000"/>
                </a:solidFill>
                <a:latin typeface="Calibri" pitchFamily="34" charset="0"/>
                <a:ea typeface="+mj-ea"/>
                <a:cs typeface="+mj-cs"/>
              </a:rPr>
              <a:t>:  </a:t>
            </a:r>
            <a:r>
              <a:rPr lang="en-US" sz="3600" b="1" dirty="0" smtClean="0">
                <a:solidFill>
                  <a:srgbClr val="6E98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600" b="1" dirty="0">
                <a:solidFill>
                  <a:srgbClr val="6E98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</a:t>
            </a:r>
            <a:endParaRPr lang="tr-TR" sz="3600" b="1" dirty="0">
              <a:solidFill>
                <a:srgbClr val="6E981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08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76672"/>
            <a:ext cx="5483225" cy="1143000"/>
          </a:xfrm>
        </p:spPr>
        <p:txBody>
          <a:bodyPr>
            <a:normAutofit fontScale="90000"/>
          </a:bodyPr>
          <a:lstStyle/>
          <a:p>
            <a:r>
              <a:rPr lang="tr-TR" altLang="tr-TR" sz="4500" b="1" i="1" dirty="0" smtClean="0">
                <a:solidFill>
                  <a:srgbClr val="CC0000"/>
                </a:solidFill>
                <a:latin typeface="Calibri" pitchFamily="34" charset="0"/>
              </a:rPr>
              <a:t>Döngüler :Devam</a:t>
            </a:r>
            <a:r>
              <a:rPr lang="tr-TR" altLang="tr-TR" sz="4500" b="1" i="1" dirty="0">
                <a:solidFill>
                  <a:srgbClr val="CC0000"/>
                </a:solidFill>
                <a:latin typeface="Calibri" pitchFamily="34" charset="0"/>
              </a:rPr>
              <a:t/>
            </a:r>
            <a:br>
              <a:rPr lang="tr-TR" altLang="tr-TR" sz="4500" b="1" i="1" dirty="0">
                <a:solidFill>
                  <a:srgbClr val="CC0000"/>
                </a:solidFill>
                <a:latin typeface="Calibri" pitchFamily="34" charset="0"/>
              </a:rPr>
            </a:br>
            <a:r>
              <a:rPr lang="tr-TR" altLang="tr-TR" sz="4500" b="1" i="1" dirty="0" smtClean="0">
                <a:solidFill>
                  <a:srgbClr val="CC0000"/>
                </a:solidFill>
                <a:latin typeface="Calibri" pitchFamily="34" charset="0"/>
              </a:rPr>
              <a:t>		                     </a:t>
            </a:r>
            <a:r>
              <a:rPr lang="tr-TR" altLang="tr-TR" sz="3300" b="1" i="1" dirty="0" err="1" smtClean="0">
                <a:solidFill>
                  <a:schemeClr val="tx1"/>
                </a:solidFill>
                <a:latin typeface="Calibri" pitchFamily="34" charset="0"/>
              </a:rPr>
              <a:t>while</a:t>
            </a:r>
            <a:endParaRPr lang="tr-TR" altLang="tr-TR" sz="3300" b="1" i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26467" y="1700808"/>
            <a:ext cx="7273925" cy="200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 altLang="tr-TR" sz="2500" dirty="0" err="1">
                <a:solidFill>
                  <a:srgbClr val="CC0000"/>
                </a:solidFill>
              </a:rPr>
              <a:t>while</a:t>
            </a:r>
            <a:r>
              <a:rPr lang="tr-TR" altLang="tr-TR" sz="2500" dirty="0"/>
              <a:t> (mantıksal önerme)</a:t>
            </a:r>
          </a:p>
          <a:p>
            <a:r>
              <a:rPr lang="tr-TR" altLang="tr-TR" sz="2500" dirty="0"/>
              <a:t>{</a:t>
            </a:r>
          </a:p>
          <a:p>
            <a:r>
              <a:rPr lang="tr-TR" altLang="tr-TR" sz="2500" dirty="0"/>
              <a:t>      // her bir adımda gerçekleştirilecek işlemler</a:t>
            </a:r>
          </a:p>
          <a:p>
            <a:r>
              <a:rPr lang="tr-TR" altLang="tr-TR" sz="2500" dirty="0"/>
              <a:t>}</a:t>
            </a:r>
          </a:p>
          <a:p>
            <a:endParaRPr lang="tr-TR" altLang="tr-TR" sz="25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26467" y="3716933"/>
            <a:ext cx="7273925" cy="27853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 altLang="tr-TR" sz="2500" dirty="0" err="1" smtClean="0">
                <a:solidFill>
                  <a:srgbClr val="CC0000"/>
                </a:solidFill>
              </a:rPr>
              <a:t>int</a:t>
            </a:r>
            <a:r>
              <a:rPr lang="tr-TR" altLang="tr-TR" sz="2500" dirty="0" smtClean="0">
                <a:solidFill>
                  <a:srgbClr val="CC0000"/>
                </a:solidFill>
              </a:rPr>
              <a:t> </a:t>
            </a:r>
            <a:r>
              <a:rPr lang="tr-TR" altLang="tr-TR" sz="2500" dirty="0"/>
              <a:t>i=0;</a:t>
            </a:r>
          </a:p>
          <a:p>
            <a:r>
              <a:rPr lang="tr-TR" altLang="tr-TR" sz="2500" dirty="0" err="1" smtClean="0">
                <a:solidFill>
                  <a:srgbClr val="CC0000"/>
                </a:solidFill>
              </a:rPr>
              <a:t>while</a:t>
            </a:r>
            <a:r>
              <a:rPr lang="tr-TR" altLang="tr-TR" sz="2500" dirty="0" smtClean="0"/>
              <a:t> </a:t>
            </a:r>
            <a:r>
              <a:rPr lang="tr-TR" altLang="tr-TR" sz="2500" dirty="0"/>
              <a:t>(i &lt; 100)</a:t>
            </a:r>
          </a:p>
          <a:p>
            <a:r>
              <a:rPr lang="tr-TR" altLang="tr-TR" sz="2500" dirty="0"/>
              <a:t>{</a:t>
            </a:r>
          </a:p>
          <a:p>
            <a:r>
              <a:rPr lang="tr-TR" altLang="tr-TR" sz="2500" dirty="0"/>
              <a:t>      // her bir adımda gerçekleştirilecek işlemler</a:t>
            </a:r>
          </a:p>
          <a:p>
            <a:r>
              <a:rPr lang="tr-TR" altLang="tr-TR" sz="2500" dirty="0"/>
              <a:t>      </a:t>
            </a:r>
            <a:r>
              <a:rPr lang="tr-TR" altLang="tr-TR" sz="2500" dirty="0" err="1"/>
              <a:t>Serial.println</a:t>
            </a:r>
            <a:r>
              <a:rPr lang="tr-TR" altLang="tr-TR" sz="2500" dirty="0"/>
              <a:t>(“</a:t>
            </a:r>
            <a:r>
              <a:rPr lang="tr-TR" altLang="tr-TR" sz="2500" dirty="0" err="1">
                <a:solidFill>
                  <a:srgbClr val="CC0000"/>
                </a:solidFill>
              </a:rPr>
              <a:t>Arduino</a:t>
            </a:r>
            <a:r>
              <a:rPr lang="tr-TR" altLang="tr-TR" sz="2500" dirty="0"/>
              <a:t>”);</a:t>
            </a:r>
          </a:p>
          <a:p>
            <a:r>
              <a:rPr lang="tr-TR" altLang="tr-TR" sz="2500" dirty="0"/>
              <a:t>      i++;</a:t>
            </a:r>
          </a:p>
          <a:p>
            <a:r>
              <a:rPr lang="tr-TR" altLang="tr-TR" sz="2500" dirty="0" smtClean="0"/>
              <a:t>}</a:t>
            </a:r>
            <a:endParaRPr lang="tr-TR" altLang="tr-TR" sz="2500" dirty="0"/>
          </a:p>
        </p:txBody>
      </p:sp>
    </p:spTree>
    <p:extLst>
      <p:ext uri="{BB962C8B-B14F-4D97-AF65-F5344CB8AC3E}">
        <p14:creationId xmlns:p14="http://schemas.microsoft.com/office/powerpoint/2010/main" val="179429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04664"/>
            <a:ext cx="5483225" cy="648072"/>
          </a:xfrm>
        </p:spPr>
        <p:txBody>
          <a:bodyPr>
            <a:normAutofit fontScale="90000"/>
          </a:bodyPr>
          <a:lstStyle/>
          <a:p>
            <a:r>
              <a:rPr lang="tr-TR" altLang="tr-TR" sz="4500" b="1" i="1" dirty="0" smtClean="0">
                <a:solidFill>
                  <a:srgbClr val="CC0000"/>
                </a:solidFill>
                <a:latin typeface="Calibri" pitchFamily="34" charset="0"/>
              </a:rPr>
              <a:t>Döngüler:	</a:t>
            </a:r>
            <a:r>
              <a:rPr lang="tr-TR" altLang="tr-TR" sz="4800" b="1" i="1" dirty="0" smtClean="0">
                <a:solidFill>
                  <a:schemeClr val="tx1"/>
                </a:solidFill>
                <a:latin typeface="Calibri" pitchFamily="34" charset="0"/>
              </a:rPr>
              <a:t>do </a:t>
            </a:r>
            <a:r>
              <a:rPr lang="tr-TR" altLang="tr-TR" sz="4800" b="1" i="1" dirty="0" err="1" smtClean="0">
                <a:solidFill>
                  <a:schemeClr val="tx1"/>
                </a:solidFill>
                <a:latin typeface="Calibri" pitchFamily="34" charset="0"/>
              </a:rPr>
              <a:t>while</a:t>
            </a:r>
            <a:endParaRPr lang="tr-TR" altLang="tr-TR" sz="3300" b="1" i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27088" y="1196752"/>
            <a:ext cx="7273925" cy="2509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 altLang="tr-TR" sz="2500">
                <a:solidFill>
                  <a:srgbClr val="CC0000"/>
                </a:solidFill>
              </a:rPr>
              <a:t>do</a:t>
            </a:r>
          </a:p>
          <a:p>
            <a:r>
              <a:rPr lang="tr-TR" altLang="tr-TR" sz="2500"/>
              <a:t>{</a:t>
            </a:r>
          </a:p>
          <a:p>
            <a:r>
              <a:rPr lang="tr-TR" altLang="tr-TR" sz="2500"/>
              <a:t>   // her bir adımda gerçekleştirilecek işlemler</a:t>
            </a:r>
          </a:p>
          <a:p>
            <a:r>
              <a:rPr lang="tr-TR" altLang="tr-TR" sz="2500"/>
              <a:t>} </a:t>
            </a:r>
            <a:r>
              <a:rPr lang="tr-TR" altLang="tr-TR" sz="2500">
                <a:solidFill>
                  <a:srgbClr val="CC0000"/>
                </a:solidFill>
              </a:rPr>
              <a:t>while</a:t>
            </a:r>
            <a:r>
              <a:rPr lang="tr-TR" altLang="tr-TR" sz="2500"/>
              <a:t> (mantıksal önerme);</a:t>
            </a:r>
          </a:p>
          <a:p>
            <a:endParaRPr lang="tr-TR" altLang="tr-TR" sz="3300"/>
          </a:p>
          <a:p>
            <a:endParaRPr lang="tr-TR" altLang="tr-TR" sz="250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27088" y="3212976"/>
            <a:ext cx="7273925" cy="3170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 altLang="tr-TR" sz="2500" dirty="0" err="1">
                <a:solidFill>
                  <a:srgbClr val="CC0000"/>
                </a:solidFill>
              </a:rPr>
              <a:t>int</a:t>
            </a:r>
            <a:r>
              <a:rPr lang="tr-TR" altLang="tr-TR" sz="2500" dirty="0">
                <a:solidFill>
                  <a:srgbClr val="CC0000"/>
                </a:solidFill>
              </a:rPr>
              <a:t> </a:t>
            </a:r>
            <a:r>
              <a:rPr lang="tr-TR" altLang="tr-TR" sz="2500" dirty="0"/>
              <a:t>i=0;</a:t>
            </a:r>
          </a:p>
          <a:p>
            <a:r>
              <a:rPr lang="tr-TR" altLang="tr-TR" sz="2500" dirty="0" smtClean="0">
                <a:solidFill>
                  <a:srgbClr val="CC0000"/>
                </a:solidFill>
              </a:rPr>
              <a:t>do</a:t>
            </a:r>
            <a:endParaRPr lang="tr-TR" altLang="tr-TR" sz="2500" dirty="0"/>
          </a:p>
          <a:p>
            <a:r>
              <a:rPr lang="tr-TR" altLang="tr-TR" sz="2500" dirty="0"/>
              <a:t>{</a:t>
            </a:r>
          </a:p>
          <a:p>
            <a:r>
              <a:rPr lang="tr-TR" altLang="tr-TR" sz="2500" dirty="0"/>
              <a:t>      // her bir adımda gerçekleştirilecek işlemler</a:t>
            </a:r>
          </a:p>
          <a:p>
            <a:r>
              <a:rPr lang="tr-TR" altLang="tr-TR" sz="2500" dirty="0"/>
              <a:t>      </a:t>
            </a:r>
            <a:r>
              <a:rPr lang="tr-TR" altLang="tr-TR" sz="2500" dirty="0" err="1"/>
              <a:t>Serial.println</a:t>
            </a:r>
            <a:r>
              <a:rPr lang="tr-TR" altLang="tr-TR" sz="2500" dirty="0"/>
              <a:t>(“</a:t>
            </a:r>
            <a:r>
              <a:rPr lang="tr-TR" altLang="tr-TR" sz="2500" dirty="0" err="1">
                <a:solidFill>
                  <a:srgbClr val="CC0000"/>
                </a:solidFill>
              </a:rPr>
              <a:t>Arduino</a:t>
            </a:r>
            <a:r>
              <a:rPr lang="tr-TR" altLang="tr-TR" sz="2500" dirty="0"/>
              <a:t>”);</a:t>
            </a:r>
          </a:p>
          <a:p>
            <a:r>
              <a:rPr lang="tr-TR" altLang="tr-TR" sz="2500" dirty="0"/>
              <a:t>      i++;</a:t>
            </a:r>
          </a:p>
          <a:p>
            <a:r>
              <a:rPr lang="tr-TR" altLang="tr-TR" sz="2500" dirty="0"/>
              <a:t>} </a:t>
            </a:r>
            <a:r>
              <a:rPr lang="tr-TR" altLang="tr-TR" sz="2500" dirty="0" err="1">
                <a:solidFill>
                  <a:srgbClr val="CC0000"/>
                </a:solidFill>
              </a:rPr>
              <a:t>while</a:t>
            </a:r>
            <a:r>
              <a:rPr lang="tr-TR" altLang="tr-TR" sz="2500" dirty="0"/>
              <a:t>(i &lt; 100);</a:t>
            </a:r>
          </a:p>
          <a:p>
            <a:endParaRPr lang="tr-TR" altLang="tr-TR" sz="2500" dirty="0"/>
          </a:p>
        </p:txBody>
      </p:sp>
    </p:spTree>
    <p:extLst>
      <p:ext uri="{BB962C8B-B14F-4D97-AF65-F5344CB8AC3E}">
        <p14:creationId xmlns:p14="http://schemas.microsoft.com/office/powerpoint/2010/main" val="192762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548680"/>
            <a:ext cx="5483225" cy="1143000"/>
          </a:xfrm>
        </p:spPr>
        <p:txBody>
          <a:bodyPr>
            <a:normAutofit fontScale="90000"/>
          </a:bodyPr>
          <a:lstStyle/>
          <a:p>
            <a:r>
              <a:rPr lang="tr-TR" altLang="tr-TR" sz="4500" b="1" i="1" dirty="0" smtClean="0">
                <a:solidFill>
                  <a:srgbClr val="CC0000"/>
                </a:solidFill>
                <a:latin typeface="Calibri" pitchFamily="34" charset="0"/>
              </a:rPr>
              <a:t>Döngüler:  </a:t>
            </a:r>
            <a:r>
              <a:rPr lang="tr-TR" altLang="tr-TR" sz="3700" b="1" i="1" dirty="0" err="1" smtClean="0">
                <a:solidFill>
                  <a:schemeClr val="tx1"/>
                </a:solidFill>
                <a:latin typeface="Calibri" pitchFamily="34" charset="0"/>
              </a:rPr>
              <a:t>continue</a:t>
            </a:r>
            <a:r>
              <a:rPr lang="tr-TR" altLang="tr-TR" sz="3700" b="1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tr-TR" altLang="tr-TR" sz="3700" b="1" i="1" dirty="0">
                <a:solidFill>
                  <a:schemeClr val="tx1"/>
                </a:solidFill>
                <a:latin typeface="Calibri" pitchFamily="34" charset="0"/>
              </a:rPr>
              <a:t>ifadesi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3" y="2276475"/>
            <a:ext cx="817245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tr-TR" altLang="tr-TR" sz="2800" dirty="0">
                <a:solidFill>
                  <a:srgbClr val="000000"/>
                </a:solidFill>
                <a:sym typeface="Arial" charset="0"/>
              </a:rPr>
              <a:t> Döngü içerisindeyken </a:t>
            </a:r>
            <a:r>
              <a:rPr lang="tr-TR" altLang="tr-TR" sz="2800" dirty="0" err="1">
                <a:solidFill>
                  <a:srgbClr val="CC0000"/>
                </a:solidFill>
                <a:sym typeface="Arial" charset="0"/>
              </a:rPr>
              <a:t>continue</a:t>
            </a:r>
            <a:r>
              <a:rPr lang="tr-TR" altLang="tr-TR" sz="2800" dirty="0">
                <a:solidFill>
                  <a:srgbClr val="000000"/>
                </a:solidFill>
                <a:sym typeface="Arial" charset="0"/>
              </a:rPr>
              <a:t> ifadesinden sonraki işlemler atlanarak döngü tekrar başa döndürülür.</a:t>
            </a:r>
          </a:p>
          <a:p>
            <a:r>
              <a:rPr lang="tr-TR" altLang="tr-TR" sz="2800" dirty="0">
                <a:solidFill>
                  <a:srgbClr val="000000"/>
                </a:solidFill>
                <a:sym typeface="Arial" charset="0"/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tr-TR" altLang="tr-TR" sz="2800" dirty="0" err="1">
                <a:solidFill>
                  <a:srgbClr val="CC0000"/>
                </a:solidFill>
                <a:sym typeface="Arial" charset="0"/>
              </a:rPr>
              <a:t>continue</a:t>
            </a:r>
            <a:r>
              <a:rPr lang="tr-TR" altLang="tr-TR" sz="2800" dirty="0">
                <a:solidFill>
                  <a:srgbClr val="000000"/>
                </a:solidFill>
                <a:sym typeface="Arial" charset="0"/>
              </a:rPr>
              <a:t> ifadesini döngüdeyken istisnai durumlar oluşturmak için kullanabiliriz.</a:t>
            </a:r>
            <a:endParaRPr lang="tr-TR" altLang="tr-TR" sz="2800" b="0" dirty="0">
              <a:solidFill>
                <a:srgbClr val="CC0000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0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48680"/>
            <a:ext cx="5483225" cy="1143000"/>
          </a:xfrm>
        </p:spPr>
        <p:txBody>
          <a:bodyPr>
            <a:normAutofit/>
          </a:bodyPr>
          <a:lstStyle/>
          <a:p>
            <a:r>
              <a:rPr lang="tr-TR" altLang="tr-TR" sz="4500" b="1" i="1" dirty="0" smtClean="0">
                <a:solidFill>
                  <a:srgbClr val="CC0000"/>
                </a:solidFill>
                <a:latin typeface="Calibri" pitchFamily="34" charset="0"/>
              </a:rPr>
              <a:t>Döngüler : </a:t>
            </a:r>
            <a:r>
              <a:rPr lang="tr-TR" altLang="tr-TR" sz="3700" b="1" i="1" dirty="0" smtClean="0">
                <a:solidFill>
                  <a:schemeClr val="tx1"/>
                </a:solidFill>
                <a:latin typeface="Calibri" pitchFamily="34" charset="0"/>
              </a:rPr>
              <a:t>break </a:t>
            </a:r>
            <a:r>
              <a:rPr lang="tr-TR" altLang="tr-TR" sz="3700" b="1" i="1" dirty="0">
                <a:solidFill>
                  <a:schemeClr val="tx1"/>
                </a:solidFill>
                <a:latin typeface="Calibri" pitchFamily="34" charset="0"/>
              </a:rPr>
              <a:t>ifadesi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4213" y="2276475"/>
            <a:ext cx="817245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tr-TR" altLang="tr-TR" sz="2800" dirty="0">
                <a:solidFill>
                  <a:srgbClr val="000000"/>
                </a:solidFill>
                <a:sym typeface="Arial" charset="0"/>
              </a:rPr>
              <a:t> Döngü içerisindeyken </a:t>
            </a:r>
            <a:r>
              <a:rPr lang="tr-TR" altLang="tr-TR" sz="2800" dirty="0">
                <a:solidFill>
                  <a:srgbClr val="CC0000"/>
                </a:solidFill>
                <a:sym typeface="Arial" charset="0"/>
              </a:rPr>
              <a:t>break</a:t>
            </a:r>
            <a:r>
              <a:rPr lang="tr-TR" altLang="tr-TR" sz="2800" dirty="0">
                <a:solidFill>
                  <a:srgbClr val="000000"/>
                </a:solidFill>
                <a:sym typeface="Arial" charset="0"/>
              </a:rPr>
              <a:t> ifadesi bulunuyorsa döngüden çıkılır. </a:t>
            </a:r>
          </a:p>
          <a:p>
            <a:pPr>
              <a:buFont typeface="Wingdings" pitchFamily="2" charset="2"/>
              <a:buChar char="ü"/>
            </a:pPr>
            <a:endParaRPr lang="tr-TR" altLang="tr-TR" sz="2800" dirty="0">
              <a:solidFill>
                <a:srgbClr val="000000"/>
              </a:solidFill>
              <a:sym typeface="Arial" charset="0"/>
            </a:endParaRPr>
          </a:p>
          <a:p>
            <a:pPr>
              <a:buFont typeface="Wingdings" pitchFamily="2" charset="2"/>
              <a:buChar char="ü"/>
            </a:pPr>
            <a:r>
              <a:rPr lang="tr-TR" altLang="tr-TR" sz="2800" dirty="0">
                <a:solidFill>
                  <a:srgbClr val="CC0000"/>
                </a:solidFill>
                <a:sym typeface="Arial" charset="0"/>
              </a:rPr>
              <a:t> break</a:t>
            </a:r>
            <a:r>
              <a:rPr lang="tr-TR" altLang="tr-TR" sz="2800" dirty="0">
                <a:solidFill>
                  <a:srgbClr val="000000"/>
                </a:solidFill>
                <a:sym typeface="Arial" charset="0"/>
              </a:rPr>
              <a:t> ifadesini belirli bir şart oluştuğunda döngüyü </a:t>
            </a:r>
            <a:r>
              <a:rPr lang="tr-TR" altLang="tr-TR" sz="2800" dirty="0">
                <a:solidFill>
                  <a:srgbClr val="CC0000"/>
                </a:solidFill>
                <a:sym typeface="Arial" charset="0"/>
              </a:rPr>
              <a:t>sonlandırmak</a:t>
            </a:r>
            <a:r>
              <a:rPr lang="tr-TR" altLang="tr-TR" sz="2800" dirty="0">
                <a:solidFill>
                  <a:srgbClr val="000000"/>
                </a:solidFill>
                <a:sym typeface="Arial" charset="0"/>
              </a:rPr>
              <a:t> için  kullanabiliriz.</a:t>
            </a:r>
            <a:endParaRPr lang="tr-TR" altLang="tr-TR" sz="2800" b="0" dirty="0">
              <a:solidFill>
                <a:srgbClr val="CC0000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5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Uygulama: </a:t>
            </a:r>
            <a:r>
              <a:rPr lang="tr-TR" dirty="0" err="1" smtClean="0"/>
              <a:t>while-if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470530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17032"/>
            <a:ext cx="4752528" cy="2804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764" y="476672"/>
            <a:ext cx="2262684" cy="2998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123" y="3717032"/>
            <a:ext cx="1584325" cy="297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9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04664"/>
            <a:ext cx="2736304" cy="182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5483225" cy="1143000"/>
          </a:xfrm>
        </p:spPr>
        <p:txBody>
          <a:bodyPr/>
          <a:lstStyle/>
          <a:p>
            <a:r>
              <a:rPr lang="tr-TR" altLang="tr-TR" sz="4900" b="1" i="1" dirty="0">
                <a:solidFill>
                  <a:srgbClr val="CC0000"/>
                </a:solidFill>
                <a:latin typeface="Calibri" pitchFamily="34" charset="0"/>
              </a:rPr>
              <a:t>Veri Tipleri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40006" y="1675521"/>
            <a:ext cx="6935787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tr-TR" altLang="tr-TR" sz="2500" dirty="0"/>
              <a:t> </a:t>
            </a:r>
            <a:r>
              <a:rPr lang="tr-TR" altLang="tr-TR" sz="2500" dirty="0">
                <a:solidFill>
                  <a:srgbClr val="CC0000"/>
                </a:solidFill>
              </a:rPr>
              <a:t>Tam sayı tipler:</a:t>
            </a:r>
            <a:r>
              <a:rPr lang="tr-TR" altLang="tr-TR" sz="2500" dirty="0"/>
              <a:t> (</a:t>
            </a:r>
            <a:r>
              <a:rPr lang="tr-TR" altLang="tr-TR" sz="2500" dirty="0" err="1"/>
              <a:t>unsigned</a:t>
            </a:r>
            <a:r>
              <a:rPr lang="tr-TR" altLang="tr-TR" sz="2500" dirty="0"/>
              <a:t> /</a:t>
            </a:r>
            <a:r>
              <a:rPr lang="tr-TR" altLang="tr-TR" sz="2500" dirty="0" err="1"/>
              <a:t>signed</a:t>
            </a:r>
            <a:r>
              <a:rPr lang="tr-TR" altLang="tr-TR" sz="2500" dirty="0"/>
              <a:t>) </a:t>
            </a:r>
            <a:r>
              <a:rPr lang="tr-TR" altLang="tr-TR" sz="2500" dirty="0" err="1"/>
              <a:t>char</a:t>
            </a:r>
            <a:r>
              <a:rPr lang="tr-TR" altLang="tr-TR" sz="2500" dirty="0"/>
              <a:t>, </a:t>
            </a:r>
            <a:r>
              <a:rPr lang="tr-TR" altLang="tr-TR" sz="2500" dirty="0" err="1"/>
              <a:t>int</a:t>
            </a:r>
            <a:r>
              <a:rPr lang="tr-TR" altLang="tr-TR" sz="2500" dirty="0"/>
              <a:t>, </a:t>
            </a:r>
            <a:r>
              <a:rPr lang="tr-TR" altLang="tr-TR" sz="2500" dirty="0" err="1"/>
              <a:t>long</a:t>
            </a:r>
            <a:endParaRPr lang="tr-TR" altLang="tr-TR" sz="2500" dirty="0"/>
          </a:p>
          <a:p>
            <a:pPr>
              <a:buFont typeface="Wingdings" pitchFamily="2" charset="2"/>
              <a:buChar char="ü"/>
            </a:pPr>
            <a:endParaRPr lang="tr-TR" altLang="tr-TR" sz="2500" dirty="0"/>
          </a:p>
          <a:p>
            <a:pPr>
              <a:buFont typeface="Wingdings" pitchFamily="2" charset="2"/>
              <a:buChar char="ü"/>
            </a:pPr>
            <a:r>
              <a:rPr lang="tr-TR" altLang="tr-TR" sz="2500" dirty="0"/>
              <a:t> </a:t>
            </a:r>
            <a:r>
              <a:rPr lang="tr-TR" altLang="tr-TR" sz="2500" dirty="0">
                <a:solidFill>
                  <a:srgbClr val="CC0000"/>
                </a:solidFill>
              </a:rPr>
              <a:t>Kayar Noktalı Tipler:</a:t>
            </a:r>
            <a:r>
              <a:rPr lang="tr-TR" altLang="tr-TR" sz="2500" dirty="0"/>
              <a:t> </a:t>
            </a:r>
            <a:r>
              <a:rPr lang="tr-TR" altLang="tr-TR" sz="2500" dirty="0" err="1"/>
              <a:t>float</a:t>
            </a:r>
            <a:r>
              <a:rPr lang="tr-TR" altLang="tr-TR" sz="2500" dirty="0"/>
              <a:t>, </a:t>
            </a:r>
            <a:r>
              <a:rPr lang="tr-TR" altLang="tr-TR" sz="2500" dirty="0" err="1"/>
              <a:t>double</a:t>
            </a:r>
            <a:r>
              <a:rPr lang="tr-TR" altLang="tr-TR" sz="2500" dirty="0"/>
              <a:t/>
            </a:r>
            <a:br>
              <a:rPr lang="tr-TR" altLang="tr-TR" sz="2500" dirty="0"/>
            </a:br>
            <a:endParaRPr lang="tr-TR" altLang="tr-TR" sz="2500" dirty="0"/>
          </a:p>
          <a:p>
            <a:pPr>
              <a:buFont typeface="Wingdings" pitchFamily="2" charset="2"/>
              <a:buChar char="ü"/>
            </a:pPr>
            <a:r>
              <a:rPr lang="tr-TR" altLang="tr-TR" sz="2500" dirty="0"/>
              <a:t> </a:t>
            </a:r>
            <a:r>
              <a:rPr lang="tr-TR" altLang="tr-TR" sz="2500" dirty="0">
                <a:solidFill>
                  <a:srgbClr val="CC0000"/>
                </a:solidFill>
              </a:rPr>
              <a:t>Karakter:</a:t>
            </a:r>
            <a:r>
              <a:rPr lang="tr-TR" altLang="tr-TR" sz="2500" dirty="0"/>
              <a:t> </a:t>
            </a:r>
            <a:r>
              <a:rPr lang="tr-TR" altLang="tr-TR" sz="2500" dirty="0" err="1"/>
              <a:t>char</a:t>
            </a:r>
            <a:r>
              <a:rPr lang="tr-TR" altLang="tr-TR" sz="2500" dirty="0"/>
              <a:t>, </a:t>
            </a:r>
            <a:r>
              <a:rPr lang="tr-TR" altLang="tr-TR" sz="2500" dirty="0" err="1"/>
              <a:t>string</a:t>
            </a:r>
            <a:endParaRPr lang="tr-TR" altLang="tr-TR" sz="25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7544" y="4003253"/>
            <a:ext cx="8352928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tr-TR" altLang="tr-TR" sz="2500" dirty="0"/>
              <a:t> </a:t>
            </a:r>
            <a:r>
              <a:rPr lang="tr-TR" altLang="tr-TR" sz="2500" dirty="0" err="1"/>
              <a:t>Arduino</a:t>
            </a:r>
            <a:r>
              <a:rPr lang="tr-TR" altLang="tr-TR" sz="2500" dirty="0"/>
              <a:t> </a:t>
            </a:r>
            <a:r>
              <a:rPr lang="tr-TR" altLang="tr-TR" sz="2500" dirty="0">
                <a:solidFill>
                  <a:srgbClr val="CC0000"/>
                </a:solidFill>
              </a:rPr>
              <a:t>8 bitlik</a:t>
            </a:r>
            <a:r>
              <a:rPr lang="tr-TR" altLang="tr-TR" sz="2500" dirty="0"/>
              <a:t> bir </a:t>
            </a:r>
            <a:r>
              <a:rPr lang="tr-TR" altLang="tr-TR" sz="2500" dirty="0" err="1"/>
              <a:t>mikrodenetleyiciye</a:t>
            </a:r>
            <a:r>
              <a:rPr lang="tr-TR" altLang="tr-TR" sz="2500" dirty="0"/>
              <a:t> sahip</a:t>
            </a:r>
            <a:br>
              <a:rPr lang="tr-TR" altLang="tr-TR" sz="2500" dirty="0"/>
            </a:br>
            <a:endParaRPr lang="tr-TR" altLang="tr-TR" sz="2500" dirty="0"/>
          </a:p>
          <a:p>
            <a:pPr>
              <a:buFont typeface="Wingdings" pitchFamily="2" charset="2"/>
              <a:buChar char="ü"/>
            </a:pPr>
            <a:r>
              <a:rPr lang="tr-TR" altLang="tr-TR" sz="2500" dirty="0"/>
              <a:t> </a:t>
            </a:r>
            <a:r>
              <a:rPr lang="tr-TR" altLang="tr-TR" sz="2500" dirty="0">
                <a:solidFill>
                  <a:srgbClr val="CC0000"/>
                </a:solidFill>
              </a:rPr>
              <a:t>Kısıtlı bir belleğe</a:t>
            </a:r>
            <a:r>
              <a:rPr lang="tr-TR" altLang="tr-TR" sz="2500" dirty="0"/>
              <a:t> sahip olduğundan veri tiplerini doğru</a:t>
            </a:r>
          </a:p>
          <a:p>
            <a:r>
              <a:rPr lang="tr-TR" altLang="tr-TR" sz="2500" dirty="0"/>
              <a:t>kullanmak önemli</a:t>
            </a:r>
          </a:p>
          <a:p>
            <a:endParaRPr lang="tr-TR" altLang="tr-TR" sz="2500" dirty="0"/>
          </a:p>
          <a:p>
            <a:pPr>
              <a:buFont typeface="Wingdings" pitchFamily="2" charset="2"/>
              <a:buChar char="ü"/>
            </a:pPr>
            <a:r>
              <a:rPr lang="tr-TR" altLang="tr-TR" sz="2500" dirty="0"/>
              <a:t>  </a:t>
            </a:r>
            <a:r>
              <a:rPr lang="tr-TR" altLang="tr-TR" sz="2500" dirty="0">
                <a:solidFill>
                  <a:srgbClr val="CC0000"/>
                </a:solidFill>
              </a:rPr>
              <a:t>Noktalı-sayılar</a:t>
            </a:r>
            <a:r>
              <a:rPr lang="tr-TR" altLang="tr-TR" sz="2500" dirty="0"/>
              <a:t> fazla işlem gücü gerektiriyor!</a:t>
            </a:r>
          </a:p>
        </p:txBody>
      </p:sp>
    </p:spTree>
    <p:extLst>
      <p:ext uri="{BB962C8B-B14F-4D97-AF65-F5344CB8AC3E}">
        <p14:creationId xmlns:p14="http://schemas.microsoft.com/office/powerpoint/2010/main" val="236463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5483225" cy="1143000"/>
          </a:xfrm>
        </p:spPr>
        <p:txBody>
          <a:bodyPr>
            <a:normAutofit/>
          </a:bodyPr>
          <a:lstStyle/>
          <a:p>
            <a:r>
              <a:rPr lang="tr-TR" altLang="tr-TR" sz="4500" b="1" i="1" dirty="0">
                <a:solidFill>
                  <a:srgbClr val="CC0000"/>
                </a:solidFill>
                <a:latin typeface="Calibri" pitchFamily="34" charset="0"/>
              </a:rPr>
              <a:t>Veri </a:t>
            </a:r>
            <a:r>
              <a:rPr lang="tr-TR" altLang="tr-TR" sz="4500" b="1" i="1" dirty="0" smtClean="0">
                <a:solidFill>
                  <a:srgbClr val="CC0000"/>
                </a:solidFill>
                <a:latin typeface="Calibri" pitchFamily="34" charset="0"/>
              </a:rPr>
              <a:t>Tipleri: </a:t>
            </a:r>
            <a:r>
              <a:rPr lang="tr-TR" altLang="tr-TR" sz="4100" b="1" i="1" dirty="0" smtClean="0">
                <a:solidFill>
                  <a:srgbClr val="CC0000"/>
                </a:solidFill>
                <a:latin typeface="Calibri" pitchFamily="34" charset="0"/>
              </a:rPr>
              <a:t>Diziler</a:t>
            </a:r>
            <a:endParaRPr lang="tr-TR" altLang="tr-TR" sz="4100" b="1" i="1" dirty="0">
              <a:solidFill>
                <a:srgbClr val="CC0000"/>
              </a:solidFill>
              <a:latin typeface="Calibri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31998" y="1556792"/>
            <a:ext cx="817245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tr-TR" altLang="tr-TR" sz="2800" dirty="0">
                <a:solidFill>
                  <a:srgbClr val="000000"/>
                </a:solidFill>
                <a:sym typeface="Arial" charset="0"/>
              </a:rPr>
              <a:t>Aynı tipte birden fazla değişken gerekli olduğunda diziler kullanılabilir</a:t>
            </a:r>
          </a:p>
          <a:p>
            <a:pPr>
              <a:buFontTx/>
              <a:buNone/>
            </a:pPr>
            <a:endParaRPr lang="tr-TR" altLang="tr-TR" sz="2800" dirty="0">
              <a:solidFill>
                <a:srgbClr val="000000"/>
              </a:solidFill>
              <a:sym typeface="Arial" charset="0"/>
            </a:endParaRPr>
          </a:p>
          <a:p>
            <a:pPr>
              <a:buFontTx/>
              <a:buNone/>
            </a:pPr>
            <a:r>
              <a:rPr lang="tr-TR" altLang="tr-TR" sz="2800" b="0" dirty="0" err="1">
                <a:solidFill>
                  <a:srgbClr val="CC0000"/>
                </a:solidFill>
                <a:sym typeface="Arial" charset="0"/>
              </a:rPr>
              <a:t>int</a:t>
            </a:r>
            <a:r>
              <a:rPr lang="tr-TR" altLang="tr-TR" sz="2800" b="0" dirty="0">
                <a:solidFill>
                  <a:srgbClr val="2388DB"/>
                </a:solidFill>
                <a:sym typeface="Arial" charset="0"/>
              </a:rPr>
              <a:t> </a:t>
            </a:r>
            <a:r>
              <a:rPr lang="tr-TR" altLang="tr-TR" sz="2800" b="0" dirty="0">
                <a:solidFill>
                  <a:srgbClr val="000000"/>
                </a:solidFill>
                <a:sym typeface="Arial" charset="0"/>
              </a:rPr>
              <a:t>dizi[10]; </a:t>
            </a:r>
            <a:r>
              <a:rPr lang="tr-TR" altLang="tr-TR" sz="2800" b="0" dirty="0">
                <a:solidFill>
                  <a:srgbClr val="0066CC"/>
                </a:solidFill>
                <a:sym typeface="Arial" charset="0"/>
              </a:rPr>
              <a:t>// 10 elemanlı bir </a:t>
            </a:r>
            <a:r>
              <a:rPr lang="tr-TR" altLang="tr-TR" sz="2800" b="0" dirty="0" err="1">
                <a:solidFill>
                  <a:srgbClr val="0066CC"/>
                </a:solidFill>
                <a:sym typeface="Arial" charset="0"/>
              </a:rPr>
              <a:t>int</a:t>
            </a:r>
            <a:r>
              <a:rPr lang="tr-TR" altLang="tr-TR" sz="2800" b="0" dirty="0">
                <a:solidFill>
                  <a:srgbClr val="0066CC"/>
                </a:solidFill>
                <a:sym typeface="Arial" charset="0"/>
              </a:rPr>
              <a:t> dizisi</a:t>
            </a:r>
          </a:p>
          <a:p>
            <a:pPr>
              <a:buFontTx/>
              <a:buNone/>
            </a:pPr>
            <a:r>
              <a:rPr lang="tr-TR" altLang="tr-TR" sz="2800" b="0" dirty="0" err="1">
                <a:solidFill>
                  <a:srgbClr val="CC0000"/>
                </a:solidFill>
                <a:sym typeface="Arial" charset="0"/>
              </a:rPr>
              <a:t>float</a:t>
            </a:r>
            <a:r>
              <a:rPr lang="tr-TR" altLang="tr-TR" sz="2800" b="0" dirty="0">
                <a:solidFill>
                  <a:srgbClr val="2388DB"/>
                </a:solidFill>
                <a:sym typeface="Arial" charset="0"/>
              </a:rPr>
              <a:t> </a:t>
            </a:r>
            <a:r>
              <a:rPr lang="tr-TR" altLang="tr-TR" sz="2800" b="0" dirty="0" err="1">
                <a:solidFill>
                  <a:srgbClr val="000000"/>
                </a:solidFill>
                <a:sym typeface="Arial" charset="0"/>
              </a:rPr>
              <a:t>ondalikDizi</a:t>
            </a:r>
            <a:r>
              <a:rPr lang="tr-TR" altLang="tr-TR" sz="2800" b="0" dirty="0">
                <a:solidFill>
                  <a:srgbClr val="000000"/>
                </a:solidFill>
                <a:sym typeface="Arial" charset="0"/>
              </a:rPr>
              <a:t>[5]; </a:t>
            </a:r>
            <a:r>
              <a:rPr lang="tr-TR" altLang="tr-TR" sz="2800" b="0" dirty="0">
                <a:solidFill>
                  <a:srgbClr val="0066CC"/>
                </a:solidFill>
                <a:sym typeface="Arial" charset="0"/>
              </a:rPr>
              <a:t>// 5 elemanlı bir </a:t>
            </a:r>
            <a:r>
              <a:rPr lang="tr-TR" altLang="tr-TR" sz="2800" b="0" dirty="0" err="1">
                <a:solidFill>
                  <a:srgbClr val="0066CC"/>
                </a:solidFill>
                <a:sym typeface="Arial" charset="0"/>
              </a:rPr>
              <a:t>float</a:t>
            </a:r>
            <a:r>
              <a:rPr lang="tr-TR" altLang="tr-TR" sz="2800" b="0" dirty="0">
                <a:solidFill>
                  <a:srgbClr val="0066CC"/>
                </a:solidFill>
                <a:sym typeface="Arial" charset="0"/>
              </a:rPr>
              <a:t> dizisi</a:t>
            </a:r>
          </a:p>
          <a:p>
            <a:pPr>
              <a:buFontTx/>
              <a:buNone/>
            </a:pPr>
            <a:r>
              <a:rPr lang="tr-TR" altLang="tr-TR" sz="2800" b="0" dirty="0" err="1">
                <a:solidFill>
                  <a:srgbClr val="CC0000"/>
                </a:solidFill>
                <a:sym typeface="Arial" charset="0"/>
              </a:rPr>
              <a:t>char</a:t>
            </a:r>
            <a:r>
              <a:rPr lang="tr-TR" altLang="tr-TR" sz="2800" b="0" dirty="0">
                <a:solidFill>
                  <a:srgbClr val="2388DB"/>
                </a:solidFill>
                <a:sym typeface="Arial" charset="0"/>
              </a:rPr>
              <a:t> </a:t>
            </a:r>
            <a:r>
              <a:rPr lang="tr-TR" altLang="tr-TR" sz="2800" b="0" dirty="0" err="1">
                <a:solidFill>
                  <a:srgbClr val="000000"/>
                </a:solidFill>
                <a:sym typeface="Arial" charset="0"/>
              </a:rPr>
              <a:t>karDizi</a:t>
            </a:r>
            <a:r>
              <a:rPr lang="tr-TR" altLang="tr-TR" sz="2800" b="0" dirty="0">
                <a:solidFill>
                  <a:srgbClr val="000000"/>
                </a:solidFill>
                <a:sym typeface="Arial" charset="0"/>
              </a:rPr>
              <a:t>[] = {'A','R','D','U','I','N','O'};</a:t>
            </a:r>
          </a:p>
          <a:p>
            <a:pPr>
              <a:buFontTx/>
              <a:buNone/>
            </a:pPr>
            <a:r>
              <a:rPr lang="tr-TR" altLang="tr-TR" sz="2800" b="0" dirty="0" err="1">
                <a:solidFill>
                  <a:srgbClr val="CC0000"/>
                </a:solidFill>
                <a:sym typeface="Arial" charset="0"/>
              </a:rPr>
              <a:t>int</a:t>
            </a:r>
            <a:r>
              <a:rPr lang="tr-TR" altLang="tr-TR" sz="2800" b="0" dirty="0">
                <a:solidFill>
                  <a:srgbClr val="2388DB"/>
                </a:solidFill>
                <a:sym typeface="Arial" charset="0"/>
              </a:rPr>
              <a:t> </a:t>
            </a:r>
            <a:r>
              <a:rPr lang="tr-TR" altLang="tr-TR" sz="2800" b="0" dirty="0" err="1">
                <a:solidFill>
                  <a:srgbClr val="000000"/>
                </a:solidFill>
                <a:sym typeface="Arial" charset="0"/>
              </a:rPr>
              <a:t>sayiDizisi</a:t>
            </a:r>
            <a:r>
              <a:rPr lang="tr-TR" altLang="tr-TR" sz="2800" b="0" dirty="0">
                <a:solidFill>
                  <a:srgbClr val="000000"/>
                </a:solidFill>
                <a:sym typeface="Arial" charset="0"/>
              </a:rPr>
              <a:t>[] = {1,2,3,4,5,6,7</a:t>
            </a:r>
            <a:r>
              <a:rPr lang="tr-TR" altLang="tr-TR" sz="2800" b="0" dirty="0" smtClean="0">
                <a:solidFill>
                  <a:srgbClr val="000000"/>
                </a:solidFill>
                <a:sym typeface="Arial" charset="0"/>
              </a:rPr>
              <a:t>};</a:t>
            </a:r>
          </a:p>
          <a:p>
            <a:pPr>
              <a:buFontTx/>
              <a:buNone/>
            </a:pPr>
            <a:endParaRPr lang="tr-TR" altLang="tr-TR" sz="2800" dirty="0">
              <a:solidFill>
                <a:srgbClr val="000000"/>
              </a:solidFill>
              <a:sym typeface="Arial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tr-TR" altLang="tr-TR" sz="2800" b="0" dirty="0" smtClean="0">
                <a:solidFill>
                  <a:srgbClr val="000000"/>
                </a:solidFill>
                <a:sym typeface="Arial" charset="0"/>
              </a:rPr>
              <a:t>Karakterler tırnak içinde tanımlanırlar.</a:t>
            </a:r>
          </a:p>
          <a:p>
            <a:r>
              <a:rPr lang="tr-TR" altLang="tr-TR" sz="2800" dirty="0">
                <a:solidFill>
                  <a:srgbClr val="000000"/>
                </a:solidFill>
                <a:sym typeface="Arial" charset="0"/>
              </a:rPr>
              <a:t> </a:t>
            </a:r>
            <a:r>
              <a:rPr lang="tr-TR" altLang="tr-TR" sz="2800" dirty="0" smtClean="0">
                <a:solidFill>
                  <a:srgbClr val="000000"/>
                </a:solidFill>
                <a:sym typeface="Arial" charset="0"/>
              </a:rPr>
              <a:t> </a:t>
            </a:r>
            <a:r>
              <a:rPr lang="tr-TR" altLang="tr-TR" sz="2800" dirty="0" err="1" smtClean="0">
                <a:solidFill>
                  <a:srgbClr val="000000"/>
                </a:solidFill>
                <a:sym typeface="Arial" charset="0"/>
              </a:rPr>
              <a:t>örn</a:t>
            </a:r>
            <a:r>
              <a:rPr lang="tr-TR" altLang="tr-TR" sz="2800" dirty="0" smtClean="0">
                <a:solidFill>
                  <a:srgbClr val="000000"/>
                </a:solidFill>
                <a:sym typeface="Arial" charset="0"/>
              </a:rPr>
              <a:t>: </a:t>
            </a:r>
          </a:p>
          <a:p>
            <a:r>
              <a:rPr lang="tr-TR" altLang="tr-TR" sz="2800" b="0" dirty="0">
                <a:solidFill>
                  <a:srgbClr val="000000"/>
                </a:solidFill>
                <a:sym typeface="Arial" charset="0"/>
              </a:rPr>
              <a:t> </a:t>
            </a:r>
            <a:r>
              <a:rPr lang="tr-TR" altLang="tr-TR" sz="2800" b="0" dirty="0" smtClean="0">
                <a:solidFill>
                  <a:srgbClr val="000000"/>
                </a:solidFill>
                <a:sym typeface="Arial" charset="0"/>
              </a:rPr>
              <a:t>       </a:t>
            </a:r>
            <a:r>
              <a:rPr lang="tr-TR" altLang="tr-TR" sz="2800" dirty="0" err="1">
                <a:solidFill>
                  <a:srgbClr val="CC0000"/>
                </a:solidFill>
                <a:sym typeface="Arial" charset="0"/>
              </a:rPr>
              <a:t>char</a:t>
            </a:r>
            <a:r>
              <a:rPr lang="tr-TR" altLang="tr-TR" sz="2800" dirty="0">
                <a:solidFill>
                  <a:srgbClr val="CC0000"/>
                </a:solidFill>
                <a:sym typeface="Arial" charset="0"/>
              </a:rPr>
              <a:t> </a:t>
            </a:r>
            <a:r>
              <a:rPr lang="tr-TR" altLang="tr-TR" sz="2800" b="0" dirty="0" smtClean="0">
                <a:solidFill>
                  <a:srgbClr val="000000"/>
                </a:solidFill>
                <a:sym typeface="Arial" charset="0"/>
              </a:rPr>
              <a:t>a=‘a’;</a:t>
            </a:r>
            <a:endParaRPr lang="tr-TR" altLang="tr-TR" sz="2800" b="0" dirty="0">
              <a:solidFill>
                <a:srgbClr val="000000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7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14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16741665"/>
              </p:ext>
            </p:extLst>
          </p:nvPr>
        </p:nvGraphicFramePr>
        <p:xfrm>
          <a:off x="395536" y="4077072"/>
          <a:ext cx="8424166" cy="582613"/>
        </p:xfrm>
        <a:graphic>
          <a:graphicData uri="http://schemas.openxmlformats.org/drawingml/2006/table">
            <a:tbl>
              <a:tblPr/>
              <a:tblGrid>
                <a:gridCol w="1420927"/>
                <a:gridCol w="1420927"/>
                <a:gridCol w="1420927"/>
                <a:gridCol w="1420927"/>
                <a:gridCol w="1420927"/>
                <a:gridCol w="1319531"/>
              </a:tblGrid>
              <a:tr h="58261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sayi</a:t>
                      </a:r>
                      <a:r>
                        <a:rPr kumimoji="0" lang="tr-TR" altLang="tr-T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sayi</a:t>
                      </a:r>
                      <a:r>
                        <a:rPr kumimoji="0" lang="tr-TR" altLang="tr-T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sayi</a:t>
                      </a:r>
                      <a:r>
                        <a:rPr kumimoji="0" lang="tr-TR" altLang="tr-T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sayi</a:t>
                      </a:r>
                      <a:r>
                        <a:rPr kumimoji="0" lang="tr-TR" altLang="tr-T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sayi</a:t>
                      </a:r>
                      <a:r>
                        <a:rPr kumimoji="0" lang="tr-TR" altLang="tr-T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sayi</a:t>
                      </a:r>
                      <a:r>
                        <a:rPr kumimoji="0" lang="tr-TR" altLang="tr-T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[5]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7056784" cy="1143000"/>
          </a:xfrm>
        </p:spPr>
        <p:txBody>
          <a:bodyPr>
            <a:normAutofit fontScale="90000"/>
          </a:bodyPr>
          <a:lstStyle/>
          <a:p>
            <a:r>
              <a:rPr lang="tr-TR" altLang="tr-TR" sz="4500" b="1" i="1" dirty="0">
                <a:solidFill>
                  <a:srgbClr val="CC0000"/>
                </a:solidFill>
                <a:latin typeface="Calibri" pitchFamily="34" charset="0"/>
              </a:rPr>
              <a:t>Veri </a:t>
            </a:r>
            <a:r>
              <a:rPr lang="tr-TR" altLang="tr-TR" sz="4500" b="1" i="1" dirty="0" smtClean="0">
                <a:solidFill>
                  <a:srgbClr val="CC0000"/>
                </a:solidFill>
                <a:latin typeface="Calibri" pitchFamily="34" charset="0"/>
              </a:rPr>
              <a:t>Tipleri: </a:t>
            </a:r>
            <a:r>
              <a:rPr lang="tr-TR" altLang="tr-TR" sz="4100" b="1" i="1" dirty="0" smtClean="0">
                <a:solidFill>
                  <a:srgbClr val="CC0000"/>
                </a:solidFill>
                <a:latin typeface="Calibri" pitchFamily="34" charset="0"/>
              </a:rPr>
              <a:t>Diziler-Bellek Yerleşimi</a:t>
            </a:r>
            <a:endParaRPr lang="tr-TR" altLang="tr-TR" sz="4100" b="1" i="1" dirty="0">
              <a:solidFill>
                <a:srgbClr val="CC0000"/>
              </a:solidFill>
              <a:latin typeface="Calibri" pitchFamily="34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683568" y="1412776"/>
            <a:ext cx="4536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tr-TR" altLang="tr-TR" sz="2400" dirty="0" err="1">
                <a:solidFill>
                  <a:srgbClr val="CC0000"/>
                </a:solidFill>
                <a:sym typeface="Arial" charset="0"/>
              </a:rPr>
              <a:t>int</a:t>
            </a:r>
            <a:r>
              <a:rPr lang="tr-TR" altLang="tr-TR" sz="2400" dirty="0">
                <a:solidFill>
                  <a:srgbClr val="2388DB"/>
                </a:solidFill>
                <a:sym typeface="Arial" charset="0"/>
              </a:rPr>
              <a:t> </a:t>
            </a:r>
            <a:r>
              <a:rPr lang="tr-TR" altLang="tr-TR" sz="2400" dirty="0" err="1" smtClean="0">
                <a:solidFill>
                  <a:srgbClr val="000000"/>
                </a:solidFill>
                <a:sym typeface="Arial" charset="0"/>
              </a:rPr>
              <a:t>sayi</a:t>
            </a:r>
            <a:r>
              <a:rPr lang="tr-TR" altLang="tr-TR" sz="2400" dirty="0" smtClean="0">
                <a:solidFill>
                  <a:srgbClr val="000000"/>
                </a:solidFill>
                <a:sym typeface="Arial" charset="0"/>
              </a:rPr>
              <a:t>[6] </a:t>
            </a:r>
            <a:r>
              <a:rPr lang="tr-TR" altLang="tr-TR" sz="2400" dirty="0">
                <a:solidFill>
                  <a:srgbClr val="000000"/>
                </a:solidFill>
                <a:sym typeface="Arial" charset="0"/>
              </a:rPr>
              <a:t>= {</a:t>
            </a:r>
            <a:r>
              <a:rPr lang="tr-TR" altLang="tr-TR" sz="2400" dirty="0" smtClean="0">
                <a:solidFill>
                  <a:srgbClr val="000000"/>
                </a:solidFill>
                <a:sym typeface="Arial" charset="0"/>
              </a:rPr>
              <a:t>1,2,3,4,5,6};</a:t>
            </a:r>
            <a:endParaRPr lang="tr-TR" altLang="tr-TR" sz="2400" dirty="0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467544" y="2132856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Değişkenler RAM de derleyicinin belirlediği bellek bölgelerine yerleşirler. Dizideki </a:t>
            </a:r>
            <a:r>
              <a:rPr lang="tr-TR" dirty="0" err="1" smtClean="0"/>
              <a:t>herbir</a:t>
            </a:r>
            <a:r>
              <a:rPr lang="tr-TR" dirty="0" smtClean="0"/>
              <a:t>  </a:t>
            </a:r>
            <a:r>
              <a:rPr lang="tr-TR" sz="2400" dirty="0" err="1">
                <a:solidFill>
                  <a:srgbClr val="CC0000"/>
                </a:solidFill>
              </a:rPr>
              <a:t>int</a:t>
            </a:r>
            <a:r>
              <a:rPr lang="tr-TR" dirty="0" smtClean="0"/>
              <a:t> tipinden dolayı bellekte 16 bitlik yer kaplar.</a:t>
            </a:r>
          </a:p>
          <a:p>
            <a:endParaRPr lang="tr-TR" dirty="0" smtClean="0"/>
          </a:p>
          <a:p>
            <a:r>
              <a:rPr lang="tr-TR" dirty="0" smtClean="0"/>
              <a:t>Yerleşim yeri RAM deki herhangi bir bölge olabilir. Adres bölgesi </a:t>
            </a:r>
            <a:r>
              <a:rPr lang="tr-TR" dirty="0" err="1" smtClean="0"/>
              <a:t>kulanılan</a:t>
            </a:r>
            <a:r>
              <a:rPr lang="tr-TR" dirty="0" smtClean="0"/>
              <a:t> değişken sayısına göre değişir.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79512" y="5219908"/>
            <a:ext cx="838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</a:t>
            </a:r>
            <a:r>
              <a:rPr lang="tr-TR" dirty="0" smtClean="0"/>
              <a:t>1	      2 		3 	        4 		5 	        6</a:t>
            </a:r>
            <a:endParaRPr lang="tr-TR" dirty="0"/>
          </a:p>
        </p:txBody>
      </p:sp>
      <p:cxnSp>
        <p:nvCxnSpPr>
          <p:cNvPr id="12" name="Düz Ok Bağlayıcısı 11"/>
          <p:cNvCxnSpPr/>
          <p:nvPr/>
        </p:nvCxnSpPr>
        <p:spPr>
          <a:xfrm>
            <a:off x="827584" y="4725144"/>
            <a:ext cx="360040" cy="43204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/>
          <p:nvPr/>
        </p:nvCxnSpPr>
        <p:spPr>
          <a:xfrm>
            <a:off x="2123728" y="4725144"/>
            <a:ext cx="360040" cy="43204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>
            <a:off x="3635896" y="4725144"/>
            <a:ext cx="360040" cy="43204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/>
          <p:cNvCxnSpPr/>
          <p:nvPr/>
        </p:nvCxnSpPr>
        <p:spPr>
          <a:xfrm>
            <a:off x="5040052" y="4725144"/>
            <a:ext cx="360040" cy="43204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/>
          <p:cNvCxnSpPr/>
          <p:nvPr/>
        </p:nvCxnSpPr>
        <p:spPr>
          <a:xfrm>
            <a:off x="6372200" y="4797152"/>
            <a:ext cx="360040" cy="43204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/>
          <p:cNvCxnSpPr/>
          <p:nvPr/>
        </p:nvCxnSpPr>
        <p:spPr>
          <a:xfrm>
            <a:off x="7740352" y="4725144"/>
            <a:ext cx="360040" cy="43204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30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r-TR" altLang="tr-TR" sz="4500" b="1" i="1" dirty="0">
                <a:solidFill>
                  <a:srgbClr val="CC0000"/>
                </a:solidFill>
                <a:latin typeface="Calibri" pitchFamily="34" charset="0"/>
              </a:rPr>
              <a:t>Veri </a:t>
            </a:r>
            <a:r>
              <a:rPr lang="tr-TR" altLang="tr-TR" sz="4500" b="1" i="1" dirty="0" smtClean="0">
                <a:solidFill>
                  <a:srgbClr val="CC0000"/>
                </a:solidFill>
                <a:latin typeface="Calibri" pitchFamily="34" charset="0"/>
              </a:rPr>
              <a:t>Tipleri: 2 Boyutlu </a:t>
            </a:r>
            <a:r>
              <a:rPr lang="tr-TR" altLang="tr-TR" sz="4100" b="1" i="1" dirty="0">
                <a:solidFill>
                  <a:srgbClr val="CC0000"/>
                </a:solidFill>
                <a:latin typeface="Calibri" pitchFamily="34" charset="0"/>
              </a:rPr>
              <a:t>Diziler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07504" y="1628800"/>
            <a:ext cx="90364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tr-TR" altLang="tr-TR" sz="2800" b="0" dirty="0" err="1">
                <a:solidFill>
                  <a:srgbClr val="CC0000"/>
                </a:solidFill>
                <a:sym typeface="Arial" charset="0"/>
              </a:rPr>
              <a:t>int</a:t>
            </a:r>
            <a:r>
              <a:rPr lang="tr-TR" altLang="tr-TR" sz="2800" b="0" dirty="0">
                <a:solidFill>
                  <a:srgbClr val="2388DB"/>
                </a:solidFill>
                <a:sym typeface="Arial" charset="0"/>
              </a:rPr>
              <a:t> </a:t>
            </a:r>
            <a:r>
              <a:rPr lang="tr-TR" altLang="tr-TR" sz="2800" b="0" dirty="0">
                <a:solidFill>
                  <a:srgbClr val="000000"/>
                </a:solidFill>
                <a:sym typeface="Arial" charset="0"/>
              </a:rPr>
              <a:t>dizi[4][5]; </a:t>
            </a:r>
            <a:r>
              <a:rPr lang="tr-TR" altLang="tr-TR" sz="2800" b="0" dirty="0">
                <a:solidFill>
                  <a:srgbClr val="0066CC"/>
                </a:solidFill>
                <a:sym typeface="Arial" charset="0"/>
              </a:rPr>
              <a:t>// 4x5 elemanlı bir </a:t>
            </a:r>
            <a:r>
              <a:rPr lang="tr-TR" altLang="tr-TR" sz="2800" b="0" dirty="0" err="1">
                <a:solidFill>
                  <a:srgbClr val="0066CC"/>
                </a:solidFill>
                <a:sym typeface="Arial" charset="0"/>
              </a:rPr>
              <a:t>int</a:t>
            </a:r>
            <a:r>
              <a:rPr lang="tr-TR" altLang="tr-TR" sz="2800" b="0" dirty="0">
                <a:solidFill>
                  <a:srgbClr val="0066CC"/>
                </a:solidFill>
                <a:sym typeface="Arial" charset="0"/>
              </a:rPr>
              <a:t> </a:t>
            </a:r>
            <a:r>
              <a:rPr lang="tr-TR" altLang="tr-TR" sz="2800" b="0" dirty="0" smtClean="0">
                <a:solidFill>
                  <a:srgbClr val="0066CC"/>
                </a:solidFill>
                <a:sym typeface="Arial" charset="0"/>
              </a:rPr>
              <a:t>dizisi. </a:t>
            </a:r>
          </a:p>
          <a:p>
            <a:pPr>
              <a:buFontTx/>
              <a:buNone/>
            </a:pPr>
            <a:r>
              <a:rPr lang="tr-TR" altLang="tr-TR" sz="2800" dirty="0">
                <a:solidFill>
                  <a:srgbClr val="0066CC"/>
                </a:solidFill>
                <a:sym typeface="Arial" charset="0"/>
              </a:rPr>
              <a:t>	</a:t>
            </a:r>
            <a:r>
              <a:rPr lang="tr-TR" altLang="tr-TR" sz="2800" dirty="0" smtClean="0">
                <a:solidFill>
                  <a:srgbClr val="0066CC"/>
                </a:solidFill>
                <a:sym typeface="Arial" charset="0"/>
              </a:rPr>
              <a:t>	  // </a:t>
            </a:r>
            <a:r>
              <a:rPr lang="tr-TR" altLang="tr-TR" sz="2800" b="0" dirty="0" smtClean="0">
                <a:solidFill>
                  <a:srgbClr val="0066CC"/>
                </a:solidFill>
                <a:sym typeface="Arial" charset="0"/>
              </a:rPr>
              <a:t>dizi[x][y] gibi… düşünülebilir.</a:t>
            </a:r>
            <a:endParaRPr lang="tr-TR" altLang="tr-TR" sz="2800" b="0" dirty="0">
              <a:solidFill>
                <a:srgbClr val="0066CC"/>
              </a:solidFill>
              <a:sym typeface="Arial" charset="0"/>
            </a:endParaRPr>
          </a:p>
        </p:txBody>
      </p:sp>
      <p:graphicFrame>
        <p:nvGraphicFramePr>
          <p:cNvPr id="12" name="Group 14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15764346"/>
              </p:ext>
            </p:extLst>
          </p:nvPr>
        </p:nvGraphicFramePr>
        <p:xfrm>
          <a:off x="468313" y="2728436"/>
          <a:ext cx="7848600" cy="2860804"/>
        </p:xfrm>
        <a:graphic>
          <a:graphicData uri="http://schemas.openxmlformats.org/drawingml/2006/table">
            <a:tbl>
              <a:tblPr/>
              <a:tblGrid>
                <a:gridCol w="1308100"/>
                <a:gridCol w="1308100"/>
                <a:gridCol w="1308100"/>
                <a:gridCol w="1308100"/>
                <a:gridCol w="1308100"/>
                <a:gridCol w="1308100"/>
              </a:tblGrid>
              <a:tr h="58261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Sütun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Sütun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Sütun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Sütun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Sütun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58261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Satır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dizi[0][0]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dizi[0][1]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dizi[0][2]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dizi[0][3]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dizi[0][4]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Satır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dizi[1][0]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dizi[1][1]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dizi[1][2]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dizi[1][3]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dizi[1][4]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Satır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dizi[2][0]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dizi[2][1]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dizi[2][2]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dizi[2][3]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dizi[2][4]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Satır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dizi[3][0]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dizi[3][1]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dizi[3][2]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dizi[3][3]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dizi[3][4]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0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76672"/>
            <a:ext cx="7056784" cy="792088"/>
          </a:xfrm>
        </p:spPr>
        <p:txBody>
          <a:bodyPr>
            <a:normAutofit fontScale="90000"/>
          </a:bodyPr>
          <a:lstStyle/>
          <a:p>
            <a:r>
              <a:rPr lang="tr-TR" altLang="tr-TR" sz="4900" b="1" i="1" dirty="0" smtClean="0">
                <a:solidFill>
                  <a:srgbClr val="CC0000"/>
                </a:solidFill>
                <a:latin typeface="Calibri" pitchFamily="34" charset="0"/>
              </a:rPr>
              <a:t>Döngüler: Tekrar Eden İfadeler</a:t>
            </a:r>
            <a:endParaRPr lang="tr-TR" altLang="tr-TR" sz="4900" b="1" i="1" dirty="0">
              <a:solidFill>
                <a:srgbClr val="CC0000"/>
              </a:solidFill>
              <a:latin typeface="Calibri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58126" y="1245547"/>
            <a:ext cx="74888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tr-TR" altLang="tr-TR" sz="2000" b="1" u="sng" dirty="0" err="1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tr-TR" altLang="tr-TR" sz="2000" u="sng" dirty="0" smtClean="0"/>
              <a:t> </a:t>
            </a:r>
            <a:r>
              <a:rPr lang="tr-TR" altLang="tr-TR" sz="2000" b="1" u="sng" dirty="0" smtClean="0"/>
              <a:t>döngüsü</a:t>
            </a:r>
            <a:r>
              <a:rPr lang="tr-TR" altLang="tr-TR" sz="2000" u="sng" dirty="0" smtClean="0"/>
              <a:t> :</a:t>
            </a:r>
            <a:r>
              <a:rPr lang="tr-TR" altLang="tr-TR" sz="2000" dirty="0" smtClean="0"/>
              <a:t>Programlama esnasında bir çok defa tekrar edilen ifadeler bir döngü </a:t>
            </a:r>
            <a:r>
              <a:rPr lang="tr-TR" altLang="tr-TR" sz="2000" dirty="0" err="1" smtClean="0"/>
              <a:t>içersine</a:t>
            </a:r>
            <a:r>
              <a:rPr lang="tr-TR" altLang="tr-TR" sz="2000" dirty="0" smtClean="0"/>
              <a:t> alınabilirler.</a:t>
            </a:r>
            <a:endParaRPr lang="tr-TR" altLang="tr-TR" sz="2000" dirty="0"/>
          </a:p>
        </p:txBody>
      </p:sp>
      <p:pic>
        <p:nvPicPr>
          <p:cNvPr id="15" name="Google Shape;836;p9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04" y="2564904"/>
            <a:ext cx="4440646" cy="27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827;p95"/>
          <p:cNvPicPr preferRelativeResize="0"/>
          <p:nvPr/>
        </p:nvPicPr>
        <p:blipFill rotWithShape="1">
          <a:blip r:embed="rId3">
            <a:alphaModFix/>
          </a:blip>
          <a:srcRect b="20923"/>
          <a:stretch/>
        </p:blipFill>
        <p:spPr>
          <a:xfrm>
            <a:off x="4355976" y="2241465"/>
            <a:ext cx="4752528" cy="413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749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488063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555176"/>
            <a:ext cx="4395887" cy="2530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76672"/>
            <a:ext cx="7056784" cy="792088"/>
          </a:xfrm>
        </p:spPr>
        <p:txBody>
          <a:bodyPr>
            <a:normAutofit fontScale="90000"/>
          </a:bodyPr>
          <a:lstStyle/>
          <a:p>
            <a:r>
              <a:rPr lang="tr-TR" altLang="tr-TR" sz="4900" b="1" i="1" dirty="0" smtClean="0">
                <a:solidFill>
                  <a:srgbClr val="CC0000"/>
                </a:solidFill>
                <a:latin typeface="Calibri" pitchFamily="34" charset="0"/>
              </a:rPr>
              <a:t>Döngüler: Tekrar Eden İfadeler</a:t>
            </a:r>
            <a:endParaRPr lang="tr-TR" altLang="tr-TR" sz="4900" b="1" i="1" dirty="0">
              <a:solidFill>
                <a:srgbClr val="CC0000"/>
              </a:solidFill>
              <a:latin typeface="Calibri" pitchFamily="34" charset="0"/>
            </a:endParaRPr>
          </a:p>
        </p:txBody>
      </p:sp>
      <p:pic>
        <p:nvPicPr>
          <p:cNvPr id="8" name="Google Shape;21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6296" y="620688"/>
            <a:ext cx="1695600" cy="21198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0" name="Google Shape;22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7820" y="4650975"/>
            <a:ext cx="1194300" cy="21198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85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76672"/>
            <a:ext cx="5483225" cy="1143000"/>
          </a:xfrm>
        </p:spPr>
        <p:txBody>
          <a:bodyPr>
            <a:normAutofit fontScale="90000"/>
          </a:bodyPr>
          <a:lstStyle/>
          <a:p>
            <a:r>
              <a:rPr lang="tr-TR" altLang="tr-TR" sz="3700" b="1" i="1" dirty="0">
                <a:solidFill>
                  <a:srgbClr val="CC0000"/>
                </a:solidFill>
                <a:latin typeface="Calibri" pitchFamily="34" charset="0"/>
              </a:rPr>
              <a:t>Değişkenlerin </a:t>
            </a:r>
            <a:br>
              <a:rPr lang="tr-TR" altLang="tr-TR" sz="3700" b="1" i="1" dirty="0">
                <a:solidFill>
                  <a:srgbClr val="CC0000"/>
                </a:solidFill>
                <a:latin typeface="Calibri" pitchFamily="34" charset="0"/>
              </a:rPr>
            </a:br>
            <a:r>
              <a:rPr lang="tr-TR" altLang="tr-TR" sz="3700" b="1" i="1" dirty="0">
                <a:solidFill>
                  <a:srgbClr val="CC0000"/>
                </a:solidFill>
                <a:latin typeface="Calibri" pitchFamily="34" charset="0"/>
              </a:rPr>
              <a:t>Faaliyet Alanları(</a:t>
            </a:r>
            <a:r>
              <a:rPr lang="tr-TR" altLang="tr-TR" sz="3700" b="1" i="1" dirty="0" err="1">
                <a:solidFill>
                  <a:srgbClr val="CC0000"/>
                </a:solidFill>
                <a:latin typeface="Calibri" pitchFamily="34" charset="0"/>
              </a:rPr>
              <a:t>scope</a:t>
            </a:r>
            <a:r>
              <a:rPr lang="tr-TR" altLang="tr-TR" sz="3700" b="1" i="1" dirty="0">
                <a:solidFill>
                  <a:srgbClr val="CC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79512" y="1878479"/>
            <a:ext cx="79216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tr-TR" altLang="tr-TR" sz="2800" dirty="0"/>
              <a:t> Değişkenler program içerisinde geçerli oldukları alanlara göre global veya lokal değişkenler olarak ikiye </a:t>
            </a:r>
            <a:r>
              <a:rPr lang="tr-TR" altLang="tr-TR" sz="2800" dirty="0" smtClean="0"/>
              <a:t>ayrılabilirler.</a:t>
            </a:r>
            <a:endParaRPr lang="tr-TR" altLang="tr-TR" sz="2500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00145" y="3356992"/>
            <a:ext cx="6464300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tr-TR" altLang="tr-TR" sz="1800" dirty="0">
              <a:solidFill>
                <a:srgbClr val="B2B2B2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tr-TR" altLang="tr-TR" sz="1800" dirty="0">
                <a:solidFill>
                  <a:srgbClr val="B2B2B2"/>
                </a:solidFill>
                <a:latin typeface="Courier New" pitchFamily="49" charset="0"/>
              </a:rPr>
              <a:t>/* Global değişkenlerin tanımlı olduğu bölge*/</a:t>
            </a:r>
          </a:p>
          <a:p>
            <a:pPr>
              <a:buFontTx/>
              <a:buNone/>
            </a:pPr>
            <a:endParaRPr lang="tr-TR" altLang="tr-TR" sz="1800" dirty="0">
              <a:solidFill>
                <a:srgbClr val="B2B2B2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tr-TR" altLang="tr-TR" sz="1800" dirty="0" err="1">
                <a:latin typeface="Courier New" pitchFamily="49" charset="0"/>
              </a:rPr>
              <a:t>void</a:t>
            </a:r>
            <a:r>
              <a:rPr lang="tr-TR" altLang="tr-TR" sz="1800" dirty="0">
                <a:latin typeface="Courier New" pitchFamily="49" charset="0"/>
              </a:rPr>
              <a:t> </a:t>
            </a:r>
            <a:r>
              <a:rPr lang="tr-TR" altLang="tr-TR" sz="1800" dirty="0" err="1">
                <a:solidFill>
                  <a:srgbClr val="FF9900"/>
                </a:solidFill>
                <a:latin typeface="Courier New" pitchFamily="49" charset="0"/>
              </a:rPr>
              <a:t>setup</a:t>
            </a:r>
            <a:r>
              <a:rPr lang="tr-TR" altLang="tr-TR" sz="1800" dirty="0">
                <a:latin typeface="Courier New" pitchFamily="49" charset="0"/>
              </a:rPr>
              <a:t>() {                </a:t>
            </a:r>
          </a:p>
          <a:p>
            <a:pPr>
              <a:buFontTx/>
              <a:buNone/>
            </a:pPr>
            <a:r>
              <a:rPr lang="tr-TR" altLang="tr-TR" sz="1800" dirty="0">
                <a:latin typeface="Courier New" pitchFamily="49" charset="0"/>
              </a:rPr>
              <a:t> </a:t>
            </a:r>
            <a:r>
              <a:rPr lang="tr-TR" altLang="tr-TR" dirty="0">
                <a:solidFill>
                  <a:srgbClr val="B2B2B2"/>
                </a:solidFill>
              </a:rPr>
              <a:t>/* Yerel değişkenlerin tanımlı olduğu bölge*/</a:t>
            </a:r>
            <a:endParaRPr lang="tr-TR" altLang="tr-TR" sz="1800" dirty="0">
              <a:solidFill>
                <a:srgbClr val="B2B2B2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tr-TR" altLang="tr-TR" sz="18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tr-TR" altLang="tr-TR" sz="1800" dirty="0" err="1">
                <a:latin typeface="Courier New" pitchFamily="49" charset="0"/>
              </a:rPr>
              <a:t>void</a:t>
            </a:r>
            <a:r>
              <a:rPr lang="tr-TR" altLang="tr-TR" sz="1800" dirty="0">
                <a:latin typeface="Courier New" pitchFamily="49" charset="0"/>
              </a:rPr>
              <a:t> </a:t>
            </a:r>
            <a:r>
              <a:rPr lang="tr-TR" altLang="tr-TR" sz="1800" dirty="0" err="1">
                <a:solidFill>
                  <a:srgbClr val="FF9900"/>
                </a:solidFill>
                <a:latin typeface="Courier New" pitchFamily="49" charset="0"/>
              </a:rPr>
              <a:t>loop</a:t>
            </a:r>
            <a:r>
              <a:rPr lang="tr-TR" altLang="tr-TR" sz="1800" dirty="0">
                <a:latin typeface="Courier New" pitchFamily="49" charset="0"/>
              </a:rPr>
              <a:t>() {</a:t>
            </a:r>
          </a:p>
          <a:p>
            <a:pPr>
              <a:buFontTx/>
              <a:buNone/>
            </a:pPr>
            <a:r>
              <a:rPr lang="tr-TR" altLang="tr-TR" sz="1800" dirty="0">
                <a:latin typeface="Courier New" pitchFamily="49" charset="0"/>
              </a:rPr>
              <a:t> </a:t>
            </a:r>
            <a:r>
              <a:rPr lang="tr-TR" altLang="tr-TR" dirty="0">
                <a:solidFill>
                  <a:srgbClr val="B2B2B2"/>
                </a:solidFill>
              </a:rPr>
              <a:t>/* Yerel değişkenlerin tanımlı olduğu bölge*/</a:t>
            </a:r>
            <a:endParaRPr lang="tr-TR" altLang="tr-TR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tr-TR" altLang="tr-TR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145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lik">
  <a:themeElements>
    <a:clrScheme name="Netlik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is Klasik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tli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29CE966E-5F96-4954-948F-388B62B2C2E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1460</TotalTime>
  <Words>910</Words>
  <Application>Microsoft Office PowerPoint</Application>
  <PresentationFormat>Ekran Gösterisi (4:3)</PresentationFormat>
  <Paragraphs>238</Paragraphs>
  <Slides>25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6" baseType="lpstr">
      <vt:lpstr>Netlik</vt:lpstr>
      <vt:lpstr>Arduino  Programlama</vt:lpstr>
      <vt:lpstr>Değişken Tanımlamaları</vt:lpstr>
      <vt:lpstr>Veri Tipleri</vt:lpstr>
      <vt:lpstr>Veri Tipleri: Diziler</vt:lpstr>
      <vt:lpstr>Veri Tipleri: Diziler-Bellek Yerleşimi</vt:lpstr>
      <vt:lpstr>Veri Tipleri: 2 Boyutlu Diziler</vt:lpstr>
      <vt:lpstr>Döngüler: Tekrar Eden İfadeler</vt:lpstr>
      <vt:lpstr>Döngüler: Tekrar Eden İfadeler</vt:lpstr>
      <vt:lpstr>Değişkenlerin  Faaliyet Alanları(scope)</vt:lpstr>
      <vt:lpstr>Değişkenlerin Ömürleri</vt:lpstr>
      <vt:lpstr>Kontrol Yapıları</vt:lpstr>
      <vt:lpstr>PowerPoint Sunusu</vt:lpstr>
      <vt:lpstr>PowerPoint Sunusu</vt:lpstr>
      <vt:lpstr>Mantık Önermeleri  AND</vt:lpstr>
      <vt:lpstr>Mantık Önermeleri OR</vt:lpstr>
      <vt:lpstr>Mantık Önermeleri NOT</vt:lpstr>
      <vt:lpstr>Dallanma : Karar Verme</vt:lpstr>
      <vt:lpstr>PowerPoint Sunusu</vt:lpstr>
      <vt:lpstr>PowerPoint Sunusu</vt:lpstr>
      <vt:lpstr>PowerPoint Sunusu</vt:lpstr>
      <vt:lpstr>Döngüler :Devam                        while</vt:lpstr>
      <vt:lpstr>Döngüler: do while</vt:lpstr>
      <vt:lpstr>Döngüler:  continue ifadesi</vt:lpstr>
      <vt:lpstr>Döngüler : break ifadesi</vt:lpstr>
      <vt:lpstr>Uygulama: while-if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Programlama</dc:title>
  <dc:creator>ilyas</dc:creator>
  <cp:lastModifiedBy>ilyas</cp:lastModifiedBy>
  <cp:revision>66</cp:revision>
  <dcterms:created xsi:type="dcterms:W3CDTF">2019-11-21T07:42:35Z</dcterms:created>
  <dcterms:modified xsi:type="dcterms:W3CDTF">2019-12-11T17:57:48Z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