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0" r:id="rId5"/>
    <p:sldId id="271" r:id="rId6"/>
    <p:sldId id="272" r:id="rId7"/>
    <p:sldId id="273" r:id="rId8"/>
    <p:sldId id="274" r:id="rId9"/>
    <p:sldId id="262" r:id="rId10"/>
    <p:sldId id="263" r:id="rId11"/>
    <p:sldId id="275" r:id="rId12"/>
    <p:sldId id="265" r:id="rId13"/>
    <p:sldId id="266" r:id="rId14"/>
    <p:sldId id="267" r:id="rId15"/>
    <p:sldId id="269" r:id="rId16"/>
    <p:sldId id="268" r:id="rId17"/>
    <p:sldId id="264" r:id="rId18"/>
  </p:sldIdLst>
  <p:sldSz cx="9144000" cy="5143500" type="screen16x9"/>
  <p:notesSz cx="6858000" cy="9144000"/>
  <p:defaultTextStyle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830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E0D3-BA5B-4D2A-85E7-845420D43071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0CB15F3-C0F3-4844-A117-76BC4D523BBA}">
      <dgm:prSet phldrT="[Text]"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 err="1"/>
            <a:t>digitalWrite</a:t>
          </a:r>
          <a:r>
            <a:rPr lang="en-US" dirty="0"/>
            <a:t>()</a:t>
          </a:r>
        </a:p>
      </dgm:t>
    </dgm:pt>
    <dgm:pt modelId="{1E2A9D57-DE67-4B8F-89F2-E095A49B654D}" type="parTrans" cxnId="{52099BF7-FC6F-41B2-A1C9-7781D5266225}">
      <dgm:prSet/>
      <dgm:spPr/>
      <dgm:t>
        <a:bodyPr/>
        <a:lstStyle/>
        <a:p>
          <a:endParaRPr lang="en-US"/>
        </a:p>
      </dgm:t>
    </dgm:pt>
    <dgm:pt modelId="{40A5D76D-CD6C-4CC9-8536-9C203E214E2B}" type="sibTrans" cxnId="{52099BF7-FC6F-41B2-A1C9-7781D5266225}">
      <dgm:prSet/>
      <dgm:spPr/>
      <dgm:t>
        <a:bodyPr/>
        <a:lstStyle/>
        <a:p>
          <a:endParaRPr lang="en-US"/>
        </a:p>
      </dgm:t>
    </dgm:pt>
    <dgm:pt modelId="{1ED90507-0191-4AF9-8C29-F2AFF94DD596}">
      <dgm:prSet phldrT="[Text]"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 err="1"/>
            <a:t>analogWrite</a:t>
          </a:r>
          <a:r>
            <a:rPr lang="en-US" dirty="0"/>
            <a:t>()</a:t>
          </a:r>
        </a:p>
      </dgm:t>
    </dgm:pt>
    <dgm:pt modelId="{8005C636-ABBA-44BE-B671-B93E5CA94C01}" type="parTrans" cxnId="{EB018957-DF9C-432C-97D5-B693C45257E9}">
      <dgm:prSet/>
      <dgm:spPr/>
      <dgm:t>
        <a:bodyPr/>
        <a:lstStyle/>
        <a:p>
          <a:endParaRPr lang="en-US"/>
        </a:p>
      </dgm:t>
    </dgm:pt>
    <dgm:pt modelId="{937392D9-0825-400F-A264-5FFB2A9E066C}" type="sibTrans" cxnId="{EB018957-DF9C-432C-97D5-B693C45257E9}">
      <dgm:prSet/>
      <dgm:spPr/>
      <dgm:t>
        <a:bodyPr/>
        <a:lstStyle/>
        <a:p>
          <a:endParaRPr lang="en-US"/>
        </a:p>
      </dgm:t>
    </dgm:pt>
    <dgm:pt modelId="{6C4A0894-1759-46DF-8422-60A673C00517}">
      <dgm:prSet phldrT="[Text]"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 err="1"/>
            <a:t>digitalRead</a:t>
          </a:r>
          <a:r>
            <a:rPr lang="en-US" dirty="0"/>
            <a:t>()</a:t>
          </a:r>
        </a:p>
      </dgm:t>
    </dgm:pt>
    <dgm:pt modelId="{6E0556F9-FB3B-42B4-9038-0C386EB924CA}" type="parTrans" cxnId="{B926123C-1B3E-4B35-80BD-6504A88E8A19}">
      <dgm:prSet/>
      <dgm:spPr/>
      <dgm:t>
        <a:bodyPr/>
        <a:lstStyle/>
        <a:p>
          <a:endParaRPr lang="en-US"/>
        </a:p>
      </dgm:t>
    </dgm:pt>
    <dgm:pt modelId="{5B7E479A-DF66-4F5D-9A30-975C5B11B67E}" type="sibTrans" cxnId="{B926123C-1B3E-4B35-80BD-6504A88E8A19}">
      <dgm:prSet/>
      <dgm:spPr/>
      <dgm:t>
        <a:bodyPr/>
        <a:lstStyle/>
        <a:p>
          <a:endParaRPr lang="en-US"/>
        </a:p>
      </dgm:t>
    </dgm:pt>
    <dgm:pt modelId="{F4C798C8-463E-425C-A587-EF6712209509}">
      <dgm:prSet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/>
            <a:t>if() statements / Boolean</a:t>
          </a:r>
        </a:p>
      </dgm:t>
    </dgm:pt>
    <dgm:pt modelId="{809600E0-F27D-4163-9E98-20342D32976F}" type="parTrans" cxnId="{150A4784-BD42-4BC4-BE54-B9422D5F51F3}">
      <dgm:prSet/>
      <dgm:spPr/>
      <dgm:t>
        <a:bodyPr/>
        <a:lstStyle/>
        <a:p>
          <a:endParaRPr lang="en-US"/>
        </a:p>
      </dgm:t>
    </dgm:pt>
    <dgm:pt modelId="{2E42A86F-748C-400B-B112-93A886867C94}" type="sibTrans" cxnId="{150A4784-BD42-4BC4-BE54-B9422D5F51F3}">
      <dgm:prSet/>
      <dgm:spPr/>
      <dgm:t>
        <a:bodyPr/>
        <a:lstStyle/>
        <a:p>
          <a:endParaRPr lang="en-US"/>
        </a:p>
      </dgm:t>
    </dgm:pt>
    <dgm:pt modelId="{8CC119E0-82D3-46F1-B815-C4F28AFF6DAA}">
      <dgm:prSet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 err="1"/>
            <a:t>analogRead</a:t>
          </a:r>
          <a:r>
            <a:rPr lang="en-US" dirty="0"/>
            <a:t>()</a:t>
          </a:r>
        </a:p>
      </dgm:t>
    </dgm:pt>
    <dgm:pt modelId="{87E6DDDC-592E-4AF2-B5F6-CC5DD7B2311D}" type="parTrans" cxnId="{AE50FCED-B9DA-4212-ACC5-6651E2FE0448}">
      <dgm:prSet/>
      <dgm:spPr/>
      <dgm:t>
        <a:bodyPr/>
        <a:lstStyle/>
        <a:p>
          <a:endParaRPr lang="en-US"/>
        </a:p>
      </dgm:t>
    </dgm:pt>
    <dgm:pt modelId="{8FF603E8-CB79-4BCE-AEB4-FC6E9C340D82}" type="sibTrans" cxnId="{AE50FCED-B9DA-4212-ACC5-6651E2FE0448}">
      <dgm:prSet/>
      <dgm:spPr/>
      <dgm:t>
        <a:bodyPr/>
        <a:lstStyle/>
        <a:p>
          <a:endParaRPr lang="en-US"/>
        </a:p>
      </dgm:t>
    </dgm:pt>
    <dgm:pt modelId="{23D752AD-6A89-4C9D-B760-25E48D0C6428}">
      <dgm:prSet/>
      <dgm:spPr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</dgm:spPr>
      <dgm:t>
        <a:bodyPr/>
        <a:lstStyle/>
        <a:p>
          <a:r>
            <a:rPr lang="en-US" dirty="0"/>
            <a:t>Serial communication</a:t>
          </a:r>
        </a:p>
      </dgm:t>
    </dgm:pt>
    <dgm:pt modelId="{620C2AEA-C924-4C94-9ECE-E2C87CCCB4F4}" type="parTrans" cxnId="{9E1F8859-A2BC-4CFE-9669-402E8F8B0F59}">
      <dgm:prSet/>
      <dgm:spPr/>
      <dgm:t>
        <a:bodyPr/>
        <a:lstStyle/>
        <a:p>
          <a:endParaRPr lang="en-US"/>
        </a:p>
      </dgm:t>
    </dgm:pt>
    <dgm:pt modelId="{AB8AFBB1-9A42-448A-AA99-D63EFB16C7B8}" type="sibTrans" cxnId="{9E1F8859-A2BC-4CFE-9669-402E8F8B0F59}">
      <dgm:prSet/>
      <dgm:spPr/>
      <dgm:t>
        <a:bodyPr/>
        <a:lstStyle/>
        <a:p>
          <a:endParaRPr lang="en-US"/>
        </a:p>
      </dgm:t>
    </dgm:pt>
    <dgm:pt modelId="{ADA649B9-24E9-4E79-97D6-D675E6F75EBC}" type="pres">
      <dgm:prSet presAssocID="{6303E0D3-BA5B-4D2A-85E7-845420D43071}" presName="linearFlow" presStyleCnt="0">
        <dgm:presLayoutVars>
          <dgm:dir/>
          <dgm:resizeHandles val="exact"/>
        </dgm:presLayoutVars>
      </dgm:prSet>
      <dgm:spPr/>
    </dgm:pt>
    <dgm:pt modelId="{424D1419-8706-4C38-8172-EA4E0BADF0E8}" type="pres">
      <dgm:prSet presAssocID="{80CB15F3-C0F3-4844-A117-76BC4D523BBA}" presName="composite" presStyleCnt="0"/>
      <dgm:spPr/>
    </dgm:pt>
    <dgm:pt modelId="{DE615931-E18A-4B46-9997-62E2D6484113}" type="pres">
      <dgm:prSet presAssocID="{80CB15F3-C0F3-4844-A117-76BC4D523BBA}" presName="imgShp" presStyleLbl="fg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86BED2F-0D90-4668-9177-A98D89BC1665}" type="pres">
      <dgm:prSet presAssocID="{80CB15F3-C0F3-4844-A117-76BC4D523BBA}" presName="txShp" presStyleLbl="node1" presStyleIdx="0" presStyleCnt="6">
        <dgm:presLayoutVars>
          <dgm:bulletEnabled val="1"/>
        </dgm:presLayoutVars>
      </dgm:prSet>
      <dgm:spPr/>
    </dgm:pt>
    <dgm:pt modelId="{7BAEEE49-FF63-4DE1-BEAC-C958B12ACD2A}" type="pres">
      <dgm:prSet presAssocID="{40A5D76D-CD6C-4CC9-8536-9C203E214E2B}" presName="spacing" presStyleCnt="0"/>
      <dgm:spPr/>
    </dgm:pt>
    <dgm:pt modelId="{28194AA5-B75C-4D33-97D0-AA50BA2FC932}" type="pres">
      <dgm:prSet presAssocID="{1ED90507-0191-4AF9-8C29-F2AFF94DD596}" presName="composite" presStyleCnt="0"/>
      <dgm:spPr/>
    </dgm:pt>
    <dgm:pt modelId="{4CFA63DD-9ECD-475A-9BD5-69B0DA30921A}" type="pres">
      <dgm:prSet presAssocID="{1ED90507-0191-4AF9-8C29-F2AFF94DD596}" presName="imgShp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EFAEA27-0B2A-4897-BAAB-FEB424D54882}" type="pres">
      <dgm:prSet presAssocID="{1ED90507-0191-4AF9-8C29-F2AFF94DD596}" presName="txShp" presStyleLbl="node1" presStyleIdx="1" presStyleCnt="6">
        <dgm:presLayoutVars>
          <dgm:bulletEnabled val="1"/>
        </dgm:presLayoutVars>
      </dgm:prSet>
      <dgm:spPr/>
    </dgm:pt>
    <dgm:pt modelId="{103FBEA2-FEDF-4434-8393-71B8841FC204}" type="pres">
      <dgm:prSet presAssocID="{937392D9-0825-400F-A264-5FFB2A9E066C}" presName="spacing" presStyleCnt="0"/>
      <dgm:spPr/>
    </dgm:pt>
    <dgm:pt modelId="{5060793E-C9EE-4830-8660-5A26BE706A0B}" type="pres">
      <dgm:prSet presAssocID="{6C4A0894-1759-46DF-8422-60A673C00517}" presName="composite" presStyleCnt="0"/>
      <dgm:spPr/>
    </dgm:pt>
    <dgm:pt modelId="{B9D5BF04-6BB3-4AEB-B353-DA8887736671}" type="pres">
      <dgm:prSet presAssocID="{6C4A0894-1759-46DF-8422-60A673C00517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70D1899-6786-4C48-93E8-5AEF57F7BB45}" type="pres">
      <dgm:prSet presAssocID="{6C4A0894-1759-46DF-8422-60A673C00517}" presName="txShp" presStyleLbl="node1" presStyleIdx="2" presStyleCnt="6">
        <dgm:presLayoutVars>
          <dgm:bulletEnabled val="1"/>
        </dgm:presLayoutVars>
      </dgm:prSet>
      <dgm:spPr/>
    </dgm:pt>
    <dgm:pt modelId="{148E8675-2B86-4339-8075-7FE0A09C85B3}" type="pres">
      <dgm:prSet presAssocID="{5B7E479A-DF66-4F5D-9A30-975C5B11B67E}" presName="spacing" presStyleCnt="0"/>
      <dgm:spPr/>
    </dgm:pt>
    <dgm:pt modelId="{92789078-C24F-4724-BEB9-56EA3CEC160B}" type="pres">
      <dgm:prSet presAssocID="{F4C798C8-463E-425C-A587-EF6712209509}" presName="composite" presStyleCnt="0"/>
      <dgm:spPr/>
    </dgm:pt>
    <dgm:pt modelId="{BD64F537-5989-478F-87FA-B04A6079D04F}" type="pres">
      <dgm:prSet presAssocID="{F4C798C8-463E-425C-A587-EF6712209509}" presName="imgShp" presStyleLbl="fgImgPlace1" presStyleIdx="3" presStyleCnt="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6E91C8E-C041-4414-8DEB-CC2DC7D290F1}" type="pres">
      <dgm:prSet presAssocID="{F4C798C8-463E-425C-A587-EF6712209509}" presName="txShp" presStyleLbl="node1" presStyleIdx="3" presStyleCnt="6">
        <dgm:presLayoutVars>
          <dgm:bulletEnabled val="1"/>
        </dgm:presLayoutVars>
      </dgm:prSet>
      <dgm:spPr/>
    </dgm:pt>
    <dgm:pt modelId="{2F7D2C97-FE6A-4786-AEE4-FEB02CD67B56}" type="pres">
      <dgm:prSet presAssocID="{2E42A86F-748C-400B-B112-93A886867C94}" presName="spacing" presStyleCnt="0"/>
      <dgm:spPr/>
    </dgm:pt>
    <dgm:pt modelId="{965FB904-C86C-40E8-91E1-5E6515467ADE}" type="pres">
      <dgm:prSet presAssocID="{8CC119E0-82D3-46F1-B815-C4F28AFF6DAA}" presName="composite" presStyleCnt="0"/>
      <dgm:spPr/>
    </dgm:pt>
    <dgm:pt modelId="{C0C6929D-467C-48A6-86F1-1D9D9B16FD72}" type="pres">
      <dgm:prSet presAssocID="{8CC119E0-82D3-46F1-B815-C4F28AFF6DAA}" presName="imgShp" presStyleLbl="fgImgPlace1" presStyleIdx="4" presStyleCnt="6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0DD91E52-9069-460A-B837-E53A7A3F9150}" type="pres">
      <dgm:prSet presAssocID="{8CC119E0-82D3-46F1-B815-C4F28AFF6DAA}" presName="txShp" presStyleLbl="node1" presStyleIdx="4" presStyleCnt="6">
        <dgm:presLayoutVars>
          <dgm:bulletEnabled val="1"/>
        </dgm:presLayoutVars>
      </dgm:prSet>
      <dgm:spPr/>
    </dgm:pt>
    <dgm:pt modelId="{4FC6D3FE-5733-45EA-8A1A-E046A53F05C5}" type="pres">
      <dgm:prSet presAssocID="{8FF603E8-CB79-4BCE-AEB4-FC6E9C340D82}" presName="spacing" presStyleCnt="0"/>
      <dgm:spPr/>
    </dgm:pt>
    <dgm:pt modelId="{638BDF4A-9FFB-4DBD-9D2D-3185E7CEC98F}" type="pres">
      <dgm:prSet presAssocID="{23D752AD-6A89-4C9D-B760-25E48D0C6428}" presName="composite" presStyleCnt="0"/>
      <dgm:spPr/>
    </dgm:pt>
    <dgm:pt modelId="{EF3EF3FA-FEB9-4C9A-94F4-587FF70020F0}" type="pres">
      <dgm:prSet presAssocID="{23D752AD-6A89-4C9D-B760-25E48D0C6428}" presName="imgShp" presStyleLbl="fgImgPlace1" presStyleIdx="5" presStyleCnt="6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</dgm:pt>
    <dgm:pt modelId="{2DAE5E98-6C0E-440F-BF8D-944B8F37D409}" type="pres">
      <dgm:prSet presAssocID="{23D752AD-6A89-4C9D-B760-25E48D0C6428}" presName="txShp" presStyleLbl="node1" presStyleIdx="5" presStyleCnt="6">
        <dgm:presLayoutVars>
          <dgm:bulletEnabled val="1"/>
        </dgm:presLayoutVars>
      </dgm:prSet>
      <dgm:spPr/>
    </dgm:pt>
  </dgm:ptLst>
  <dgm:cxnLst>
    <dgm:cxn modelId="{A53A5A07-64AF-4642-93D0-22ACC89D4E5F}" type="presOf" srcId="{80CB15F3-C0F3-4844-A117-76BC4D523BBA}" destId="{786BED2F-0D90-4668-9177-A98D89BC1665}" srcOrd="0" destOrd="0" presId="urn:microsoft.com/office/officeart/2005/8/layout/vList3"/>
    <dgm:cxn modelId="{B926123C-1B3E-4B35-80BD-6504A88E8A19}" srcId="{6303E0D3-BA5B-4D2A-85E7-845420D43071}" destId="{6C4A0894-1759-46DF-8422-60A673C00517}" srcOrd="2" destOrd="0" parTransId="{6E0556F9-FB3B-42B4-9038-0C386EB924CA}" sibTransId="{5B7E479A-DF66-4F5D-9A30-975C5B11B67E}"/>
    <dgm:cxn modelId="{05FE5343-DADB-4FC5-AA97-CFC70D591CBE}" type="presOf" srcId="{6C4A0894-1759-46DF-8422-60A673C00517}" destId="{370D1899-6786-4C48-93E8-5AEF57F7BB45}" srcOrd="0" destOrd="0" presId="urn:microsoft.com/office/officeart/2005/8/layout/vList3"/>
    <dgm:cxn modelId="{0B330768-8C26-4F66-9D44-FA68DB121221}" type="presOf" srcId="{1ED90507-0191-4AF9-8C29-F2AFF94DD596}" destId="{0EFAEA27-0B2A-4897-BAAB-FEB424D54882}" srcOrd="0" destOrd="0" presId="urn:microsoft.com/office/officeart/2005/8/layout/vList3"/>
    <dgm:cxn modelId="{76AA1077-56A4-4EED-8129-030533A6BBA3}" type="presOf" srcId="{23D752AD-6A89-4C9D-B760-25E48D0C6428}" destId="{2DAE5E98-6C0E-440F-BF8D-944B8F37D409}" srcOrd="0" destOrd="0" presId="urn:microsoft.com/office/officeart/2005/8/layout/vList3"/>
    <dgm:cxn modelId="{EB018957-DF9C-432C-97D5-B693C45257E9}" srcId="{6303E0D3-BA5B-4D2A-85E7-845420D43071}" destId="{1ED90507-0191-4AF9-8C29-F2AFF94DD596}" srcOrd="1" destOrd="0" parTransId="{8005C636-ABBA-44BE-B671-B93E5CA94C01}" sibTransId="{937392D9-0825-400F-A264-5FFB2A9E066C}"/>
    <dgm:cxn modelId="{9E1F8859-A2BC-4CFE-9669-402E8F8B0F59}" srcId="{6303E0D3-BA5B-4D2A-85E7-845420D43071}" destId="{23D752AD-6A89-4C9D-B760-25E48D0C6428}" srcOrd="5" destOrd="0" parTransId="{620C2AEA-C924-4C94-9ECE-E2C87CCCB4F4}" sibTransId="{AB8AFBB1-9A42-448A-AA99-D63EFB16C7B8}"/>
    <dgm:cxn modelId="{150A4784-BD42-4BC4-BE54-B9422D5F51F3}" srcId="{6303E0D3-BA5B-4D2A-85E7-845420D43071}" destId="{F4C798C8-463E-425C-A587-EF6712209509}" srcOrd="3" destOrd="0" parTransId="{809600E0-F27D-4163-9E98-20342D32976F}" sibTransId="{2E42A86F-748C-400B-B112-93A886867C94}"/>
    <dgm:cxn modelId="{561789A5-F2BF-4E99-90DC-660316BE7BC8}" type="presOf" srcId="{6303E0D3-BA5B-4D2A-85E7-845420D43071}" destId="{ADA649B9-24E9-4E79-97D6-D675E6F75EBC}" srcOrd="0" destOrd="0" presId="urn:microsoft.com/office/officeart/2005/8/layout/vList3"/>
    <dgm:cxn modelId="{C17A38C1-88B6-4574-BCD4-1A633EC217D4}" type="presOf" srcId="{8CC119E0-82D3-46F1-B815-C4F28AFF6DAA}" destId="{0DD91E52-9069-460A-B837-E53A7A3F9150}" srcOrd="0" destOrd="0" presId="urn:microsoft.com/office/officeart/2005/8/layout/vList3"/>
    <dgm:cxn modelId="{42D76CED-A389-4634-A4B1-59642ADDD22B}" type="presOf" srcId="{F4C798C8-463E-425C-A587-EF6712209509}" destId="{D6E91C8E-C041-4414-8DEB-CC2DC7D290F1}" srcOrd="0" destOrd="0" presId="urn:microsoft.com/office/officeart/2005/8/layout/vList3"/>
    <dgm:cxn modelId="{AE50FCED-B9DA-4212-ACC5-6651E2FE0448}" srcId="{6303E0D3-BA5B-4D2A-85E7-845420D43071}" destId="{8CC119E0-82D3-46F1-B815-C4F28AFF6DAA}" srcOrd="4" destOrd="0" parTransId="{87E6DDDC-592E-4AF2-B5F6-CC5DD7B2311D}" sibTransId="{8FF603E8-CB79-4BCE-AEB4-FC6E9C340D82}"/>
    <dgm:cxn modelId="{52099BF7-FC6F-41B2-A1C9-7781D5266225}" srcId="{6303E0D3-BA5B-4D2A-85E7-845420D43071}" destId="{80CB15F3-C0F3-4844-A117-76BC4D523BBA}" srcOrd="0" destOrd="0" parTransId="{1E2A9D57-DE67-4B8F-89F2-E095A49B654D}" sibTransId="{40A5D76D-CD6C-4CC9-8536-9C203E214E2B}"/>
    <dgm:cxn modelId="{132B623D-2BF9-4D4B-AD8B-2E742A611540}" type="presParOf" srcId="{ADA649B9-24E9-4E79-97D6-D675E6F75EBC}" destId="{424D1419-8706-4C38-8172-EA4E0BADF0E8}" srcOrd="0" destOrd="0" presId="urn:microsoft.com/office/officeart/2005/8/layout/vList3"/>
    <dgm:cxn modelId="{ABECCE6D-C620-41B6-B0A1-BCE8E94312B3}" type="presParOf" srcId="{424D1419-8706-4C38-8172-EA4E0BADF0E8}" destId="{DE615931-E18A-4B46-9997-62E2D6484113}" srcOrd="0" destOrd="0" presId="urn:microsoft.com/office/officeart/2005/8/layout/vList3"/>
    <dgm:cxn modelId="{740A24A4-9ABE-4E9A-800F-48BAEF7E8910}" type="presParOf" srcId="{424D1419-8706-4C38-8172-EA4E0BADF0E8}" destId="{786BED2F-0D90-4668-9177-A98D89BC1665}" srcOrd="1" destOrd="0" presId="urn:microsoft.com/office/officeart/2005/8/layout/vList3"/>
    <dgm:cxn modelId="{52C4699D-78DD-4DDE-A7C9-7861DB2F08D8}" type="presParOf" srcId="{ADA649B9-24E9-4E79-97D6-D675E6F75EBC}" destId="{7BAEEE49-FF63-4DE1-BEAC-C958B12ACD2A}" srcOrd="1" destOrd="0" presId="urn:microsoft.com/office/officeart/2005/8/layout/vList3"/>
    <dgm:cxn modelId="{A0EB55EA-267F-45D7-B493-1FFD0F9E8353}" type="presParOf" srcId="{ADA649B9-24E9-4E79-97D6-D675E6F75EBC}" destId="{28194AA5-B75C-4D33-97D0-AA50BA2FC932}" srcOrd="2" destOrd="0" presId="urn:microsoft.com/office/officeart/2005/8/layout/vList3"/>
    <dgm:cxn modelId="{A64C4082-844C-45ED-865C-A23C4303CCFC}" type="presParOf" srcId="{28194AA5-B75C-4D33-97D0-AA50BA2FC932}" destId="{4CFA63DD-9ECD-475A-9BD5-69B0DA30921A}" srcOrd="0" destOrd="0" presId="urn:microsoft.com/office/officeart/2005/8/layout/vList3"/>
    <dgm:cxn modelId="{8D5BE49D-25D2-4C7C-B86B-9E5BD1DFED23}" type="presParOf" srcId="{28194AA5-B75C-4D33-97D0-AA50BA2FC932}" destId="{0EFAEA27-0B2A-4897-BAAB-FEB424D54882}" srcOrd="1" destOrd="0" presId="urn:microsoft.com/office/officeart/2005/8/layout/vList3"/>
    <dgm:cxn modelId="{219B669D-487B-436A-9817-BFF0B881E7A7}" type="presParOf" srcId="{ADA649B9-24E9-4E79-97D6-D675E6F75EBC}" destId="{103FBEA2-FEDF-4434-8393-71B8841FC204}" srcOrd="3" destOrd="0" presId="urn:microsoft.com/office/officeart/2005/8/layout/vList3"/>
    <dgm:cxn modelId="{70FB88CF-53CC-4B2B-AF93-D0EBB4157C8B}" type="presParOf" srcId="{ADA649B9-24E9-4E79-97D6-D675E6F75EBC}" destId="{5060793E-C9EE-4830-8660-5A26BE706A0B}" srcOrd="4" destOrd="0" presId="urn:microsoft.com/office/officeart/2005/8/layout/vList3"/>
    <dgm:cxn modelId="{B81689A2-E07B-455C-B0A9-AC91C5AE9508}" type="presParOf" srcId="{5060793E-C9EE-4830-8660-5A26BE706A0B}" destId="{B9D5BF04-6BB3-4AEB-B353-DA8887736671}" srcOrd="0" destOrd="0" presId="urn:microsoft.com/office/officeart/2005/8/layout/vList3"/>
    <dgm:cxn modelId="{9ACDE1B7-D499-4AB1-A711-628948BD1E51}" type="presParOf" srcId="{5060793E-C9EE-4830-8660-5A26BE706A0B}" destId="{370D1899-6786-4C48-93E8-5AEF57F7BB45}" srcOrd="1" destOrd="0" presId="urn:microsoft.com/office/officeart/2005/8/layout/vList3"/>
    <dgm:cxn modelId="{2E53C66B-6788-4E3B-8F24-57E78A8E648A}" type="presParOf" srcId="{ADA649B9-24E9-4E79-97D6-D675E6F75EBC}" destId="{148E8675-2B86-4339-8075-7FE0A09C85B3}" srcOrd="5" destOrd="0" presId="urn:microsoft.com/office/officeart/2005/8/layout/vList3"/>
    <dgm:cxn modelId="{4ADE0967-FFAD-456C-A14B-AF859FE2DAD0}" type="presParOf" srcId="{ADA649B9-24E9-4E79-97D6-D675E6F75EBC}" destId="{92789078-C24F-4724-BEB9-56EA3CEC160B}" srcOrd="6" destOrd="0" presId="urn:microsoft.com/office/officeart/2005/8/layout/vList3"/>
    <dgm:cxn modelId="{2DEE7C1C-E6B6-47ED-A241-465D738B9765}" type="presParOf" srcId="{92789078-C24F-4724-BEB9-56EA3CEC160B}" destId="{BD64F537-5989-478F-87FA-B04A6079D04F}" srcOrd="0" destOrd="0" presId="urn:microsoft.com/office/officeart/2005/8/layout/vList3"/>
    <dgm:cxn modelId="{3F42396A-7DA2-4BF7-9DF5-C01CB563DDD1}" type="presParOf" srcId="{92789078-C24F-4724-BEB9-56EA3CEC160B}" destId="{D6E91C8E-C041-4414-8DEB-CC2DC7D290F1}" srcOrd="1" destOrd="0" presId="urn:microsoft.com/office/officeart/2005/8/layout/vList3"/>
    <dgm:cxn modelId="{756AD733-CD8F-4B21-A4F4-D759531967A3}" type="presParOf" srcId="{ADA649B9-24E9-4E79-97D6-D675E6F75EBC}" destId="{2F7D2C97-FE6A-4786-AEE4-FEB02CD67B56}" srcOrd="7" destOrd="0" presId="urn:microsoft.com/office/officeart/2005/8/layout/vList3"/>
    <dgm:cxn modelId="{2B2546AD-4E06-491D-A638-3245F6C6B0A5}" type="presParOf" srcId="{ADA649B9-24E9-4E79-97D6-D675E6F75EBC}" destId="{965FB904-C86C-40E8-91E1-5E6515467ADE}" srcOrd="8" destOrd="0" presId="urn:microsoft.com/office/officeart/2005/8/layout/vList3"/>
    <dgm:cxn modelId="{CC2247BC-8928-434E-BFF0-F7DACB1ECB39}" type="presParOf" srcId="{965FB904-C86C-40E8-91E1-5E6515467ADE}" destId="{C0C6929D-467C-48A6-86F1-1D9D9B16FD72}" srcOrd="0" destOrd="0" presId="urn:microsoft.com/office/officeart/2005/8/layout/vList3"/>
    <dgm:cxn modelId="{6BE00422-1DB0-4CBE-9187-D2CC51EC087F}" type="presParOf" srcId="{965FB904-C86C-40E8-91E1-5E6515467ADE}" destId="{0DD91E52-9069-460A-B837-E53A7A3F9150}" srcOrd="1" destOrd="0" presId="urn:microsoft.com/office/officeart/2005/8/layout/vList3"/>
    <dgm:cxn modelId="{67506263-AA79-47E1-BC25-336B9B9D86AC}" type="presParOf" srcId="{ADA649B9-24E9-4E79-97D6-D675E6F75EBC}" destId="{4FC6D3FE-5733-45EA-8A1A-E046A53F05C5}" srcOrd="9" destOrd="0" presId="urn:microsoft.com/office/officeart/2005/8/layout/vList3"/>
    <dgm:cxn modelId="{0FB49FCA-E4A1-41A4-BAA1-765BFA2FE519}" type="presParOf" srcId="{ADA649B9-24E9-4E79-97D6-D675E6F75EBC}" destId="{638BDF4A-9FFB-4DBD-9D2D-3185E7CEC98F}" srcOrd="10" destOrd="0" presId="urn:microsoft.com/office/officeart/2005/8/layout/vList3"/>
    <dgm:cxn modelId="{71434972-CE1A-4D4D-ABBA-BDE3F0B0D952}" type="presParOf" srcId="{638BDF4A-9FFB-4DBD-9D2D-3185E7CEC98F}" destId="{EF3EF3FA-FEB9-4C9A-94F4-587FF70020F0}" srcOrd="0" destOrd="0" presId="urn:microsoft.com/office/officeart/2005/8/layout/vList3"/>
    <dgm:cxn modelId="{C91F090C-BA46-4997-95DE-B6C48AA6C0A6}" type="presParOf" srcId="{638BDF4A-9FFB-4DBD-9D2D-3185E7CEC98F}" destId="{2DAE5E98-6C0E-440F-BF8D-944B8F37D4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ED2F-0D90-4668-9177-A98D89BC1665}">
      <dsp:nvSpPr>
        <dsp:cNvPr id="0" name=""/>
        <dsp:cNvSpPr/>
      </dsp:nvSpPr>
      <dsp:spPr>
        <a:xfrm rot="10800000">
          <a:off x="1043372" y="2916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digitalWrite</a:t>
          </a:r>
          <a:r>
            <a:rPr lang="en-US" sz="2300" kern="1200" dirty="0"/>
            <a:t>()</a:t>
          </a:r>
        </a:p>
      </dsp:txBody>
      <dsp:txXfrm rot="10800000">
        <a:off x="1163310" y="2916"/>
        <a:ext cx="3546233" cy="479752"/>
      </dsp:txXfrm>
    </dsp:sp>
    <dsp:sp modelId="{DE615931-E18A-4B46-9997-62E2D6484113}">
      <dsp:nvSpPr>
        <dsp:cNvPr id="0" name=""/>
        <dsp:cNvSpPr/>
      </dsp:nvSpPr>
      <dsp:spPr>
        <a:xfrm>
          <a:off x="803495" y="2916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EA27-0B2A-4897-BAAB-FEB424D54882}">
      <dsp:nvSpPr>
        <dsp:cNvPr id="0" name=""/>
        <dsp:cNvSpPr/>
      </dsp:nvSpPr>
      <dsp:spPr>
        <a:xfrm rot="10800000">
          <a:off x="1043372" y="625879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analogWrite</a:t>
          </a:r>
          <a:r>
            <a:rPr lang="en-US" sz="2300" kern="1200" dirty="0"/>
            <a:t>()</a:t>
          </a:r>
        </a:p>
      </dsp:txBody>
      <dsp:txXfrm rot="10800000">
        <a:off x="1163310" y="625879"/>
        <a:ext cx="3546233" cy="479752"/>
      </dsp:txXfrm>
    </dsp:sp>
    <dsp:sp modelId="{4CFA63DD-9ECD-475A-9BD5-69B0DA30921A}">
      <dsp:nvSpPr>
        <dsp:cNvPr id="0" name=""/>
        <dsp:cNvSpPr/>
      </dsp:nvSpPr>
      <dsp:spPr>
        <a:xfrm>
          <a:off x="803495" y="625879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1899-6786-4C48-93E8-5AEF57F7BB45}">
      <dsp:nvSpPr>
        <dsp:cNvPr id="0" name=""/>
        <dsp:cNvSpPr/>
      </dsp:nvSpPr>
      <dsp:spPr>
        <a:xfrm rot="10800000">
          <a:off x="1043372" y="1248842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digitalRead</a:t>
          </a:r>
          <a:r>
            <a:rPr lang="en-US" sz="2300" kern="1200" dirty="0"/>
            <a:t>()</a:t>
          </a:r>
        </a:p>
      </dsp:txBody>
      <dsp:txXfrm rot="10800000">
        <a:off x="1163310" y="1248842"/>
        <a:ext cx="3546233" cy="479752"/>
      </dsp:txXfrm>
    </dsp:sp>
    <dsp:sp modelId="{B9D5BF04-6BB3-4AEB-B353-DA8887736671}">
      <dsp:nvSpPr>
        <dsp:cNvPr id="0" name=""/>
        <dsp:cNvSpPr/>
      </dsp:nvSpPr>
      <dsp:spPr>
        <a:xfrm>
          <a:off x="803495" y="1248842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91C8E-C041-4414-8DEB-CC2DC7D290F1}">
      <dsp:nvSpPr>
        <dsp:cNvPr id="0" name=""/>
        <dsp:cNvSpPr/>
      </dsp:nvSpPr>
      <dsp:spPr>
        <a:xfrm rot="10800000">
          <a:off x="1043372" y="1871804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if() statements / Boolean</a:t>
          </a:r>
        </a:p>
      </dsp:txBody>
      <dsp:txXfrm rot="10800000">
        <a:off x="1163310" y="1871804"/>
        <a:ext cx="3546233" cy="479752"/>
      </dsp:txXfrm>
    </dsp:sp>
    <dsp:sp modelId="{BD64F537-5989-478F-87FA-B04A6079D04F}">
      <dsp:nvSpPr>
        <dsp:cNvPr id="0" name=""/>
        <dsp:cNvSpPr/>
      </dsp:nvSpPr>
      <dsp:spPr>
        <a:xfrm>
          <a:off x="803495" y="1871804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1E52-9069-460A-B837-E53A7A3F9150}">
      <dsp:nvSpPr>
        <dsp:cNvPr id="0" name=""/>
        <dsp:cNvSpPr/>
      </dsp:nvSpPr>
      <dsp:spPr>
        <a:xfrm rot="10800000">
          <a:off x="1043372" y="2494767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analogRead</a:t>
          </a:r>
          <a:r>
            <a:rPr lang="en-US" sz="2300" kern="1200" dirty="0"/>
            <a:t>()</a:t>
          </a:r>
        </a:p>
      </dsp:txBody>
      <dsp:txXfrm rot="10800000">
        <a:off x="1163310" y="2494767"/>
        <a:ext cx="3546233" cy="479752"/>
      </dsp:txXfrm>
    </dsp:sp>
    <dsp:sp modelId="{C0C6929D-467C-48A6-86F1-1D9D9B16FD72}">
      <dsp:nvSpPr>
        <dsp:cNvPr id="0" name=""/>
        <dsp:cNvSpPr/>
      </dsp:nvSpPr>
      <dsp:spPr>
        <a:xfrm>
          <a:off x="803495" y="2494767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E5E98-6C0E-440F-BF8D-944B8F37D409}">
      <dsp:nvSpPr>
        <dsp:cNvPr id="0" name=""/>
        <dsp:cNvSpPr/>
      </dsp:nvSpPr>
      <dsp:spPr>
        <a:xfrm rot="10800000">
          <a:off x="1043372" y="3117730"/>
          <a:ext cx="3666171" cy="479752"/>
        </a:xfrm>
        <a:prstGeom prst="homePlate">
          <a:avLst/>
        </a:prstGeom>
        <a:gradFill rotWithShape="0">
          <a:gsLst>
            <a:gs pos="0">
              <a:srgbClr val="E72D2F"/>
            </a:gs>
            <a:gs pos="0">
              <a:srgbClr val="E72D2F"/>
            </a:gs>
            <a:gs pos="100000">
              <a:srgbClr val="E72D2F">
                <a:lumMod val="68000"/>
              </a:srgbClr>
            </a:gs>
          </a:gsLst>
          <a:lin ang="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55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Serial communication</a:t>
          </a:r>
        </a:p>
      </dsp:txBody>
      <dsp:txXfrm rot="10800000">
        <a:off x="1163310" y="3117730"/>
        <a:ext cx="3546233" cy="479752"/>
      </dsp:txXfrm>
    </dsp:sp>
    <dsp:sp modelId="{EF3EF3FA-FEB9-4C9A-94F4-587FF70020F0}">
      <dsp:nvSpPr>
        <dsp:cNvPr id="0" name=""/>
        <dsp:cNvSpPr/>
      </dsp:nvSpPr>
      <dsp:spPr>
        <a:xfrm>
          <a:off x="803495" y="3117730"/>
          <a:ext cx="479752" cy="479752"/>
        </a:xfrm>
        <a:prstGeom prst="ellipse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r-TR" sz="1200"/>
            </a:lvl1pPr>
            <a:extLst/>
          </a:lstStyle>
          <a:p>
            <a:fld id="{A8ADFD5B-A66C-449C-B6E8-FB716D07777D}" type="datetimeFigureOut">
              <a:pPr/>
              <a:t>4.12.2021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r-TR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77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tr-T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tr-TR"/>
              <a:t>Asıl alt başlık stilini düzenlemek için tıklatın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tr-T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tr-TR">
                <a:solidFill>
                  <a:srgbClr val="FFFFFF"/>
                </a:solidFill>
              </a:rPr>
              <a:pPr algn="ctr"/>
              <a:t>4.12.2021</a:t>
            </a:fld>
            <a:endParaRPr kumimoji="0" lang="tr-T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tr-TR" cap="all" baseline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Yerleş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tr-T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tr-T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tr-T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tr-T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4.12.2021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tr-T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tr-TR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4.12.2021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4.12.2021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tr-TR" sz="4200" b="0"/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4.12.2021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tr-TR" sz="1800"/>
            </a:lvl1pPr>
            <a:lvl2pPr eaLnBrk="1" latinLnBrk="0" hangingPunct="1">
              <a:buNone/>
              <a:defRPr kumimoji="0" lang="tr-TR" sz="1200"/>
            </a:lvl2pPr>
            <a:lvl3pPr eaLnBrk="1" latinLnBrk="0" hangingPunct="1">
              <a:buNone/>
              <a:defRPr kumimoji="0" lang="tr-TR" sz="1000"/>
            </a:lvl3pPr>
            <a:lvl4pPr eaLnBrk="1" latinLnBrk="0" hangingPunct="1">
              <a:buNone/>
              <a:defRPr kumimoji="0" lang="tr-TR" sz="900"/>
            </a:lvl4pPr>
            <a:lvl5pPr eaLnBrk="1" latinLnBrk="0" hangingPunct="1"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, Açıklama Yazıl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tr-TR" sz="3200"/>
            </a:lvl1pPr>
            <a:extLst/>
          </a:lstStyle>
          <a:p>
            <a:r>
              <a:rPr kumimoji="0" lang="tr-TR"/>
              <a:t>Resim eklemek için simgeyi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tr-TR" sz="1700"/>
            </a:lvl1pPr>
            <a:lvl2pPr eaLnBrk="1" latinLnBrk="0" hangingPunct="1">
              <a:buFontTx/>
              <a:buNone/>
              <a:defRPr kumimoji="0" lang="tr-TR" sz="1200"/>
            </a:lvl2pPr>
            <a:lvl3pPr eaLnBrk="1" latinLnBrk="0" hangingPunct="1">
              <a:buFontTx/>
              <a:buNone/>
              <a:defRPr kumimoji="0" lang="tr-TR" sz="1000"/>
            </a:lvl3pPr>
            <a:lvl4pPr eaLnBrk="1" latinLnBrk="0" hangingPunct="1">
              <a:buFontTx/>
              <a:buNone/>
              <a:defRPr kumimoji="0" lang="tr-TR" sz="900"/>
            </a:lvl4pPr>
            <a:lvl5pPr eaLnBrk="1" latinLnBrk="0" hangingPunct="1">
              <a:buFontTx/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tr-T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tr-TR"/>
              <a:t>Asıl başlık stili için tıklatın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4.12.2021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tr-TR" sz="2800"/>
            </a:lvl1pPr>
            <a:extLst/>
          </a:lstStyle>
          <a:p>
            <a:pPr algn="ctr"/>
            <a:fld id="{8F82E0A0-C266-4798-8C8F-B9F91E9DA37E}" type="slidenum">
              <a:rPr kumimoji="0" lang="tr-T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4.12.2021</a:t>
            </a:fld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tr-T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tr-T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tr-T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tr-T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tr-T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sa/3.0/u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ilyas\Downloads\kisspng-arduino-microcontroller-computer-icons-computer-so-robot-circuit-board-5aee7518b7cb11.41127528152557698475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815838"/>
            <a:ext cx="525658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52872" y="3498304"/>
            <a:ext cx="7075512" cy="801638"/>
          </a:xfrm>
        </p:spPr>
        <p:txBody>
          <a:bodyPr>
            <a:normAutofit/>
          </a:bodyPr>
          <a:lstStyle/>
          <a:p>
            <a:r>
              <a:rPr lang="tr-TR" sz="4400" b="1" dirty="0" err="1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Arduino</a:t>
            </a:r>
            <a:r>
              <a:rPr lang="tr-TR" sz="4400" b="1" dirty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</a:rPr>
              <a:t> Programlama</a:t>
            </a:r>
            <a:endParaRPr lang="tr-TR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51520" y="4603596"/>
            <a:ext cx="1705744" cy="51435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Lys-2019</a:t>
            </a:r>
          </a:p>
        </p:txBody>
      </p:sp>
      <p:pic>
        <p:nvPicPr>
          <p:cNvPr id="1026" name="Picture 2" descr="C:\Users\ilyas\Downloads\kisspng-arduino-ide-logo-computer-icons-font-5bf6bc9b12f892.512323771542896795077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3478"/>
            <a:ext cx="1607574" cy="16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lyas\Downloads\kisspng-raspberry-pi-home-automation-with-arduino-arduino-tecnology-5ac359e524b753.84168449152275197315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-9254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469101" y="4630350"/>
            <a:ext cx="31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Dijital ve analog okuma işlemleri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53716" y="2139702"/>
            <a:ext cx="67564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tr-TR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5483225" cy="93610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altLang="tr-TR" sz="5500" b="1" i="1" dirty="0">
                <a:solidFill>
                  <a:srgbClr val="CC0000"/>
                </a:solidFill>
              </a:rPr>
              <a:t>Elektronik Zar</a:t>
            </a:r>
          </a:p>
        </p:txBody>
      </p:sp>
      <p:pic>
        <p:nvPicPr>
          <p:cNvPr id="16" name="Picture 5" descr="Resim7-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" y="1452245"/>
            <a:ext cx="4339116" cy="300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355976" y="2139702"/>
            <a:ext cx="4503303" cy="571500"/>
          </a:xfrm>
          <a:prstGeom prst="rect">
            <a:avLst/>
          </a:prstGeom>
          <a:ln/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tr-TR"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altLang="tr-TR" sz="4900" b="1" i="1" dirty="0">
                <a:solidFill>
                  <a:srgbClr val="CC0000"/>
                </a:solidFill>
              </a:rPr>
              <a:t>Rastgele Sayı Üretmek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355975" y="2859782"/>
            <a:ext cx="5687987" cy="19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itchFamily="2" charset="2"/>
              <a:buChar char="ü"/>
            </a:pPr>
            <a:r>
              <a:rPr lang="tr-TR" altLang="tr-TR" sz="1600" dirty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lang="tr-TR" altLang="tr-TR" sz="1600" b="1" dirty="0" err="1">
                <a:solidFill>
                  <a:srgbClr val="CC0000"/>
                </a:solidFill>
                <a:latin typeface="Calibri" pitchFamily="34" charset="0"/>
              </a:rPr>
              <a:t>Rand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() fonksiyonu ile rastgele sayı üretmek mümkün.</a:t>
            </a:r>
          </a:p>
          <a:p>
            <a:pPr>
              <a:buFont typeface="Wingdings" pitchFamily="2" charset="2"/>
              <a:buNone/>
            </a:pPr>
            <a:endParaRPr lang="tr-TR" altLang="tr-TR" sz="16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Tam olarak </a:t>
            </a:r>
            <a:r>
              <a:rPr lang="tr-TR" altLang="tr-TR" sz="1600" b="1" dirty="0" err="1">
                <a:solidFill>
                  <a:schemeClr val="tx1"/>
                </a:solidFill>
                <a:latin typeface="Calibri" pitchFamily="34" charset="0"/>
              </a:rPr>
              <a:t>rastgeleliği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 sağlamak için </a:t>
            </a:r>
            <a:r>
              <a:rPr lang="tr-TR" altLang="tr-TR" sz="1600" b="1" dirty="0">
                <a:solidFill>
                  <a:srgbClr val="CC0000"/>
                </a:solidFill>
                <a:latin typeface="Calibri" pitchFamily="34" charset="0"/>
              </a:rPr>
              <a:t>analog giriş </a:t>
            </a:r>
          </a:p>
          <a:p>
            <a:pPr>
              <a:buFont typeface="Wingdings" pitchFamily="2" charset="2"/>
              <a:buNone/>
            </a:pPr>
            <a:r>
              <a:rPr lang="tr-TR" altLang="tr-TR" sz="1600" b="1" dirty="0">
                <a:solidFill>
                  <a:srgbClr val="CC0000"/>
                </a:solidFill>
                <a:latin typeface="Calibri" pitchFamily="34" charset="0"/>
              </a:rPr>
              <a:t>gürültüsünden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 faydalanılabilir</a:t>
            </a:r>
          </a:p>
          <a:p>
            <a:pPr>
              <a:buFont typeface="Wingdings" pitchFamily="2" charset="2"/>
              <a:buChar char="ü"/>
            </a:pPr>
            <a:endParaRPr lang="tr-TR" altLang="tr-TR" sz="16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sz="1600" b="1" dirty="0" err="1">
                <a:solidFill>
                  <a:srgbClr val="FF0000"/>
                </a:solidFill>
                <a:latin typeface="Calibri" pitchFamily="34" charset="0"/>
              </a:rPr>
              <a:t>randomSeed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tr-TR" altLang="tr-TR" sz="1600" b="1" dirty="0" err="1">
                <a:solidFill>
                  <a:srgbClr val="FF0000"/>
                </a:solidFill>
                <a:latin typeface="Calibri" pitchFamily="34" charset="0"/>
              </a:rPr>
              <a:t>analogRead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(0)) </a:t>
            </a:r>
          </a:p>
          <a:p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ile </a:t>
            </a:r>
            <a:r>
              <a:rPr lang="tr-TR" altLang="tr-TR" sz="1600" b="1" dirty="0">
                <a:latin typeface="Calibri" pitchFamily="34" charset="0"/>
              </a:rPr>
              <a:t>  </a:t>
            </a:r>
            <a:r>
              <a:rPr lang="tr-TR" altLang="tr-TR" sz="1600" b="1" dirty="0" err="1">
                <a:solidFill>
                  <a:schemeClr val="tx1"/>
                </a:solidFill>
                <a:latin typeface="Calibri" pitchFamily="34" charset="0"/>
              </a:rPr>
              <a:t>Rand</a:t>
            </a:r>
            <a:r>
              <a:rPr lang="tr-TR" altLang="tr-TR" sz="1600" b="1" dirty="0">
                <a:solidFill>
                  <a:schemeClr val="tx1"/>
                </a:solidFill>
                <a:latin typeface="Calibri" pitchFamily="34" charset="0"/>
              </a:rPr>
              <a:t> fonksiyonunu rastgele değerlerle besliyoruz.</a:t>
            </a:r>
          </a:p>
          <a:p>
            <a:endParaRPr lang="tr-TR" altLang="tr-TR" sz="2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65" y="7855"/>
            <a:ext cx="2131847" cy="213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153400" cy="1005840"/>
          </a:xfrm>
        </p:spPr>
        <p:txBody>
          <a:bodyPr/>
          <a:lstStyle/>
          <a:p>
            <a:r>
              <a:rPr lang="tr-TR" dirty="0"/>
              <a:t>Analog-Dijital veya Dijital- Analog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35645"/>
            <a:ext cx="2592288" cy="281263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7504" y="1419622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ADC (</a:t>
            </a:r>
            <a:r>
              <a:rPr lang="tr-TR" b="1" dirty="0" err="1"/>
              <a:t>Analogue</a:t>
            </a:r>
            <a:r>
              <a:rPr lang="tr-TR" b="1" dirty="0"/>
              <a:t> </a:t>
            </a:r>
            <a:r>
              <a:rPr lang="tr-TR" b="1" dirty="0" err="1"/>
              <a:t>Digital</a:t>
            </a:r>
            <a:r>
              <a:rPr lang="tr-TR" b="1" dirty="0"/>
              <a:t> Converter): </a:t>
            </a:r>
            <a:r>
              <a:rPr lang="tr-TR" dirty="0"/>
              <a:t>Analog bir sinyali dijitale(sayısal) çevirirler. Sonuç olarak analog sinyalin belli bir çözünürlükte sayısal karşılığını verirler.</a:t>
            </a:r>
          </a:p>
          <a:p>
            <a:endParaRPr lang="tr-TR" dirty="0"/>
          </a:p>
          <a:p>
            <a:r>
              <a:rPr lang="tr-TR" b="1" dirty="0"/>
              <a:t>DAC (</a:t>
            </a:r>
            <a:r>
              <a:rPr lang="tr-TR" b="1" dirty="0" err="1"/>
              <a:t>Digital</a:t>
            </a:r>
            <a:r>
              <a:rPr lang="tr-TR" b="1" dirty="0"/>
              <a:t> </a:t>
            </a:r>
            <a:r>
              <a:rPr lang="tr-TR" b="1" dirty="0" err="1"/>
              <a:t>Analogue</a:t>
            </a:r>
            <a:r>
              <a:rPr lang="tr-TR" b="1" dirty="0"/>
              <a:t> Converter) : </a:t>
            </a:r>
            <a:r>
              <a:rPr lang="tr-TR" dirty="0"/>
              <a:t>Dijital bir sinyali analog sinyale çevirirler.</a:t>
            </a:r>
          </a:p>
          <a:p>
            <a:endParaRPr lang="tr-TR" dirty="0"/>
          </a:p>
          <a:p>
            <a:r>
              <a:rPr lang="tr-TR" b="1" dirty="0" err="1"/>
              <a:t>Arduino</a:t>
            </a:r>
            <a:r>
              <a:rPr lang="tr-TR" b="1" dirty="0"/>
              <a:t> </a:t>
            </a:r>
            <a:r>
              <a:rPr lang="tr-TR" dirty="0"/>
              <a:t>da ADC devreleri entegre olarak bulunurken DAC devresi yoktur. </a:t>
            </a:r>
          </a:p>
          <a:p>
            <a:r>
              <a:rPr lang="tr-TR" dirty="0"/>
              <a:t>Fakat PWM tekniği ile analog çıkış sinyali elde edilebilir.</a:t>
            </a:r>
          </a:p>
        </p:txBody>
      </p:sp>
    </p:spTree>
    <p:extLst>
      <p:ext uri="{BB962C8B-B14F-4D97-AF65-F5344CB8AC3E}">
        <p14:creationId xmlns:p14="http://schemas.microsoft.com/office/powerpoint/2010/main" val="15899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79512" y="339502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sz="2800" b="1" dirty="0">
                <a:latin typeface="Courier New" pitchFamily="49" charset="0"/>
                <a:cs typeface="Courier New" pitchFamily="49" charset="0"/>
              </a:rPr>
              <a:t>Analog Giriş Sinyali Okuma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ArduinoUnanalogGiris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91631"/>
            <a:ext cx="339434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79512" y="4155926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b="1" dirty="0" err="1">
                <a:latin typeface="Calibri" pitchFamily="34" charset="0"/>
              </a:rPr>
              <a:t>Arduino</a:t>
            </a:r>
            <a:r>
              <a:rPr lang="tr-TR" altLang="tr-TR" b="1" dirty="0">
                <a:latin typeface="Calibri" pitchFamily="34" charset="0"/>
              </a:rPr>
              <a:t> UNO üzerinde </a:t>
            </a:r>
          </a:p>
          <a:p>
            <a:r>
              <a:rPr lang="tr-TR" alt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6</a:t>
            </a:r>
            <a:r>
              <a:rPr lang="tr-TR" altLang="tr-TR" b="1" dirty="0">
                <a:latin typeface="Calibri" pitchFamily="34" charset="0"/>
              </a:rPr>
              <a:t> </a:t>
            </a:r>
            <a:r>
              <a:rPr lang="tr-TR" altLang="tr-TR" b="1" dirty="0">
                <a:solidFill>
                  <a:srgbClr val="CC0000"/>
                </a:solidFill>
                <a:latin typeface="Calibri" pitchFamily="34" charset="0"/>
              </a:rPr>
              <a:t>analog giriş</a:t>
            </a:r>
            <a:r>
              <a:rPr lang="tr-TR" altLang="tr-TR" b="1" dirty="0">
                <a:latin typeface="Calibri" pitchFamily="34" charset="0"/>
              </a:rPr>
              <a:t> (A0-A5)</a:t>
            </a:r>
          </a:p>
          <a:p>
            <a:r>
              <a:rPr lang="tr-TR" altLang="tr-TR" b="1" dirty="0">
                <a:latin typeface="Calibri" pitchFamily="34" charset="0"/>
              </a:rPr>
              <a:t>bulunmaktadır.</a:t>
            </a:r>
            <a:endParaRPr lang="tr-TR" dirty="0"/>
          </a:p>
        </p:txBody>
      </p:sp>
      <p:pic>
        <p:nvPicPr>
          <p:cNvPr id="15" name="Picture 6" descr="ArduinoAnalogGiris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5328592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3995936" y="43719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Analog Giriş Şekilleri</a:t>
            </a:r>
          </a:p>
        </p:txBody>
      </p:sp>
    </p:spTree>
    <p:extLst>
      <p:ext uri="{BB962C8B-B14F-4D97-AF65-F5344CB8AC3E}">
        <p14:creationId xmlns:p14="http://schemas.microsoft.com/office/powerpoint/2010/main" val="3241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2813" y="1432168"/>
            <a:ext cx="48965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tr-TR" altLang="tr-TR" sz="2500" b="1" dirty="0">
                <a:solidFill>
                  <a:schemeClr val="tx2"/>
                </a:solidFill>
                <a:latin typeface="Calibri" pitchFamily="34" charset="0"/>
              </a:rPr>
              <a:t>0 – 5V aralığındaki değişimler </a:t>
            </a:r>
            <a:r>
              <a:rPr lang="tr-TR" altLang="tr-TR" sz="2500" b="1" dirty="0" err="1">
                <a:solidFill>
                  <a:schemeClr val="tx2"/>
                </a:solidFill>
                <a:latin typeface="Calibri" pitchFamily="34" charset="0"/>
              </a:rPr>
              <a:t>Arduino</a:t>
            </a:r>
            <a:r>
              <a:rPr lang="tr-TR" altLang="tr-TR" sz="2500" b="1" dirty="0">
                <a:solidFill>
                  <a:schemeClr val="tx2"/>
                </a:solidFill>
                <a:latin typeface="Calibri" pitchFamily="34" charset="0"/>
              </a:rPr>
              <a:t> üzerindeki 10 bitlik ADC ile </a:t>
            </a:r>
            <a:r>
              <a:rPr lang="tr-TR" altLang="tr-TR" sz="2500" b="1" dirty="0">
                <a:solidFill>
                  <a:srgbClr val="FF3300"/>
                </a:solidFill>
                <a:latin typeface="Calibri" pitchFamily="34" charset="0"/>
              </a:rPr>
              <a:t>0 – 1023</a:t>
            </a:r>
            <a:r>
              <a:rPr lang="tr-TR" altLang="tr-TR" sz="2500" b="1" dirty="0">
                <a:solidFill>
                  <a:schemeClr val="tx2"/>
                </a:solidFill>
                <a:latin typeface="Calibri" pitchFamily="34" charset="0"/>
              </a:rPr>
              <a:t> arasındaki dijital veriye çevrilir. (2^10 -1 = 1023)</a:t>
            </a:r>
            <a:endParaRPr lang="tr-TR" altLang="tr-TR" dirty="0">
              <a:solidFill>
                <a:schemeClr val="tx2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088" y="3126586"/>
            <a:ext cx="47525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 altLang="tr-TR" sz="2900" b="1" dirty="0">
                <a:latin typeface="Calibri" pitchFamily="34" charset="0"/>
              </a:rPr>
              <a:t>5V / 1024  = 0.0048V (4.8 </a:t>
            </a:r>
            <a:r>
              <a:rPr lang="tr-TR" altLang="tr-TR" sz="2900" b="1" dirty="0" err="1">
                <a:latin typeface="Calibri" pitchFamily="34" charset="0"/>
              </a:rPr>
              <a:t>mV</a:t>
            </a:r>
            <a:r>
              <a:rPr lang="tr-TR" altLang="tr-TR" sz="2900" b="1" dirty="0">
                <a:latin typeface="Calibri" pitchFamily="34" charset="0"/>
              </a:rPr>
              <a:t>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716" y="3739048"/>
            <a:ext cx="561662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 altLang="tr-TR" sz="2900" b="1" dirty="0">
                <a:solidFill>
                  <a:srgbClr val="CC0000"/>
                </a:solidFill>
                <a:latin typeface="Calibri" pitchFamily="34" charset="0"/>
              </a:rPr>
              <a:t>Gerilim</a:t>
            </a:r>
            <a:r>
              <a:rPr lang="tr-TR" altLang="tr-TR" sz="2900" b="1" dirty="0">
                <a:latin typeface="Calibri" pitchFamily="34" charset="0"/>
              </a:rPr>
              <a:t> = (</a:t>
            </a:r>
            <a:r>
              <a:rPr lang="tr-TR" altLang="tr-TR" sz="2900" b="1" dirty="0" err="1">
                <a:latin typeface="Calibri" pitchFamily="34" charset="0"/>
              </a:rPr>
              <a:t>ADC_Deger</a:t>
            </a:r>
            <a:r>
              <a:rPr lang="tr-TR" altLang="tr-TR" sz="2900" b="1" dirty="0">
                <a:latin typeface="Calibri" pitchFamily="34" charset="0"/>
              </a:rPr>
              <a:t> / 1023) * </a:t>
            </a:r>
            <a:r>
              <a:rPr lang="tr-TR" altLang="tr-TR" sz="2900" b="1" dirty="0">
                <a:solidFill>
                  <a:srgbClr val="CC0000"/>
                </a:solidFill>
                <a:latin typeface="Calibri" pitchFamily="34" charset="0"/>
              </a:rPr>
              <a:t>5V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0796" y="4528511"/>
            <a:ext cx="403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 altLang="tr-TR" b="1" dirty="0">
                <a:solidFill>
                  <a:srgbClr val="CC0000"/>
                </a:solidFill>
              </a:rPr>
              <a:t>ADC Gerilimi</a:t>
            </a:r>
            <a:r>
              <a:rPr lang="tr-TR" altLang="tr-TR" b="1" dirty="0"/>
              <a:t> = 5V (</a:t>
            </a:r>
            <a:r>
              <a:rPr lang="tr-TR" altLang="tr-TR" b="1" dirty="0" err="1"/>
              <a:t>Arduino</a:t>
            </a:r>
            <a:r>
              <a:rPr lang="tr-TR" altLang="tr-TR" b="1" dirty="0"/>
              <a:t> UNO)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49" y="217194"/>
            <a:ext cx="5483225" cy="596606"/>
          </a:xfrm>
          <a:ln/>
        </p:spPr>
        <p:txBody>
          <a:bodyPr>
            <a:no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altLang="tr-TR" sz="2800" b="1" i="1" dirty="0">
                <a:solidFill>
                  <a:srgbClr val="CC0000"/>
                </a:solidFill>
              </a:rPr>
              <a:t>Analog Dijital Çevirici ADC: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6084168" y="1901378"/>
            <a:ext cx="257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Örnek :</a:t>
            </a:r>
          </a:p>
          <a:p>
            <a:endParaRPr lang="tr-TR" dirty="0"/>
          </a:p>
          <a:p>
            <a:r>
              <a:rPr lang="tr-TR" dirty="0" err="1"/>
              <a:t>ADC_Deger</a:t>
            </a:r>
            <a:r>
              <a:rPr lang="tr-TR" dirty="0"/>
              <a:t>=200</a:t>
            </a:r>
          </a:p>
          <a:p>
            <a:endParaRPr lang="tr-TR" dirty="0"/>
          </a:p>
          <a:p>
            <a:r>
              <a:rPr lang="tr-TR" dirty="0"/>
              <a:t>Gerilim= (200/1023)*5V</a:t>
            </a:r>
          </a:p>
          <a:p>
            <a:r>
              <a:rPr lang="tr-TR" dirty="0"/>
              <a:t>           = 0,977V olur</a:t>
            </a:r>
          </a:p>
        </p:txBody>
      </p:sp>
    </p:spTree>
    <p:extLst>
      <p:ext uri="{BB962C8B-B14F-4D97-AF65-F5344CB8AC3E}">
        <p14:creationId xmlns:p14="http://schemas.microsoft.com/office/powerpoint/2010/main" val="304002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17341"/>
            <a:ext cx="5626968" cy="496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b="1" i="1" dirty="0" err="1"/>
              <a:t>Potansiyometre</a:t>
            </a:r>
            <a:r>
              <a:rPr lang="tr-TR" altLang="tr-TR" b="1" i="1" dirty="0"/>
              <a:t> Okuma</a:t>
            </a:r>
          </a:p>
        </p:txBody>
      </p:sp>
      <p:pic>
        <p:nvPicPr>
          <p:cNvPr id="10" name="Picture 6" descr="Resim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08975"/>
            <a:ext cx="3525823" cy="25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07904" y="1518625"/>
            <a:ext cx="518457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tr-TR" altLang="tr-TR" sz="1400" b="1" dirty="0">
                <a:solidFill>
                  <a:srgbClr val="B2B2B2"/>
                </a:solidFill>
                <a:latin typeface="Courier New" pitchFamily="49" charset="0"/>
              </a:rPr>
              <a:t>/* A0 girişindeki gerilim okunuyor */</a:t>
            </a:r>
          </a:p>
          <a:p>
            <a:pPr eaLnBrk="1" hangingPunct="1"/>
            <a:r>
              <a:rPr lang="tr-TR" altLang="tr-TR" sz="1400" b="1" dirty="0" err="1">
                <a:latin typeface="Courier New" pitchFamily="49" charset="0"/>
              </a:rPr>
              <a:t>void</a:t>
            </a:r>
            <a:r>
              <a:rPr lang="tr-TR" altLang="tr-TR" sz="1400" b="1" dirty="0">
                <a:latin typeface="Courier New" pitchFamily="49" charset="0"/>
              </a:rPr>
              <a:t>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setup</a:t>
            </a:r>
            <a:r>
              <a:rPr lang="tr-TR" altLang="tr-TR" sz="1400" b="1" dirty="0">
                <a:latin typeface="Courier New" pitchFamily="49" charset="0"/>
              </a:rPr>
              <a:t>() {                </a:t>
            </a:r>
          </a:p>
          <a:p>
            <a:pPr eaLnBrk="1" hangingPunct="1"/>
            <a:r>
              <a:rPr lang="tr-TR" altLang="tr-TR" sz="1400" b="1" dirty="0">
                <a:solidFill>
                  <a:srgbClr val="B2B2B2"/>
                </a:solidFill>
                <a:latin typeface="Courier New" pitchFamily="49" charset="0"/>
              </a:rPr>
              <a:t>  // Seri Haberleşmeyi başlat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Serial.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begin</a:t>
            </a:r>
            <a:r>
              <a:rPr lang="tr-TR" altLang="tr-TR" sz="1400" dirty="0">
                <a:solidFill>
                  <a:srgbClr val="FF9900"/>
                </a:solidFill>
                <a:latin typeface="Courier New" pitchFamily="49" charset="0"/>
              </a:rPr>
              <a:t>(9600)</a:t>
            </a:r>
            <a:r>
              <a:rPr lang="tr-TR" altLang="tr-TR" sz="1400" b="1" dirty="0">
                <a:latin typeface="Courier New" pitchFamily="49" charset="0"/>
              </a:rPr>
              <a:t>;     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tr-TR" altLang="tr-TR" sz="1400" b="1" dirty="0" err="1">
                <a:latin typeface="Courier New" pitchFamily="49" charset="0"/>
              </a:rPr>
              <a:t>void</a:t>
            </a:r>
            <a:r>
              <a:rPr lang="tr-TR" altLang="tr-TR" sz="1400" b="1" dirty="0">
                <a:latin typeface="Courier New" pitchFamily="49" charset="0"/>
              </a:rPr>
              <a:t>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loop</a:t>
            </a:r>
            <a:r>
              <a:rPr lang="tr-TR" altLang="tr-TR" sz="1400" b="1" dirty="0"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tr-TR" altLang="tr-TR" sz="1400" dirty="0"/>
              <a:t>    </a:t>
            </a:r>
            <a:r>
              <a:rPr lang="tr-TR" altLang="tr-TR" sz="1400" b="1" dirty="0" err="1">
                <a:latin typeface="Courier New" pitchFamily="49" charset="0"/>
              </a:rPr>
              <a:t>analogGiris</a:t>
            </a:r>
            <a:r>
              <a:rPr lang="tr-TR" altLang="tr-TR" sz="1400" b="1" dirty="0">
                <a:latin typeface="Courier New" pitchFamily="49" charset="0"/>
              </a:rPr>
              <a:t> =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analogRead</a:t>
            </a:r>
            <a:r>
              <a:rPr lang="tr-TR" altLang="tr-TR" sz="1400" b="1" dirty="0">
                <a:latin typeface="Courier New" pitchFamily="49" charset="0"/>
              </a:rPr>
              <a:t>(A0);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latin typeface="Courier New" pitchFamily="49" charset="0"/>
              </a:rPr>
              <a:t>gerilimDegeri</a:t>
            </a:r>
            <a:r>
              <a:rPr lang="tr-TR" altLang="tr-TR" sz="1400" b="1" dirty="0">
                <a:latin typeface="Courier New" pitchFamily="49" charset="0"/>
              </a:rPr>
              <a:t> = (</a:t>
            </a:r>
            <a:r>
              <a:rPr lang="tr-TR" altLang="tr-TR" sz="1400" b="1" dirty="0" err="1">
                <a:latin typeface="Courier New" pitchFamily="49" charset="0"/>
              </a:rPr>
              <a:t>analogGiris</a:t>
            </a:r>
            <a:r>
              <a:rPr lang="tr-TR" altLang="tr-TR" sz="1400" b="1" dirty="0">
                <a:latin typeface="Courier New" pitchFamily="49" charset="0"/>
              </a:rPr>
              <a:t> / 1023.0) * 5.0;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Serial.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print</a:t>
            </a:r>
            <a:r>
              <a:rPr lang="tr-TR" altLang="tr-TR" sz="1400" b="1" dirty="0">
                <a:latin typeface="Courier New" pitchFamily="49" charset="0"/>
              </a:rPr>
              <a:t>("Analog </a:t>
            </a:r>
            <a:r>
              <a:rPr lang="tr-TR" altLang="tr-TR" sz="1400" b="1" dirty="0" err="1">
                <a:latin typeface="Courier New" pitchFamily="49" charset="0"/>
              </a:rPr>
              <a:t>deger</a:t>
            </a:r>
            <a:r>
              <a:rPr lang="tr-TR" altLang="tr-TR" sz="1400" b="1" dirty="0">
                <a:latin typeface="Courier New" pitchFamily="49" charset="0"/>
              </a:rPr>
              <a:t>:");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Serial.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println</a:t>
            </a:r>
            <a:r>
              <a:rPr lang="tr-TR" altLang="tr-TR" sz="1400" b="1" dirty="0">
                <a:latin typeface="Courier New" pitchFamily="49" charset="0"/>
              </a:rPr>
              <a:t>(</a:t>
            </a:r>
            <a:r>
              <a:rPr lang="tr-TR" altLang="tr-TR" sz="1400" b="1" dirty="0" err="1">
                <a:latin typeface="Courier New" pitchFamily="49" charset="0"/>
              </a:rPr>
              <a:t>analogGiris</a:t>
            </a:r>
            <a:r>
              <a:rPr lang="tr-TR" altLang="tr-TR" sz="14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Serial.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print</a:t>
            </a:r>
            <a:r>
              <a:rPr lang="tr-TR" altLang="tr-TR" sz="1400" b="1" dirty="0">
                <a:latin typeface="Courier New" pitchFamily="49" charset="0"/>
              </a:rPr>
              <a:t>("Gerilim </a:t>
            </a:r>
            <a:r>
              <a:rPr lang="tr-TR" altLang="tr-TR" sz="1400" b="1" dirty="0" err="1">
                <a:latin typeface="Courier New" pitchFamily="49" charset="0"/>
              </a:rPr>
              <a:t>degeri</a:t>
            </a:r>
            <a:r>
              <a:rPr lang="tr-TR" altLang="tr-TR" sz="1400" b="1" dirty="0">
                <a:latin typeface="Courier New" pitchFamily="49" charset="0"/>
              </a:rPr>
              <a:t>:");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b="1" dirty="0" err="1">
                <a:solidFill>
                  <a:srgbClr val="FF9900"/>
                </a:solidFill>
                <a:latin typeface="Courier New" pitchFamily="49" charset="0"/>
              </a:rPr>
              <a:t>Serial.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println</a:t>
            </a:r>
            <a:r>
              <a:rPr lang="tr-TR" altLang="tr-TR" sz="1400" b="1" dirty="0">
                <a:latin typeface="Courier New" pitchFamily="49" charset="0"/>
              </a:rPr>
              <a:t>(</a:t>
            </a:r>
            <a:r>
              <a:rPr lang="tr-TR" altLang="tr-TR" sz="1400" b="1" dirty="0" err="1">
                <a:latin typeface="Courier New" pitchFamily="49" charset="0"/>
              </a:rPr>
              <a:t>gerilimDegeri</a:t>
            </a:r>
            <a:r>
              <a:rPr lang="tr-TR" altLang="tr-TR" sz="14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  </a:t>
            </a:r>
            <a:r>
              <a:rPr lang="tr-TR" altLang="tr-TR" sz="1400" dirty="0" err="1">
                <a:solidFill>
                  <a:srgbClr val="FF9900"/>
                </a:solidFill>
                <a:latin typeface="Courier New" pitchFamily="49" charset="0"/>
              </a:rPr>
              <a:t>delay</a:t>
            </a:r>
            <a:r>
              <a:rPr lang="tr-TR" altLang="tr-TR" sz="1400" b="1" dirty="0">
                <a:latin typeface="Courier New" pitchFamily="49" charset="0"/>
              </a:rPr>
              <a:t>(1000); // Bir saniye bekle</a:t>
            </a:r>
          </a:p>
          <a:p>
            <a:pPr eaLnBrk="1" hangingPunct="1"/>
            <a:r>
              <a:rPr lang="tr-TR" altLang="tr-TR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401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267494"/>
            <a:ext cx="4104456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sz="4500" b="1" i="1" dirty="0"/>
              <a:t>Analog </a:t>
            </a:r>
            <a:r>
              <a:rPr lang="tr-TR" altLang="tr-TR" sz="4500" b="1" i="1" dirty="0" err="1"/>
              <a:t>Sensörler</a:t>
            </a:r>
            <a:endParaRPr lang="tr-TR" altLang="tr-TR" sz="4500" b="1" i="1" dirty="0"/>
          </a:p>
        </p:txBody>
      </p:sp>
      <p:pic>
        <p:nvPicPr>
          <p:cNvPr id="11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23528" y="3108557"/>
            <a:ext cx="62240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Analog girişler ile analog çıkış üreten </a:t>
            </a:r>
            <a:r>
              <a:rPr lang="tr-TR" altLang="tr-TR" b="1" dirty="0" err="1">
                <a:solidFill>
                  <a:schemeClr val="tx2"/>
                </a:solidFill>
                <a:latin typeface="Calibri" pitchFamily="34" charset="0"/>
              </a:rPr>
              <a:t>sensörleri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tr-TR" altLang="tr-TR" b="1" dirty="0" err="1">
                <a:solidFill>
                  <a:schemeClr val="tx2"/>
                </a:solidFill>
                <a:latin typeface="Calibri" pitchFamily="34" charset="0"/>
              </a:rPr>
              <a:t>Arduino’ya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bağlayabiliriz. </a:t>
            </a:r>
            <a:r>
              <a:rPr lang="tr-TR" altLang="tr-TR" b="1" dirty="0">
                <a:solidFill>
                  <a:srgbClr val="FF3300"/>
                </a:solidFill>
                <a:latin typeface="Calibri" pitchFamily="34" charset="0"/>
              </a:rPr>
              <a:t>LM35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analog çıkış veren bir sıcaklık </a:t>
            </a:r>
            <a:r>
              <a:rPr lang="tr-TR" altLang="tr-TR" b="1" dirty="0" err="1">
                <a:solidFill>
                  <a:schemeClr val="tx2"/>
                </a:solidFill>
                <a:latin typeface="Calibri" pitchFamily="34" charset="0"/>
              </a:rPr>
              <a:t>sensörüdür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Bir santigrat başına 10 </a:t>
            </a:r>
            <a:r>
              <a:rPr lang="tr-TR" altLang="tr-TR" b="1" dirty="0" err="1">
                <a:solidFill>
                  <a:schemeClr val="tx2"/>
                </a:solidFill>
                <a:latin typeface="Calibri" pitchFamily="34" charset="0"/>
              </a:rPr>
              <a:t>mV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çıkış üretir. </a:t>
            </a:r>
          </a:p>
          <a:p>
            <a:pPr eaLnBrk="1" hangingPunct="1"/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    (20 derecede 200 </a:t>
            </a:r>
            <a:r>
              <a:rPr lang="tr-TR" altLang="tr-TR" b="1" dirty="0" err="1">
                <a:solidFill>
                  <a:schemeClr val="tx2"/>
                </a:solidFill>
                <a:latin typeface="Calibri" pitchFamily="34" charset="0"/>
              </a:rPr>
              <a:t>mV</a:t>
            </a:r>
            <a:r>
              <a:rPr lang="tr-TR" altLang="tr-TR" b="1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pic>
        <p:nvPicPr>
          <p:cNvPr id="13" name="Picture 7" descr="Resim8-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1630"/>
            <a:ext cx="411899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76025"/>
            <a:ext cx="1573381" cy="170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2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tr-TR"/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tr-TR" sz="1000" b="1">
                <a:solidFill>
                  <a:schemeClr val="accent1"/>
                </a:solidFill>
                <a:latin typeface="Arial"/>
              </a:rPr>
              <a:t>16x9</a:t>
            </a:r>
            <a:endParaRPr lang="tr-TR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tr-TR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tr-TR" sz="1000" b="1">
                <a:solidFill>
                  <a:schemeClr val="accent1"/>
                </a:solidFill>
                <a:latin typeface="Arial"/>
              </a:rPr>
              <a:t>4x3</a:t>
            </a:r>
            <a:endParaRPr lang="tr-TR" sz="1000">
              <a:solidFill>
                <a:schemeClr val="accent1"/>
              </a:solidFill>
              <a:latin typeface="Arial"/>
            </a:endParaRPr>
          </a:p>
        </p:txBody>
      </p:sp>
      <p:pic>
        <p:nvPicPr>
          <p:cNvPr id="8" name="end_black_fon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5736" y="483518"/>
            <a:ext cx="4460188" cy="32863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812" y="290289"/>
            <a:ext cx="3887180" cy="653440"/>
          </a:xfrm>
        </p:spPr>
        <p:txBody>
          <a:bodyPr>
            <a:noAutofit/>
          </a:bodyPr>
          <a:lstStyle/>
          <a:p>
            <a:r>
              <a:rPr lang="tr-TR" sz="4000" b="1" dirty="0"/>
              <a:t>6 Büyük Kavram</a:t>
            </a:r>
          </a:p>
        </p:txBody>
      </p:sp>
      <p:graphicFrame>
        <p:nvGraphicFramePr>
          <p:cNvPr id="7" name="Diagram 1"/>
          <p:cNvGraphicFramePr/>
          <p:nvPr>
            <p:extLst>
              <p:ext uri="{D42A27DB-BD31-4B8C-83A1-F6EECF244321}">
                <p14:modId xmlns:p14="http://schemas.microsoft.com/office/powerpoint/2010/main" val="2404027864"/>
              </p:ext>
            </p:extLst>
          </p:nvPr>
        </p:nvGraphicFramePr>
        <p:xfrm>
          <a:off x="-468560" y="1419622"/>
          <a:ext cx="551304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885950" y="6297613"/>
            <a:ext cx="5476875" cy="488950"/>
            <a:chOff x="1885950" y="6164473"/>
            <a:chExt cx="5476875" cy="488738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885950" y="6237713"/>
              <a:ext cx="5476875" cy="4154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altLang="tr-TR" sz="900" u="sng">
                  <a:solidFill>
                    <a:srgbClr val="4374B7"/>
                  </a:solidFill>
                  <a:latin typeface="Helvetica Neue"/>
                  <a:cs typeface="Arial" pitchFamily="34" charset="0"/>
                  <a:hlinkClick r:id="rId8"/>
                </a:rPr>
                <a:t> </a:t>
              </a:r>
              <a:r>
                <a:rPr lang="en-US" altLang="tr-TR" u="sng">
                  <a:solidFill>
                    <a:srgbClr val="4374B7"/>
                  </a:solidFill>
                  <a:latin typeface="Helvetica Neue"/>
                  <a:cs typeface="Arial" pitchFamily="34" charset="0"/>
                </a:rPr>
                <a:t> </a:t>
              </a:r>
              <a:r>
                <a:rPr lang="en-US" altLang="tr-TR" sz="900" u="sng">
                  <a:solidFill>
                    <a:srgbClr val="4374B7"/>
                  </a:solidFill>
                  <a:latin typeface="Helvetica Neue"/>
                  <a:cs typeface="Arial" pitchFamily="34" charset="0"/>
                </a:rPr>
                <a:t>                         </a:t>
              </a:r>
              <a:br>
                <a:rPr lang="en-US" altLang="tr-TR" sz="700" u="sng">
                  <a:solidFill>
                    <a:schemeClr val="tx1"/>
                  </a:solidFill>
                  <a:cs typeface="Arial" pitchFamily="34" charset="0"/>
                </a:rPr>
              </a:br>
              <a:r>
                <a:rPr lang="en-US" altLang="tr-TR" sz="900" u="sng">
                  <a:solidFill>
                    <a:srgbClr val="000000"/>
                  </a:solidFill>
                  <a:latin typeface="Helvetica Neue"/>
                  <a:cs typeface="Arial" pitchFamily="34" charset="0"/>
                </a:rPr>
                <a:t>This work is licensed under a </a:t>
              </a:r>
              <a:r>
                <a:rPr lang="en-US" altLang="tr-TR" sz="900" u="sng">
                  <a:solidFill>
                    <a:srgbClr val="4374B7"/>
                  </a:solidFill>
                  <a:latin typeface="Helvetica Neue"/>
                  <a:cs typeface="Arial" pitchFamily="34" charset="0"/>
                  <a:hlinkClick r:id="rId8"/>
                </a:rPr>
                <a:t>Creative Commons Attribution-ShareAlike 3.0 United States License</a:t>
              </a:r>
              <a:r>
                <a:rPr lang="en-US" altLang="tr-TR" sz="900" u="sng">
                  <a:solidFill>
                    <a:srgbClr val="000000"/>
                  </a:solidFill>
                  <a:latin typeface="Helvetica Neue"/>
                  <a:cs typeface="Arial" pitchFamily="34" charset="0"/>
                </a:rPr>
                <a:t>.</a:t>
              </a:r>
              <a:r>
                <a:rPr lang="en-US" altLang="tr-TR" sz="700" u="sng">
                  <a:solidFill>
                    <a:schemeClr val="tx1"/>
                  </a:solidFill>
                  <a:cs typeface="Arial" pitchFamily="34" charset="0"/>
                </a:rPr>
                <a:t> </a:t>
              </a:r>
              <a:endParaRPr lang="en-US" altLang="tr-TR" sz="900" u="sng">
                <a:solidFill>
                  <a:srgbClr val="4374B7"/>
                </a:solidFill>
                <a:latin typeface="Helvetica Neue"/>
                <a:cs typeface="Arial" pitchFamily="34" charset="0"/>
              </a:endParaRPr>
            </a:p>
          </p:txBody>
        </p:sp>
        <p:pic>
          <p:nvPicPr>
            <p:cNvPr id="10" name="Picture 2" descr="Creative Commons License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287" y="6164473"/>
              <a:ext cx="83820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ilyas\Downloads\ardu_png\kisspng-arduino-robot-schematic-pinout-diagram-robot-control-5b17697ea262f5.113755591528260990665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61" y="1419622"/>
            <a:ext cx="49530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 rot="17671036">
            <a:off x="-282777" y="1770441"/>
            <a:ext cx="1855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/>
              <a:t>Kısa Özet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74" y="123478"/>
            <a:ext cx="3600400" cy="1338149"/>
          </a:xfrm>
          <a:prstGeom prst="rect">
            <a:avLst/>
          </a:prstGeom>
        </p:spPr>
      </p:pic>
      <p:grpSp>
        <p:nvGrpSpPr>
          <p:cNvPr id="31" name="Google Shape;867;p100"/>
          <p:cNvGrpSpPr/>
          <p:nvPr/>
        </p:nvGrpSpPr>
        <p:grpSpPr>
          <a:xfrm>
            <a:off x="1475656" y="1779662"/>
            <a:ext cx="7693533" cy="1427417"/>
            <a:chOff x="0" y="0"/>
            <a:chExt cx="2147483647" cy="2147483647"/>
          </a:xfrm>
        </p:grpSpPr>
        <p:pic>
          <p:nvPicPr>
            <p:cNvPr id="32" name="Google Shape;868;p100"/>
            <p:cNvPicPr preferRelativeResize="0"/>
            <p:nvPr/>
          </p:nvPicPr>
          <p:blipFill rotWithShape="1">
            <a:blip r:embed="rId4">
              <a:alphaModFix/>
            </a:blip>
            <a:srcRect t="50000"/>
            <a:stretch/>
          </p:blipFill>
          <p:spPr>
            <a:xfrm>
              <a:off x="183852964" y="0"/>
              <a:ext cx="850889782" cy="1822175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869;p100"/>
            <p:cNvPicPr preferRelativeResize="0"/>
            <p:nvPr/>
          </p:nvPicPr>
          <p:blipFill rotWithShape="1">
            <a:blip r:embed="rId4">
              <a:alphaModFix/>
            </a:blip>
            <a:srcRect t="30555" b="49999"/>
            <a:stretch/>
          </p:blipFill>
          <p:spPr>
            <a:xfrm>
              <a:off x="1268568537" y="1438859901"/>
              <a:ext cx="850889782" cy="70862374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870;p100"/>
            <p:cNvCxnSpPr/>
            <p:nvPr/>
          </p:nvCxnSpPr>
          <p:spPr>
            <a:xfrm rot="10800000" flipH="1">
              <a:off x="1302080963" y="621041562"/>
              <a:ext cx="211456094" cy="705211698"/>
            </a:xfrm>
            <a:prstGeom prst="straightConnector1">
              <a:avLst/>
            </a:prstGeom>
            <a:solidFill>
              <a:srgbClr val="00B8FF"/>
            </a:solidFill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5" name="Google Shape;871;p100"/>
            <p:cNvGrpSpPr/>
            <p:nvPr/>
          </p:nvGrpSpPr>
          <p:grpSpPr>
            <a:xfrm>
              <a:off x="844136" y="377330998"/>
              <a:ext cx="174736300" cy="485145631"/>
              <a:chOff x="0" y="0"/>
              <a:chExt cx="2147483646" cy="2147483647"/>
            </a:xfrm>
          </p:grpSpPr>
          <p:sp>
            <p:nvSpPr>
              <p:cNvPr id="48" name="Google Shape;872;p100"/>
              <p:cNvSpPr txBox="1"/>
              <p:nvPr/>
            </p:nvSpPr>
            <p:spPr>
              <a:xfrm>
                <a:off x="0" y="0"/>
                <a:ext cx="1701388072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 V</a:t>
                </a:r>
                <a:endParaRPr/>
              </a:p>
            </p:txBody>
          </p:sp>
          <p:cxnSp>
            <p:nvCxnSpPr>
              <p:cNvPr id="49" name="Google Shape;873;p100"/>
              <p:cNvCxnSpPr/>
              <p:nvPr/>
            </p:nvCxnSpPr>
            <p:spPr>
              <a:xfrm>
                <a:off x="1701387911" y="1078779319"/>
                <a:ext cx="446095735" cy="0"/>
              </a:xfrm>
              <a:prstGeom prst="straightConnector1">
                <a:avLst/>
              </a:prstGeom>
              <a:solidFill>
                <a:srgbClr val="00B8FF"/>
              </a:solidFill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6" name="Google Shape;874;p100"/>
            <p:cNvGrpSpPr/>
            <p:nvPr/>
          </p:nvGrpSpPr>
          <p:grpSpPr>
            <a:xfrm>
              <a:off x="0" y="1087092600"/>
              <a:ext cx="175580434" cy="485145631"/>
              <a:chOff x="0" y="0"/>
              <a:chExt cx="2147483647" cy="2147483647"/>
            </a:xfrm>
          </p:grpSpPr>
          <p:sp>
            <p:nvSpPr>
              <p:cNvPr id="46" name="Google Shape;875;p100"/>
              <p:cNvSpPr txBox="1"/>
              <p:nvPr/>
            </p:nvSpPr>
            <p:spPr>
              <a:xfrm>
                <a:off x="0" y="0"/>
                <a:ext cx="1693208345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V</a:t>
                </a:r>
                <a:endParaRPr/>
              </a:p>
            </p:txBody>
          </p:sp>
          <p:cxnSp>
            <p:nvCxnSpPr>
              <p:cNvPr id="47" name="Google Shape;876;p100"/>
              <p:cNvCxnSpPr/>
              <p:nvPr/>
            </p:nvCxnSpPr>
            <p:spPr>
              <a:xfrm>
                <a:off x="1693208185" y="1078779319"/>
                <a:ext cx="454275461" cy="0"/>
              </a:xfrm>
              <a:prstGeom prst="straightConnector1">
                <a:avLst/>
              </a:prstGeom>
              <a:solidFill>
                <a:srgbClr val="00B8FF"/>
              </a:solidFill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7" name="Google Shape;877;p100"/>
            <p:cNvGrpSpPr/>
            <p:nvPr/>
          </p:nvGrpSpPr>
          <p:grpSpPr>
            <a:xfrm>
              <a:off x="1109026810" y="377330998"/>
              <a:ext cx="174905133" cy="485145631"/>
              <a:chOff x="0" y="0"/>
              <a:chExt cx="2147483647" cy="2147483647"/>
            </a:xfrm>
          </p:grpSpPr>
          <p:sp>
            <p:nvSpPr>
              <p:cNvPr id="44" name="Google Shape;878;p100"/>
              <p:cNvSpPr txBox="1"/>
              <p:nvPr/>
            </p:nvSpPr>
            <p:spPr>
              <a:xfrm>
                <a:off x="0" y="0"/>
                <a:ext cx="1699745744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 V</a:t>
                </a:r>
                <a:endParaRPr dirty="0"/>
              </a:p>
            </p:txBody>
          </p:sp>
          <p:cxnSp>
            <p:nvCxnSpPr>
              <p:cNvPr id="45" name="Google Shape;879;p100"/>
              <p:cNvCxnSpPr/>
              <p:nvPr/>
            </p:nvCxnSpPr>
            <p:spPr>
              <a:xfrm>
                <a:off x="1701818521" y="1078779319"/>
                <a:ext cx="445665125" cy="0"/>
              </a:xfrm>
              <a:prstGeom prst="straightConnector1">
                <a:avLst/>
              </a:prstGeom>
              <a:solidFill>
                <a:srgbClr val="00B8FF"/>
              </a:solidFill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grpSp>
          <p:nvGrpSpPr>
            <p:cNvPr id="38" name="Google Shape;880;p100"/>
            <p:cNvGrpSpPr/>
            <p:nvPr/>
          </p:nvGrpSpPr>
          <p:grpSpPr>
            <a:xfrm>
              <a:off x="1108182574" y="1087092600"/>
              <a:ext cx="175749268" cy="485145631"/>
              <a:chOff x="0" y="0"/>
              <a:chExt cx="2147483647" cy="2147483647"/>
            </a:xfrm>
          </p:grpSpPr>
          <p:sp>
            <p:nvSpPr>
              <p:cNvPr id="42" name="Google Shape;881;p100"/>
              <p:cNvSpPr txBox="1"/>
              <p:nvPr/>
            </p:nvSpPr>
            <p:spPr>
              <a:xfrm>
                <a:off x="0" y="0"/>
                <a:ext cx="1691581764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V</a:t>
                </a:r>
                <a:endParaRPr/>
              </a:p>
            </p:txBody>
          </p:sp>
          <p:cxnSp>
            <p:nvCxnSpPr>
              <p:cNvPr id="43" name="Google Shape;882;p100"/>
              <p:cNvCxnSpPr/>
              <p:nvPr/>
            </p:nvCxnSpPr>
            <p:spPr>
              <a:xfrm>
                <a:off x="1693644585" y="1078779319"/>
                <a:ext cx="453839061" cy="0"/>
              </a:xfrm>
              <a:prstGeom prst="straightConnector1">
                <a:avLst/>
              </a:prstGeom>
              <a:solidFill>
                <a:srgbClr val="00B8FF"/>
              </a:solidFill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cxnSp>
          <p:nvCxnSpPr>
            <p:cNvPr id="39" name="Google Shape;883;p100"/>
            <p:cNvCxnSpPr/>
            <p:nvPr/>
          </p:nvCxnSpPr>
          <p:spPr>
            <a:xfrm>
              <a:off x="1513537084" y="618766394"/>
              <a:ext cx="211034146" cy="707487498"/>
            </a:xfrm>
            <a:prstGeom prst="straightConnector1">
              <a:avLst/>
            </a:prstGeom>
            <a:solidFill>
              <a:srgbClr val="00B8FF"/>
            </a:solidFill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40" name="Google Shape;884;p100"/>
            <p:cNvCxnSpPr/>
            <p:nvPr/>
          </p:nvCxnSpPr>
          <p:spPr>
            <a:xfrm rot="10800000" flipH="1">
              <a:off x="1724571163" y="621041562"/>
              <a:ext cx="211456386" cy="705211698"/>
            </a:xfrm>
            <a:prstGeom prst="straightConnector1">
              <a:avLst/>
            </a:prstGeom>
            <a:solidFill>
              <a:srgbClr val="00B8FF"/>
            </a:solidFill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41" name="Google Shape;885;p100"/>
            <p:cNvCxnSpPr/>
            <p:nvPr/>
          </p:nvCxnSpPr>
          <p:spPr>
            <a:xfrm>
              <a:off x="1936027552" y="618766394"/>
              <a:ext cx="211456094" cy="707487498"/>
            </a:xfrm>
            <a:prstGeom prst="straightConnector1">
              <a:avLst/>
            </a:prstGeom>
            <a:solidFill>
              <a:srgbClr val="00B8FF"/>
            </a:solidFill>
            <a:ln w="952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7" name="Metin kutusu 6"/>
          <p:cNvSpPr txBox="1"/>
          <p:nvPr/>
        </p:nvSpPr>
        <p:spPr>
          <a:xfrm>
            <a:off x="1971623" y="4299942"/>
            <a:ext cx="692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Analog : Zamana bağlı olarak sürekli devam eden sinyaller.</a:t>
            </a:r>
          </a:p>
          <a:p>
            <a:r>
              <a:rPr lang="tr-TR" dirty="0"/>
              <a:t>Dijital : Zamana bağlı olarak ayrık bir şekilde devam eden sinyaller. (1-0)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2342828" y="18231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1" name="Metin kutusu 50"/>
          <p:cNvSpPr txBox="1"/>
          <p:nvPr/>
        </p:nvSpPr>
        <p:spPr>
          <a:xfrm>
            <a:off x="2748528" y="23464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pic>
        <p:nvPicPr>
          <p:cNvPr id="52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8845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4538464" cy="640432"/>
          </a:xfrm>
        </p:spPr>
        <p:txBody>
          <a:bodyPr anchor="b">
            <a:normAutofit fontScale="90000"/>
          </a:bodyPr>
          <a:lstStyle/>
          <a:p>
            <a:r>
              <a:rPr lang="tr-TR" altLang="tr-TR" sz="4400" b="1" i="1" dirty="0">
                <a:solidFill>
                  <a:srgbClr val="CC0000"/>
                </a:solidFill>
              </a:rPr>
              <a:t>Dijital Giriş Okuma</a:t>
            </a:r>
            <a:endParaRPr lang="tr-TR" b="1" dirty="0"/>
          </a:p>
        </p:txBody>
      </p:sp>
      <p:pic>
        <p:nvPicPr>
          <p:cNvPr id="8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switch-rounded-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" y="3489920"/>
            <a:ext cx="23245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>
              <a:lnSpc>
                <a:spcPct val="12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</a:defRPr>
            </a:lvl1pPr>
            <a:lvl2pPr algn="ctr">
              <a:lnSpc>
                <a:spcPct val="12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2pPr>
            <a:lvl3pPr algn="ctr">
              <a:lnSpc>
                <a:spcPct val="12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3pPr>
            <a:lvl4pPr algn="ctr">
              <a:lnSpc>
                <a:spcPct val="12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4pPr>
            <a:lvl5pPr algn="ctr">
              <a:lnSpc>
                <a:spcPct val="12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5pPr>
            <a:lvl6pPr marL="457200" algn="ctr" defTabSz="4492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6pPr>
            <a:lvl7pPr marL="914400" algn="ctr" defTabSz="4492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7pPr>
            <a:lvl8pPr marL="1371600" algn="ctr" defTabSz="4492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8pPr>
            <a:lvl9pPr marL="1828800" algn="ctr" defTabSz="4492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400">
                <a:solidFill>
                  <a:srgbClr val="FF33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tr-TR" altLang="tr-TR" sz="2800" b="1" i="1" dirty="0">
                <a:solidFill>
                  <a:schemeClr val="tx1"/>
                </a:solidFill>
              </a:rPr>
              <a:t>1 ve 0</a:t>
            </a:r>
          </a:p>
          <a:p>
            <a:pPr>
              <a:buClrTx/>
              <a:buFontTx/>
              <a:buNone/>
            </a:pPr>
            <a:r>
              <a:rPr lang="tr-TR" altLang="tr-TR" sz="2800" b="1" i="1" dirty="0">
                <a:solidFill>
                  <a:schemeClr val="tx1"/>
                </a:solidFill>
              </a:rPr>
              <a:t>True-</a:t>
            </a:r>
            <a:r>
              <a:rPr lang="tr-TR" altLang="tr-TR" sz="2800" b="1" i="1" dirty="0" err="1">
                <a:solidFill>
                  <a:schemeClr val="tx1"/>
                </a:solidFill>
              </a:rPr>
              <a:t>False</a:t>
            </a:r>
            <a:endParaRPr lang="tr-TR" altLang="tr-TR" sz="2800" b="1" i="1" dirty="0">
              <a:solidFill>
                <a:schemeClr val="tx1"/>
              </a:solidFill>
            </a:endParaRPr>
          </a:p>
        </p:txBody>
      </p:sp>
      <p:pic>
        <p:nvPicPr>
          <p:cNvPr id="11" name="Picture 6" descr="Dijital_Giriş_Çıkış_Örne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91630"/>
            <a:ext cx="5290011" cy="32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/>
          </p:cNvSpPr>
          <p:nvPr/>
        </p:nvSpPr>
        <p:spPr>
          <a:xfrm>
            <a:off x="539552" y="267494"/>
            <a:ext cx="4538464" cy="64043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tr-TR" sz="42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tr-TR" altLang="tr-TR" sz="4400" b="1" i="1">
                <a:solidFill>
                  <a:srgbClr val="CC0000"/>
                </a:solidFill>
              </a:rPr>
              <a:t>Dijital Giriş Okuma</a:t>
            </a:r>
            <a:endParaRPr lang="tr-TR" b="1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6296"/>
            <a:ext cx="3528392" cy="233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139952" y="13493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84377" y="2430463"/>
            <a:ext cx="4862142" cy="182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tr-TR" altLang="tr-TR" sz="2500" b="1" dirty="0">
                <a:latin typeface="Calibri" pitchFamily="34" charset="0"/>
              </a:rPr>
              <a:t> </a:t>
            </a:r>
            <a:r>
              <a:rPr lang="tr-TR" altLang="tr-TR" sz="2500" b="1" dirty="0" err="1">
                <a:latin typeface="Calibri" pitchFamily="34" charset="0"/>
              </a:rPr>
              <a:t>pin_deger</a:t>
            </a:r>
            <a:r>
              <a:rPr lang="tr-TR" altLang="tr-TR" sz="2500" b="1" dirty="0">
                <a:latin typeface="Calibri" pitchFamily="34" charset="0"/>
              </a:rPr>
              <a:t> = </a:t>
            </a:r>
            <a:r>
              <a:rPr lang="tr-TR" altLang="tr-TR" sz="2500" b="1" dirty="0" err="1">
                <a:solidFill>
                  <a:srgbClr val="CC0000"/>
                </a:solidFill>
                <a:latin typeface="Calibri" pitchFamily="34" charset="0"/>
              </a:rPr>
              <a:t>digitalRead</a:t>
            </a:r>
            <a:r>
              <a:rPr lang="tr-TR" altLang="tr-TR" sz="2500" b="1" dirty="0">
                <a:latin typeface="Calibri" pitchFamily="34" charset="0"/>
              </a:rPr>
              <a:t>(</a:t>
            </a:r>
            <a:r>
              <a:rPr lang="tr-TR" altLang="tr-TR" sz="2500" b="1" dirty="0" err="1">
                <a:latin typeface="Calibri" pitchFamily="34" charset="0"/>
              </a:rPr>
              <a:t>pin_no</a:t>
            </a:r>
            <a:r>
              <a:rPr lang="tr-TR" altLang="tr-TR" sz="2500" b="1" dirty="0">
                <a:latin typeface="Calibri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tr-TR" altLang="tr-TR" sz="2500" b="1" dirty="0">
                <a:latin typeface="Wingdings" pitchFamily="2" charset="2"/>
              </a:rPr>
              <a:t></a:t>
            </a:r>
            <a:r>
              <a:rPr lang="tr-TR" altLang="tr-TR" sz="2500" b="1" dirty="0">
                <a:latin typeface="Calibri" pitchFamily="34" charset="0"/>
              </a:rPr>
              <a:t> İlgili </a:t>
            </a:r>
            <a:r>
              <a:rPr lang="tr-TR" altLang="tr-TR" sz="2500" b="1" dirty="0" err="1">
                <a:latin typeface="Calibri" pitchFamily="34" charset="0"/>
              </a:rPr>
              <a:t>pinin</a:t>
            </a:r>
            <a:r>
              <a:rPr lang="tr-TR" altLang="tr-TR" sz="2500" b="1" dirty="0">
                <a:latin typeface="Calibri" pitchFamily="34" charset="0"/>
              </a:rPr>
              <a:t> durumunu</a:t>
            </a:r>
          </a:p>
          <a:p>
            <a:pPr>
              <a:lnSpc>
                <a:spcPct val="150000"/>
              </a:lnSpc>
              <a:buClrTx/>
              <a:buFontTx/>
              <a:buNone/>
            </a:pPr>
            <a:r>
              <a:rPr lang="tr-TR" altLang="tr-TR" sz="2500" b="1" dirty="0">
                <a:latin typeface="Calibri" pitchFamily="34" charset="0"/>
              </a:rPr>
              <a:t>( HIGH (</a:t>
            </a:r>
            <a:r>
              <a:rPr lang="tr-TR" altLang="tr-TR" sz="2500" b="1" dirty="0">
                <a:solidFill>
                  <a:srgbClr val="CC0000"/>
                </a:solidFill>
                <a:latin typeface="Calibri" pitchFamily="34" charset="0"/>
              </a:rPr>
              <a:t>1</a:t>
            </a:r>
            <a:r>
              <a:rPr lang="tr-TR" altLang="tr-TR" sz="2500" b="1" dirty="0">
                <a:latin typeface="Calibri" pitchFamily="34" charset="0"/>
              </a:rPr>
              <a:t>) veya LOW (</a:t>
            </a:r>
            <a:r>
              <a:rPr lang="tr-TR" altLang="tr-TR" sz="2500" b="1" dirty="0">
                <a:solidFill>
                  <a:srgbClr val="CC0000"/>
                </a:solidFill>
                <a:latin typeface="Calibri" pitchFamily="34" charset="0"/>
              </a:rPr>
              <a:t>0</a:t>
            </a:r>
            <a:r>
              <a:rPr lang="tr-TR" altLang="tr-TR" sz="2500" b="1" dirty="0">
                <a:latin typeface="Calibri" pitchFamily="34" charset="0"/>
              </a:rPr>
              <a:t>) ) döndürür.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57439" y="1565275"/>
            <a:ext cx="35020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tr-TR" altLang="tr-TR" sz="2500" b="1" dirty="0">
                <a:latin typeface="Calibri" pitchFamily="34" charset="0"/>
              </a:rPr>
              <a:t>Dijital </a:t>
            </a:r>
            <a:r>
              <a:rPr lang="tr-TR" altLang="tr-TR" sz="2500" b="1" dirty="0">
                <a:solidFill>
                  <a:srgbClr val="CC0000"/>
                </a:solidFill>
                <a:latin typeface="Calibri" pitchFamily="34" charset="0"/>
              </a:rPr>
              <a:t>Giri</a:t>
            </a:r>
            <a:r>
              <a:rPr lang="tr-TR" altLang="tr-TR" sz="2500" b="1" dirty="0">
                <a:solidFill>
                  <a:srgbClr val="CC0000"/>
                </a:solidFill>
              </a:rPr>
              <a:t>ş</a:t>
            </a:r>
            <a:r>
              <a:rPr lang="tr-TR" altLang="tr-TR" sz="2500" b="1" dirty="0">
                <a:latin typeface="Calibri" pitchFamily="34" charset="0"/>
              </a:rPr>
              <a:t> Okumak İçin:</a:t>
            </a:r>
          </a:p>
        </p:txBody>
      </p:sp>
    </p:spTree>
    <p:extLst>
      <p:ext uri="{BB962C8B-B14F-4D97-AF65-F5344CB8AC3E}">
        <p14:creationId xmlns:p14="http://schemas.microsoft.com/office/powerpoint/2010/main" val="386195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78138"/>
            <a:ext cx="2003478" cy="200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08" y="216024"/>
            <a:ext cx="7156000" cy="843558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altLang="tr-TR" sz="4900" b="1" i="1" dirty="0">
                <a:solidFill>
                  <a:srgbClr val="CC0000"/>
                </a:solidFill>
              </a:rPr>
              <a:t>Buton- Anahtar Girişi Okuma</a:t>
            </a:r>
          </a:p>
        </p:txBody>
      </p:sp>
      <p:pic>
        <p:nvPicPr>
          <p:cNvPr id="12" name="Picture 10" descr="l_minipushbutt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3230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im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32305"/>
            <a:ext cx="2880568" cy="29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Resim7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26027"/>
            <a:ext cx="3384376" cy="33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275856" y="4408614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PULL-DOWN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6444208" y="441161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PULL-HIGH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0" y="2427734"/>
            <a:ext cx="12846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4171" y="1923801"/>
            <a:ext cx="806568" cy="63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18917" y="3306434"/>
            <a:ext cx="806568" cy="63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Metin kutusu 15"/>
          <p:cNvSpPr txBox="1"/>
          <p:nvPr/>
        </p:nvSpPr>
        <p:spPr>
          <a:xfrm>
            <a:off x="8348954" y="3991874"/>
            <a:ext cx="75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Push</a:t>
            </a:r>
            <a:r>
              <a:rPr lang="tr-TR" dirty="0"/>
              <a:t> buton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4932040" y="1401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Push</a:t>
            </a:r>
            <a:r>
              <a:rPr lang="tr-TR" dirty="0"/>
              <a:t> buton</a:t>
            </a:r>
          </a:p>
        </p:txBody>
      </p:sp>
    </p:spTree>
    <p:extLst>
      <p:ext uri="{BB962C8B-B14F-4D97-AF65-F5344CB8AC3E}">
        <p14:creationId xmlns:p14="http://schemas.microsoft.com/office/powerpoint/2010/main" val="377251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08" y="216024"/>
            <a:ext cx="7156000" cy="843558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altLang="tr-TR" sz="4900" b="1" i="1" dirty="0">
                <a:solidFill>
                  <a:srgbClr val="CC0000"/>
                </a:solidFill>
              </a:rPr>
              <a:t>Buton- Anahtar Girişi Okuma</a:t>
            </a:r>
          </a:p>
        </p:txBody>
      </p:sp>
      <p:pic>
        <p:nvPicPr>
          <p:cNvPr id="8" name="Picture 8" descr="Resim7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3490406" cy="35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85632" y="1455917"/>
            <a:ext cx="5388311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void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loop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// Buton durumunu oku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buttonDurumu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digitalRead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butonPin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tr-TR" altLang="tr-TR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/* Butona basıldığında butonun durumu HIGH olacaktır. </a:t>
            </a:r>
            <a:b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   Bu durumda LED çıkışını HIGH yapıyoruz. </a:t>
            </a:r>
          </a:p>
          <a:p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   tersi durumda ise LOW yapıyoruz */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buttonDurumu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HIGH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digitalWrite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ledPin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HIGH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} 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else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digitalWrite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ledPin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LOW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3985632" y="4315614"/>
            <a:ext cx="476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Not: </a:t>
            </a:r>
            <a:r>
              <a:rPr lang="tr-TR" dirty="0"/>
              <a:t>Gerekli değişkenler tanımlanarak kullanılacak </a:t>
            </a:r>
            <a:r>
              <a:rPr lang="tr-TR" dirty="0" err="1"/>
              <a:t>pinler</a:t>
            </a:r>
            <a:r>
              <a:rPr lang="tr-TR" dirty="0"/>
              <a:t> </a:t>
            </a:r>
            <a:r>
              <a:rPr lang="tr-TR" u="sng" dirty="0"/>
              <a:t>giriş</a:t>
            </a:r>
            <a:r>
              <a:rPr lang="tr-TR" dirty="0"/>
              <a:t> yada </a:t>
            </a:r>
            <a:r>
              <a:rPr lang="tr-TR" u="sng" dirty="0"/>
              <a:t>çıkış</a:t>
            </a:r>
            <a:r>
              <a:rPr lang="tr-TR" dirty="0"/>
              <a:t> yapılmalı </a:t>
            </a:r>
          </a:p>
        </p:txBody>
      </p:sp>
    </p:spTree>
    <p:extLst>
      <p:ext uri="{BB962C8B-B14F-4D97-AF65-F5344CB8AC3E}">
        <p14:creationId xmlns:p14="http://schemas.microsoft.com/office/powerpoint/2010/main" val="102956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5186536" cy="725448"/>
          </a:xfrm>
        </p:spPr>
        <p:txBody>
          <a:bodyPr>
            <a:normAutofit fontScale="90000"/>
          </a:bodyPr>
          <a:lstStyle/>
          <a:p>
            <a:r>
              <a:rPr lang="tr-TR" altLang="tr-TR" b="1" i="1" dirty="0">
                <a:solidFill>
                  <a:srgbClr val="CC0000"/>
                </a:solidFill>
              </a:rPr>
              <a:t>Butonlardaki Problem</a:t>
            </a:r>
            <a:endParaRPr lang="tr-TR" dirty="0"/>
          </a:p>
        </p:txBody>
      </p:sp>
      <p:pic>
        <p:nvPicPr>
          <p:cNvPr id="7" name="Picture 4" descr="debou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2756024" cy="22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35896" y="1419621"/>
            <a:ext cx="52565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 Çıt – çıt (</a:t>
            </a:r>
            <a:r>
              <a:rPr lang="tr-TR" altLang="tr-TR" b="1" dirty="0" err="1">
                <a:solidFill>
                  <a:schemeClr val="tx1"/>
                </a:solidFill>
                <a:latin typeface="Calibri" pitchFamily="34" charset="0"/>
              </a:rPr>
              <a:t>push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) butonlar </a:t>
            </a:r>
            <a:r>
              <a:rPr lang="tr-TR" altLang="tr-TR" b="1" dirty="0">
                <a:solidFill>
                  <a:srgbClr val="CC0000"/>
                </a:solidFill>
                <a:latin typeface="Calibri" pitchFamily="34" charset="0"/>
              </a:rPr>
              <a:t>mekanik yapılarından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 dolayı kararlı çalışmamaktadır.</a:t>
            </a:r>
          </a:p>
          <a:p>
            <a:pPr>
              <a:buFont typeface="Wingdings" pitchFamily="2" charset="2"/>
              <a:buChar char="ü"/>
            </a:pPr>
            <a:endParaRPr lang="tr-TR" altLang="tr-TR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Basma anında defalarca 1 ve 0 durumu arasında gidip gelirler</a:t>
            </a:r>
          </a:p>
          <a:p>
            <a:pPr>
              <a:buFont typeface="Wingdings" pitchFamily="2" charset="2"/>
              <a:buChar char="ü"/>
            </a:pPr>
            <a:endParaRPr lang="tr-TR" altLang="tr-TR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Bu olaya “sıçrama (</a:t>
            </a:r>
            <a:r>
              <a:rPr lang="tr-TR" altLang="tr-TR" b="1" dirty="0" err="1">
                <a:solidFill>
                  <a:schemeClr val="tx1"/>
                </a:solidFill>
                <a:latin typeface="Calibri" pitchFamily="34" charset="0"/>
              </a:rPr>
              <a:t>bouncing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)” denilir</a:t>
            </a:r>
          </a:p>
          <a:p>
            <a:pPr>
              <a:buFont typeface="Wingdings" pitchFamily="2" charset="2"/>
              <a:buChar char="ü"/>
            </a:pPr>
            <a:endParaRPr lang="tr-TR" altLang="tr-TR" sz="2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tr-TR" altLang="tr-TR" b="1" dirty="0">
                <a:solidFill>
                  <a:schemeClr val="tx1"/>
                </a:solidFill>
              </a:rPr>
              <a:t>ı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çrama giderme işlemine “</a:t>
            </a:r>
            <a:r>
              <a:rPr lang="tr-TR" altLang="tr-TR" b="1" dirty="0" err="1">
                <a:solidFill>
                  <a:srgbClr val="CC0000"/>
                </a:solidFill>
                <a:latin typeface="Calibri" pitchFamily="34" charset="0"/>
              </a:rPr>
              <a:t>debouncing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” denilir.</a:t>
            </a:r>
          </a:p>
          <a:p>
            <a:pPr>
              <a:buFont typeface="Wingdings" pitchFamily="2" charset="2"/>
              <a:buChar char="ü"/>
            </a:pPr>
            <a:endParaRPr lang="tr-TR" altLang="tr-TR" sz="2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Donanımsal veya </a:t>
            </a:r>
            <a:r>
              <a:rPr lang="tr-TR" altLang="tr-TR" b="1" dirty="0" err="1">
                <a:solidFill>
                  <a:schemeClr val="tx1"/>
                </a:solidFill>
                <a:latin typeface="Calibri" pitchFamily="34" charset="0"/>
              </a:rPr>
              <a:t>yazılımsal</a:t>
            </a:r>
            <a:r>
              <a:rPr lang="tr-TR" altLang="tr-TR" b="1" dirty="0">
                <a:solidFill>
                  <a:schemeClr val="tx1"/>
                </a:solidFill>
                <a:latin typeface="Calibri" pitchFamily="34" charset="0"/>
              </a:rPr>
              <a:t> olarak uygulanabilir.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81803"/>
            <a:ext cx="1257521" cy="115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08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5400600" cy="640432"/>
          </a:xfrm>
        </p:spPr>
        <p:txBody>
          <a:bodyPr anchor="b">
            <a:normAutofit fontScale="90000"/>
          </a:bodyPr>
          <a:lstStyle/>
          <a:p>
            <a:r>
              <a:rPr lang="tr-TR" b="1" dirty="0" err="1"/>
              <a:t>Yazılımsal</a:t>
            </a:r>
            <a:r>
              <a:rPr lang="tr-TR" b="1" dirty="0"/>
              <a:t> </a:t>
            </a:r>
            <a:r>
              <a:rPr lang="tr-TR" b="1" dirty="0" err="1"/>
              <a:t>Debouncing</a:t>
            </a:r>
            <a:endParaRPr lang="tr-TR" b="1" dirty="0"/>
          </a:p>
        </p:txBody>
      </p:sp>
      <p:pic>
        <p:nvPicPr>
          <p:cNvPr id="9" name="Picture 3" descr="C:\Users\ilyas\Downloads\ardu_png\kisspng-arduino-computer-software-open-source-model-open-s-sa-kj-gardiner-5b3b59e91f6ab5.785789521530616297128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08" y="195486"/>
            <a:ext cx="1907704" cy="7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5496" y="1461281"/>
            <a:ext cx="4923440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icrosoft YaHei" pitchFamily="34" charset="-122"/>
              </a:defRPr>
            </a:lvl9pPr>
          </a:lstStyle>
          <a:p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void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loop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// Buton durumunu oku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buttonDurumu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digitalRead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butonPin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endParaRPr lang="tr-TR" altLang="tr-TR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/* Butona basıldığında butonun durumu HIGH </a:t>
            </a:r>
          </a:p>
          <a:p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   </a:t>
            </a:r>
            <a:r>
              <a:rPr lang="tr-TR" altLang="tr-TR" sz="1200" b="1" dirty="0" err="1">
                <a:solidFill>
                  <a:schemeClr val="folHlink"/>
                </a:solidFill>
                <a:latin typeface="Courier New" pitchFamily="49" charset="0"/>
              </a:rPr>
              <a:t>olacaktır.Bu</a:t>
            </a:r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 durumda LED çıkışını HIGH </a:t>
            </a:r>
          </a:p>
          <a:p>
            <a:r>
              <a:rPr lang="tr-TR" altLang="tr-TR" sz="1200" b="1" dirty="0">
                <a:solidFill>
                  <a:schemeClr val="folHlink"/>
                </a:solidFill>
                <a:latin typeface="Courier New" pitchFamily="49" charset="0"/>
              </a:rPr>
              <a:t>   yapıyoruz tersi durumda ise LOW yapıyoruz */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buttonDurumu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HIGH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	  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delay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(250);	//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yazılımsal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tr-TR" altLang="tr-TR" sz="1200" b="1" dirty="0" err="1">
                <a:solidFill>
                  <a:srgbClr val="CC0000"/>
                </a:solidFill>
                <a:latin typeface="Calibri" pitchFamily="34" charset="0"/>
              </a:rPr>
              <a:t>debouncing</a:t>
            </a:r>
            <a:r>
              <a:rPr lang="tr-TR" altLang="tr-TR" sz="1200" b="1" dirty="0">
                <a:solidFill>
                  <a:srgbClr val="CC0000"/>
                </a:solidFill>
                <a:latin typeface="Calibri" pitchFamily="34" charset="0"/>
              </a:rPr>
              <a:t> işlemi için.</a:t>
            </a:r>
            <a:endParaRPr lang="tr-TR" altLang="tr-TR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digitalWrite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ledPin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HIGH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} 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else {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digitalWrite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tr-TR" altLang="tr-TR" sz="1200" b="1" dirty="0" err="1">
                <a:solidFill>
                  <a:schemeClr val="tx1"/>
                </a:solidFill>
                <a:latin typeface="Courier New" pitchFamily="49" charset="0"/>
              </a:rPr>
              <a:t>ledPin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LOW</a:t>
            </a:r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tr-TR" altLang="tr-TR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998132" y="2427734"/>
            <a:ext cx="3633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sz="1200" b="1" dirty="0">
                <a:latin typeface="Courier New" pitchFamily="49" charset="0"/>
              </a:rPr>
              <a:t> </a:t>
            </a:r>
            <a:r>
              <a:rPr lang="tr-TR" altLang="tr-TR" sz="1200" b="1" dirty="0" err="1">
                <a:latin typeface="Courier New" pitchFamily="49" charset="0"/>
              </a:rPr>
              <a:t>if</a:t>
            </a:r>
            <a:r>
              <a:rPr lang="tr-TR" altLang="tr-TR" sz="1200" b="1" dirty="0">
                <a:latin typeface="Courier New" pitchFamily="49" charset="0"/>
              </a:rPr>
              <a:t> (</a:t>
            </a:r>
            <a:r>
              <a:rPr lang="tr-TR" altLang="tr-TR" sz="1200" b="1" dirty="0" err="1">
                <a:latin typeface="Courier New" pitchFamily="49" charset="0"/>
              </a:rPr>
              <a:t>digitalRead</a:t>
            </a:r>
            <a:r>
              <a:rPr lang="tr-TR" altLang="tr-TR" sz="1200" b="1" dirty="0">
                <a:latin typeface="Courier New" pitchFamily="49" charset="0"/>
              </a:rPr>
              <a:t>(</a:t>
            </a:r>
            <a:r>
              <a:rPr lang="tr-TR" altLang="tr-TR" sz="1200" b="1" dirty="0" err="1">
                <a:latin typeface="Courier New" pitchFamily="49" charset="0"/>
              </a:rPr>
              <a:t>butonPin</a:t>
            </a:r>
            <a:r>
              <a:rPr lang="tr-TR" altLang="tr-TR" sz="1200" b="1" dirty="0">
                <a:latin typeface="Courier New" pitchFamily="49" charset="0"/>
              </a:rPr>
              <a:t>)) {</a:t>
            </a:r>
          </a:p>
          <a:p>
            <a:r>
              <a:rPr lang="tr-TR" altLang="tr-TR" sz="1200" b="1" dirty="0">
                <a:latin typeface="Courier New" pitchFamily="49" charset="0"/>
              </a:rPr>
              <a:t>	</a:t>
            </a:r>
            <a:r>
              <a:rPr lang="tr-TR" altLang="tr-TR" sz="1200" b="1" dirty="0" err="1">
                <a:latin typeface="Courier New" pitchFamily="49" charset="0"/>
              </a:rPr>
              <a:t>delay</a:t>
            </a:r>
            <a:r>
              <a:rPr lang="tr-TR" altLang="tr-TR" sz="1200" b="1" dirty="0">
                <a:latin typeface="Courier New" pitchFamily="49" charset="0"/>
              </a:rPr>
              <a:t>(250);	</a:t>
            </a:r>
            <a:r>
              <a:rPr lang="tr-TR" altLang="tr-TR" sz="1200" b="1" dirty="0" err="1">
                <a:latin typeface="Courier New" pitchFamily="49" charset="0"/>
              </a:rPr>
              <a:t>digitalWrite</a:t>
            </a:r>
            <a:r>
              <a:rPr lang="tr-TR" altLang="tr-TR" sz="1200" b="1" dirty="0">
                <a:latin typeface="Courier New" pitchFamily="49" charset="0"/>
              </a:rPr>
              <a:t>(</a:t>
            </a:r>
            <a:r>
              <a:rPr lang="tr-TR" altLang="tr-TR" sz="1200" b="1" dirty="0" err="1">
                <a:latin typeface="Courier New" pitchFamily="49" charset="0"/>
              </a:rPr>
              <a:t>ledPin</a:t>
            </a:r>
            <a:r>
              <a:rPr lang="tr-TR" altLang="tr-TR" sz="1200" b="1" dirty="0"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HIGH</a:t>
            </a:r>
            <a:r>
              <a:rPr lang="tr-TR" altLang="tr-TR" sz="1200" b="1" dirty="0"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latin typeface="Courier New" pitchFamily="49" charset="0"/>
              </a:rPr>
              <a:t>  } </a:t>
            </a:r>
          </a:p>
          <a:p>
            <a:r>
              <a:rPr lang="tr-TR" altLang="tr-TR" sz="1200" b="1" dirty="0">
                <a:latin typeface="Courier New" pitchFamily="49" charset="0"/>
              </a:rPr>
              <a:t>  else {</a:t>
            </a:r>
          </a:p>
          <a:p>
            <a:r>
              <a:rPr lang="tr-TR" altLang="tr-TR" sz="1200" b="1" dirty="0">
                <a:latin typeface="Courier New" pitchFamily="49" charset="0"/>
              </a:rPr>
              <a:t>    	</a:t>
            </a:r>
            <a:r>
              <a:rPr lang="tr-TR" altLang="tr-TR" sz="1200" b="1" dirty="0" err="1">
                <a:latin typeface="Courier New" pitchFamily="49" charset="0"/>
              </a:rPr>
              <a:t>digitalWrite</a:t>
            </a:r>
            <a:r>
              <a:rPr lang="tr-TR" altLang="tr-TR" sz="1200" b="1" dirty="0">
                <a:latin typeface="Courier New" pitchFamily="49" charset="0"/>
              </a:rPr>
              <a:t>(</a:t>
            </a:r>
            <a:r>
              <a:rPr lang="tr-TR" altLang="tr-TR" sz="1200" b="1" dirty="0" err="1">
                <a:latin typeface="Courier New" pitchFamily="49" charset="0"/>
              </a:rPr>
              <a:t>ledPin</a:t>
            </a:r>
            <a:r>
              <a:rPr lang="tr-TR" altLang="tr-TR" sz="1200" b="1" dirty="0">
                <a:latin typeface="Courier New" pitchFamily="49" charset="0"/>
              </a:rPr>
              <a:t>, </a:t>
            </a:r>
            <a:r>
              <a:rPr lang="tr-TR" altLang="tr-TR" sz="1200" b="1" dirty="0">
                <a:solidFill>
                  <a:srgbClr val="FF9900"/>
                </a:solidFill>
                <a:latin typeface="Courier New" pitchFamily="49" charset="0"/>
              </a:rPr>
              <a:t>LOW</a:t>
            </a:r>
            <a:r>
              <a:rPr lang="tr-TR" altLang="tr-TR" sz="1200" b="1" dirty="0">
                <a:latin typeface="Courier New" pitchFamily="49" charset="0"/>
              </a:rPr>
              <a:t>);</a:t>
            </a:r>
          </a:p>
          <a:p>
            <a:r>
              <a:rPr lang="tr-TR" altLang="tr-TR" sz="1200" b="1" dirty="0">
                <a:latin typeface="Courier New" pitchFamily="49" charset="0"/>
              </a:rPr>
              <a:t>  }</a:t>
            </a:r>
          </a:p>
          <a:p>
            <a:endParaRPr lang="tr-TR" sz="1200" dirty="0"/>
          </a:p>
        </p:txBody>
      </p:sp>
      <p:sp>
        <p:nvSpPr>
          <p:cNvPr id="3" name="Sol Sağ Ok 2"/>
          <p:cNvSpPr/>
          <p:nvPr/>
        </p:nvSpPr>
        <p:spPr>
          <a:xfrm>
            <a:off x="3851920" y="3291830"/>
            <a:ext cx="1107016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5796136" y="1573024"/>
            <a:ext cx="2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Alternatif Kullanım Şekli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iş Ekran Sunu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594</Words>
  <Application>Microsoft Office PowerPoint</Application>
  <PresentationFormat>Ekran Gösterisi (16:9)</PresentationFormat>
  <Paragraphs>141</Paragraphs>
  <Slides>17</Slides>
  <Notes>7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Helvetica Neue</vt:lpstr>
      <vt:lpstr>Times New Roman</vt:lpstr>
      <vt:lpstr>Tw Cen MT</vt:lpstr>
      <vt:lpstr>Wingdings</vt:lpstr>
      <vt:lpstr>Wingdings 2</vt:lpstr>
      <vt:lpstr>Geniş Ekran Sunu</vt:lpstr>
      <vt:lpstr>Arduino Programlama</vt:lpstr>
      <vt:lpstr>6 Büyük Kavram</vt:lpstr>
      <vt:lpstr>PowerPoint Sunusu</vt:lpstr>
      <vt:lpstr>Dijital Giriş Okuma</vt:lpstr>
      <vt:lpstr>PowerPoint Sunusu</vt:lpstr>
      <vt:lpstr>Buton- Anahtar Girişi Okuma</vt:lpstr>
      <vt:lpstr>Buton- Anahtar Girişi Okuma</vt:lpstr>
      <vt:lpstr>Butonlardaki Problem</vt:lpstr>
      <vt:lpstr>Yazılımsal Debouncing</vt:lpstr>
      <vt:lpstr>Elektronik Zar</vt:lpstr>
      <vt:lpstr>Analog-Dijital veya Dijital- Analog</vt:lpstr>
      <vt:lpstr>PowerPoint Sunusu</vt:lpstr>
      <vt:lpstr>Analog Dijital Çevirici ADC:</vt:lpstr>
      <vt:lpstr>Potansiyometre Okuma</vt:lpstr>
      <vt:lpstr>Analog Sensörler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2019-12-25T05:10:22Z</dcterms:created>
  <dcterms:modified xsi:type="dcterms:W3CDTF">2021-12-04T13:33:12Z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1055</vt:i4>
  </property>
  <property fmtid="{D5CDD505-2E9C-101B-9397-08002B2CF9AE}" pid="3" name="_Version">
    <vt:lpwstr>12.0.4518</vt:lpwstr>
  </property>
</Properties>
</file>