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3"/>
  </p:sldMasterIdLst>
  <p:notesMasterIdLst>
    <p:notesMasterId r:id="rId28"/>
  </p:notesMasterIdLst>
  <p:sldIdLst>
    <p:sldId id="256" r:id="rId4"/>
    <p:sldId id="259" r:id="rId5"/>
    <p:sldId id="258" r:id="rId6"/>
    <p:sldId id="257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80" r:id="rId20"/>
    <p:sldId id="279" r:id="rId21"/>
    <p:sldId id="277" r:id="rId22"/>
    <p:sldId id="278" r:id="rId23"/>
    <p:sldId id="281" r:id="rId24"/>
    <p:sldId id="275" r:id="rId25"/>
    <p:sldId id="276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7" autoAdjust="0"/>
  </p:normalViewPr>
  <p:slideViewPr>
    <p:cSldViewPr>
      <p:cViewPr varScale="1">
        <p:scale>
          <a:sx n="85" d="100"/>
          <a:sy n="85" d="100"/>
        </p:scale>
        <p:origin x="-136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53159-4B1E-4595-8D90-897342FCF786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D9515-B21E-4D52-B6D9-F6E627237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7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D9515-B21E-4D52-B6D9-F6E62723727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9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7797" y="1052736"/>
            <a:ext cx="8280920" cy="142244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tr-TR" sz="5400" b="1" dirty="0" err="1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Arduino</a:t>
            </a:r>
            <a:r>
              <a:rPr lang="tr-TR" sz="54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Programlama</a:t>
            </a:r>
            <a:endParaRPr lang="tr-TR" sz="54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58" name="StickyNote"/>
          <p:cNvGrpSpPr/>
          <p:nvPr>
            <p:custDataLst>
              <p:custData r:id="rId1"/>
            </p:custDataLst>
          </p:nvPr>
        </p:nvGrpSpPr>
        <p:grpSpPr>
          <a:xfrm>
            <a:off x="2123727" y="3702060"/>
            <a:ext cx="5117091" cy="2239293"/>
            <a:chOff x="4085879" y="2629127"/>
            <a:chExt cx="1624496" cy="3404686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85879" y="2802567"/>
              <a:ext cx="1624496" cy="32312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Mikrodenetleyici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Nedir?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Arduino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mikrodenetleyicisi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özellikleri.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Arduino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programlama dili özellikleri.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Programlamaya giriş</a:t>
              </a:r>
              <a:endParaRPr lang="en-US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ape"/>
            <p:cNvSpPr>
              <a:spLocks/>
            </p:cNvSpPr>
            <p:nvPr/>
          </p:nvSpPr>
          <p:spPr>
            <a:xfrm rot="401918">
              <a:off x="4808629" y="2629127"/>
              <a:ext cx="178996" cy="32756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0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tr-TR" dirty="0"/>
              <a:t>Her </a:t>
            </a:r>
            <a:r>
              <a:rPr lang="tr-TR" dirty="0" err="1" smtClean="0"/>
              <a:t>Arduino</a:t>
            </a:r>
            <a:r>
              <a:rPr lang="tr-TR" dirty="0" smtClean="0"/>
              <a:t> programında…</a:t>
            </a:r>
            <a:endParaRPr lang="tr-TR" dirty="0"/>
          </a:p>
        </p:txBody>
      </p:sp>
      <p:pic>
        <p:nvPicPr>
          <p:cNvPr id="4" name="Google Shape;33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980728"/>
            <a:ext cx="1512169" cy="15371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3923928" y="1268760"/>
            <a:ext cx="495520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tr-TR" sz="2000" dirty="0" smtClean="0"/>
              <a:t>Yer alan iki ana yapı :</a:t>
            </a:r>
          </a:p>
          <a:p>
            <a:pPr lvl="0">
              <a:spcBef>
                <a:spcPts val="600"/>
              </a:spcBef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r-T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600"/>
              </a:spcBef>
            </a:pPr>
            <a:r>
              <a:rPr lang="tr-TR" sz="20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fonksiyonlarıdır.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Google Shape;416;p63"/>
          <p:cNvPicPr preferRelativeResize="0"/>
          <p:nvPr/>
        </p:nvPicPr>
        <p:blipFill rotWithShape="1">
          <a:blip r:embed="rId3">
            <a:alphaModFix/>
          </a:blip>
          <a:srcRect b="25639"/>
          <a:stretch/>
        </p:blipFill>
        <p:spPr>
          <a:xfrm>
            <a:off x="107504" y="2780928"/>
            <a:ext cx="3816424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17;p63"/>
          <p:cNvSpPr/>
          <p:nvPr/>
        </p:nvSpPr>
        <p:spPr>
          <a:xfrm rot="1562869">
            <a:off x="1438788" y="4798941"/>
            <a:ext cx="1753730" cy="45725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7;p63"/>
          <p:cNvSpPr/>
          <p:nvPr/>
        </p:nvSpPr>
        <p:spPr>
          <a:xfrm rot="1562869">
            <a:off x="910922" y="5551824"/>
            <a:ext cx="1753730" cy="45725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Dikdörtgen 8"/>
          <p:cNvSpPr/>
          <p:nvPr/>
        </p:nvSpPr>
        <p:spPr>
          <a:xfrm>
            <a:off x="4022468" y="5120024"/>
            <a:ext cx="4749441" cy="147732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Genel olarak, </a:t>
            </a:r>
            <a:r>
              <a:rPr lang="tr-TR" dirty="0" smtClean="0"/>
              <a:t>fonksiyonlar çok </a:t>
            </a:r>
            <a:r>
              <a:rPr lang="tr-TR" dirty="0"/>
              <a:t>sayıda </a:t>
            </a:r>
            <a:r>
              <a:rPr lang="tr-TR" dirty="0" smtClean="0"/>
              <a:t>kod kullanır </a:t>
            </a:r>
            <a:r>
              <a:rPr lang="tr-TR" dirty="0"/>
              <a:t>ve bir değer veya sonuç döndürür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«</a:t>
            </a:r>
            <a:r>
              <a:rPr lang="tr-TR" b="1" dirty="0" err="1" smtClean="0">
                <a:solidFill>
                  <a:schemeClr val="tx2"/>
                </a:solidFill>
              </a:rPr>
              <a:t>void</a:t>
            </a:r>
            <a:r>
              <a:rPr lang="tr-TR" dirty="0" smtClean="0"/>
              <a:t>», </a:t>
            </a:r>
            <a:r>
              <a:rPr lang="tr-TR" dirty="0"/>
              <a:t>bu iki fonksiyonun hiçbir şey döndürmediğini ima </a:t>
            </a:r>
            <a:r>
              <a:rPr lang="tr-TR" dirty="0" smtClean="0"/>
              <a:t>eder.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792088" cy="31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427;p64"/>
          <p:cNvSpPr txBox="1"/>
          <p:nvPr/>
        </p:nvSpPr>
        <p:spPr>
          <a:xfrm>
            <a:off x="3923928" y="3148080"/>
            <a:ext cx="5220072" cy="157706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sz="1800" dirty="0" smtClean="0"/>
              <a:t>Program hakkında bilgiler eklemek, ilerleyişini g</a:t>
            </a:r>
            <a:r>
              <a:rPr lang="tr-TR" dirty="0" smtClean="0"/>
              <a:t>özlemek veya komutları devre dışı bırakmak için programınıza yorum ifadeleri ekleyebilirsiniz.</a:t>
            </a:r>
            <a:endParaRPr lang="tr-TR" sz="1800" dirty="0"/>
          </a:p>
          <a:p>
            <a:pPr lvl="0"/>
            <a:r>
              <a:rPr lang="tr-TR" sz="1800" dirty="0"/>
              <a:t>Yorumlar iki eğik çizgi ile başlar </a:t>
            </a:r>
            <a:r>
              <a:rPr lang="tr-TR" sz="1800" b="1" dirty="0"/>
              <a:t>//</a:t>
            </a:r>
            <a:r>
              <a:rPr lang="tr-TR" sz="1800" dirty="0"/>
              <a:t> </a:t>
            </a:r>
            <a:r>
              <a:rPr lang="tr-TR" sz="1800" dirty="0" smtClean="0"/>
              <a:t>veya</a:t>
            </a:r>
          </a:p>
          <a:p>
            <a:pPr lvl="0"/>
            <a:r>
              <a:rPr lang="tr-TR" sz="1800" dirty="0" smtClean="0"/>
              <a:t> </a:t>
            </a:r>
            <a:r>
              <a:rPr lang="tr-TR" sz="1800" b="1" dirty="0"/>
              <a:t>/ </a:t>
            </a:r>
            <a:r>
              <a:rPr lang="tr-TR" sz="1800" b="1" dirty="0" smtClean="0"/>
              <a:t>* yorum </a:t>
            </a:r>
            <a:r>
              <a:rPr lang="tr-TR" sz="1800" b="1" dirty="0"/>
              <a:t>* / </a:t>
            </a:r>
            <a:r>
              <a:rPr lang="tr-TR" sz="1800" dirty="0" smtClean="0"/>
              <a:t>şeklinde blok olarak kullanılırlar.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7341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990600"/>
          </a:xfrm>
        </p:spPr>
        <p:txBody>
          <a:bodyPr>
            <a:normAutofit/>
          </a:bodyPr>
          <a:lstStyle/>
          <a:p>
            <a:r>
              <a:rPr lang="tr-TR" dirty="0" err="1" smtClean="0"/>
              <a:t>Led</a:t>
            </a:r>
            <a:r>
              <a:rPr lang="tr-TR" dirty="0" smtClean="0"/>
              <a:t> </a:t>
            </a:r>
            <a:r>
              <a:rPr lang="tr-TR" dirty="0" err="1" smtClean="0"/>
              <a:t>Blink</a:t>
            </a:r>
            <a:r>
              <a:rPr lang="tr-TR" dirty="0" smtClean="0"/>
              <a:t> örneği üzerinde…</a:t>
            </a:r>
            <a:endParaRPr lang="tr-TR" dirty="0"/>
          </a:p>
        </p:txBody>
      </p:sp>
      <p:pic>
        <p:nvPicPr>
          <p:cNvPr id="4" name="Google Shape;435;p65"/>
          <p:cNvPicPr preferRelativeResize="0"/>
          <p:nvPr/>
        </p:nvPicPr>
        <p:blipFill rotWithShape="1">
          <a:blip r:embed="rId2">
            <a:alphaModFix/>
          </a:blip>
          <a:srcRect b="19794"/>
          <a:stretch/>
        </p:blipFill>
        <p:spPr>
          <a:xfrm>
            <a:off x="251520" y="1088731"/>
            <a:ext cx="5122912" cy="49558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6;p65"/>
          <p:cNvSpPr/>
          <p:nvPr/>
        </p:nvSpPr>
        <p:spPr>
          <a:xfrm rot="20536350">
            <a:off x="1762468" y="2092689"/>
            <a:ext cx="2292591" cy="45696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7;p65"/>
          <p:cNvSpPr txBox="1"/>
          <p:nvPr/>
        </p:nvSpPr>
        <p:spPr>
          <a:xfrm>
            <a:off x="4166228" y="1417650"/>
            <a:ext cx="4637810" cy="1507294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b="1" dirty="0" err="1">
                <a:latin typeface="Courier New"/>
                <a:ea typeface="Courier New"/>
                <a:cs typeface="Courier New"/>
                <a:sym typeface="Courier New"/>
              </a:rPr>
              <a:t>ledPin</a:t>
            </a:r>
            <a:r>
              <a:rPr lang="tr-TR" b="1" dirty="0">
                <a:latin typeface="Courier New"/>
                <a:ea typeface="Courier New"/>
                <a:cs typeface="Courier New"/>
                <a:sym typeface="Courier New"/>
              </a:rPr>
              <a:t> bir değişkendir.</a:t>
            </a:r>
          </a:p>
          <a:p>
            <a:pPr lvl="0"/>
            <a:r>
              <a:rPr lang="tr-TR" b="1" dirty="0">
                <a:latin typeface="Courier New"/>
                <a:ea typeface="Courier New"/>
                <a:cs typeface="Courier New"/>
                <a:sym typeface="Courier New"/>
              </a:rPr>
              <a:t>Burada 13 </a:t>
            </a:r>
            <a:r>
              <a:rPr lang="tr-TR" b="1" dirty="0" smtClean="0">
                <a:latin typeface="Courier New"/>
                <a:ea typeface="Courier New"/>
                <a:cs typeface="Courier New"/>
                <a:sym typeface="Courier New"/>
              </a:rPr>
              <a:t>değerini atarız.</a:t>
            </a:r>
          </a:p>
          <a:p>
            <a:pPr lvl="0"/>
            <a:endParaRPr lang="tr-TR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tr-T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r-TR" b="1" dirty="0">
                <a:latin typeface="Courier New"/>
                <a:ea typeface="Courier New"/>
                <a:cs typeface="Courier New"/>
                <a:sym typeface="Courier New"/>
              </a:rPr>
              <a:t> değişken türünü bir tamsayı olarak tanımlar.</a:t>
            </a:r>
            <a:endParaRPr dirty="0"/>
          </a:p>
        </p:txBody>
      </p:sp>
      <p:sp>
        <p:nvSpPr>
          <p:cNvPr id="8" name="Google Shape;444;p66"/>
          <p:cNvSpPr/>
          <p:nvPr/>
        </p:nvSpPr>
        <p:spPr>
          <a:xfrm rot="21399595">
            <a:off x="2111616" y="3217502"/>
            <a:ext cx="1956675" cy="41166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5;p66"/>
          <p:cNvSpPr txBox="1"/>
          <p:nvPr/>
        </p:nvSpPr>
        <p:spPr>
          <a:xfrm>
            <a:off x="4179838" y="3183302"/>
            <a:ext cx="4624200" cy="1757866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r-T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tr-TR" b="1" dirty="0">
                <a:latin typeface="Courier New"/>
                <a:ea typeface="Courier New"/>
                <a:cs typeface="Courier New"/>
                <a:sym typeface="Courier New"/>
              </a:rPr>
              <a:t>başlangıçta yalnızca bir kez çalışır</a:t>
            </a:r>
            <a:r>
              <a:rPr lang="tr-TR" b="1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/>
            <a:endParaRPr lang="tr-TR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(ledPin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r-TR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tr-TR" b="1" dirty="0" err="1">
                <a:latin typeface="Courier New"/>
                <a:ea typeface="Courier New"/>
                <a:cs typeface="Courier New"/>
              </a:rPr>
              <a:t>Arduino'yu</a:t>
            </a:r>
            <a:r>
              <a:rPr lang="tr-TR" b="1" dirty="0">
                <a:latin typeface="Courier New"/>
                <a:ea typeface="Courier New"/>
                <a:cs typeface="Courier New"/>
              </a:rPr>
              <a:t> </a:t>
            </a:r>
            <a:r>
              <a:rPr lang="tr-TR" b="1" dirty="0" err="1" smtClean="0">
                <a:latin typeface="Courier New"/>
                <a:ea typeface="Courier New"/>
                <a:cs typeface="Courier New"/>
              </a:rPr>
              <a:t>pin</a:t>
            </a:r>
            <a:r>
              <a:rPr lang="tr-TR" b="1" dirty="0" smtClean="0">
                <a:latin typeface="Courier New"/>
                <a:ea typeface="Courier New"/>
                <a:cs typeface="Courier New"/>
              </a:rPr>
              <a:t> çalışmasını ÇIKIŞ olacak şekilde ayarlar.</a:t>
            </a:r>
            <a:endParaRPr b="1" dirty="0">
              <a:latin typeface="Courier New"/>
              <a:ea typeface="Courier New"/>
              <a:cs typeface="Courier New"/>
            </a:endParaRPr>
          </a:p>
        </p:txBody>
      </p:sp>
      <p:grpSp>
        <p:nvGrpSpPr>
          <p:cNvPr id="10" name="Google Shape;466;p68"/>
          <p:cNvGrpSpPr/>
          <p:nvPr/>
        </p:nvGrpSpPr>
        <p:grpSpPr>
          <a:xfrm>
            <a:off x="2623921" y="4513101"/>
            <a:ext cx="1555917" cy="1245481"/>
            <a:chOff x="5962914" y="3879700"/>
            <a:chExt cx="2493789" cy="1867950"/>
          </a:xfrm>
        </p:grpSpPr>
        <p:sp>
          <p:nvSpPr>
            <p:cNvPr id="11" name="Google Shape;467;p68"/>
            <p:cNvSpPr/>
            <p:nvPr/>
          </p:nvSpPr>
          <p:spPr>
            <a:xfrm>
              <a:off x="6059103" y="3879700"/>
              <a:ext cx="2397600" cy="858000"/>
            </a:xfrm>
            <a:prstGeom prst="curvedDownArrow">
              <a:avLst>
                <a:gd name="adj1" fmla="val 25000"/>
                <a:gd name="adj2" fmla="val 50000"/>
                <a:gd name="adj3" fmla="val 21212"/>
              </a:avLst>
            </a:prstGeom>
            <a:solidFill>
              <a:srgbClr val="FF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p68"/>
            <p:cNvSpPr/>
            <p:nvPr/>
          </p:nvSpPr>
          <p:spPr>
            <a:xfrm rot="10800000">
              <a:off x="5962914" y="4889650"/>
              <a:ext cx="2397600" cy="8580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9;p68"/>
            <p:cNvSpPr txBox="1"/>
            <p:nvPr/>
          </p:nvSpPr>
          <p:spPr>
            <a:xfrm>
              <a:off x="6432450" y="4543625"/>
              <a:ext cx="15876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latin typeface="Ubuntu"/>
                  <a:ea typeface="Ubuntu"/>
                  <a:cs typeface="Ubuntu"/>
                  <a:sym typeface="Ubuntu"/>
                </a:rPr>
                <a:t>REPEAT</a:t>
              </a:r>
              <a:endParaRPr sz="1200" b="1" i="1" dirty="0">
                <a:latin typeface="Ubuntu"/>
                <a:ea typeface="Ubuntu"/>
                <a:cs typeface="Ubuntu"/>
                <a:sym typeface="Ubuntu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latin typeface="Ubuntu"/>
                  <a:ea typeface="Ubuntu"/>
                  <a:cs typeface="Ubuntu"/>
                  <a:sym typeface="Ubuntu"/>
                </a:rPr>
                <a:t>FOREVER!!!</a:t>
              </a:r>
              <a:endParaRPr sz="1200" b="1" i="1" dirty="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4" name="Google Shape;437;p65"/>
          <p:cNvSpPr txBox="1"/>
          <p:nvPr/>
        </p:nvSpPr>
        <p:spPr>
          <a:xfrm>
            <a:off x="5000019" y="5123520"/>
            <a:ext cx="4032448" cy="99567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tr-TR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oop</a:t>
            </a:r>
            <a:r>
              <a:rPr lang="tr-T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r-TR" b="1" dirty="0" err="1" smtClean="0">
                <a:latin typeface="Courier New"/>
                <a:ea typeface="Courier New"/>
                <a:cs typeface="Courier New"/>
                <a:sym typeface="Courier New"/>
              </a:rPr>
              <a:t>arduino</a:t>
            </a:r>
            <a:r>
              <a:rPr lang="tr-TR" b="1" dirty="0" smtClean="0">
                <a:latin typeface="Courier New"/>
                <a:ea typeface="Courier New"/>
                <a:cs typeface="Courier New"/>
                <a:sym typeface="Courier New"/>
              </a:rPr>
              <a:t> ya enerji geldiği müddetçe çalışmasını devam ettirir. </a:t>
            </a:r>
            <a:endParaRPr dirty="0"/>
          </a:p>
        </p:txBody>
      </p:sp>
      <p:sp>
        <p:nvSpPr>
          <p:cNvPr id="15" name="Dikdörtgen 14"/>
          <p:cNvSpPr/>
          <p:nvPr/>
        </p:nvSpPr>
        <p:spPr>
          <a:xfrm>
            <a:off x="107504" y="6119189"/>
            <a:ext cx="65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700"/>
              </a:spcBef>
            </a:pPr>
            <a:r>
              <a:rPr lang="tr-T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r-TR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NOTE:commands</a:t>
            </a:r>
            <a:r>
              <a:rPr lang="tr-T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are</a:t>
            </a:r>
            <a:r>
              <a:rPr lang="tr-T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CASE-</a:t>
            </a:r>
            <a:r>
              <a:rPr lang="tr-T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sensitive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6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TfoTZCcHJ00vQE7jM8OKWxxJkHFoY1p5Ir69BRdCbeOFJGD7J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2904093"/>
            <a:ext cx="5916268" cy="35497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14141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INPUT </a:t>
            </a:r>
            <a:r>
              <a:rPr lang="tr-TR" dirty="0" smtClean="0"/>
              <a:t>&amp; </a:t>
            </a:r>
            <a:r>
              <a:rPr lang="en-US" dirty="0" smtClean="0"/>
              <a:t>OUTPUT</a:t>
            </a:r>
            <a:r>
              <a:rPr lang="tr-TR" dirty="0" smtClean="0"/>
              <a:t> Kavramları</a:t>
            </a:r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0813" cy="4418013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1800" dirty="0" err="1"/>
              <a:t>Mikrodenetleyici</a:t>
            </a:r>
            <a:r>
              <a:rPr lang="en-US" sz="1800" dirty="0"/>
              <a:t> (</a:t>
            </a:r>
            <a:r>
              <a:rPr lang="en-US" sz="1800" dirty="0" err="1" smtClean="0"/>
              <a:t>elektrik</a:t>
            </a:r>
            <a:r>
              <a:rPr lang="tr-TR" sz="1800" dirty="0" smtClean="0"/>
              <a:t>sel </a:t>
            </a:r>
            <a:r>
              <a:rPr lang="tr-TR" sz="1800" dirty="0" err="1" smtClean="0"/>
              <a:t>bord</a:t>
            </a:r>
            <a:r>
              <a:rPr lang="en-US" sz="1800" dirty="0" smtClean="0"/>
              <a:t>) </a:t>
            </a:r>
            <a:r>
              <a:rPr lang="tr-TR" sz="1800" dirty="0" smtClean="0"/>
              <a:t>tarafından</a:t>
            </a:r>
            <a:r>
              <a:rPr lang="en-US" sz="1800" dirty="0" smtClean="0"/>
              <a:t> </a:t>
            </a:r>
            <a:r>
              <a:rPr lang="en-US" sz="1800" dirty="0" err="1"/>
              <a:t>referans</a:t>
            </a:r>
            <a:r>
              <a:rPr lang="en-US" sz="1800" dirty="0"/>
              <a:t> </a:t>
            </a:r>
            <a:r>
              <a:rPr lang="en-US" sz="1800" dirty="0" err="1"/>
              <a:t>alınmıştır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2676" y="1916832"/>
            <a:ext cx="388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Times New Roman" charset="0"/>
              <a:buNone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  <a:r>
              <a:rPr lang="en-US" sz="2000" dirty="0" smtClean="0"/>
              <a:t> is a signal / information going into the board.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0" y="1844824"/>
            <a:ext cx="396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Times New Roman" charset="0"/>
              <a:buNone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US" sz="2000" dirty="0" smtClean="0"/>
              <a:t> is any signal exiting the board.</a:t>
            </a:r>
          </a:p>
          <a:p>
            <a:pPr marL="0" indent="0" eaLnBrk="1" hangingPunct="1">
              <a:buFont typeface="Times New Roman" charset="0"/>
              <a:buNone/>
              <a:defRPr/>
            </a:pPr>
            <a:endParaRPr lang="en-US" sz="20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10842" y="6372036"/>
            <a:ext cx="4464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b="1" dirty="0" smtClean="0"/>
              <a:t>What </a:t>
            </a:r>
            <a:r>
              <a:rPr lang="en-US" altLang="tr-TR" b="1" dirty="0"/>
              <a:t>are some examples of Outputs?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051994" y="2708920"/>
            <a:ext cx="2893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b="1" dirty="0" err="1"/>
              <a:t>Fiziksel</a:t>
            </a:r>
            <a:r>
              <a:rPr lang="en-US" altLang="tr-TR" b="1" dirty="0"/>
              <a:t> </a:t>
            </a:r>
            <a:r>
              <a:rPr lang="en-US" altLang="tr-TR" b="1" dirty="0" err="1"/>
              <a:t>hesaplama</a:t>
            </a:r>
            <a:r>
              <a:rPr lang="en-US" altLang="tr-TR" b="1" dirty="0"/>
              <a:t> </a:t>
            </a:r>
            <a:r>
              <a:rPr lang="en-US" altLang="tr-TR" b="1" dirty="0" err="1"/>
              <a:t>kullanan</a:t>
            </a:r>
            <a:r>
              <a:rPr lang="en-US" altLang="tr-TR" b="1" dirty="0"/>
              <a:t> </a:t>
            </a:r>
            <a:r>
              <a:rPr lang="en-US" altLang="tr-TR" b="1" dirty="0" err="1"/>
              <a:t>hemen</a:t>
            </a:r>
            <a:r>
              <a:rPr lang="en-US" altLang="tr-TR" b="1" dirty="0"/>
              <a:t> </a:t>
            </a:r>
            <a:r>
              <a:rPr lang="en-US" altLang="tr-TR" b="1" dirty="0" err="1"/>
              <a:t>hemen</a:t>
            </a:r>
            <a:r>
              <a:rPr lang="en-US" altLang="tr-TR" b="1" dirty="0"/>
              <a:t> </a:t>
            </a:r>
            <a:r>
              <a:rPr lang="en-US" altLang="tr-TR" b="1" dirty="0" err="1"/>
              <a:t>tüm</a:t>
            </a:r>
            <a:r>
              <a:rPr lang="en-US" altLang="tr-TR" b="1" dirty="0"/>
              <a:t> </a:t>
            </a:r>
            <a:r>
              <a:rPr lang="en-US" altLang="tr-TR" b="1" dirty="0" err="1"/>
              <a:t>sistemler</a:t>
            </a:r>
            <a:r>
              <a:rPr lang="en-US" altLang="tr-TR" b="1" dirty="0"/>
              <a:t> </a:t>
            </a:r>
            <a:r>
              <a:rPr lang="en-US" altLang="tr-TR" b="1" dirty="0" err="1"/>
              <a:t>bir</a:t>
            </a:r>
            <a:r>
              <a:rPr lang="en-US" altLang="tr-TR" b="1" dirty="0"/>
              <a:t> </a:t>
            </a:r>
            <a:r>
              <a:rPr lang="en-US" altLang="tr-TR" b="1" dirty="0" err="1"/>
              <a:t>tür</a:t>
            </a:r>
            <a:r>
              <a:rPr lang="en-US" altLang="tr-TR" b="1" dirty="0"/>
              <a:t> </a:t>
            </a:r>
            <a:r>
              <a:rPr lang="tr-TR" altLang="tr-TR" b="1" dirty="0" smtClean="0"/>
              <a:t>   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b="1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b="1" dirty="0" smtClean="0"/>
              <a:t>        girdi ve çıktı</a:t>
            </a:r>
            <a:r>
              <a:rPr lang="en-US" altLang="tr-TR" b="1" dirty="0" smtClean="0"/>
              <a:t> </a:t>
            </a:r>
            <a:endParaRPr lang="tr-TR" altLang="tr-TR" b="1" dirty="0" smtClean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b="1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b="1" dirty="0" smtClean="0"/>
              <a:t>     </a:t>
            </a:r>
            <a:r>
              <a:rPr lang="en-US" altLang="tr-TR" b="1" dirty="0" err="1" smtClean="0"/>
              <a:t>biçimine</a:t>
            </a:r>
            <a:r>
              <a:rPr lang="en-US" altLang="tr-TR" b="1" dirty="0" smtClean="0"/>
              <a:t> </a:t>
            </a:r>
            <a:r>
              <a:rPr lang="en-US" altLang="tr-TR" b="1" dirty="0" err="1"/>
              <a:t>sahip</a:t>
            </a:r>
            <a:r>
              <a:rPr lang="tr-TR" altLang="tr-TR" b="1" dirty="0"/>
              <a:t>tir.</a:t>
            </a:r>
          </a:p>
        </p:txBody>
      </p:sp>
      <p:sp>
        <p:nvSpPr>
          <p:cNvPr id="12" name="Sola Bükülü Ok 11"/>
          <p:cNvSpPr/>
          <p:nvPr/>
        </p:nvSpPr>
        <p:spPr>
          <a:xfrm rot="16354535" flipH="1" flipV="1">
            <a:off x="3565122" y="3352587"/>
            <a:ext cx="1280790" cy="4135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7504" y="3397750"/>
            <a:ext cx="1728192" cy="289280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Times New Roman" charset="0"/>
              <a:buNone/>
              <a:defRPr/>
            </a:pPr>
            <a:r>
              <a:rPr lang="en-US" sz="2000" b="1" u="sng" dirty="0" smtClean="0"/>
              <a:t>Examples</a:t>
            </a:r>
            <a:r>
              <a:rPr lang="en-US" sz="2000" b="1" dirty="0" smtClean="0"/>
              <a:t>: </a:t>
            </a:r>
            <a:r>
              <a:rPr lang="en-US" sz="2000" dirty="0" smtClean="0"/>
              <a:t>Buttons</a:t>
            </a:r>
            <a:r>
              <a:rPr lang="tr-TR" sz="2000" dirty="0" smtClean="0"/>
              <a:t>,</a:t>
            </a:r>
            <a:r>
              <a:rPr lang="en-US" sz="2000" dirty="0" smtClean="0"/>
              <a:t> Switches, Light </a:t>
            </a:r>
            <a:r>
              <a:rPr lang="tr-TR" sz="2000" dirty="0" smtClean="0"/>
              <a:t>,</a:t>
            </a:r>
          </a:p>
          <a:p>
            <a:pPr marL="0" indent="0" eaLnBrk="1" hangingPunct="1">
              <a:buFont typeface="Times New Roman" charset="0"/>
              <a:buNone/>
              <a:defRPr/>
            </a:pPr>
            <a:r>
              <a:rPr lang="en-US" sz="2000" dirty="0" smtClean="0"/>
              <a:t>Flex</a:t>
            </a:r>
            <a:r>
              <a:rPr lang="tr-TR" sz="2000" dirty="0" smtClean="0"/>
              <a:t>,</a:t>
            </a:r>
          </a:p>
          <a:p>
            <a:pPr marL="0" indent="0" eaLnBrk="1" hangingPunct="1">
              <a:buFont typeface="Times New Roman" charset="0"/>
              <a:buNone/>
              <a:defRPr/>
            </a:pPr>
            <a:r>
              <a:rPr lang="en-US" sz="2000" dirty="0" smtClean="0"/>
              <a:t>Humidity</a:t>
            </a:r>
            <a:r>
              <a:rPr lang="tr-TR" sz="2000" dirty="0" smtClean="0"/>
              <a:t>,</a:t>
            </a:r>
            <a:r>
              <a:rPr lang="en-US" sz="2000" dirty="0" smtClean="0"/>
              <a:t> Temperature Sensors…</a:t>
            </a:r>
            <a:endParaRPr lang="en-US" sz="1800" dirty="0" smtClean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271792" y="3291008"/>
            <a:ext cx="1692696" cy="267638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000" b="1" u="sng" dirty="0" smtClean="0"/>
              <a:t>Examples</a:t>
            </a:r>
            <a:r>
              <a:rPr lang="en-US" sz="2000" b="1" dirty="0"/>
              <a:t>: </a:t>
            </a:r>
            <a:r>
              <a:rPr lang="en-US" sz="2000" dirty="0" smtClean="0"/>
              <a:t>LEDs</a:t>
            </a:r>
            <a:r>
              <a:rPr lang="en-US" sz="2000" dirty="0"/>
              <a:t>, </a:t>
            </a:r>
            <a:r>
              <a:rPr lang="en-US" sz="2000" dirty="0" smtClean="0"/>
              <a:t>DC motor</a:t>
            </a:r>
            <a:r>
              <a:rPr lang="en-US" sz="2000" dirty="0"/>
              <a:t>, </a:t>
            </a:r>
            <a:r>
              <a:rPr lang="en-US" sz="2000" dirty="0" smtClean="0"/>
              <a:t>servo motor, piezo buzzer, relay, RGB </a:t>
            </a:r>
            <a:r>
              <a:rPr lang="en-US" sz="2000" dirty="0"/>
              <a:t>LED</a:t>
            </a:r>
          </a:p>
          <a:p>
            <a:pPr marL="0" indent="0" eaLnBrk="1" hangingPunct="1">
              <a:buFont typeface="Times New Roman" charset="0"/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35360"/>
          </a:xfrm>
        </p:spPr>
        <p:txBody>
          <a:bodyPr>
            <a:normAutofit/>
          </a:bodyPr>
          <a:lstStyle/>
          <a:p>
            <a:r>
              <a:rPr lang="tr-TR" dirty="0" smtClean="0"/>
              <a:t>Buradaki  </a:t>
            </a:r>
            <a:r>
              <a:rPr lang="tr-TR" dirty="0"/>
              <a:t>üç talimat / komut ...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74" y="1052736"/>
            <a:ext cx="780415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73061" y="5733256"/>
            <a:ext cx="827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// Not : Bütün komutlar muhakkak </a:t>
            </a:r>
            <a:r>
              <a:rPr lang="tr-TR" sz="3200" dirty="0" smtClean="0"/>
              <a:t> </a:t>
            </a:r>
            <a:r>
              <a:rPr lang="tr-T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tr-T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dirty="0" smtClean="0"/>
              <a:t>  noktalı virgül </a:t>
            </a:r>
          </a:p>
          <a:p>
            <a:r>
              <a:rPr lang="tr-TR" sz="2400" dirty="0" smtClean="0"/>
              <a:t>// karakteri ile son bulur.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789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0969" y="1779746"/>
            <a:ext cx="3629100" cy="29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90321"/>
            <a:ext cx="8229600" cy="806431"/>
          </a:xfrm>
        </p:spPr>
        <p:txBody>
          <a:bodyPr/>
          <a:lstStyle/>
          <a:p>
            <a:r>
              <a:rPr lang="tr-TR" dirty="0"/>
              <a:t>Değişkenler ve Bellek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92934" y="1340768"/>
            <a:ext cx="6045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En basit anlamıyla, </a:t>
            </a:r>
            <a:endParaRPr lang="tr-TR" b="1" dirty="0" smtClean="0"/>
          </a:p>
          <a:p>
            <a:r>
              <a:rPr lang="tr-TR" b="1" dirty="0"/>
              <a:t>	</a:t>
            </a:r>
            <a:r>
              <a:rPr lang="tr-TR" b="1" dirty="0" smtClean="0"/>
              <a:t>	değişkenler</a:t>
            </a:r>
            <a:r>
              <a:rPr lang="tr-TR" dirty="0"/>
              <a:t>, veri depolama </a:t>
            </a:r>
            <a:r>
              <a:rPr lang="tr-TR" dirty="0" smtClean="0"/>
              <a:t>araçlarıdır.</a:t>
            </a:r>
          </a:p>
          <a:p>
            <a:endParaRPr lang="tr-TR" dirty="0"/>
          </a:p>
          <a:p>
            <a:r>
              <a:rPr lang="tr-TR" dirty="0" smtClean="0"/>
              <a:t>Bit  : </a:t>
            </a:r>
            <a:r>
              <a:rPr lang="tr-TR" dirty="0" err="1" smtClean="0"/>
              <a:t>Binarry</a:t>
            </a:r>
            <a:r>
              <a:rPr lang="tr-TR" dirty="0" smtClean="0"/>
              <a:t> </a:t>
            </a:r>
            <a:r>
              <a:rPr lang="tr-TR" dirty="0" err="1" smtClean="0"/>
              <a:t>Digit</a:t>
            </a:r>
            <a:r>
              <a:rPr lang="tr-TR" dirty="0" smtClean="0"/>
              <a:t> , </a:t>
            </a:r>
            <a:r>
              <a:rPr lang="tr-TR" dirty="0" err="1" smtClean="0"/>
              <a:t>iikili</a:t>
            </a:r>
            <a:r>
              <a:rPr lang="tr-TR" dirty="0" smtClean="0"/>
              <a:t> dijit</a:t>
            </a:r>
            <a:endParaRPr lang="tr-TR" dirty="0"/>
          </a:p>
        </p:txBody>
      </p:sp>
      <p:pic>
        <p:nvPicPr>
          <p:cNvPr id="6" name="Google Shape;48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7247" y="2583960"/>
            <a:ext cx="2419500" cy="1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8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4675" y="2864760"/>
            <a:ext cx="1973400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7;p70"/>
          <p:cNvSpPr txBox="1"/>
          <p:nvPr/>
        </p:nvSpPr>
        <p:spPr>
          <a:xfrm>
            <a:off x="1408154" y="4467500"/>
            <a:ext cx="1306500" cy="347700"/>
          </a:xfrm>
          <a:prstGeom prst="rect">
            <a:avLst/>
          </a:prstGeom>
          <a:solidFill>
            <a:srgbClr val="00B8FF"/>
          </a:solidFill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 bits</a:t>
            </a:r>
            <a:endParaRPr/>
          </a:p>
        </p:txBody>
      </p:sp>
      <p:sp>
        <p:nvSpPr>
          <p:cNvPr id="9" name="Google Shape;488;p70"/>
          <p:cNvSpPr txBox="1"/>
          <p:nvPr/>
        </p:nvSpPr>
        <p:spPr>
          <a:xfrm>
            <a:off x="3783772" y="4467500"/>
            <a:ext cx="1306500" cy="347700"/>
          </a:xfrm>
          <a:prstGeom prst="rect">
            <a:avLst/>
          </a:prstGeom>
          <a:solidFill>
            <a:srgbClr val="00B8FF"/>
          </a:solidFill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 bits</a:t>
            </a:r>
            <a:endParaRPr/>
          </a:p>
        </p:txBody>
      </p:sp>
      <p:sp>
        <p:nvSpPr>
          <p:cNvPr id="10" name="Google Shape;489;p70"/>
          <p:cNvSpPr txBox="1"/>
          <p:nvPr/>
        </p:nvSpPr>
        <p:spPr>
          <a:xfrm>
            <a:off x="6682263" y="4467500"/>
            <a:ext cx="1306500" cy="347700"/>
          </a:xfrm>
          <a:prstGeom prst="rect">
            <a:avLst/>
          </a:prstGeom>
          <a:solidFill>
            <a:srgbClr val="00B8FF"/>
          </a:solidFill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 dirty="0"/>
          </a:p>
        </p:txBody>
      </p:sp>
      <p:sp>
        <p:nvSpPr>
          <p:cNvPr id="11" name="Google Shape;490;p70"/>
          <p:cNvSpPr txBox="1"/>
          <p:nvPr/>
        </p:nvSpPr>
        <p:spPr>
          <a:xfrm>
            <a:off x="1408140" y="4994883"/>
            <a:ext cx="1741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/>
          </a:p>
        </p:txBody>
      </p:sp>
      <p:sp>
        <p:nvSpPr>
          <p:cNvPr id="12" name="Google Shape;491;p70"/>
          <p:cNvSpPr txBox="1"/>
          <p:nvPr/>
        </p:nvSpPr>
        <p:spPr>
          <a:xfrm>
            <a:off x="3783769" y="4994883"/>
            <a:ext cx="17418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unsigned 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92;p70"/>
          <p:cNvSpPr txBox="1"/>
          <p:nvPr/>
        </p:nvSpPr>
        <p:spPr>
          <a:xfrm>
            <a:off x="6682274" y="4994883"/>
            <a:ext cx="2138197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dirty="0"/>
          </a:p>
        </p:txBody>
      </p:sp>
      <p:sp>
        <p:nvSpPr>
          <p:cNvPr id="14" name="Google Shape;493;p70"/>
          <p:cNvSpPr txBox="1"/>
          <p:nvPr/>
        </p:nvSpPr>
        <p:spPr>
          <a:xfrm>
            <a:off x="167625" y="4467500"/>
            <a:ext cx="836100" cy="347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Size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" name="Google Shape;494;p70"/>
          <p:cNvSpPr txBox="1"/>
          <p:nvPr/>
        </p:nvSpPr>
        <p:spPr>
          <a:xfrm>
            <a:off x="167624" y="5068400"/>
            <a:ext cx="947991" cy="347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/>
                <a:ea typeface="Arial Black"/>
                <a:cs typeface="Arial Black"/>
                <a:sym typeface="Arial Black"/>
              </a:rPr>
              <a:t>Types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401180" y="606361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1 Bayt(B) 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3783769" y="60723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2 </a:t>
            </a:r>
            <a:r>
              <a:rPr lang="tr-TR" dirty="0" err="1" smtClean="0"/>
              <a:t>Bayts</a:t>
            </a:r>
            <a:r>
              <a:rPr lang="tr-TR" dirty="0" smtClean="0"/>
              <a:t>(B) 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6598639" y="61079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4 </a:t>
            </a:r>
            <a:r>
              <a:rPr lang="tr-TR" dirty="0" err="1" smtClean="0"/>
              <a:t>Bayts</a:t>
            </a:r>
            <a:r>
              <a:rPr lang="tr-TR" dirty="0" smtClean="0"/>
              <a:t>(B)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3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29979"/>
            <a:ext cx="8229600" cy="990600"/>
          </a:xfrm>
        </p:spPr>
        <p:txBody>
          <a:bodyPr/>
          <a:lstStyle/>
          <a:p>
            <a:r>
              <a:rPr lang="tr-TR" dirty="0"/>
              <a:t>Değişkenler </a:t>
            </a:r>
            <a:r>
              <a:rPr lang="tr-TR" dirty="0" smtClean="0"/>
              <a:t>: Tanımlama</a:t>
            </a:r>
            <a:endParaRPr lang="tr-TR" dirty="0"/>
          </a:p>
        </p:txBody>
      </p:sp>
      <p:pic>
        <p:nvPicPr>
          <p:cNvPr id="4" name="Picture 2" descr="İlgili res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25943"/>
            <a:ext cx="5570929" cy="34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oogle Shape;500;p71"/>
          <p:cNvGraphicFramePr/>
          <p:nvPr>
            <p:extLst>
              <p:ext uri="{D42A27DB-BD31-4B8C-83A1-F6EECF244321}">
                <p14:modId xmlns:p14="http://schemas.microsoft.com/office/powerpoint/2010/main" val="1102756889"/>
              </p:ext>
            </p:extLst>
          </p:nvPr>
        </p:nvGraphicFramePr>
        <p:xfrm>
          <a:off x="446414" y="4644028"/>
          <a:ext cx="8302050" cy="173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3675"/>
                <a:gridCol w="1383675"/>
                <a:gridCol w="1383675"/>
                <a:gridCol w="1383675"/>
                <a:gridCol w="1383675"/>
                <a:gridCol w="1383675"/>
              </a:tblGrid>
              <a:tr h="583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byte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</a:t>
                      </a:r>
                      <a:endParaRPr sz="1800" b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unsigned int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long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</a:tr>
              <a:tr h="8018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Range of Values</a:t>
                      </a:r>
                      <a:endParaRPr sz="1800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to 255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-128 to 127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-32,768 to 32,767 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0 - 65,535</a:t>
                      </a:r>
                      <a:endParaRPr sz="18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" sz="1200" b="1" dirty="0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-2,147,483,648 to 2,147,483,647</a:t>
                      </a:r>
                      <a:endParaRPr sz="1200" b="1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 : Etki Alanları</a:t>
            </a:r>
            <a:endParaRPr lang="tr-TR" dirty="0"/>
          </a:p>
        </p:txBody>
      </p:sp>
      <p:pic>
        <p:nvPicPr>
          <p:cNvPr id="4" name="Google Shape;511;p73"/>
          <p:cNvPicPr preferRelativeResize="0"/>
          <p:nvPr/>
        </p:nvPicPr>
        <p:blipFill rotWithShape="1">
          <a:blip r:embed="rId2">
            <a:alphaModFix/>
          </a:blip>
          <a:srcRect b="22233"/>
          <a:stretch/>
        </p:blipFill>
        <p:spPr>
          <a:xfrm>
            <a:off x="585250" y="1621825"/>
            <a:ext cx="5754174" cy="4831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13;p73"/>
          <p:cNvGrpSpPr/>
          <p:nvPr/>
        </p:nvGrpSpPr>
        <p:grpSpPr>
          <a:xfrm>
            <a:off x="2943600" y="2175394"/>
            <a:ext cx="5831676" cy="1253606"/>
            <a:chOff x="2943600" y="2175394"/>
            <a:chExt cx="5831676" cy="1253606"/>
          </a:xfrm>
        </p:grpSpPr>
        <p:cxnSp>
          <p:nvCxnSpPr>
            <p:cNvPr id="6" name="Google Shape;514;p73"/>
            <p:cNvCxnSpPr/>
            <p:nvPr/>
          </p:nvCxnSpPr>
          <p:spPr>
            <a:xfrm flipH="1">
              <a:off x="2943600" y="2674450"/>
              <a:ext cx="1541100" cy="229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15;p73"/>
            <p:cNvSpPr txBox="1"/>
            <p:nvPr/>
          </p:nvSpPr>
          <p:spPr>
            <a:xfrm>
              <a:off x="4355976" y="2175394"/>
              <a:ext cx="4419300" cy="125360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 err="1">
                  <a:latin typeface="Helvetica Neue"/>
                  <a:ea typeface="Helvetica Neue"/>
                  <a:cs typeface="Helvetica Neue"/>
                  <a:sym typeface="Helvetica Neue"/>
                </a:rPr>
                <a:t>s</a:t>
              </a:r>
              <a:r>
                <a:rPr lang="tr-TR" sz="1800" dirty="0" err="1" smtClean="0">
                  <a:latin typeface="Helvetica Neue"/>
                  <a:ea typeface="Helvetica Neue"/>
                  <a:cs typeface="Helvetica Neue"/>
                  <a:sym typeface="Helvetica Neue"/>
                </a:rPr>
                <a:t>etup</a:t>
              </a:r>
              <a:r>
                <a:rPr lang="tr-TR" sz="1800" dirty="0" smtClean="0">
                  <a:latin typeface="Helvetica Neue"/>
                  <a:ea typeface="Helvetica Neue"/>
                  <a:cs typeface="Helvetica Neue"/>
                  <a:sym typeface="Helvetica Neue"/>
                </a:rPr>
                <a:t>() ve </a:t>
              </a:r>
              <a:r>
                <a:rPr lang="tr-TR" sz="1800" dirty="0" err="1" smtClean="0">
                  <a:latin typeface="Helvetica Neue"/>
                  <a:ea typeface="Helvetica Neue"/>
                  <a:cs typeface="Helvetica Neue"/>
                  <a:sym typeface="Helvetica Neue"/>
                </a:rPr>
                <a:t>loop</a:t>
              </a:r>
              <a:r>
                <a:rPr lang="tr-TR" sz="1800" dirty="0" smtClean="0">
                  <a:latin typeface="Helvetica Neue"/>
                  <a:ea typeface="Helvetica Neue"/>
                  <a:cs typeface="Helvetica Neue"/>
                  <a:sym typeface="Helvetica Neue"/>
                </a:rPr>
                <a:t>() fonksiyonlarının üstünde tanımlanan değişkenler global değişkenlerdir ve programın her yerinden erişilebilirler. </a:t>
              </a:r>
              <a:endParaRPr sz="1800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" name="Google Shape;516;p73"/>
          <p:cNvGrpSpPr/>
          <p:nvPr/>
        </p:nvGrpSpPr>
        <p:grpSpPr>
          <a:xfrm>
            <a:off x="3240900" y="3679562"/>
            <a:ext cx="5534376" cy="1333613"/>
            <a:chOff x="3240900" y="3679563"/>
            <a:chExt cx="5445900" cy="1047600"/>
          </a:xfrm>
        </p:grpSpPr>
        <p:sp>
          <p:nvSpPr>
            <p:cNvPr id="9" name="Google Shape;517;p73"/>
            <p:cNvSpPr txBox="1"/>
            <p:nvPr/>
          </p:nvSpPr>
          <p:spPr>
            <a:xfrm>
              <a:off x="4267500" y="3679563"/>
              <a:ext cx="4419300" cy="10476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smtClean="0">
                  <a:latin typeface="Helvetica Neue"/>
                  <a:ea typeface="Helvetica Neue"/>
                  <a:cs typeface="Helvetica Neue"/>
                  <a:sym typeface="Helvetica Neue"/>
                </a:rPr>
                <a:t>Herhangi bir fonksiyonun gövdesi içinde tanımlanan değişkenler yerel (lokal) değişkenlerdir ve yalnızca tanımlandıkları fonksiyondan erişilebilirler.</a:t>
              </a:r>
              <a:endParaRPr sz="1800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" name="Google Shape;518;p73"/>
            <p:cNvCxnSpPr>
              <a:stCxn id="9" idx="1"/>
            </p:cNvCxnSpPr>
            <p:nvPr/>
          </p:nvCxnSpPr>
          <p:spPr>
            <a:xfrm rot="10800000">
              <a:off x="3240900" y="3966963"/>
              <a:ext cx="1026600" cy="236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" name="Metin kutusu 10"/>
          <p:cNvSpPr txBox="1"/>
          <p:nvPr/>
        </p:nvSpPr>
        <p:spPr>
          <a:xfrm>
            <a:off x="6444208" y="5229200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 smtClean="0"/>
              <a:t>Erişilebilirlik:  </a:t>
            </a:r>
            <a:r>
              <a:rPr lang="tr-TR" dirty="0" smtClean="0"/>
              <a:t>Değerleri </a:t>
            </a:r>
          </a:p>
          <a:p>
            <a:r>
              <a:rPr lang="tr-TR" dirty="0" smtClean="0"/>
              <a:t>değiştirilebilir veya</a:t>
            </a:r>
          </a:p>
          <a:p>
            <a:r>
              <a:rPr lang="tr-TR" dirty="0" smtClean="0"/>
              <a:t>okunabilir demektir.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59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04856" cy="64807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Uygulama : </a:t>
            </a:r>
            <a:r>
              <a:rPr lang="tr-TR" dirty="0" err="1" smtClean="0"/>
              <a:t>Breadboard</a:t>
            </a:r>
            <a:r>
              <a:rPr lang="tr-TR" dirty="0" smtClean="0"/>
              <a:t>  Anatomisi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6912"/>
            <a:ext cx="29432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1" y="1802150"/>
            <a:ext cx="4946675" cy="382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228184" y="5040697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İç bölüm, bağlantı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Noktalarındaki</a:t>
            </a:r>
          </a:p>
          <a:p>
            <a:r>
              <a:rPr lang="tr-TR" dirty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utucular.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50653" y="540782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Orta Nokta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694242" y="22048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Güç hattı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995936" y="1478685"/>
            <a:ext cx="26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Kısa devre olan delikler.</a:t>
            </a:r>
            <a:endParaRPr lang="tr-TR" dirty="0"/>
          </a:p>
        </p:txBody>
      </p:sp>
      <p:sp>
        <p:nvSpPr>
          <p:cNvPr id="8" name="Çentikli Sağ Ok 7"/>
          <p:cNvSpPr/>
          <p:nvPr/>
        </p:nvSpPr>
        <p:spPr>
          <a:xfrm>
            <a:off x="3707904" y="4149080"/>
            <a:ext cx="2376264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3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18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6" y="483450"/>
            <a:ext cx="3406915" cy="611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466228"/>
            <a:ext cx="4608512" cy="332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06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8080" y="3902514"/>
            <a:ext cx="4620344" cy="283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9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0" y="4230837"/>
            <a:ext cx="2959944" cy="2654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8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50" y="404664"/>
            <a:ext cx="8229600" cy="990600"/>
          </a:xfrm>
        </p:spPr>
        <p:txBody>
          <a:bodyPr/>
          <a:lstStyle/>
          <a:p>
            <a:r>
              <a:rPr lang="tr-TR" dirty="0" smtClean="0"/>
              <a:t>Uygulama : Birden fazla </a:t>
            </a:r>
            <a:r>
              <a:rPr lang="tr-TR" dirty="0" err="1" smtClean="0"/>
              <a:t>led</a:t>
            </a:r>
            <a:endParaRPr lang="tr-TR" dirty="0"/>
          </a:p>
        </p:txBody>
      </p:sp>
      <p:grpSp>
        <p:nvGrpSpPr>
          <p:cNvPr id="7" name="Google Shape;626;p88"/>
          <p:cNvGrpSpPr/>
          <p:nvPr/>
        </p:nvGrpSpPr>
        <p:grpSpPr>
          <a:xfrm>
            <a:off x="679275" y="2229400"/>
            <a:ext cx="3526975" cy="3831725"/>
            <a:chOff x="679275" y="2229400"/>
            <a:chExt cx="3526975" cy="3831725"/>
          </a:xfrm>
        </p:grpSpPr>
        <p:pic>
          <p:nvPicPr>
            <p:cNvPr id="8" name="Google Shape;627;p8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14550" y="2229400"/>
              <a:ext cx="3191700" cy="3163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oogle Shape;628;p88"/>
            <p:cNvGrpSpPr/>
            <p:nvPr/>
          </p:nvGrpSpPr>
          <p:grpSpPr>
            <a:xfrm>
              <a:off x="1839732" y="3173224"/>
              <a:ext cx="1404280" cy="1235582"/>
              <a:chOff x="1687300" y="3212348"/>
              <a:chExt cx="1608200" cy="1407750"/>
            </a:xfrm>
          </p:grpSpPr>
          <p:sp>
            <p:nvSpPr>
              <p:cNvPr id="15" name="Google Shape;629;p88"/>
              <p:cNvSpPr/>
              <p:nvPr/>
            </p:nvSpPr>
            <p:spPr>
              <a:xfrm>
                <a:off x="1792800" y="3212348"/>
                <a:ext cx="1502700" cy="6597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30;p88"/>
              <p:cNvSpPr/>
              <p:nvPr/>
            </p:nvSpPr>
            <p:spPr>
              <a:xfrm rot="10800000">
                <a:off x="1687300" y="3960398"/>
                <a:ext cx="1502700" cy="6597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631;p88"/>
            <p:cNvSpPr txBox="1"/>
            <p:nvPr/>
          </p:nvSpPr>
          <p:spPr>
            <a:xfrm>
              <a:off x="1015613" y="5264325"/>
              <a:ext cx="2900100" cy="7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Circuit → Circle</a:t>
              </a:r>
              <a:endParaRPr sz="2400" b="1"/>
            </a:p>
          </p:txBody>
        </p:sp>
        <p:sp>
          <p:nvSpPr>
            <p:cNvPr id="11" name="Google Shape;632;p88"/>
            <p:cNvSpPr txBox="1"/>
            <p:nvPr/>
          </p:nvSpPr>
          <p:spPr>
            <a:xfrm>
              <a:off x="679275" y="3004450"/>
              <a:ext cx="7836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(+)</a:t>
              </a:r>
              <a:endParaRPr sz="2400" b="1"/>
            </a:p>
          </p:txBody>
        </p:sp>
        <p:sp>
          <p:nvSpPr>
            <p:cNvPr id="12" name="Google Shape;633;p88"/>
            <p:cNvSpPr/>
            <p:nvPr/>
          </p:nvSpPr>
          <p:spPr>
            <a:xfrm>
              <a:off x="3244000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634;p88"/>
            <p:cNvCxnSpPr/>
            <p:nvPr/>
          </p:nvCxnSpPr>
          <p:spPr>
            <a:xfrm>
              <a:off x="3810823" y="3479823"/>
              <a:ext cx="18660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635;p88"/>
            <p:cNvCxnSpPr/>
            <p:nvPr/>
          </p:nvCxnSpPr>
          <p:spPr>
            <a:xfrm>
              <a:off x="3915723" y="3369423"/>
              <a:ext cx="18660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" name="Google Shape;636;p88"/>
          <p:cNvGrpSpPr/>
          <p:nvPr/>
        </p:nvGrpSpPr>
        <p:grpSpPr>
          <a:xfrm>
            <a:off x="5895700" y="2036938"/>
            <a:ext cx="1267050" cy="3760375"/>
            <a:chOff x="5895700" y="2036938"/>
            <a:chExt cx="1267050" cy="3760375"/>
          </a:xfrm>
        </p:grpSpPr>
        <p:cxnSp>
          <p:nvCxnSpPr>
            <p:cNvPr id="18" name="Google Shape;637;p88"/>
            <p:cNvCxnSpPr/>
            <p:nvPr/>
          </p:nvCxnSpPr>
          <p:spPr>
            <a:xfrm>
              <a:off x="6302764" y="2442513"/>
              <a:ext cx="378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" name="Google Shape;638;p88"/>
            <p:cNvPicPr preferRelativeResize="0"/>
            <p:nvPr/>
          </p:nvPicPr>
          <p:blipFill rotWithShape="1">
            <a:blip r:embed="rId2">
              <a:alphaModFix/>
            </a:blip>
            <a:srcRect l="60301" t="17068" b="18523"/>
            <a:stretch/>
          </p:blipFill>
          <p:spPr>
            <a:xfrm>
              <a:off x="5895700" y="2769325"/>
              <a:ext cx="1267050" cy="203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639;p88"/>
            <p:cNvSpPr/>
            <p:nvPr/>
          </p:nvSpPr>
          <p:spPr>
            <a:xfrm>
              <a:off x="6200500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0;p88"/>
            <p:cNvSpPr txBox="1"/>
            <p:nvPr/>
          </p:nvSpPr>
          <p:spPr>
            <a:xfrm>
              <a:off x="6028550" y="2036938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Pin 13</a:t>
              </a:r>
              <a:endParaRPr b="1"/>
            </a:p>
          </p:txBody>
        </p:sp>
        <p:sp>
          <p:nvSpPr>
            <p:cNvPr id="22" name="Google Shape;641;p88"/>
            <p:cNvSpPr txBox="1"/>
            <p:nvPr/>
          </p:nvSpPr>
          <p:spPr>
            <a:xfrm>
              <a:off x="6058962" y="5379412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GND</a:t>
              </a:r>
              <a:endParaRPr b="1"/>
            </a:p>
          </p:txBody>
        </p:sp>
        <p:cxnSp>
          <p:nvCxnSpPr>
            <p:cNvPr id="23" name="Google Shape;642;p88"/>
            <p:cNvCxnSpPr/>
            <p:nvPr/>
          </p:nvCxnSpPr>
          <p:spPr>
            <a:xfrm>
              <a:off x="6492214" y="2442513"/>
              <a:ext cx="0" cy="36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" name="Google Shape;643;p88"/>
            <p:cNvGrpSpPr/>
            <p:nvPr/>
          </p:nvGrpSpPr>
          <p:grpSpPr>
            <a:xfrm>
              <a:off x="6342112" y="4804624"/>
              <a:ext cx="309000" cy="492000"/>
              <a:chOff x="5580075" y="4963875"/>
              <a:chExt cx="309000" cy="492000"/>
            </a:xfrm>
          </p:grpSpPr>
          <p:cxnSp>
            <p:nvCxnSpPr>
              <p:cNvPr id="28" name="Google Shape;644;p88"/>
              <p:cNvCxnSpPr/>
              <p:nvPr/>
            </p:nvCxnSpPr>
            <p:spPr>
              <a:xfrm>
                <a:off x="5734587" y="4963875"/>
                <a:ext cx="0" cy="339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" name="Google Shape;645;p88"/>
              <p:cNvGrpSpPr/>
              <p:nvPr/>
            </p:nvGrpSpPr>
            <p:grpSpPr>
              <a:xfrm>
                <a:off x="5580075" y="5303475"/>
                <a:ext cx="309000" cy="152400"/>
                <a:chOff x="5634600" y="6127800"/>
                <a:chExt cx="309000" cy="152400"/>
              </a:xfrm>
            </p:grpSpPr>
            <p:cxnSp>
              <p:nvCxnSpPr>
                <p:cNvPr id="30" name="Google Shape;646;p88"/>
                <p:cNvCxnSpPr/>
                <p:nvPr/>
              </p:nvCxnSpPr>
              <p:spPr>
                <a:xfrm rot="10800000">
                  <a:off x="5634600" y="6127800"/>
                  <a:ext cx="3090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647;p88"/>
                <p:cNvCxnSpPr/>
                <p:nvPr/>
              </p:nvCxnSpPr>
              <p:spPr>
                <a:xfrm rot="10800000">
                  <a:off x="5676000" y="6204000"/>
                  <a:ext cx="2262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648;p88"/>
                <p:cNvCxnSpPr/>
                <p:nvPr/>
              </p:nvCxnSpPr>
              <p:spPr>
                <a:xfrm rot="10800000">
                  <a:off x="5734800" y="6280200"/>
                  <a:ext cx="10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649;p88"/>
            <p:cNvGrpSpPr/>
            <p:nvPr/>
          </p:nvGrpSpPr>
          <p:grpSpPr>
            <a:xfrm>
              <a:off x="6810098" y="3343198"/>
              <a:ext cx="291500" cy="297000"/>
              <a:chOff x="3810823" y="3369423"/>
              <a:chExt cx="291500" cy="297000"/>
            </a:xfrm>
          </p:grpSpPr>
          <p:cxnSp>
            <p:nvCxnSpPr>
              <p:cNvPr id="26" name="Google Shape;650;p88"/>
              <p:cNvCxnSpPr/>
              <p:nvPr/>
            </p:nvCxnSpPr>
            <p:spPr>
              <a:xfrm>
                <a:off x="3810823" y="34798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651;p88"/>
              <p:cNvCxnSpPr/>
              <p:nvPr/>
            </p:nvCxnSpPr>
            <p:spPr>
              <a:xfrm>
                <a:off x="3915723" y="33694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" name="Google Shape;652;p88"/>
          <p:cNvSpPr/>
          <p:nvPr/>
        </p:nvSpPr>
        <p:spPr>
          <a:xfrm>
            <a:off x="4754875" y="3291850"/>
            <a:ext cx="7320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53;p88"/>
          <p:cNvSpPr/>
          <p:nvPr/>
        </p:nvSpPr>
        <p:spPr>
          <a:xfrm>
            <a:off x="4754875" y="3879700"/>
            <a:ext cx="7320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Bilgisayarı Oluşturan Temel Bileşenler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1" y="1124744"/>
            <a:ext cx="7128792" cy="534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91450" y="404664"/>
            <a:ext cx="8229600" cy="990600"/>
          </a:xfrm>
        </p:spPr>
        <p:txBody>
          <a:bodyPr/>
          <a:lstStyle/>
          <a:p>
            <a:r>
              <a:rPr lang="tr-TR" dirty="0" smtClean="0"/>
              <a:t>Uygulama : Birden fazla </a:t>
            </a:r>
            <a:r>
              <a:rPr lang="tr-TR" dirty="0" err="1" smtClean="0"/>
              <a:t>led</a:t>
            </a:r>
            <a:endParaRPr lang="tr-TR" dirty="0"/>
          </a:p>
        </p:txBody>
      </p:sp>
      <p:grpSp>
        <p:nvGrpSpPr>
          <p:cNvPr id="5" name="Google Shape;659;p89"/>
          <p:cNvGrpSpPr/>
          <p:nvPr/>
        </p:nvGrpSpPr>
        <p:grpSpPr>
          <a:xfrm>
            <a:off x="2756825" y="2036938"/>
            <a:ext cx="1267050" cy="3760375"/>
            <a:chOff x="2614775" y="2036938"/>
            <a:chExt cx="1267050" cy="3760375"/>
          </a:xfrm>
        </p:grpSpPr>
        <p:cxnSp>
          <p:nvCxnSpPr>
            <p:cNvPr id="6" name="Google Shape;660;p89"/>
            <p:cNvCxnSpPr/>
            <p:nvPr/>
          </p:nvCxnSpPr>
          <p:spPr>
            <a:xfrm>
              <a:off x="3021839" y="2442513"/>
              <a:ext cx="378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661;p89"/>
            <p:cNvPicPr preferRelativeResize="0"/>
            <p:nvPr/>
          </p:nvPicPr>
          <p:blipFill rotWithShape="1">
            <a:blip r:embed="rId2">
              <a:alphaModFix/>
            </a:blip>
            <a:srcRect l="60301" t="17068" b="18523"/>
            <a:stretch/>
          </p:blipFill>
          <p:spPr>
            <a:xfrm>
              <a:off x="2614775" y="2769325"/>
              <a:ext cx="1267050" cy="203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662;p89"/>
            <p:cNvSpPr/>
            <p:nvPr/>
          </p:nvSpPr>
          <p:spPr>
            <a:xfrm>
              <a:off x="2919575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89"/>
            <p:cNvSpPr txBox="1"/>
            <p:nvPr/>
          </p:nvSpPr>
          <p:spPr>
            <a:xfrm>
              <a:off x="2747625" y="2036938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Pin 12</a:t>
              </a:r>
              <a:endParaRPr b="1"/>
            </a:p>
          </p:txBody>
        </p:sp>
        <p:sp>
          <p:nvSpPr>
            <p:cNvPr id="10" name="Google Shape;664;p89"/>
            <p:cNvSpPr txBox="1"/>
            <p:nvPr/>
          </p:nvSpPr>
          <p:spPr>
            <a:xfrm>
              <a:off x="2778037" y="5379412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GND</a:t>
              </a:r>
              <a:endParaRPr b="1"/>
            </a:p>
          </p:txBody>
        </p:sp>
        <p:cxnSp>
          <p:nvCxnSpPr>
            <p:cNvPr id="11" name="Google Shape;665;p89"/>
            <p:cNvCxnSpPr/>
            <p:nvPr/>
          </p:nvCxnSpPr>
          <p:spPr>
            <a:xfrm>
              <a:off x="3211289" y="2442513"/>
              <a:ext cx="0" cy="36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666;p89"/>
            <p:cNvGrpSpPr/>
            <p:nvPr/>
          </p:nvGrpSpPr>
          <p:grpSpPr>
            <a:xfrm>
              <a:off x="3061187" y="4804624"/>
              <a:ext cx="309000" cy="492000"/>
              <a:chOff x="5580075" y="4963875"/>
              <a:chExt cx="309000" cy="492000"/>
            </a:xfrm>
          </p:grpSpPr>
          <p:cxnSp>
            <p:nvCxnSpPr>
              <p:cNvPr id="16" name="Google Shape;667;p89"/>
              <p:cNvCxnSpPr/>
              <p:nvPr/>
            </p:nvCxnSpPr>
            <p:spPr>
              <a:xfrm>
                <a:off x="5734587" y="4963875"/>
                <a:ext cx="0" cy="339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7" name="Google Shape;668;p89"/>
              <p:cNvGrpSpPr/>
              <p:nvPr/>
            </p:nvGrpSpPr>
            <p:grpSpPr>
              <a:xfrm>
                <a:off x="5580075" y="5303475"/>
                <a:ext cx="309000" cy="152400"/>
                <a:chOff x="5634600" y="6127800"/>
                <a:chExt cx="309000" cy="152400"/>
              </a:xfrm>
            </p:grpSpPr>
            <p:cxnSp>
              <p:nvCxnSpPr>
                <p:cNvPr id="18" name="Google Shape;669;p89"/>
                <p:cNvCxnSpPr/>
                <p:nvPr/>
              </p:nvCxnSpPr>
              <p:spPr>
                <a:xfrm rot="10800000">
                  <a:off x="5634600" y="6127800"/>
                  <a:ext cx="3090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670;p89"/>
                <p:cNvCxnSpPr/>
                <p:nvPr/>
              </p:nvCxnSpPr>
              <p:spPr>
                <a:xfrm rot="10800000">
                  <a:off x="5676000" y="6204000"/>
                  <a:ext cx="2262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671;p89"/>
                <p:cNvCxnSpPr/>
                <p:nvPr/>
              </p:nvCxnSpPr>
              <p:spPr>
                <a:xfrm rot="10800000">
                  <a:off x="5734800" y="6280200"/>
                  <a:ext cx="10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" name="Google Shape;672;p89"/>
            <p:cNvGrpSpPr/>
            <p:nvPr/>
          </p:nvGrpSpPr>
          <p:grpSpPr>
            <a:xfrm>
              <a:off x="3529173" y="3343198"/>
              <a:ext cx="291500" cy="297000"/>
              <a:chOff x="3810823" y="3369423"/>
              <a:chExt cx="291500" cy="297000"/>
            </a:xfrm>
          </p:grpSpPr>
          <p:cxnSp>
            <p:nvCxnSpPr>
              <p:cNvPr id="14" name="Google Shape;673;p89"/>
              <p:cNvCxnSpPr/>
              <p:nvPr/>
            </p:nvCxnSpPr>
            <p:spPr>
              <a:xfrm>
                <a:off x="3810823" y="34798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" name="Google Shape;674;p89"/>
              <p:cNvCxnSpPr/>
              <p:nvPr/>
            </p:nvCxnSpPr>
            <p:spPr>
              <a:xfrm>
                <a:off x="3915723" y="33694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21" name="Google Shape;675;p89"/>
          <p:cNvGrpSpPr/>
          <p:nvPr/>
        </p:nvGrpSpPr>
        <p:grpSpPr>
          <a:xfrm>
            <a:off x="4324925" y="2036938"/>
            <a:ext cx="1267050" cy="3760375"/>
            <a:chOff x="4230225" y="2036938"/>
            <a:chExt cx="1267050" cy="3760375"/>
          </a:xfrm>
        </p:grpSpPr>
        <p:cxnSp>
          <p:nvCxnSpPr>
            <p:cNvPr id="22" name="Google Shape;676;p89"/>
            <p:cNvCxnSpPr/>
            <p:nvPr/>
          </p:nvCxnSpPr>
          <p:spPr>
            <a:xfrm>
              <a:off x="4637289" y="2442513"/>
              <a:ext cx="378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" name="Google Shape;677;p89"/>
            <p:cNvPicPr preferRelativeResize="0"/>
            <p:nvPr/>
          </p:nvPicPr>
          <p:blipFill rotWithShape="1">
            <a:blip r:embed="rId2">
              <a:alphaModFix/>
            </a:blip>
            <a:srcRect l="60301" t="17068" b="18523"/>
            <a:stretch/>
          </p:blipFill>
          <p:spPr>
            <a:xfrm>
              <a:off x="4230225" y="2769325"/>
              <a:ext cx="1267050" cy="203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678;p89"/>
            <p:cNvSpPr/>
            <p:nvPr/>
          </p:nvSpPr>
          <p:spPr>
            <a:xfrm>
              <a:off x="4535025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9;p89"/>
            <p:cNvSpPr txBox="1"/>
            <p:nvPr/>
          </p:nvSpPr>
          <p:spPr>
            <a:xfrm>
              <a:off x="4363075" y="2036938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Pin 11</a:t>
              </a:r>
              <a:endParaRPr b="1"/>
            </a:p>
          </p:txBody>
        </p:sp>
        <p:sp>
          <p:nvSpPr>
            <p:cNvPr id="26" name="Google Shape;680;p89"/>
            <p:cNvSpPr txBox="1"/>
            <p:nvPr/>
          </p:nvSpPr>
          <p:spPr>
            <a:xfrm>
              <a:off x="4393487" y="5379412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GND</a:t>
              </a:r>
              <a:endParaRPr b="1"/>
            </a:p>
          </p:txBody>
        </p:sp>
        <p:cxnSp>
          <p:nvCxnSpPr>
            <p:cNvPr id="27" name="Google Shape;681;p89"/>
            <p:cNvCxnSpPr/>
            <p:nvPr/>
          </p:nvCxnSpPr>
          <p:spPr>
            <a:xfrm>
              <a:off x="4826739" y="2442513"/>
              <a:ext cx="0" cy="36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" name="Google Shape;682;p89"/>
            <p:cNvGrpSpPr/>
            <p:nvPr/>
          </p:nvGrpSpPr>
          <p:grpSpPr>
            <a:xfrm>
              <a:off x="4676637" y="4804624"/>
              <a:ext cx="309000" cy="492000"/>
              <a:chOff x="5580075" y="4963875"/>
              <a:chExt cx="309000" cy="492000"/>
            </a:xfrm>
          </p:grpSpPr>
          <p:cxnSp>
            <p:nvCxnSpPr>
              <p:cNvPr id="32" name="Google Shape;683;p89"/>
              <p:cNvCxnSpPr/>
              <p:nvPr/>
            </p:nvCxnSpPr>
            <p:spPr>
              <a:xfrm>
                <a:off x="5734587" y="4963875"/>
                <a:ext cx="0" cy="339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" name="Google Shape;684;p89"/>
              <p:cNvGrpSpPr/>
              <p:nvPr/>
            </p:nvGrpSpPr>
            <p:grpSpPr>
              <a:xfrm>
                <a:off x="5580075" y="5303475"/>
                <a:ext cx="309000" cy="152400"/>
                <a:chOff x="5634600" y="6127800"/>
                <a:chExt cx="309000" cy="152400"/>
              </a:xfrm>
            </p:grpSpPr>
            <p:cxnSp>
              <p:nvCxnSpPr>
                <p:cNvPr id="34" name="Google Shape;685;p89"/>
                <p:cNvCxnSpPr/>
                <p:nvPr/>
              </p:nvCxnSpPr>
              <p:spPr>
                <a:xfrm rot="10800000">
                  <a:off x="5634600" y="6127800"/>
                  <a:ext cx="3090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686;p89"/>
                <p:cNvCxnSpPr/>
                <p:nvPr/>
              </p:nvCxnSpPr>
              <p:spPr>
                <a:xfrm rot="10800000">
                  <a:off x="5676000" y="6204000"/>
                  <a:ext cx="2262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687;p89"/>
                <p:cNvCxnSpPr/>
                <p:nvPr/>
              </p:nvCxnSpPr>
              <p:spPr>
                <a:xfrm rot="10800000">
                  <a:off x="5734800" y="6280200"/>
                  <a:ext cx="10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" name="Google Shape;688;p89"/>
            <p:cNvGrpSpPr/>
            <p:nvPr/>
          </p:nvGrpSpPr>
          <p:grpSpPr>
            <a:xfrm>
              <a:off x="5144623" y="3343198"/>
              <a:ext cx="291500" cy="297000"/>
              <a:chOff x="3810823" y="3369423"/>
              <a:chExt cx="291500" cy="297000"/>
            </a:xfrm>
          </p:grpSpPr>
          <p:cxnSp>
            <p:nvCxnSpPr>
              <p:cNvPr id="30" name="Google Shape;689;p89"/>
              <p:cNvCxnSpPr/>
              <p:nvPr/>
            </p:nvCxnSpPr>
            <p:spPr>
              <a:xfrm>
                <a:off x="3810823" y="34798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" name="Google Shape;690;p89"/>
              <p:cNvCxnSpPr/>
              <p:nvPr/>
            </p:nvCxnSpPr>
            <p:spPr>
              <a:xfrm>
                <a:off x="3915723" y="33694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37" name="Google Shape;691;p89"/>
          <p:cNvGrpSpPr/>
          <p:nvPr/>
        </p:nvGrpSpPr>
        <p:grpSpPr>
          <a:xfrm>
            <a:off x="5893025" y="2036938"/>
            <a:ext cx="1267050" cy="3760375"/>
            <a:chOff x="5845675" y="2036938"/>
            <a:chExt cx="1267050" cy="3760375"/>
          </a:xfrm>
        </p:grpSpPr>
        <p:cxnSp>
          <p:nvCxnSpPr>
            <p:cNvPr id="38" name="Google Shape;692;p89"/>
            <p:cNvCxnSpPr/>
            <p:nvPr/>
          </p:nvCxnSpPr>
          <p:spPr>
            <a:xfrm>
              <a:off x="6252739" y="2442513"/>
              <a:ext cx="3789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9" name="Google Shape;693;p89"/>
            <p:cNvPicPr preferRelativeResize="0"/>
            <p:nvPr/>
          </p:nvPicPr>
          <p:blipFill rotWithShape="1">
            <a:blip r:embed="rId2">
              <a:alphaModFix/>
            </a:blip>
            <a:srcRect l="60301" t="17068" b="18523"/>
            <a:stretch/>
          </p:blipFill>
          <p:spPr>
            <a:xfrm>
              <a:off x="5845675" y="2769325"/>
              <a:ext cx="1267050" cy="203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694;p89"/>
            <p:cNvSpPr/>
            <p:nvPr/>
          </p:nvSpPr>
          <p:spPr>
            <a:xfrm>
              <a:off x="6150475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5;p89"/>
            <p:cNvSpPr txBox="1"/>
            <p:nvPr/>
          </p:nvSpPr>
          <p:spPr>
            <a:xfrm>
              <a:off x="5978525" y="2036938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Pin 10</a:t>
              </a:r>
              <a:endParaRPr b="1"/>
            </a:p>
          </p:txBody>
        </p:sp>
        <p:sp>
          <p:nvSpPr>
            <p:cNvPr id="42" name="Google Shape;696;p89"/>
            <p:cNvSpPr txBox="1"/>
            <p:nvPr/>
          </p:nvSpPr>
          <p:spPr>
            <a:xfrm>
              <a:off x="6008937" y="5379412"/>
              <a:ext cx="914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GND</a:t>
              </a:r>
              <a:endParaRPr b="1"/>
            </a:p>
          </p:txBody>
        </p:sp>
        <p:cxnSp>
          <p:nvCxnSpPr>
            <p:cNvPr id="43" name="Google Shape;697;p89"/>
            <p:cNvCxnSpPr/>
            <p:nvPr/>
          </p:nvCxnSpPr>
          <p:spPr>
            <a:xfrm>
              <a:off x="6442189" y="2442513"/>
              <a:ext cx="0" cy="36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" name="Google Shape;698;p89"/>
            <p:cNvGrpSpPr/>
            <p:nvPr/>
          </p:nvGrpSpPr>
          <p:grpSpPr>
            <a:xfrm>
              <a:off x="6292087" y="4804624"/>
              <a:ext cx="309000" cy="492000"/>
              <a:chOff x="5580075" y="4963875"/>
              <a:chExt cx="309000" cy="492000"/>
            </a:xfrm>
          </p:grpSpPr>
          <p:cxnSp>
            <p:nvCxnSpPr>
              <p:cNvPr id="48" name="Google Shape;699;p89"/>
              <p:cNvCxnSpPr/>
              <p:nvPr/>
            </p:nvCxnSpPr>
            <p:spPr>
              <a:xfrm>
                <a:off x="5734587" y="4963875"/>
                <a:ext cx="0" cy="339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9" name="Google Shape;700;p89"/>
              <p:cNvGrpSpPr/>
              <p:nvPr/>
            </p:nvGrpSpPr>
            <p:grpSpPr>
              <a:xfrm>
                <a:off x="5580075" y="5303475"/>
                <a:ext cx="309000" cy="152400"/>
                <a:chOff x="5634600" y="6127800"/>
                <a:chExt cx="309000" cy="152400"/>
              </a:xfrm>
            </p:grpSpPr>
            <p:cxnSp>
              <p:nvCxnSpPr>
                <p:cNvPr id="50" name="Google Shape;701;p89"/>
                <p:cNvCxnSpPr/>
                <p:nvPr/>
              </p:nvCxnSpPr>
              <p:spPr>
                <a:xfrm rot="10800000">
                  <a:off x="5634600" y="6127800"/>
                  <a:ext cx="3090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702;p89"/>
                <p:cNvCxnSpPr/>
                <p:nvPr/>
              </p:nvCxnSpPr>
              <p:spPr>
                <a:xfrm rot="10800000">
                  <a:off x="5676000" y="6204000"/>
                  <a:ext cx="2262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703;p89"/>
                <p:cNvCxnSpPr/>
                <p:nvPr/>
              </p:nvCxnSpPr>
              <p:spPr>
                <a:xfrm rot="10800000">
                  <a:off x="5734800" y="6280200"/>
                  <a:ext cx="10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" name="Google Shape;704;p89"/>
            <p:cNvGrpSpPr/>
            <p:nvPr/>
          </p:nvGrpSpPr>
          <p:grpSpPr>
            <a:xfrm>
              <a:off x="6760073" y="3343198"/>
              <a:ext cx="291500" cy="297000"/>
              <a:chOff x="3810823" y="3369423"/>
              <a:chExt cx="291500" cy="297000"/>
            </a:xfrm>
          </p:grpSpPr>
          <p:cxnSp>
            <p:nvCxnSpPr>
              <p:cNvPr id="46" name="Google Shape;705;p89"/>
              <p:cNvCxnSpPr/>
              <p:nvPr/>
            </p:nvCxnSpPr>
            <p:spPr>
              <a:xfrm>
                <a:off x="3810823" y="34798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" name="Google Shape;706;p89"/>
              <p:cNvCxnSpPr/>
              <p:nvPr/>
            </p:nvCxnSpPr>
            <p:spPr>
              <a:xfrm>
                <a:off x="3915723" y="3369423"/>
                <a:ext cx="186600" cy="18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53" name="Google Shape;708;p89"/>
          <p:cNvGrpSpPr/>
          <p:nvPr/>
        </p:nvGrpSpPr>
        <p:grpSpPr>
          <a:xfrm>
            <a:off x="1188725" y="2036938"/>
            <a:ext cx="1267050" cy="3760375"/>
            <a:chOff x="1188725" y="2036938"/>
            <a:chExt cx="1267050" cy="3760375"/>
          </a:xfrm>
        </p:grpSpPr>
        <p:grpSp>
          <p:nvGrpSpPr>
            <p:cNvPr id="54" name="Google Shape;709;p89"/>
            <p:cNvGrpSpPr/>
            <p:nvPr/>
          </p:nvGrpSpPr>
          <p:grpSpPr>
            <a:xfrm>
              <a:off x="1188725" y="2036938"/>
              <a:ext cx="1267050" cy="3760375"/>
              <a:chOff x="1188725" y="2036938"/>
              <a:chExt cx="1267050" cy="3760375"/>
            </a:xfrm>
          </p:grpSpPr>
          <p:cxnSp>
            <p:nvCxnSpPr>
              <p:cNvPr id="56" name="Google Shape;710;p89"/>
              <p:cNvCxnSpPr/>
              <p:nvPr/>
            </p:nvCxnSpPr>
            <p:spPr>
              <a:xfrm>
                <a:off x="1595789" y="2442513"/>
                <a:ext cx="378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" name="Google Shape;711;p89"/>
              <p:cNvSpPr/>
              <p:nvPr/>
            </p:nvSpPr>
            <p:spPr>
              <a:xfrm>
                <a:off x="1493525" y="2913000"/>
                <a:ext cx="574800" cy="5748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12;p89"/>
              <p:cNvSpPr txBox="1"/>
              <p:nvPr/>
            </p:nvSpPr>
            <p:spPr>
              <a:xfrm>
                <a:off x="1321575" y="2036938"/>
                <a:ext cx="9144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/>
                  <a:t>Pin 13</a:t>
                </a:r>
                <a:endParaRPr b="1"/>
              </a:p>
            </p:txBody>
          </p:sp>
          <p:sp>
            <p:nvSpPr>
              <p:cNvPr id="59" name="Google Shape;713;p89"/>
              <p:cNvSpPr txBox="1"/>
              <p:nvPr/>
            </p:nvSpPr>
            <p:spPr>
              <a:xfrm>
                <a:off x="1351987" y="5379412"/>
                <a:ext cx="9144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/>
                  <a:t>GND</a:t>
                </a:r>
                <a:endParaRPr b="1"/>
              </a:p>
            </p:txBody>
          </p:sp>
          <p:cxnSp>
            <p:nvCxnSpPr>
              <p:cNvPr id="60" name="Google Shape;714;p89"/>
              <p:cNvCxnSpPr/>
              <p:nvPr/>
            </p:nvCxnSpPr>
            <p:spPr>
              <a:xfrm>
                <a:off x="1785239" y="2442513"/>
                <a:ext cx="0" cy="366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" name="Google Shape;715;p89"/>
              <p:cNvGrpSpPr/>
              <p:nvPr/>
            </p:nvGrpSpPr>
            <p:grpSpPr>
              <a:xfrm>
                <a:off x="1635137" y="4804624"/>
                <a:ext cx="309000" cy="492000"/>
                <a:chOff x="5580075" y="4963875"/>
                <a:chExt cx="309000" cy="492000"/>
              </a:xfrm>
            </p:grpSpPr>
            <p:cxnSp>
              <p:nvCxnSpPr>
                <p:cNvPr id="66" name="Google Shape;716;p89"/>
                <p:cNvCxnSpPr/>
                <p:nvPr/>
              </p:nvCxnSpPr>
              <p:spPr>
                <a:xfrm>
                  <a:off x="5734587" y="4963875"/>
                  <a:ext cx="0" cy="3396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67" name="Google Shape;717;p89"/>
                <p:cNvGrpSpPr/>
                <p:nvPr/>
              </p:nvGrpSpPr>
              <p:grpSpPr>
                <a:xfrm>
                  <a:off x="5580075" y="5303475"/>
                  <a:ext cx="309000" cy="152400"/>
                  <a:chOff x="5634600" y="6127800"/>
                  <a:chExt cx="309000" cy="152400"/>
                </a:xfrm>
              </p:grpSpPr>
              <p:cxnSp>
                <p:nvCxnSpPr>
                  <p:cNvPr id="68" name="Google Shape;718;p89"/>
                  <p:cNvCxnSpPr/>
                  <p:nvPr/>
                </p:nvCxnSpPr>
                <p:spPr>
                  <a:xfrm rot="10800000">
                    <a:off x="5634600" y="6127800"/>
                    <a:ext cx="30900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" name="Google Shape;719;p89"/>
                  <p:cNvCxnSpPr/>
                  <p:nvPr/>
                </p:nvCxnSpPr>
                <p:spPr>
                  <a:xfrm rot="10800000">
                    <a:off x="5676000" y="6204000"/>
                    <a:ext cx="22620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0" name="Google Shape;720;p89"/>
                  <p:cNvCxnSpPr/>
                  <p:nvPr/>
                </p:nvCxnSpPr>
                <p:spPr>
                  <a:xfrm rot="10800000">
                    <a:off x="5734800" y="6280200"/>
                    <a:ext cx="10860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pic>
            <p:nvPicPr>
              <p:cNvPr id="62" name="Google Shape;721;p89"/>
              <p:cNvPicPr preferRelativeResize="0"/>
              <p:nvPr/>
            </p:nvPicPr>
            <p:blipFill rotWithShape="1">
              <a:blip r:embed="rId2">
                <a:alphaModFix/>
              </a:blip>
              <a:srcRect l="60301" t="17068" b="18523"/>
              <a:stretch/>
            </p:blipFill>
            <p:spPr>
              <a:xfrm>
                <a:off x="1188725" y="2769325"/>
                <a:ext cx="1267050" cy="20378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" name="Google Shape;722;p89"/>
              <p:cNvGrpSpPr/>
              <p:nvPr/>
            </p:nvGrpSpPr>
            <p:grpSpPr>
              <a:xfrm>
                <a:off x="2103123" y="3343198"/>
                <a:ext cx="291500" cy="297000"/>
                <a:chOff x="3810823" y="3369423"/>
                <a:chExt cx="291500" cy="297000"/>
              </a:xfrm>
            </p:grpSpPr>
            <p:cxnSp>
              <p:nvCxnSpPr>
                <p:cNvPr id="64" name="Google Shape;723;p89"/>
                <p:cNvCxnSpPr/>
                <p:nvPr/>
              </p:nvCxnSpPr>
              <p:spPr>
                <a:xfrm>
                  <a:off x="3810823" y="3479823"/>
                  <a:ext cx="186600" cy="186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5" name="Google Shape;724;p89"/>
                <p:cNvCxnSpPr/>
                <p:nvPr/>
              </p:nvCxnSpPr>
              <p:spPr>
                <a:xfrm>
                  <a:off x="3915723" y="3369423"/>
                  <a:ext cx="186600" cy="186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55" name="Google Shape;725;p89"/>
            <p:cNvSpPr/>
            <p:nvPr/>
          </p:nvSpPr>
          <p:spPr>
            <a:xfrm>
              <a:off x="1478433" y="2913000"/>
              <a:ext cx="574800" cy="57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08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16;p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139" y="1536809"/>
            <a:ext cx="6327620" cy="50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91450" y="404664"/>
            <a:ext cx="8229600" cy="990600"/>
          </a:xfrm>
        </p:spPr>
        <p:txBody>
          <a:bodyPr/>
          <a:lstStyle/>
          <a:p>
            <a:r>
              <a:rPr lang="tr-TR" dirty="0" smtClean="0"/>
              <a:t>Uygulama : Birden fazla </a:t>
            </a:r>
            <a:r>
              <a:rPr lang="tr-TR" dirty="0" err="1" smtClean="0"/>
              <a:t>led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4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5950"/>
            <a:ext cx="30861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5" y="3717032"/>
            <a:ext cx="53816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Kodlama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4577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Tartışma</a:t>
            </a:r>
            <a:endParaRPr lang="tr-TR" dirty="0"/>
          </a:p>
        </p:txBody>
      </p:sp>
      <p:pic>
        <p:nvPicPr>
          <p:cNvPr id="4" name="Google Shape;537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608" y="2348880"/>
            <a:ext cx="3534850" cy="39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611560" y="155679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/>
              <a:t>Basit bir "yumurta" zamanlayıcısını nasıl oluştururum?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427984" y="2755903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Problem tanımı nedir?</a:t>
            </a:r>
          </a:p>
          <a:p>
            <a:endParaRPr lang="tr-TR" dirty="0"/>
          </a:p>
          <a:p>
            <a:r>
              <a:rPr lang="tr-TR" dirty="0" smtClean="0"/>
              <a:t>Zamanlamayı nasıl bulurum ?</a:t>
            </a:r>
          </a:p>
          <a:p>
            <a:endParaRPr lang="tr-TR" dirty="0"/>
          </a:p>
          <a:p>
            <a:r>
              <a:rPr lang="tr-TR" dirty="0" smtClean="0"/>
              <a:t>Uygun elektronik malzemeler hangileridir ?</a:t>
            </a:r>
          </a:p>
          <a:p>
            <a:endParaRPr lang="tr-TR" dirty="0"/>
          </a:p>
          <a:p>
            <a:r>
              <a:rPr lang="tr-TR" dirty="0" smtClean="0"/>
              <a:t>Bağlantı şekli nasıl </a:t>
            </a:r>
            <a:r>
              <a:rPr lang="tr-TR" dirty="0" err="1" smtClean="0"/>
              <a:t>olamalıdır</a:t>
            </a:r>
            <a:r>
              <a:rPr lang="tr-TR" dirty="0" smtClean="0"/>
              <a:t> ?</a:t>
            </a:r>
          </a:p>
          <a:p>
            <a:endParaRPr lang="tr-TR" dirty="0"/>
          </a:p>
          <a:p>
            <a:r>
              <a:rPr lang="tr-TR" dirty="0" smtClean="0"/>
              <a:t>Ocağa Nasıl bağlarım 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0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73844"/>
            <a:ext cx="3600400" cy="239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602407"/>
            <a:ext cx="5770984" cy="990600"/>
          </a:xfrm>
        </p:spPr>
        <p:txBody>
          <a:bodyPr/>
          <a:lstStyle/>
          <a:p>
            <a:r>
              <a:rPr lang="tr-TR" dirty="0" err="1"/>
              <a:t>Mikrodenetleyicilere</a:t>
            </a:r>
            <a:r>
              <a:rPr lang="tr-TR" dirty="0"/>
              <a:t> Giriş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11560" y="1700808"/>
            <a:ext cx="74888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 smtClean="0"/>
              <a:t>Mikrodenetleyici</a:t>
            </a:r>
            <a:r>
              <a:rPr lang="tr-TR" sz="2400" b="1" dirty="0" smtClean="0"/>
              <a:t> </a:t>
            </a:r>
          </a:p>
          <a:p>
            <a:r>
              <a:rPr lang="tr-TR" sz="2400" b="1" dirty="0" smtClean="0"/>
              <a:t>(MCU-Micro Controller </a:t>
            </a:r>
            <a:r>
              <a:rPr lang="tr-TR" sz="2400" b="1" dirty="0" err="1" smtClean="0"/>
              <a:t>Unit</a:t>
            </a:r>
            <a:r>
              <a:rPr lang="tr-TR" sz="2400" b="1" dirty="0" smtClean="0"/>
              <a:t>) :</a:t>
            </a:r>
          </a:p>
          <a:p>
            <a:endParaRPr lang="tr-TR" dirty="0"/>
          </a:p>
          <a:p>
            <a:r>
              <a:rPr lang="tr-TR" dirty="0" smtClean="0"/>
              <a:t>Bir bilgisayar sistemini oluşturan işlemci, bellek, giriş/çıkış  gibi temel birimleri </a:t>
            </a:r>
            <a:r>
              <a:rPr lang="tr-TR" dirty="0" err="1" smtClean="0"/>
              <a:t>içersinde</a:t>
            </a:r>
            <a:r>
              <a:rPr lang="tr-TR" dirty="0" smtClean="0"/>
              <a:t> bulunduran tümleşik devrelere(IC) denir.</a:t>
            </a:r>
          </a:p>
          <a:p>
            <a:endParaRPr lang="tr-TR" dirty="0" smtClean="0"/>
          </a:p>
          <a:p>
            <a:r>
              <a:rPr lang="tr-TR" dirty="0"/>
              <a:t>G</a:t>
            </a:r>
            <a:r>
              <a:rPr lang="tr-TR" dirty="0" smtClean="0"/>
              <a:t>enellikle </a:t>
            </a:r>
            <a:r>
              <a:rPr lang="tr-TR" dirty="0"/>
              <a:t>belirli bir uygulama için kullanılan ve belirli görevleri gerçekleştirmek için tasarlanmış tek bir Tümleşik Devredir (IC). </a:t>
            </a:r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Elektrikli </a:t>
            </a:r>
            <a:r>
              <a:rPr lang="tr-TR" dirty="0"/>
              <a:t>el aletleri</a:t>
            </a:r>
            <a:r>
              <a:rPr lang="tr-T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otomobiller, kahve makineleri,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motor </a:t>
            </a:r>
            <a:r>
              <a:rPr lang="tr-TR" dirty="0"/>
              <a:t>kontrol sistemleri </a:t>
            </a:r>
            <a:r>
              <a:rPr lang="tr-TR" dirty="0" smtClean="0"/>
              <a:t> vb.</a:t>
            </a:r>
          </a:p>
          <a:p>
            <a:endParaRPr lang="tr-TR" dirty="0" smtClean="0"/>
          </a:p>
          <a:p>
            <a:r>
              <a:rPr lang="tr-TR" dirty="0" smtClean="0"/>
              <a:t>gibi </a:t>
            </a:r>
            <a:r>
              <a:rPr lang="tr-TR" dirty="0"/>
              <a:t>belirli durumlarda otomatik olarak kontrol edilmesi gereken ürünler ve cihazlar</a:t>
            </a:r>
            <a:r>
              <a:rPr lang="tr-TR" dirty="0" smtClean="0"/>
              <a:t>, olmak üzere artık modern </a:t>
            </a:r>
            <a:r>
              <a:rPr lang="tr-TR" dirty="0"/>
              <a:t>dünyanın çok büyük bir bölümünü oluşturuyorlar ve nerede ise her </a:t>
            </a:r>
            <a:r>
              <a:rPr lang="tr-TR" dirty="0" smtClean="0"/>
              <a:t>yerdeler.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46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18 MCU_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0960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848872" cy="990600"/>
          </a:xfrm>
        </p:spPr>
        <p:txBody>
          <a:bodyPr/>
          <a:lstStyle/>
          <a:p>
            <a:r>
              <a:rPr lang="tr-TR" dirty="0" err="1" smtClean="0"/>
              <a:t>Mikrodenetleyici</a:t>
            </a:r>
            <a:r>
              <a:rPr lang="tr-TR" dirty="0" smtClean="0"/>
              <a:t> Temel Bileşenler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6084168" y="57332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(MCU)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937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879376"/>
          </a:xfrm>
        </p:spPr>
        <p:txBody>
          <a:bodyPr>
            <a:normAutofit/>
          </a:bodyPr>
          <a:lstStyle/>
          <a:p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Mikrodenetleyici</a:t>
            </a:r>
            <a:r>
              <a:rPr lang="tr-TR" dirty="0"/>
              <a:t> </a:t>
            </a:r>
            <a:r>
              <a:rPr lang="tr-TR" dirty="0" smtClean="0"/>
              <a:t>Özellikleri</a:t>
            </a:r>
            <a:endParaRPr lang="tr-TR" dirty="0"/>
          </a:p>
        </p:txBody>
      </p:sp>
      <p:pic>
        <p:nvPicPr>
          <p:cNvPr id="5122" name="Picture 2" descr="https://www.arduino.cc/en/uploads/Reference/arduino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TMEGA328PB-AU IC MCU 8BIT 32KB FLASH 32TQF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8760"/>
            <a:ext cx="2736303" cy="22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Arduino MCU atmega328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45" y="3948671"/>
            <a:ext cx="3753661" cy="2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3923928" y="4221088"/>
            <a:ext cx="2448272" cy="1025302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l Sağ Ok 5"/>
          <p:cNvSpPr/>
          <p:nvPr/>
        </p:nvSpPr>
        <p:spPr>
          <a:xfrm rot="16200000">
            <a:off x="6516216" y="3716708"/>
            <a:ext cx="1080120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3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846584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Mikrodenetleyici</a:t>
            </a:r>
            <a:r>
              <a:rPr lang="tr-TR" dirty="0"/>
              <a:t> Özellikleri</a:t>
            </a:r>
          </a:p>
        </p:txBody>
      </p:sp>
      <p:pic>
        <p:nvPicPr>
          <p:cNvPr id="6146" name="Picture 2" descr="Arduino MCU atmega328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" y="1299204"/>
            <a:ext cx="5256584" cy="27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9156"/>
              </p:ext>
            </p:extLst>
          </p:nvPr>
        </p:nvGraphicFramePr>
        <p:xfrm>
          <a:off x="323528" y="4365104"/>
          <a:ext cx="8589640" cy="2266568"/>
        </p:xfrm>
        <a:graphic>
          <a:graphicData uri="http://schemas.openxmlformats.org/drawingml/2006/table">
            <a:tbl>
              <a:tblPr/>
              <a:tblGrid>
                <a:gridCol w="4294820"/>
                <a:gridCol w="4294820"/>
              </a:tblGrid>
              <a:tr h="437768">
                <a:tc>
                  <a:txBody>
                    <a:bodyPr/>
                    <a:lstStyle/>
                    <a:p>
                      <a:pPr algn="l" rtl="0"/>
                      <a:r>
                        <a:rPr lang="tr-TR" dirty="0" err="1">
                          <a:effectLst/>
                        </a:rPr>
                        <a:t>Digital</a:t>
                      </a:r>
                      <a:r>
                        <a:rPr lang="tr-TR" dirty="0">
                          <a:effectLst/>
                        </a:rPr>
                        <a:t> I/O </a:t>
                      </a:r>
                      <a:r>
                        <a:rPr lang="tr-TR" dirty="0" err="1">
                          <a:effectLst/>
                        </a:rPr>
                        <a:t>Pins</a:t>
                      </a:r>
                      <a:endParaRPr lang="tr-TR" dirty="0">
                        <a:effectLst/>
                      </a:endParaRP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14 (of which 6 provide PWM output)</a:t>
                      </a: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Analog </a:t>
                      </a:r>
                      <a:r>
                        <a:rPr lang="tr-TR" dirty="0" err="1">
                          <a:effectLst/>
                        </a:rPr>
                        <a:t>Input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Pins</a:t>
                      </a:r>
                      <a:endParaRPr lang="tr-TR" dirty="0">
                        <a:effectLst/>
                      </a:endParaRP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6 (DIP) or 8 (SMD)</a:t>
                      </a: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it-IT" dirty="0">
                          <a:effectLst/>
                        </a:rPr>
                        <a:t>DC Current per I/O Pin</a:t>
                      </a: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40 </a:t>
                      </a:r>
                      <a:r>
                        <a:rPr lang="tr-TR" dirty="0" err="1">
                          <a:effectLst/>
                        </a:rPr>
                        <a:t>mA</a:t>
                      </a:r>
                      <a:endParaRPr lang="tr-TR" dirty="0">
                        <a:effectLst/>
                      </a:endParaRP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Flash Memory</a:t>
                      </a: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32 KB</a:t>
                      </a: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SRAM</a:t>
                      </a: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tr-TR">
                          <a:effectLst/>
                        </a:rPr>
                        <a:t>2 KB</a:t>
                      </a: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EEPROM</a:t>
                      </a:r>
                    </a:p>
                  </a:txBody>
                  <a:tcPr marR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tr-TR" dirty="0">
                          <a:effectLst/>
                        </a:rPr>
                        <a:t>1KB</a:t>
                      </a:r>
                    </a:p>
                  </a:txBody>
                  <a:tcPr marL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StickyNote"/>
          <p:cNvGrpSpPr/>
          <p:nvPr>
            <p:custDataLst>
              <p:custData r:id="rId1"/>
            </p:custDataLst>
          </p:nvPr>
        </p:nvGrpSpPr>
        <p:grpSpPr>
          <a:xfrm rot="20550643">
            <a:off x="6816015" y="5637026"/>
            <a:ext cx="1886020" cy="847624"/>
            <a:chOff x="4858734" y="-301871"/>
            <a:chExt cx="1446057" cy="1075897"/>
          </a:xfrm>
        </p:grpSpPr>
        <p:sp>
          <p:nvSpPr>
            <p:cNvPr id="8" name="Content"/>
            <p:cNvSpPr>
              <a:spLocks/>
            </p:cNvSpPr>
            <p:nvPr/>
          </p:nvSpPr>
          <p:spPr>
            <a:xfrm>
              <a:off x="4858734" y="-157077"/>
              <a:ext cx="1446057" cy="93110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tr-TR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ATmega328P</a:t>
              </a:r>
              <a:endPara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ape"/>
            <p:cNvSpPr>
              <a:spLocks/>
            </p:cNvSpPr>
            <p:nvPr/>
          </p:nvSpPr>
          <p:spPr>
            <a:xfrm rot="401918">
              <a:off x="5365612" y="-301871"/>
              <a:ext cx="432301" cy="27346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82" y="1502307"/>
            <a:ext cx="31929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1" y="1412777"/>
            <a:ext cx="325347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347864" y="338863"/>
            <a:ext cx="4896544" cy="990600"/>
          </a:xfrm>
        </p:spPr>
        <p:txBody>
          <a:bodyPr/>
          <a:lstStyle/>
          <a:p>
            <a:r>
              <a:rPr lang="tr-TR" dirty="0" smtClean="0"/>
              <a:t>Programlama Dilleri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428093" y="1340768"/>
            <a:ext cx="5536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Bir programlama dili, bir bilgisayarı veya </a:t>
            </a:r>
            <a:r>
              <a:rPr lang="tr-TR" sz="2400" dirty="0" smtClean="0"/>
              <a:t>bilgisayar </a:t>
            </a:r>
            <a:r>
              <a:rPr lang="tr-TR" sz="2400" dirty="0"/>
              <a:t>cihazını belirli görevleri yerine getirmesi için </a:t>
            </a:r>
            <a:r>
              <a:rPr lang="tr-TR" sz="2400" dirty="0" smtClean="0"/>
              <a:t>kullanılan kurallar bütünüdür..</a:t>
            </a:r>
            <a:endParaRPr lang="tr-TR" sz="2400" dirty="0"/>
          </a:p>
        </p:txBody>
      </p:sp>
      <p:pic>
        <p:nvPicPr>
          <p:cNvPr id="2053" name="Picture 5" descr="Top Programming Langu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7"/>
            <a:ext cx="4716016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Şeritli Sağ Ok 4"/>
          <p:cNvSpPr/>
          <p:nvPr/>
        </p:nvSpPr>
        <p:spPr>
          <a:xfrm rot="16200000">
            <a:off x="-745246" y="2137386"/>
            <a:ext cx="1987953" cy="2507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123379" y="71119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Yüksek Seviye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0986" y="35730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Alçak Seviye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31" y="419600"/>
            <a:ext cx="1060138" cy="13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3942348"/>
            <a:ext cx="3948769" cy="262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4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arduino programming language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" y="620687"/>
            <a:ext cx="5142329" cy="3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860032" y="1052736"/>
            <a:ext cx="4464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Arduino</a:t>
            </a:r>
            <a:r>
              <a:rPr lang="tr-TR" b="1" dirty="0"/>
              <a:t> </a:t>
            </a:r>
            <a:r>
              <a:rPr lang="tr-TR" b="1" dirty="0" smtClean="0"/>
              <a:t>, </a:t>
            </a:r>
            <a:r>
              <a:rPr lang="tr-TR" dirty="0"/>
              <a:t>özel kod yapılandırma kuralları kullanarak C ve C ++ dillerini destekler.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Arduino</a:t>
            </a:r>
            <a:r>
              <a:rPr lang="tr-TR" b="1" dirty="0" smtClean="0"/>
              <a:t> </a:t>
            </a:r>
            <a:r>
              <a:rPr lang="tr-TR" b="1" dirty="0"/>
              <a:t>dili </a:t>
            </a:r>
            <a:r>
              <a:rPr lang="tr-TR" dirty="0"/>
              <a:t>yalnızca kodunuzdan çağrılabilecek bir C / C ++ işlevi kümesidir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0" y="4226381"/>
            <a:ext cx="4788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Çiziminiz(</a:t>
            </a:r>
            <a:r>
              <a:rPr lang="tr-TR" dirty="0" err="1"/>
              <a:t>Sketch</a:t>
            </a:r>
            <a:r>
              <a:rPr lang="tr-TR" dirty="0"/>
              <a:t>) küçük değişikliklerden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örneğin, otomatik fonksiyon prototiplerinin </a:t>
            </a:r>
            <a:endParaRPr lang="tr-TR" dirty="0" smtClean="0"/>
          </a:p>
          <a:p>
            <a:r>
              <a:rPr lang="tr-TR" dirty="0" smtClean="0"/>
              <a:t>üretilmesi </a:t>
            </a:r>
            <a:r>
              <a:rPr lang="tr-TR" dirty="0"/>
              <a:t>gibi.) geçer ve sonra doğrudan bir</a:t>
            </a:r>
          </a:p>
          <a:p>
            <a:r>
              <a:rPr lang="tr-TR" dirty="0"/>
              <a:t> C / C ++ derleyicisine (</a:t>
            </a:r>
            <a:r>
              <a:rPr lang="tr-TR" dirty="0" err="1"/>
              <a:t>avr</a:t>
            </a:r>
            <a:r>
              <a:rPr lang="tr-TR" dirty="0"/>
              <a:t>-g ++) geçirilir.</a:t>
            </a:r>
          </a:p>
          <a:p>
            <a:endParaRPr lang="tr-TR" dirty="0" smtClean="0"/>
          </a:p>
          <a:p>
            <a:r>
              <a:rPr lang="tr-TR" b="1" dirty="0" err="1" smtClean="0"/>
              <a:t>Arduino'da</a:t>
            </a:r>
            <a:r>
              <a:rPr lang="tr-TR" b="1" dirty="0" smtClean="0"/>
              <a:t> , </a:t>
            </a:r>
            <a:r>
              <a:rPr lang="tr-TR" b="1" dirty="0" err="1" smtClean="0"/>
              <a:t>Avr</a:t>
            </a:r>
            <a:r>
              <a:rPr lang="tr-TR" b="1" dirty="0" smtClean="0"/>
              <a:t>-g </a:t>
            </a:r>
            <a:r>
              <a:rPr lang="tr-TR" b="1" dirty="0"/>
              <a:t>++ </a:t>
            </a:r>
            <a:r>
              <a:rPr lang="tr-TR" dirty="0"/>
              <a:t>tarafından </a:t>
            </a:r>
            <a:r>
              <a:rPr lang="tr-TR" dirty="0" smtClean="0"/>
              <a:t>desteklenen tüm standart C </a:t>
            </a:r>
            <a:r>
              <a:rPr lang="tr-TR" dirty="0"/>
              <a:t>ve C ++ yapıları </a:t>
            </a:r>
            <a:r>
              <a:rPr lang="tr-TR" dirty="0" smtClean="0"/>
              <a:t>çalışmalıdır</a:t>
            </a:r>
            <a:r>
              <a:rPr lang="tr-TR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07061"/>
            <a:ext cx="4032448" cy="401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112568" cy="490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323528" y="388036"/>
            <a:ext cx="8229600" cy="659020"/>
          </a:xfrm>
        </p:spPr>
        <p:txBody>
          <a:bodyPr>
            <a:normAutofit fontScale="90000"/>
          </a:bodyPr>
          <a:lstStyle/>
          <a:p>
            <a:r>
              <a:rPr lang="tr-TR" dirty="0"/>
              <a:t>Programlama bir tarif yazmak </a:t>
            </a:r>
            <a:r>
              <a:rPr lang="tr-TR" dirty="0" smtClean="0"/>
              <a:t>gibi…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84212" y="1126485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Fakat,  </a:t>
            </a:r>
            <a:r>
              <a:rPr lang="tr-TR" dirty="0"/>
              <a:t>bilgisayarlar akıllı değildir - tarifleri </a:t>
            </a:r>
            <a:r>
              <a:rPr lang="tr-TR" dirty="0" smtClean="0"/>
              <a:t>(programları) nasıl </a:t>
            </a:r>
            <a:r>
              <a:rPr lang="tr-TR" dirty="0"/>
              <a:t>yazdığımız konusunda çok hassas olmak zorundayız.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175956" y="2996952"/>
            <a:ext cx="2268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Sözdizimi, </a:t>
            </a:r>
            <a:endParaRPr lang="tr-TR" dirty="0" smtClean="0"/>
          </a:p>
          <a:p>
            <a:r>
              <a:rPr lang="tr-TR" dirty="0" smtClean="0"/>
              <a:t>Noktalama</a:t>
            </a:r>
          </a:p>
          <a:p>
            <a:r>
              <a:rPr lang="tr-TR" dirty="0" smtClean="0"/>
              <a:t>işaretleri</a:t>
            </a:r>
            <a:r>
              <a:rPr lang="tr-TR" dirty="0"/>
              <a:t>, </a:t>
            </a:r>
            <a:endParaRPr lang="tr-TR" dirty="0" smtClean="0"/>
          </a:p>
          <a:p>
            <a:r>
              <a:rPr lang="tr-TR" dirty="0" smtClean="0"/>
              <a:t>yazım ve</a:t>
            </a:r>
          </a:p>
          <a:p>
            <a:r>
              <a:rPr lang="tr-TR" dirty="0" smtClean="0"/>
              <a:t>büyük </a:t>
            </a:r>
            <a:r>
              <a:rPr lang="tr-TR" dirty="0"/>
              <a:t>küçük harf vb. </a:t>
            </a:r>
            <a:endParaRPr lang="tr-TR" dirty="0" smtClean="0"/>
          </a:p>
          <a:p>
            <a:r>
              <a:rPr lang="tr-TR" dirty="0" smtClean="0"/>
              <a:t>hepsi </a:t>
            </a:r>
            <a:r>
              <a:rPr lang="tr-TR" dirty="0"/>
              <a:t>önemlidir.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2411760" y="3068960"/>
            <a:ext cx="147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smtClean="0"/>
              <a:t>Bilgisayar</a:t>
            </a:r>
          </a:p>
          <a:p>
            <a:pPr marL="285750" indent="-285750">
              <a:buFontTx/>
              <a:buChar char="-"/>
            </a:pPr>
            <a:r>
              <a:rPr lang="tr-TR" dirty="0" err="1" smtClean="0"/>
              <a:t>Arduino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err="1" smtClean="0"/>
              <a:t>Led</a:t>
            </a:r>
            <a:endParaRPr lang="tr-TR" dirty="0" smtClean="0"/>
          </a:p>
          <a:p>
            <a:pPr marL="285750" indent="-285750">
              <a:buFontTx/>
              <a:buChar char="-"/>
            </a:pPr>
            <a:r>
              <a:rPr lang="tr-TR" dirty="0" smtClean="0"/>
              <a:t>Direnç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Motor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Entegre</a:t>
            </a:r>
          </a:p>
          <a:p>
            <a:pPr marL="285750" indent="-285750">
              <a:buFontTx/>
              <a:buChar char="-"/>
            </a:pPr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14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9CE966E-5F96-4954-948F-388B62B2C2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4F69AA-6D47-42D6-B5D9-756A0C515DB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769</TotalTime>
  <Words>762</Words>
  <Application>Microsoft Office PowerPoint</Application>
  <PresentationFormat>Ekran Gösterisi (4:3)</PresentationFormat>
  <Paragraphs>182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Netlik</vt:lpstr>
      <vt:lpstr>Arduino  Programlama</vt:lpstr>
      <vt:lpstr>Bilgisayarı Oluşturan Temel Bileşenler</vt:lpstr>
      <vt:lpstr>Mikrodenetleyicilere Giriş</vt:lpstr>
      <vt:lpstr>Mikrodenetleyici Temel Bileşenler</vt:lpstr>
      <vt:lpstr>Arduino Mikrodenetleyici Özellikleri</vt:lpstr>
      <vt:lpstr>Arduino Mikrodenetleyici Özellikleri</vt:lpstr>
      <vt:lpstr>Programlama Dilleri</vt:lpstr>
      <vt:lpstr>PowerPoint Sunusu</vt:lpstr>
      <vt:lpstr>Programlama bir tarif yazmak gibi…</vt:lpstr>
      <vt:lpstr>Her Arduino programında…</vt:lpstr>
      <vt:lpstr>Led Blink örneği üzerinde…</vt:lpstr>
      <vt:lpstr>INPUT &amp; OUTPUT Kavramları</vt:lpstr>
      <vt:lpstr>Buradaki  üç talimat / komut ...</vt:lpstr>
      <vt:lpstr>Değişkenler ve Bellek</vt:lpstr>
      <vt:lpstr>Değişkenler : Tanımlama</vt:lpstr>
      <vt:lpstr>Değişkenler : Etki Alanları</vt:lpstr>
      <vt:lpstr>Uygulama : Breadboard  Anatomisi</vt:lpstr>
      <vt:lpstr>PowerPoint Sunusu</vt:lpstr>
      <vt:lpstr>Uygulama : Birden fazla led</vt:lpstr>
      <vt:lpstr>Uygulama : Birden fazla led</vt:lpstr>
      <vt:lpstr>Uygulama : Birden fazla led</vt:lpstr>
      <vt:lpstr>Kodlama</vt:lpstr>
      <vt:lpstr>Kodlama</vt:lpstr>
      <vt:lpstr>Tartışma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Programlama</dc:title>
  <dc:creator>ilyas</dc:creator>
  <cp:lastModifiedBy>ilyas</cp:lastModifiedBy>
  <cp:revision>48</cp:revision>
  <dcterms:created xsi:type="dcterms:W3CDTF">2019-11-21T07:42:35Z</dcterms:created>
  <dcterms:modified xsi:type="dcterms:W3CDTF">2019-12-03T05:20:00Z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