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5143500" type="screen16x9"/>
  <p:notesSz cx="6858000" cy="9144000"/>
  <p:embeddedFontLst>
    <p:embeddedFont>
      <p:font typeface="Playfair Display" panose="020B0604020202020204" charset="-94"/>
      <p:regular r:id="rId14"/>
      <p:bold r:id="rId15"/>
      <p:italic r:id="rId16"/>
      <p:boldItalic r:id="rId17"/>
    </p:embeddedFont>
    <p:embeddedFont>
      <p:font typeface="Oswald" panose="020B0604020202020204" charset="-94"/>
      <p:regular r:id="rId18"/>
      <p:bold r:id="rId19"/>
    </p:embeddedFont>
    <p:embeddedFont>
      <p:font typeface="Source Code Pro Medium" panose="020B0604020202020204" charset="0"/>
      <p:regular r:id="rId20"/>
      <p:bold r:id="rId21"/>
      <p:italic r:id="rId22"/>
      <p:boldItalic r:id="rId23"/>
    </p:embeddedFont>
    <p:embeddedFont>
      <p:font typeface="Montserrat" panose="020B0604020202020204" charset="-94"/>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5800"/>
    <a:srgbClr val="8C7C02"/>
    <a:srgbClr val="66D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60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267184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slides have two goals: 1. To explain the concept of layers which is common in computer and electronics technology, and 2. To help the students to speak in the third person using words like “the user” “the device” “the programmer” instead of saying “you” depending on context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d3fa429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d3fa429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f0e5151f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f0e5151f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Take the students through the code in pieces: first describe the global constants, then describe that the pins are set up for input and output, then follow the loop function’s process of input -&gt; processing -&gt; output and repeat.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d3fa4290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d3fa429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question is phrased “What is you” instead of “Who are you” because our goal is to define the word “YOU” in this context. Is the “you” we’re talking about the user, the programmer, or the programmer imagining that is what the arduino will do?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d3fa4290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0d3fa4290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 is” refers to the word YOU in the sentence in slide 4.</a:t>
            </a:r>
            <a:endParaRPr/>
          </a:p>
          <a:p>
            <a:pPr marL="0" lvl="0" indent="0" algn="l" rtl="0">
              <a:spcBef>
                <a:spcPts val="0"/>
              </a:spcBef>
              <a:spcAft>
                <a:spcPts val="0"/>
              </a:spcAft>
              <a:buNone/>
            </a:pPr>
            <a:r>
              <a:rPr lang="en"/>
              <a:t>The device - usually in our case the Arduino</a:t>
            </a:r>
            <a:endParaRPr/>
          </a:p>
          <a:p>
            <a:pPr marL="0" lvl="0" indent="0" algn="l" rtl="0">
              <a:spcBef>
                <a:spcPts val="0"/>
              </a:spcBef>
              <a:spcAft>
                <a:spcPts val="0"/>
              </a:spcAft>
              <a:buNone/>
            </a:pPr>
            <a:r>
              <a:rPr lang="en"/>
              <a:t>The user - could be actually you, the student, at a moment when you are testing your project, or it could be someone else you’ve developed and sold it to</a:t>
            </a:r>
            <a:endParaRPr/>
          </a:p>
          <a:p>
            <a:pPr marL="0" lvl="0" indent="0" algn="l" rtl="0">
              <a:spcBef>
                <a:spcPts val="0"/>
              </a:spcBef>
              <a:spcAft>
                <a:spcPts val="0"/>
              </a:spcAft>
              <a:buNone/>
            </a:pPr>
            <a:r>
              <a:rPr lang="en"/>
              <a:t>The programmer / maker / coder - this you is the student developer</a:t>
            </a:r>
            <a:endParaRPr/>
          </a:p>
          <a:p>
            <a:pPr marL="0" lvl="0" indent="0" algn="l" rtl="0">
              <a:spcBef>
                <a:spcPts val="0"/>
              </a:spcBef>
              <a:spcAft>
                <a:spcPts val="0"/>
              </a:spcAft>
              <a:buNone/>
            </a:pPr>
            <a:r>
              <a:rPr lang="en"/>
              <a:t>There are strict and limited means of communication between each of these personas - I/O is between the USER and the DEVICE, the MAKER uses CODE in a one-way communication with the device, and the programmer can leave communication to him/herself or to other programmers with COMMENTS</a:t>
            </a:r>
            <a:endParaRPr/>
          </a:p>
          <a:p>
            <a:pPr marL="0" lvl="0" indent="0" algn="l" rtl="0">
              <a:spcBef>
                <a:spcPts val="0"/>
              </a:spcBef>
              <a:spcAft>
                <a:spcPts val="0"/>
              </a:spcAft>
              <a:buNone/>
            </a:pPr>
            <a:r>
              <a:rPr lang="en"/>
              <a:t>Furthermore, the device communicates internally with PROCESSING.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d3fa4290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d3fa4290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39af6aa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39af6aa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demonstrate layers, follow the animation and explain how the different persona interact - these are layers.</a:t>
            </a:r>
            <a:endParaRPr/>
          </a:p>
          <a:p>
            <a:pPr marL="0" lvl="0" indent="0" algn="l" rtl="0">
              <a:spcBef>
                <a:spcPts val="0"/>
              </a:spcBef>
              <a:spcAft>
                <a:spcPts val="0"/>
              </a:spcAft>
              <a:buNone/>
            </a:pPr>
            <a:r>
              <a:rPr lang="en"/>
              <a:t>The concept of layers is a metaphor for describing where an action occurs and often where the problems are. For instance user error can be troubleshooted on the user layer, wiring problems are on the Arduino layer, code debugging happens on the code layer.</a:t>
            </a:r>
            <a:endParaRPr/>
          </a:p>
          <a:p>
            <a:pPr marL="0" lvl="0" indent="0" algn="l" rtl="0">
              <a:spcBef>
                <a:spcPts val="0"/>
              </a:spcBef>
              <a:spcAft>
                <a:spcPts val="0"/>
              </a:spcAft>
              <a:buNone/>
            </a:pPr>
            <a:r>
              <a:rPr lang="en"/>
              <a:t>These 3 layers are a simplified example - a more complex layer example is the OSI Model which describes 7 layers of network communication.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39af6aa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39af6aa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f0e5151f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f0e5151f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1600"/>
              </a:spcBef>
              <a:spcAft>
                <a:spcPts val="0"/>
              </a:spcAft>
              <a:buSzPts val="1400"/>
              <a:buChar char="○"/>
              <a:defRPr>
                <a:highlight>
                  <a:schemeClr val="dk1"/>
                </a:highlight>
              </a:defRPr>
            </a:lvl2pPr>
            <a:lvl3pPr marL="1371600" lvl="2" indent="-317500" algn="ctr">
              <a:spcBef>
                <a:spcPts val="1600"/>
              </a:spcBef>
              <a:spcAft>
                <a:spcPts val="0"/>
              </a:spcAft>
              <a:buSzPts val="1400"/>
              <a:buChar char="■"/>
              <a:defRPr>
                <a:highlight>
                  <a:schemeClr val="dk1"/>
                </a:highlight>
              </a:defRPr>
            </a:lvl3pPr>
            <a:lvl4pPr marL="1828800" lvl="3" indent="-317500" algn="ctr">
              <a:spcBef>
                <a:spcPts val="1600"/>
              </a:spcBef>
              <a:spcAft>
                <a:spcPts val="0"/>
              </a:spcAft>
              <a:buSzPts val="1400"/>
              <a:buChar char="●"/>
              <a:defRPr>
                <a:highlight>
                  <a:schemeClr val="dk1"/>
                </a:highlight>
              </a:defRPr>
            </a:lvl4pPr>
            <a:lvl5pPr marL="2286000" lvl="4" indent="-317500" algn="ctr">
              <a:spcBef>
                <a:spcPts val="1600"/>
              </a:spcBef>
              <a:spcAft>
                <a:spcPts val="0"/>
              </a:spcAft>
              <a:buSzPts val="1400"/>
              <a:buChar char="○"/>
              <a:defRPr>
                <a:highlight>
                  <a:schemeClr val="dk1"/>
                </a:highlight>
              </a:defRPr>
            </a:lvl5pPr>
            <a:lvl6pPr marL="2743200" lvl="5" indent="-317500" algn="ctr">
              <a:spcBef>
                <a:spcPts val="1600"/>
              </a:spcBef>
              <a:spcAft>
                <a:spcPts val="0"/>
              </a:spcAft>
              <a:buSzPts val="1400"/>
              <a:buChar char="■"/>
              <a:defRPr>
                <a:highlight>
                  <a:schemeClr val="dk1"/>
                </a:highlight>
              </a:defRPr>
            </a:lvl6pPr>
            <a:lvl7pPr marL="3200400" lvl="6" indent="-317500" algn="ctr">
              <a:spcBef>
                <a:spcPts val="1600"/>
              </a:spcBef>
              <a:spcAft>
                <a:spcPts val="0"/>
              </a:spcAft>
              <a:buSzPts val="1400"/>
              <a:buChar char="●"/>
              <a:defRPr>
                <a:highlight>
                  <a:schemeClr val="dk1"/>
                </a:highlight>
              </a:defRPr>
            </a:lvl7pPr>
            <a:lvl8pPr marL="3657600" lvl="7" indent="-317500" algn="ctr">
              <a:spcBef>
                <a:spcPts val="1600"/>
              </a:spcBef>
              <a:spcAft>
                <a:spcPts val="0"/>
              </a:spcAft>
              <a:buSzPts val="1400"/>
              <a:buChar char="○"/>
              <a:defRPr>
                <a:highlight>
                  <a:schemeClr val="dk1"/>
                </a:highlight>
              </a:defRPr>
            </a:lvl8pPr>
            <a:lvl9pPr marL="4114800" lvl="8" indent="-317500" algn="ctr">
              <a:spcBef>
                <a:spcPts val="1600"/>
              </a:spcBef>
              <a:spcAft>
                <a:spcPts val="160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highlight>
                  <a:schemeClr val="lt1"/>
                </a:highlight>
              </a:defRPr>
            </a:lvl1pPr>
            <a:lvl2pPr marL="914400" lvl="1" indent="-317500">
              <a:spcBef>
                <a:spcPts val="1600"/>
              </a:spcBef>
              <a:spcAft>
                <a:spcPts val="0"/>
              </a:spcAft>
              <a:buSzPts val="1400"/>
              <a:buChar char="○"/>
              <a:defRPr>
                <a:highlight>
                  <a:schemeClr val="lt1"/>
                </a:highlight>
              </a:defRPr>
            </a:lvl2pPr>
            <a:lvl3pPr marL="1371600" lvl="2" indent="-317500">
              <a:spcBef>
                <a:spcPts val="1600"/>
              </a:spcBef>
              <a:spcAft>
                <a:spcPts val="0"/>
              </a:spcAft>
              <a:buSzPts val="1400"/>
              <a:buChar char="■"/>
              <a:defRPr>
                <a:highlight>
                  <a:schemeClr val="lt1"/>
                </a:highlight>
              </a:defRPr>
            </a:lvl3pPr>
            <a:lvl4pPr marL="1828800" lvl="3" indent="-317500">
              <a:spcBef>
                <a:spcPts val="1600"/>
              </a:spcBef>
              <a:spcAft>
                <a:spcPts val="0"/>
              </a:spcAft>
              <a:buSzPts val="1400"/>
              <a:buChar char="●"/>
              <a:defRPr>
                <a:highlight>
                  <a:schemeClr val="lt1"/>
                </a:highlight>
              </a:defRPr>
            </a:lvl4pPr>
            <a:lvl5pPr marL="2286000" lvl="4" indent="-317500">
              <a:spcBef>
                <a:spcPts val="1600"/>
              </a:spcBef>
              <a:spcAft>
                <a:spcPts val="0"/>
              </a:spcAft>
              <a:buSzPts val="1400"/>
              <a:buChar char="○"/>
              <a:defRPr>
                <a:highlight>
                  <a:schemeClr val="lt1"/>
                </a:highlight>
              </a:defRPr>
            </a:lvl5pPr>
            <a:lvl6pPr marL="2743200" lvl="5" indent="-317500">
              <a:spcBef>
                <a:spcPts val="1600"/>
              </a:spcBef>
              <a:spcAft>
                <a:spcPts val="0"/>
              </a:spcAft>
              <a:buSzPts val="1400"/>
              <a:buChar char="■"/>
              <a:defRPr>
                <a:highlight>
                  <a:schemeClr val="lt1"/>
                </a:highlight>
              </a:defRPr>
            </a:lvl6pPr>
            <a:lvl7pPr marL="3200400" lvl="6" indent="-317500">
              <a:spcBef>
                <a:spcPts val="1600"/>
              </a:spcBef>
              <a:spcAft>
                <a:spcPts val="0"/>
              </a:spcAft>
              <a:buSzPts val="1400"/>
              <a:buChar char="●"/>
              <a:defRPr>
                <a:highlight>
                  <a:schemeClr val="lt1"/>
                </a:highlight>
              </a:defRPr>
            </a:lvl7pPr>
            <a:lvl8pPr marL="3657600" lvl="7" indent="-317500">
              <a:spcBef>
                <a:spcPts val="1600"/>
              </a:spcBef>
              <a:spcAft>
                <a:spcPts val="0"/>
              </a:spcAft>
              <a:buSzPts val="1400"/>
              <a:buChar char="○"/>
              <a:defRPr>
                <a:highlight>
                  <a:schemeClr val="lt1"/>
                </a:highlight>
              </a:defRPr>
            </a:lvl8pPr>
            <a:lvl9pPr marL="4114800" lvl="8" indent="-317500">
              <a:spcBef>
                <a:spcPts val="1600"/>
              </a:spcBef>
              <a:spcAft>
                <a:spcPts val="160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ctrTitle"/>
          </p:nvPr>
        </p:nvSpPr>
        <p:spPr>
          <a:xfrm>
            <a:off x="344250" y="1403850"/>
            <a:ext cx="8455500" cy="214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smtClean="0"/>
              <a:t>Katmanlar(</a:t>
            </a:r>
            <a:r>
              <a:rPr lang="en" dirty="0" smtClean="0"/>
              <a:t>Layers</a:t>
            </a:r>
            <a:r>
              <a:rPr lang="tr-TR" dirty="0" smtClean="0"/>
              <a:t>)</a:t>
            </a:r>
            <a:endParaRPr dirty="0"/>
          </a:p>
        </p:txBody>
      </p:sp>
      <p:sp>
        <p:nvSpPr>
          <p:cNvPr id="116" name="Google Shape;116;p26"/>
          <p:cNvSpPr txBox="1">
            <a:spLocks noGrp="1"/>
          </p:cNvSpPr>
          <p:nvPr>
            <p:ph type="subTitle" idx="1"/>
          </p:nvPr>
        </p:nvSpPr>
        <p:spPr>
          <a:xfrm>
            <a:off x="899592" y="3579862"/>
            <a:ext cx="7684134"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smtClean="0"/>
              <a:t>Kek, soğan gibi kat kat ama devler gibi değil…</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51520" y="123478"/>
            <a:ext cx="8520600" cy="572700"/>
          </a:xfrm>
        </p:spPr>
        <p:txBody>
          <a:bodyPr/>
          <a:lstStyle/>
          <a:p>
            <a:r>
              <a:rPr lang="tr-TR" dirty="0" smtClean="0"/>
              <a:t>Bir Proje Yapılırken Katmanlar… </a:t>
            </a:r>
            <a:endParaRPr lang="tr-TR" dirty="0"/>
          </a:p>
        </p:txBody>
      </p:sp>
      <p:sp>
        <p:nvSpPr>
          <p:cNvPr id="3" name="Metin Yer Tutucusu 2"/>
          <p:cNvSpPr>
            <a:spLocks noGrp="1"/>
          </p:cNvSpPr>
          <p:nvPr>
            <p:ph type="body" idx="1"/>
          </p:nvPr>
        </p:nvSpPr>
        <p:spPr>
          <a:xfrm>
            <a:off x="323528" y="771550"/>
            <a:ext cx="8520600" cy="3960440"/>
          </a:xfrm>
        </p:spPr>
        <p:txBody>
          <a:bodyPr/>
          <a:lstStyle/>
          <a:p>
            <a:r>
              <a:rPr lang="tr-TR" b="1" dirty="0" smtClean="0"/>
              <a:t>Kullanıcı Katmanı </a:t>
            </a:r>
            <a:r>
              <a:rPr lang="tr-TR" dirty="0" smtClean="0"/>
              <a:t>(</a:t>
            </a:r>
            <a:r>
              <a:rPr lang="tr-TR" dirty="0" smtClean="0">
                <a:effectLst>
                  <a:outerShdw blurRad="38100" dist="38100" dir="2700000" algn="tl">
                    <a:srgbClr val="000000">
                      <a:alpha val="43137"/>
                    </a:srgbClr>
                  </a:outerShdw>
                </a:effectLst>
              </a:rPr>
              <a:t>User LAYER</a:t>
            </a:r>
            <a:r>
              <a:rPr lang="tr-TR" dirty="0" smtClean="0"/>
              <a:t>)</a:t>
            </a:r>
          </a:p>
          <a:p>
            <a:pPr lvl="1"/>
            <a:r>
              <a:rPr lang="tr-TR" dirty="0" err="1" smtClean="0"/>
              <a:t>Kulanıcının</a:t>
            </a:r>
            <a:r>
              <a:rPr lang="tr-TR" dirty="0" smtClean="0"/>
              <a:t>  </a:t>
            </a:r>
            <a:r>
              <a:rPr lang="tr-TR" dirty="0"/>
              <a:t>yazılımla etkileşime girdiği bölümdür.</a:t>
            </a:r>
          </a:p>
          <a:p>
            <a:pPr marL="114300" indent="0">
              <a:buNone/>
            </a:pPr>
            <a:r>
              <a:rPr lang="tr-TR" dirty="0"/>
              <a:t>	</a:t>
            </a:r>
            <a:endParaRPr lang="tr-TR" dirty="0" smtClean="0"/>
          </a:p>
          <a:p>
            <a:r>
              <a:rPr lang="tr-TR" b="1" dirty="0" smtClean="0"/>
              <a:t>Yazılım Katmanı   </a:t>
            </a:r>
            <a:r>
              <a:rPr lang="tr-TR" dirty="0" smtClean="0"/>
              <a:t>(</a:t>
            </a:r>
            <a:r>
              <a:rPr lang="tr-TR" dirty="0" smtClean="0">
                <a:effectLst>
                  <a:outerShdw blurRad="38100" dist="38100" dir="2700000" algn="tl">
                    <a:srgbClr val="000000">
                      <a:alpha val="43137"/>
                    </a:srgbClr>
                  </a:outerShdw>
                </a:effectLst>
              </a:rPr>
              <a:t>CODE LAYER</a:t>
            </a:r>
            <a:r>
              <a:rPr lang="tr-TR" dirty="0" smtClean="0"/>
              <a:t>)</a:t>
            </a:r>
          </a:p>
          <a:p>
            <a:pPr lvl="1"/>
            <a:r>
              <a:rPr lang="tr-TR" dirty="0" smtClean="0"/>
              <a:t>Sisteme </a:t>
            </a:r>
            <a:r>
              <a:rPr lang="tr-TR" dirty="0"/>
              <a:t>gelen girişleri algılar, donanıma uygun komutları </a:t>
            </a:r>
            <a:r>
              <a:rPr lang="tr-TR" dirty="0" smtClean="0"/>
              <a:t>gönderir.</a:t>
            </a:r>
          </a:p>
          <a:p>
            <a:pPr lvl="1"/>
            <a:r>
              <a:rPr lang="tr-TR" dirty="0" smtClean="0"/>
              <a:t>Projeye konu olan problemin çözümünü içerir (</a:t>
            </a:r>
            <a:r>
              <a:rPr lang="tr-TR" i="1" u="sng" dirty="0" smtClean="0">
                <a:effectLst>
                  <a:outerShdw blurRad="38100" dist="38100" dir="2700000" algn="tl">
                    <a:srgbClr val="000000">
                      <a:alpha val="43137"/>
                    </a:srgbClr>
                  </a:outerShdw>
                </a:effectLst>
              </a:rPr>
              <a:t>ALGORİTMA</a:t>
            </a:r>
            <a:r>
              <a:rPr lang="tr-TR" dirty="0" smtClean="0"/>
              <a:t>) .</a:t>
            </a:r>
            <a:endParaRPr lang="tr-TR" dirty="0"/>
          </a:p>
          <a:p>
            <a:pPr lvl="1"/>
            <a:r>
              <a:rPr lang="tr-TR" dirty="0" smtClean="0"/>
              <a:t>Gerekli </a:t>
            </a:r>
            <a:r>
              <a:rPr lang="tr-TR" dirty="0"/>
              <a:t>işlemleri yaptıktan sonra çıkışlara kullanıcıya uygun veriler 	gönderir.</a:t>
            </a:r>
          </a:p>
          <a:p>
            <a:pPr marL="114300" indent="0">
              <a:buNone/>
            </a:pPr>
            <a:endParaRPr lang="tr-TR" dirty="0" smtClean="0"/>
          </a:p>
          <a:p>
            <a:r>
              <a:rPr lang="tr-TR" b="1" dirty="0" smtClean="0"/>
              <a:t>Donanım Katmanı </a:t>
            </a:r>
            <a:r>
              <a:rPr lang="tr-TR" dirty="0" smtClean="0"/>
              <a:t>(</a:t>
            </a:r>
            <a:r>
              <a:rPr lang="tr-TR" dirty="0" smtClean="0">
                <a:effectLst>
                  <a:outerShdw blurRad="38100" dist="38100" dir="2700000" algn="tl">
                    <a:srgbClr val="000000">
                      <a:alpha val="43137"/>
                    </a:srgbClr>
                  </a:outerShdw>
                </a:effectLst>
              </a:rPr>
              <a:t>HARDWARE LAYER</a:t>
            </a:r>
            <a:r>
              <a:rPr lang="tr-TR" dirty="0" smtClean="0"/>
              <a:t>)</a:t>
            </a:r>
            <a:endParaRPr lang="tr-TR" dirty="0"/>
          </a:p>
          <a:p>
            <a:pPr lvl="1"/>
            <a:r>
              <a:rPr lang="tr-TR" dirty="0" smtClean="0"/>
              <a:t>Donanımsal isteklere göre sistem donanımını düzenler.</a:t>
            </a:r>
            <a:endParaRPr lang="tr-TR" dirty="0"/>
          </a:p>
        </p:txBody>
      </p:sp>
    </p:spTree>
    <p:extLst>
      <p:ext uri="{BB962C8B-B14F-4D97-AF65-F5344CB8AC3E}">
        <p14:creationId xmlns:p14="http://schemas.microsoft.com/office/powerpoint/2010/main" val="2720384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56148"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Başlık 1"/>
          <p:cNvSpPr>
            <a:spLocks noGrp="1"/>
          </p:cNvSpPr>
          <p:nvPr>
            <p:ph type="title"/>
          </p:nvPr>
        </p:nvSpPr>
        <p:spPr>
          <a:xfrm>
            <a:off x="2771800" y="2139702"/>
            <a:ext cx="3240360" cy="572700"/>
          </a:xfrm>
        </p:spPr>
        <p:txBody>
          <a:bodyPr/>
          <a:lstStyle/>
          <a:p>
            <a:r>
              <a:rPr lang="tr-TR" dirty="0" smtClean="0"/>
              <a:t>LAYERS     Katmanlar</a:t>
            </a:r>
            <a:endParaRPr lang="tr-TR" dirty="0"/>
          </a:p>
        </p:txBody>
      </p:sp>
    </p:spTree>
    <p:extLst>
      <p:ext uri="{BB962C8B-B14F-4D97-AF65-F5344CB8AC3E}">
        <p14:creationId xmlns:p14="http://schemas.microsoft.com/office/powerpoint/2010/main" val="3934754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t>Bir Proje  Hayal Et…</a:t>
            </a:r>
            <a:endParaRPr dirty="0"/>
          </a:p>
        </p:txBody>
      </p:sp>
      <p:sp>
        <p:nvSpPr>
          <p:cNvPr id="122" name="Google Shape;122;p2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smtClean="0"/>
              <a:t>Düğmeyi  çevir</a:t>
            </a:r>
            <a:r>
              <a:rPr lang="en" dirty="0" smtClean="0"/>
              <a:t>…</a:t>
            </a:r>
            <a:endParaRPr dirty="0"/>
          </a:p>
          <a:p>
            <a:pPr marL="0" lvl="0" indent="0" algn="l" rtl="0">
              <a:spcBef>
                <a:spcPts val="1600"/>
              </a:spcBef>
              <a:spcAft>
                <a:spcPts val="0"/>
              </a:spcAft>
              <a:buNone/>
            </a:pPr>
            <a:r>
              <a:rPr lang="tr-TR" dirty="0" smtClean="0"/>
              <a:t>……</a:t>
            </a:r>
            <a:endParaRPr dirty="0"/>
          </a:p>
          <a:p>
            <a:pPr marL="0" lvl="0" indent="0" algn="l" rtl="0">
              <a:spcBef>
                <a:spcPts val="1600"/>
              </a:spcBef>
              <a:spcAft>
                <a:spcPts val="1600"/>
              </a:spcAft>
              <a:buNone/>
            </a:pPr>
            <a:r>
              <a:rPr lang="tr-TR" dirty="0" smtClean="0"/>
              <a:t>Lambanın renklerini değiştir…</a:t>
            </a:r>
          </a:p>
          <a:p>
            <a:pPr marL="0" lvl="0" indent="0" algn="l" rtl="0">
              <a:spcBef>
                <a:spcPts val="1600"/>
              </a:spcBef>
              <a:spcAft>
                <a:spcPts val="1600"/>
              </a:spcAft>
              <a:buNone/>
            </a:pPr>
            <a:r>
              <a:rPr lang="tr-TR" dirty="0" smtClean="0"/>
              <a:t>Nasıl yapılır…?</a:t>
            </a:r>
            <a:endParaRPr dirty="0"/>
          </a:p>
        </p:txBody>
      </p:sp>
      <p:pic>
        <p:nvPicPr>
          <p:cNvPr id="1027" name="Picture 3" descr="D:\STEM_ders_doc\gif_anim_resim\tenor.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627534"/>
            <a:ext cx="2095500"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t>Kodlara bir bakalım…</a:t>
            </a:r>
            <a:endParaRPr dirty="0"/>
          </a:p>
        </p:txBody>
      </p:sp>
      <p:sp>
        <p:nvSpPr>
          <p:cNvPr id="128" name="Google Shape;128;p28"/>
          <p:cNvSpPr txBox="1">
            <a:spLocks noGrp="1"/>
          </p:cNvSpPr>
          <p:nvPr>
            <p:ph type="body" idx="1"/>
          </p:nvPr>
        </p:nvSpPr>
        <p:spPr>
          <a:xfrm>
            <a:off x="311700" y="1157874"/>
            <a:ext cx="8520600" cy="379013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dirty="0">
                <a:solidFill>
                  <a:srgbClr val="66DDFF"/>
                </a:solidFill>
                <a:latin typeface="Source Code Pro Medium"/>
                <a:ea typeface="Source Code Pro Medium"/>
                <a:cs typeface="Source Code Pro Medium"/>
                <a:sym typeface="Source Code Pro Medium"/>
              </a:rPr>
              <a:t>const int </a:t>
            </a:r>
            <a:r>
              <a:rPr lang="en" sz="1000" dirty="0">
                <a:latin typeface="Source Code Pro Medium"/>
                <a:ea typeface="Source Code Pro Medium"/>
                <a:cs typeface="Source Code Pro Medium"/>
                <a:sym typeface="Source Code Pro Medium"/>
              </a:rPr>
              <a:t>redLED=9;</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solidFill>
                  <a:srgbClr val="66DDFF"/>
                </a:solidFill>
                <a:latin typeface="Source Code Pro Medium"/>
                <a:ea typeface="Source Code Pro Medium"/>
                <a:cs typeface="Source Code Pro Medium"/>
                <a:sym typeface="Source Code Pro Medium"/>
              </a:rPr>
              <a:t>const int </a:t>
            </a:r>
            <a:r>
              <a:rPr lang="en" sz="1000" dirty="0">
                <a:latin typeface="Source Code Pro Medium"/>
                <a:ea typeface="Source Code Pro Medium"/>
                <a:cs typeface="Source Code Pro Medium"/>
                <a:sym typeface="Source Code Pro Medium"/>
              </a:rPr>
              <a:t>greenLED=10;</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solidFill>
                  <a:srgbClr val="66DDFF"/>
                </a:solidFill>
                <a:latin typeface="Source Code Pro Medium"/>
                <a:ea typeface="Source Code Pro Medium"/>
                <a:cs typeface="Source Code Pro Medium"/>
                <a:sym typeface="Source Code Pro Medium"/>
              </a:rPr>
              <a:t>const int </a:t>
            </a:r>
            <a:r>
              <a:rPr lang="en" sz="1000" dirty="0">
                <a:latin typeface="Source Code Pro Medium"/>
                <a:ea typeface="Source Code Pro Medium"/>
                <a:cs typeface="Source Code Pro Medium"/>
                <a:sym typeface="Source Code Pro Medium"/>
              </a:rPr>
              <a:t>blueLED=11;</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solidFill>
                  <a:srgbClr val="66DDFF"/>
                </a:solidFill>
                <a:latin typeface="Source Code Pro Medium"/>
                <a:ea typeface="Source Code Pro Medium"/>
                <a:cs typeface="Source Code Pro Medium"/>
                <a:sym typeface="Source Code Pro Medium"/>
              </a:rPr>
              <a:t>const int </a:t>
            </a:r>
            <a:r>
              <a:rPr lang="en" sz="1000" dirty="0">
                <a:latin typeface="Source Code Pro Medium"/>
                <a:ea typeface="Source Code Pro Medium"/>
                <a:cs typeface="Source Code Pro Medium"/>
                <a:sym typeface="Source Code Pro Medium"/>
              </a:rPr>
              <a:t>inputPin=A0;</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solidFill>
                  <a:srgbClr val="66DDFF"/>
                </a:solidFill>
                <a:latin typeface="Source Code Pro Medium"/>
                <a:ea typeface="Source Code Pro Medium"/>
                <a:cs typeface="Source Code Pro Medium"/>
                <a:sym typeface="Source Code Pro Medium"/>
              </a:rPr>
              <a:t>void</a:t>
            </a:r>
            <a:r>
              <a:rPr lang="en" sz="1000" dirty="0">
                <a:latin typeface="Source Code Pro Medium"/>
                <a:ea typeface="Source Code Pro Medium"/>
                <a:cs typeface="Source Code Pro Medium"/>
                <a:sym typeface="Source Code Pro Medium"/>
              </a:rPr>
              <a:t> </a:t>
            </a:r>
            <a:r>
              <a:rPr lang="en" sz="1000" dirty="0">
                <a:solidFill>
                  <a:srgbClr val="8C7C02"/>
                </a:solidFill>
                <a:latin typeface="Source Code Pro Medium"/>
                <a:ea typeface="Source Code Pro Medium"/>
                <a:cs typeface="Source Code Pro Medium"/>
                <a:sym typeface="Source Code Pro Medium"/>
              </a:rPr>
              <a:t>setup</a:t>
            </a:r>
            <a:r>
              <a:rPr lang="en" sz="1000" dirty="0">
                <a:latin typeface="Source Code Pro Medium"/>
                <a:ea typeface="Source Code Pro Medium"/>
                <a:cs typeface="Source Code Pro Medium"/>
                <a:sym typeface="Source Code Pro Medium"/>
              </a:rPr>
              <a:t>() {</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latin typeface="Source Code Pro Medium"/>
                <a:ea typeface="Source Code Pro Medium"/>
                <a:cs typeface="Source Code Pro Medium"/>
                <a:sym typeface="Source Code Pro Medium"/>
              </a:rPr>
              <a:t>	</a:t>
            </a:r>
            <a:r>
              <a:rPr lang="en" sz="1000" dirty="0">
                <a:solidFill>
                  <a:srgbClr val="E65800"/>
                </a:solidFill>
                <a:latin typeface="Source Code Pro Medium"/>
                <a:ea typeface="Source Code Pro Medium"/>
                <a:cs typeface="Source Code Pro Medium"/>
                <a:sym typeface="Source Code Pro Medium"/>
              </a:rPr>
              <a:t>pinMode</a:t>
            </a:r>
            <a:r>
              <a:rPr lang="en" sz="1000" dirty="0">
                <a:latin typeface="Source Code Pro Medium"/>
                <a:ea typeface="Source Code Pro Medium"/>
                <a:cs typeface="Source Code Pro Medium"/>
                <a:sym typeface="Source Code Pro Medium"/>
              </a:rPr>
              <a:t>(inputPin,</a:t>
            </a:r>
            <a:r>
              <a:rPr lang="en" sz="1000" dirty="0">
                <a:solidFill>
                  <a:srgbClr val="66DDFF"/>
                </a:solidFill>
                <a:latin typeface="Source Code Pro Medium"/>
                <a:ea typeface="Source Code Pro Medium"/>
                <a:cs typeface="Source Code Pro Medium"/>
                <a:sym typeface="Source Code Pro Medium"/>
              </a:rPr>
              <a:t>INPUT</a:t>
            </a:r>
            <a:r>
              <a:rPr lang="en" sz="1000" dirty="0">
                <a:latin typeface="Source Code Pro Medium"/>
                <a:ea typeface="Source Code Pro Medium"/>
                <a:cs typeface="Source Code Pro Medium"/>
                <a:sym typeface="Source Code Pro Medium"/>
              </a:rPr>
              <a:t>);</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Clr>
                <a:schemeClr val="dk2"/>
              </a:buClr>
              <a:buSzPts val="1100"/>
              <a:buFont typeface="Arial"/>
              <a:buNone/>
            </a:pPr>
            <a:r>
              <a:rPr lang="en" sz="1000" dirty="0">
                <a:latin typeface="Source Code Pro Medium"/>
                <a:ea typeface="Source Code Pro Medium"/>
                <a:cs typeface="Source Code Pro Medium"/>
                <a:sym typeface="Source Code Pro Medium"/>
              </a:rPr>
              <a:t>	</a:t>
            </a:r>
            <a:r>
              <a:rPr lang="en" sz="1000" dirty="0">
                <a:solidFill>
                  <a:srgbClr val="E65800"/>
                </a:solidFill>
                <a:latin typeface="Source Code Pro Medium"/>
                <a:ea typeface="Source Code Pro Medium"/>
                <a:cs typeface="Source Code Pro Medium"/>
                <a:sym typeface="Source Code Pro Medium"/>
              </a:rPr>
              <a:t>pinMode</a:t>
            </a:r>
            <a:r>
              <a:rPr lang="en" sz="1000" dirty="0">
                <a:latin typeface="Source Code Pro Medium"/>
                <a:ea typeface="Source Code Pro Medium"/>
                <a:cs typeface="Source Code Pro Medium"/>
                <a:sym typeface="Source Code Pro Medium"/>
              </a:rPr>
              <a:t>(redLED,</a:t>
            </a:r>
            <a:r>
              <a:rPr lang="en" sz="1000" dirty="0">
                <a:solidFill>
                  <a:srgbClr val="66DDFF"/>
                </a:solidFill>
                <a:latin typeface="Source Code Pro Medium"/>
                <a:ea typeface="Source Code Pro Medium"/>
                <a:cs typeface="Source Code Pro Medium"/>
                <a:sym typeface="Source Code Pro Medium"/>
              </a:rPr>
              <a:t>OUTPUT</a:t>
            </a:r>
            <a:r>
              <a:rPr lang="en" sz="1000" dirty="0">
                <a:latin typeface="Source Code Pro Medium"/>
                <a:ea typeface="Source Code Pro Medium"/>
                <a:cs typeface="Source Code Pro Medium"/>
                <a:sym typeface="Source Code Pro Medium"/>
              </a:rPr>
              <a:t>);</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Clr>
                <a:schemeClr val="dk2"/>
              </a:buClr>
              <a:buSzPts val="1100"/>
              <a:buFont typeface="Arial"/>
              <a:buNone/>
            </a:pPr>
            <a:r>
              <a:rPr lang="en" sz="1000" dirty="0">
                <a:latin typeface="Source Code Pro Medium"/>
                <a:ea typeface="Source Code Pro Medium"/>
                <a:cs typeface="Source Code Pro Medium"/>
                <a:sym typeface="Source Code Pro Medium"/>
              </a:rPr>
              <a:t>	</a:t>
            </a:r>
            <a:r>
              <a:rPr lang="en" sz="1000" dirty="0">
                <a:solidFill>
                  <a:srgbClr val="E65800"/>
                </a:solidFill>
                <a:latin typeface="Source Code Pro Medium"/>
                <a:ea typeface="Source Code Pro Medium"/>
                <a:cs typeface="Source Code Pro Medium"/>
                <a:sym typeface="Source Code Pro Medium"/>
              </a:rPr>
              <a:t>pinMode</a:t>
            </a:r>
            <a:r>
              <a:rPr lang="en" sz="1000" dirty="0">
                <a:latin typeface="Source Code Pro Medium"/>
                <a:ea typeface="Source Code Pro Medium"/>
                <a:cs typeface="Source Code Pro Medium"/>
                <a:sym typeface="Source Code Pro Medium"/>
              </a:rPr>
              <a:t>(greenLED,</a:t>
            </a:r>
            <a:r>
              <a:rPr lang="en" sz="1000" dirty="0">
                <a:solidFill>
                  <a:srgbClr val="66DDFF"/>
                </a:solidFill>
                <a:latin typeface="Source Code Pro Medium"/>
                <a:ea typeface="Source Code Pro Medium"/>
                <a:cs typeface="Source Code Pro Medium"/>
                <a:sym typeface="Source Code Pro Medium"/>
              </a:rPr>
              <a:t>OUTPUT</a:t>
            </a:r>
            <a:r>
              <a:rPr lang="en" sz="1000" dirty="0">
                <a:latin typeface="Source Code Pro Medium"/>
                <a:ea typeface="Source Code Pro Medium"/>
                <a:cs typeface="Source Code Pro Medium"/>
                <a:sym typeface="Source Code Pro Medium"/>
              </a:rPr>
              <a:t>);</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Clr>
                <a:schemeClr val="dk2"/>
              </a:buClr>
              <a:buSzPts val="1100"/>
              <a:buFont typeface="Arial"/>
              <a:buNone/>
            </a:pPr>
            <a:r>
              <a:rPr lang="en" sz="1000" dirty="0">
                <a:latin typeface="Source Code Pro Medium"/>
                <a:ea typeface="Source Code Pro Medium"/>
                <a:cs typeface="Source Code Pro Medium"/>
                <a:sym typeface="Source Code Pro Medium"/>
              </a:rPr>
              <a:t>	</a:t>
            </a:r>
            <a:r>
              <a:rPr lang="en" sz="1000" dirty="0">
                <a:solidFill>
                  <a:srgbClr val="E65800"/>
                </a:solidFill>
                <a:latin typeface="Source Code Pro Medium"/>
                <a:ea typeface="Source Code Pro Medium"/>
                <a:cs typeface="Source Code Pro Medium"/>
                <a:sym typeface="Source Code Pro Medium"/>
              </a:rPr>
              <a:t>pinMode</a:t>
            </a:r>
            <a:r>
              <a:rPr lang="en" sz="1000" dirty="0">
                <a:latin typeface="Source Code Pro Medium"/>
                <a:ea typeface="Source Code Pro Medium"/>
                <a:cs typeface="Source Code Pro Medium"/>
                <a:sym typeface="Source Code Pro Medium"/>
              </a:rPr>
              <a:t>(blueLED,</a:t>
            </a:r>
            <a:r>
              <a:rPr lang="en" sz="1000" dirty="0">
                <a:solidFill>
                  <a:srgbClr val="66DDFF"/>
                </a:solidFill>
                <a:latin typeface="Source Code Pro Medium"/>
                <a:ea typeface="Source Code Pro Medium"/>
                <a:cs typeface="Source Code Pro Medium"/>
                <a:sym typeface="Source Code Pro Medium"/>
              </a:rPr>
              <a:t>OUTPUT</a:t>
            </a:r>
            <a:r>
              <a:rPr lang="en" sz="1000" dirty="0">
                <a:latin typeface="Source Code Pro Medium"/>
                <a:ea typeface="Source Code Pro Medium"/>
                <a:cs typeface="Source Code Pro Medium"/>
                <a:sym typeface="Source Code Pro Medium"/>
              </a:rPr>
              <a:t>);</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latin typeface="Source Code Pro Medium"/>
                <a:ea typeface="Source Code Pro Medium"/>
                <a:cs typeface="Source Code Pro Medium"/>
                <a:sym typeface="Source Code Pro Medium"/>
              </a:rPr>
              <a:t>}</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solidFill>
                  <a:srgbClr val="66DDFF"/>
                </a:solidFill>
                <a:latin typeface="Source Code Pro Medium"/>
                <a:ea typeface="Source Code Pro Medium"/>
                <a:cs typeface="Source Code Pro Medium"/>
                <a:sym typeface="Source Code Pro Medium"/>
              </a:rPr>
              <a:t>void</a:t>
            </a:r>
            <a:r>
              <a:rPr lang="en" sz="1000" dirty="0">
                <a:latin typeface="Source Code Pro Medium"/>
                <a:ea typeface="Source Code Pro Medium"/>
                <a:cs typeface="Source Code Pro Medium"/>
                <a:sym typeface="Source Code Pro Medium"/>
              </a:rPr>
              <a:t> </a:t>
            </a:r>
            <a:r>
              <a:rPr lang="en" sz="1000" dirty="0">
                <a:solidFill>
                  <a:srgbClr val="8C7C02"/>
                </a:solidFill>
                <a:latin typeface="Source Code Pro Medium"/>
                <a:ea typeface="Source Code Pro Medium"/>
                <a:cs typeface="Source Code Pro Medium"/>
                <a:sym typeface="Source Code Pro Medium"/>
              </a:rPr>
              <a:t>loop</a:t>
            </a:r>
            <a:r>
              <a:rPr lang="en" sz="1000" dirty="0">
                <a:latin typeface="Source Code Pro Medium"/>
                <a:ea typeface="Source Code Pro Medium"/>
                <a:cs typeface="Source Code Pro Medium"/>
                <a:sym typeface="Source Code Pro Medium"/>
              </a:rPr>
              <a:t>() {</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latin typeface="Source Code Pro Medium"/>
                <a:ea typeface="Source Code Pro Medium"/>
                <a:cs typeface="Source Code Pro Medium"/>
                <a:sym typeface="Source Code Pro Medium"/>
              </a:rPr>
              <a:t>	</a:t>
            </a:r>
            <a:r>
              <a:rPr lang="en" sz="1000" dirty="0">
                <a:solidFill>
                  <a:srgbClr val="66DDFF"/>
                </a:solidFill>
                <a:latin typeface="Source Code Pro Medium"/>
                <a:ea typeface="Source Code Pro Medium"/>
                <a:cs typeface="Source Code Pro Medium"/>
                <a:sym typeface="Source Code Pro Medium"/>
              </a:rPr>
              <a:t>int</a:t>
            </a:r>
            <a:r>
              <a:rPr lang="en" sz="1000" dirty="0">
                <a:latin typeface="Source Code Pro Medium"/>
                <a:ea typeface="Source Code Pro Medium"/>
                <a:cs typeface="Source Code Pro Medium"/>
                <a:sym typeface="Source Code Pro Medium"/>
              </a:rPr>
              <a:t> redVal, greenVal, blueVal;</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Clr>
                <a:schemeClr val="dk2"/>
              </a:buClr>
              <a:buSzPts val="1100"/>
              <a:buFont typeface="Arial"/>
              <a:buNone/>
            </a:pPr>
            <a:r>
              <a:rPr lang="en" sz="1000" dirty="0">
                <a:latin typeface="Source Code Pro Medium"/>
                <a:ea typeface="Source Code Pro Medium"/>
                <a:cs typeface="Source Code Pro Medium"/>
                <a:sym typeface="Source Code Pro Medium"/>
              </a:rPr>
              <a:t>	</a:t>
            </a:r>
            <a:r>
              <a:rPr lang="en" sz="1000" dirty="0">
                <a:solidFill>
                  <a:srgbClr val="66DDFF"/>
                </a:solidFill>
                <a:latin typeface="Source Code Pro Medium"/>
                <a:ea typeface="Source Code Pro Medium"/>
                <a:cs typeface="Source Code Pro Medium"/>
                <a:sym typeface="Source Code Pro Medium"/>
              </a:rPr>
              <a:t>int</a:t>
            </a:r>
            <a:r>
              <a:rPr lang="en" sz="1000" dirty="0">
                <a:latin typeface="Source Code Pro Medium"/>
                <a:ea typeface="Source Code Pro Medium"/>
                <a:cs typeface="Source Code Pro Medium"/>
                <a:sym typeface="Source Code Pro Medium"/>
              </a:rPr>
              <a:t> inputValue=analogRead(inputPin);	</a:t>
            </a:r>
            <a:r>
              <a:rPr lang="en" sz="1000" b="1" dirty="0" smtClean="0">
                <a:latin typeface="Source Code Pro Medium"/>
                <a:ea typeface="Source Code Pro Medium"/>
                <a:cs typeface="Source Code Pro Medium"/>
                <a:sym typeface="Source Code Pro Medium"/>
              </a:rPr>
              <a:t>// </a:t>
            </a:r>
            <a:r>
              <a:rPr lang="tr-TR" sz="1000" b="1" dirty="0" smtClean="0">
                <a:latin typeface="Source Code Pro Medium"/>
                <a:ea typeface="Source Code Pro Medium"/>
                <a:cs typeface="Source Code Pro Medium"/>
                <a:sym typeface="Source Code Pro Medium"/>
              </a:rPr>
              <a:t>Analog giriş al…</a:t>
            </a:r>
            <a:endParaRPr sz="1000" b="1"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latin typeface="Source Code Pro Medium"/>
                <a:ea typeface="Source Code Pro Medium"/>
                <a:cs typeface="Source Code Pro Medium"/>
                <a:sym typeface="Source Code Pro Medium"/>
              </a:rPr>
              <a:t>	redVal=</a:t>
            </a:r>
            <a:r>
              <a:rPr lang="en" sz="1000" dirty="0">
                <a:solidFill>
                  <a:srgbClr val="E65800"/>
                </a:solidFill>
                <a:latin typeface="Source Code Pro Medium"/>
                <a:ea typeface="Source Code Pro Medium"/>
                <a:cs typeface="Source Code Pro Medium"/>
                <a:sym typeface="Source Code Pro Medium"/>
              </a:rPr>
              <a:t>map</a:t>
            </a:r>
            <a:r>
              <a:rPr lang="en" sz="1000" dirty="0">
                <a:latin typeface="Source Code Pro Medium"/>
                <a:ea typeface="Source Code Pro Medium"/>
                <a:cs typeface="Source Code Pro Medium"/>
                <a:sym typeface="Source Code Pro Medium"/>
              </a:rPr>
              <a:t>(inputValue,0,1023,0,255);   	</a:t>
            </a:r>
            <a:r>
              <a:rPr lang="en" sz="1000" b="1" dirty="0">
                <a:latin typeface="Source Code Pro Medium"/>
                <a:ea typeface="Source Code Pro Medium"/>
                <a:cs typeface="Source Code Pro Medium"/>
                <a:sym typeface="Source Code Pro Medium"/>
              </a:rPr>
              <a:t>// </a:t>
            </a:r>
            <a:r>
              <a:rPr lang="tr-TR" sz="1000" b="1" dirty="0" smtClean="0">
                <a:latin typeface="Source Code Pro Medium"/>
                <a:ea typeface="Source Code Pro Medium"/>
                <a:cs typeface="Source Code Pro Medium"/>
                <a:sym typeface="Source Code Pro Medium"/>
              </a:rPr>
              <a:t>Giriş değeri işle…</a:t>
            </a:r>
            <a:endParaRPr sz="1000" b="1"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latin typeface="Source Code Pro Medium"/>
                <a:ea typeface="Source Code Pro Medium"/>
                <a:cs typeface="Source Code Pro Medium"/>
                <a:sym typeface="Source Code Pro Medium"/>
              </a:rPr>
              <a:t>	greenVal=</a:t>
            </a:r>
            <a:r>
              <a:rPr lang="en" sz="1000" dirty="0">
                <a:solidFill>
                  <a:srgbClr val="E65800"/>
                </a:solidFill>
                <a:latin typeface="Source Code Pro Medium"/>
                <a:ea typeface="Source Code Pro Medium"/>
                <a:cs typeface="Source Code Pro Medium"/>
                <a:sym typeface="Source Code Pro Medium"/>
              </a:rPr>
              <a:t>map</a:t>
            </a:r>
            <a:r>
              <a:rPr lang="en" sz="1000" dirty="0">
                <a:latin typeface="Source Code Pro Medium"/>
                <a:ea typeface="Source Code Pro Medium"/>
                <a:cs typeface="Source Code Pro Medium"/>
                <a:sym typeface="Source Code Pro Medium"/>
              </a:rPr>
              <a:t>(inputValue,0,1023,255,0);	</a:t>
            </a:r>
            <a:r>
              <a:rPr lang="en" sz="1000" b="1" dirty="0">
                <a:latin typeface="Source Code Pro Medium"/>
                <a:ea typeface="Source Code Pro Medium"/>
                <a:cs typeface="Source Code Pro Medium"/>
                <a:sym typeface="Source Code Pro Medium"/>
              </a:rPr>
              <a:t>// </a:t>
            </a:r>
            <a:r>
              <a:rPr lang="tr-TR" sz="1000" b="1" dirty="0" smtClean="0">
                <a:latin typeface="Source Code Pro Medium"/>
                <a:ea typeface="Source Code Pro Medium"/>
                <a:cs typeface="Source Code Pro Medium"/>
                <a:sym typeface="Source Code Pro Medium"/>
              </a:rPr>
              <a:t>Tekrar yeni değer oluştur…</a:t>
            </a:r>
            <a:endParaRPr sz="1000" b="1"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latin typeface="Source Code Pro Medium"/>
                <a:ea typeface="Source Code Pro Medium"/>
                <a:cs typeface="Source Code Pro Medium"/>
                <a:sym typeface="Source Code Pro Medium"/>
              </a:rPr>
              <a:t>	blueVal=inputValue%255;</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latin typeface="Source Code Pro Medium"/>
                <a:ea typeface="Source Code Pro Medium"/>
                <a:cs typeface="Source Code Pro Medium"/>
                <a:sym typeface="Source Code Pro Medium"/>
              </a:rPr>
              <a:t>	</a:t>
            </a:r>
            <a:r>
              <a:rPr lang="en" sz="1000" dirty="0">
                <a:solidFill>
                  <a:srgbClr val="E65800"/>
                </a:solidFill>
                <a:latin typeface="Source Code Pro Medium"/>
                <a:ea typeface="Source Code Pro Medium"/>
                <a:cs typeface="Source Code Pro Medium"/>
                <a:sym typeface="Source Code Pro Medium"/>
              </a:rPr>
              <a:t>analogWrite</a:t>
            </a:r>
            <a:r>
              <a:rPr lang="en" sz="1000" dirty="0">
                <a:latin typeface="Source Code Pro Medium"/>
                <a:ea typeface="Source Code Pro Medium"/>
                <a:cs typeface="Source Code Pro Medium"/>
                <a:sym typeface="Source Code Pro Medium"/>
              </a:rPr>
              <a:t>(redPin,redVal);		</a:t>
            </a:r>
            <a:r>
              <a:rPr lang="en" sz="1000" b="1" dirty="0" smtClean="0">
                <a:latin typeface="Source Code Pro Medium"/>
                <a:ea typeface="Source Code Pro Medium"/>
                <a:cs typeface="Source Code Pro Medium"/>
                <a:sym typeface="Source Code Pro Medium"/>
              </a:rPr>
              <a:t>// </a:t>
            </a:r>
            <a:r>
              <a:rPr lang="tr-TR" sz="1000" b="1" dirty="0" smtClean="0">
                <a:latin typeface="Source Code Pro Medium"/>
                <a:ea typeface="Source Code Pro Medium"/>
                <a:cs typeface="Source Code Pro Medium"/>
                <a:sym typeface="Source Code Pro Medium"/>
              </a:rPr>
              <a:t>Oluşan değerleri analog (PWM) olarak çıkışlara </a:t>
            </a:r>
            <a:endParaRPr sz="1000" b="1"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latin typeface="Source Code Pro Medium"/>
                <a:ea typeface="Source Code Pro Medium"/>
                <a:cs typeface="Source Code Pro Medium"/>
                <a:sym typeface="Source Code Pro Medium"/>
              </a:rPr>
              <a:t>	</a:t>
            </a:r>
            <a:r>
              <a:rPr lang="en" sz="1000" dirty="0">
                <a:solidFill>
                  <a:srgbClr val="E65800"/>
                </a:solidFill>
                <a:latin typeface="Source Code Pro Medium"/>
                <a:ea typeface="Source Code Pro Medium"/>
                <a:cs typeface="Source Code Pro Medium"/>
                <a:sym typeface="Source Code Pro Medium"/>
              </a:rPr>
              <a:t>analogWrite</a:t>
            </a:r>
            <a:r>
              <a:rPr lang="en" sz="1000" dirty="0">
                <a:latin typeface="Source Code Pro Medium"/>
                <a:ea typeface="Source Code Pro Medium"/>
                <a:cs typeface="Source Code Pro Medium"/>
                <a:sym typeface="Source Code Pro Medium"/>
              </a:rPr>
              <a:t>(greenPin,greenVal</a:t>
            </a:r>
            <a:r>
              <a:rPr lang="en" sz="1000" dirty="0" smtClean="0">
                <a:latin typeface="Source Code Pro Medium"/>
                <a:ea typeface="Source Code Pro Medium"/>
                <a:cs typeface="Source Code Pro Medium"/>
                <a:sym typeface="Source Code Pro Medium"/>
              </a:rPr>
              <a:t>);</a:t>
            </a:r>
            <a:r>
              <a:rPr lang="tr-TR" sz="1000" dirty="0" smtClean="0">
                <a:latin typeface="Source Code Pro Medium"/>
                <a:ea typeface="Source Code Pro Medium"/>
                <a:cs typeface="Source Code Pro Medium"/>
                <a:sym typeface="Source Code Pro Medium"/>
              </a:rPr>
              <a:t>		</a:t>
            </a:r>
            <a:r>
              <a:rPr lang="tr-TR" sz="1000" b="1" dirty="0" smtClean="0">
                <a:latin typeface="Source Code Pro Medium"/>
                <a:ea typeface="Source Code Pro Medium"/>
                <a:cs typeface="Source Code Pro Medium"/>
                <a:sym typeface="Source Code Pro Medium"/>
              </a:rPr>
              <a:t>// yaz…</a:t>
            </a:r>
            <a:endParaRPr sz="1000" b="1"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latin typeface="Source Code Pro Medium"/>
                <a:ea typeface="Source Code Pro Medium"/>
                <a:cs typeface="Source Code Pro Medium"/>
                <a:sym typeface="Source Code Pro Medium"/>
              </a:rPr>
              <a:t>	</a:t>
            </a:r>
            <a:r>
              <a:rPr lang="en" sz="1000" dirty="0">
                <a:solidFill>
                  <a:srgbClr val="E65800"/>
                </a:solidFill>
                <a:latin typeface="Source Code Pro Medium"/>
                <a:ea typeface="Source Code Pro Medium"/>
                <a:cs typeface="Source Code Pro Medium"/>
                <a:sym typeface="Source Code Pro Medium"/>
              </a:rPr>
              <a:t>analogWrite</a:t>
            </a:r>
            <a:r>
              <a:rPr lang="en" sz="1000" dirty="0">
                <a:latin typeface="Source Code Pro Medium"/>
                <a:ea typeface="Source Code Pro Medium"/>
                <a:cs typeface="Source Code Pro Medium"/>
                <a:sym typeface="Source Code Pro Medium"/>
              </a:rPr>
              <a:t>(bluePin,blueVal);</a:t>
            </a:r>
            <a:endParaRPr sz="1000" dirty="0">
              <a:latin typeface="Source Code Pro Medium"/>
              <a:ea typeface="Source Code Pro Medium"/>
              <a:cs typeface="Source Code Pro Medium"/>
              <a:sym typeface="Source Code Pro Medium"/>
            </a:endParaRPr>
          </a:p>
          <a:p>
            <a:pPr marL="0" lvl="0" indent="0" algn="l" rtl="0">
              <a:lnSpc>
                <a:spcPct val="100000"/>
              </a:lnSpc>
              <a:spcBef>
                <a:spcPts val="0"/>
              </a:spcBef>
              <a:spcAft>
                <a:spcPts val="0"/>
              </a:spcAft>
              <a:buNone/>
            </a:pPr>
            <a:r>
              <a:rPr lang="en" sz="1000" dirty="0">
                <a:latin typeface="Source Code Pro Medium"/>
                <a:ea typeface="Source Code Pro Medium"/>
                <a:cs typeface="Source Code Pro Medium"/>
                <a:sym typeface="Source Code Pro Medium"/>
              </a:rPr>
              <a:t>}</a:t>
            </a:r>
            <a:endParaRPr sz="1000" dirty="0">
              <a:latin typeface="Source Code Pro Medium"/>
              <a:ea typeface="Source Code Pro Medium"/>
              <a:cs typeface="Source Code Pro Medium"/>
              <a:sym typeface="Source Code Pro Medium"/>
            </a:endParaRPr>
          </a:p>
        </p:txBody>
      </p:sp>
      <p:pic>
        <p:nvPicPr>
          <p:cNvPr id="2050" name="Picture 2" descr="D:\STEM_ders_doc\gif_anim_resim\kisspng-arduino-uno-microcontroller-atmega328-electronics-arduino-uno-5b1525afc96a32.6876536315281125598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92546"/>
            <a:ext cx="3920081" cy="3312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9"/>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b="1" dirty="0" smtClean="0">
                <a:solidFill>
                  <a:schemeClr val="bg2"/>
                </a:solidFill>
              </a:rPr>
              <a:t>Sen Nesin</a:t>
            </a:r>
            <a:r>
              <a:rPr lang="en" b="1" dirty="0" smtClean="0">
                <a:solidFill>
                  <a:schemeClr val="bg2"/>
                </a:solidFill>
              </a:rPr>
              <a:t>?</a:t>
            </a:r>
            <a:r>
              <a:rPr lang="tr-TR" b="1" dirty="0" smtClean="0">
                <a:solidFill>
                  <a:schemeClr val="bg2"/>
                </a:solidFill>
              </a:rPr>
              <a:t>...</a:t>
            </a:r>
            <a:r>
              <a:rPr lang="tr-TR" b="1" dirty="0" smtClean="0">
                <a:solidFill>
                  <a:schemeClr val="bg2"/>
                </a:solidFill>
              </a:rPr>
              <a:t/>
            </a:r>
            <a:br>
              <a:rPr lang="tr-TR" b="1" dirty="0" smtClean="0">
                <a:solidFill>
                  <a:schemeClr val="bg2"/>
                </a:solidFill>
              </a:rPr>
            </a:br>
            <a:r>
              <a:rPr lang="tr-TR" sz="1400" b="1" dirty="0" smtClean="0">
                <a:solidFill>
                  <a:schemeClr val="bg2"/>
                </a:solidFill>
              </a:rPr>
              <a:t>(Bu önemlidir, ama «Sen Kimsin ?» demek değildir.</a:t>
            </a:r>
            <a:r>
              <a:rPr lang="en" sz="1400" dirty="0" smtClean="0"/>
              <a:t>)</a:t>
            </a:r>
            <a:endParaRPr sz="1400" dirty="0"/>
          </a:p>
        </p:txBody>
      </p:sp>
      <p:pic>
        <p:nvPicPr>
          <p:cNvPr id="3" name="Picture 2" descr="D:\STEM_ders_doc\gif_anim_resim\kisspng-cute-robot-iwiz-android-robo-educational-robotics-5b0e0c41e253c8.61739905152764729792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771550"/>
            <a:ext cx="2705361" cy="39022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t>Ne olduğunuz ne yaptığınıza bağlıdır.</a:t>
            </a:r>
            <a:endParaRPr dirty="0"/>
          </a:p>
        </p:txBody>
      </p:sp>
      <p:sp>
        <p:nvSpPr>
          <p:cNvPr id="139" name="Google Shape;139;p30"/>
          <p:cNvSpPr/>
          <p:nvPr/>
        </p:nvSpPr>
        <p:spPr>
          <a:xfrm>
            <a:off x="1694224" y="1485700"/>
            <a:ext cx="1869663" cy="72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dirty="0" smtClean="0"/>
              <a:t>PROGRAMCI</a:t>
            </a:r>
            <a:r>
              <a:rPr lang="en" dirty="0" smtClean="0"/>
              <a:t> </a:t>
            </a:r>
            <a:r>
              <a:rPr lang="en" dirty="0"/>
              <a:t>/ </a:t>
            </a:r>
            <a:r>
              <a:rPr lang="tr-TR" dirty="0" smtClean="0"/>
              <a:t>YAPAN</a:t>
            </a:r>
            <a:endParaRPr dirty="0"/>
          </a:p>
        </p:txBody>
      </p:sp>
      <p:sp>
        <p:nvSpPr>
          <p:cNvPr id="140" name="Google Shape;140;p30"/>
          <p:cNvSpPr/>
          <p:nvPr/>
        </p:nvSpPr>
        <p:spPr>
          <a:xfrm>
            <a:off x="2506925" y="3480000"/>
            <a:ext cx="1650900" cy="729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dirty="0" smtClean="0"/>
              <a:t>Kullanıcı</a:t>
            </a:r>
            <a:endParaRPr dirty="0"/>
          </a:p>
        </p:txBody>
      </p:sp>
      <p:sp>
        <p:nvSpPr>
          <p:cNvPr id="141" name="Google Shape;141;p30"/>
          <p:cNvSpPr/>
          <p:nvPr/>
        </p:nvSpPr>
        <p:spPr>
          <a:xfrm>
            <a:off x="1902725" y="2530700"/>
            <a:ext cx="2255100" cy="634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dirty="0" err="1" smtClean="0"/>
              <a:t>Mikrodenetleyici</a:t>
            </a:r>
            <a:r>
              <a:rPr lang="tr-TR" dirty="0" smtClean="0"/>
              <a:t>(</a:t>
            </a:r>
            <a:r>
              <a:rPr lang="tr-TR" dirty="0" err="1" smtClean="0"/>
              <a:t>Arduino</a:t>
            </a:r>
            <a:r>
              <a:rPr lang="tr-TR" dirty="0" smtClean="0"/>
              <a:t>)</a:t>
            </a:r>
            <a:r>
              <a:rPr lang="en" dirty="0" smtClean="0"/>
              <a:t>/ </a:t>
            </a:r>
            <a:r>
              <a:rPr lang="en" dirty="0"/>
              <a:t>program</a:t>
            </a:r>
            <a:endParaRPr dirty="0"/>
          </a:p>
        </p:txBody>
      </p:sp>
      <p:cxnSp>
        <p:nvCxnSpPr>
          <p:cNvPr id="142" name="Google Shape;142;p30"/>
          <p:cNvCxnSpPr/>
          <p:nvPr/>
        </p:nvCxnSpPr>
        <p:spPr>
          <a:xfrm rot="5400000" flipH="1">
            <a:off x="3592650" y="3253800"/>
            <a:ext cx="408300" cy="243300"/>
          </a:xfrm>
          <a:prstGeom prst="curvedConnector3">
            <a:avLst>
              <a:gd name="adj1" fmla="val 23408"/>
            </a:avLst>
          </a:prstGeom>
          <a:noFill/>
          <a:ln w="28575" cap="flat" cmpd="sng">
            <a:solidFill>
              <a:schemeClr val="dk2"/>
            </a:solidFill>
            <a:prstDash val="solid"/>
            <a:round/>
            <a:headEnd type="none" w="med" len="med"/>
            <a:tailEnd type="stealth" w="med" len="med"/>
          </a:ln>
        </p:spPr>
      </p:cxnSp>
      <p:cxnSp>
        <p:nvCxnSpPr>
          <p:cNvPr id="143" name="Google Shape;143;p30"/>
          <p:cNvCxnSpPr>
            <a:stCxn id="141" idx="2"/>
            <a:endCxn id="140" idx="0"/>
          </p:cNvCxnSpPr>
          <p:nvPr/>
        </p:nvCxnSpPr>
        <p:spPr>
          <a:xfrm rot="-5400000" flipH="1">
            <a:off x="3023825" y="3171350"/>
            <a:ext cx="315000" cy="302100"/>
          </a:xfrm>
          <a:prstGeom prst="curvedConnector3">
            <a:avLst>
              <a:gd name="adj1" fmla="val 26841"/>
            </a:avLst>
          </a:prstGeom>
          <a:noFill/>
          <a:ln w="28575" cap="flat" cmpd="sng">
            <a:solidFill>
              <a:schemeClr val="dk2"/>
            </a:solidFill>
            <a:prstDash val="solid"/>
            <a:round/>
            <a:headEnd type="none" w="med" len="med"/>
            <a:tailEnd type="stealth" w="med" len="med"/>
          </a:ln>
        </p:spPr>
      </p:cxnSp>
      <p:sp>
        <p:nvSpPr>
          <p:cNvPr id="144" name="Google Shape;144;p30"/>
          <p:cNvSpPr txBox="1"/>
          <p:nvPr/>
        </p:nvSpPr>
        <p:spPr>
          <a:xfrm>
            <a:off x="2234775" y="3164900"/>
            <a:ext cx="2265217" cy="5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OUTPUT                INPUT</a:t>
            </a:r>
            <a:endParaRPr dirty="0"/>
          </a:p>
        </p:txBody>
      </p:sp>
      <p:cxnSp>
        <p:nvCxnSpPr>
          <p:cNvPr id="145" name="Google Shape;145;p30"/>
          <p:cNvCxnSpPr>
            <a:stCxn id="139" idx="5"/>
            <a:endCxn id="141" idx="0"/>
          </p:cNvCxnSpPr>
          <p:nvPr/>
        </p:nvCxnSpPr>
        <p:spPr>
          <a:xfrm rot="5400000">
            <a:off x="2949183" y="2189801"/>
            <a:ext cx="421991" cy="259806"/>
          </a:xfrm>
          <a:prstGeom prst="curvedConnector3">
            <a:avLst>
              <a:gd name="adj1" fmla="val 50000"/>
            </a:avLst>
          </a:prstGeom>
          <a:noFill/>
          <a:ln w="28575" cap="flat" cmpd="sng">
            <a:solidFill>
              <a:schemeClr val="dk2"/>
            </a:solidFill>
            <a:prstDash val="solid"/>
            <a:round/>
            <a:headEnd type="none" w="med" len="med"/>
            <a:tailEnd type="stealth" w="med" len="med"/>
          </a:ln>
        </p:spPr>
      </p:cxnSp>
      <p:sp>
        <p:nvSpPr>
          <p:cNvPr id="146" name="Google Shape;146;p30"/>
          <p:cNvSpPr txBox="1"/>
          <p:nvPr/>
        </p:nvSpPr>
        <p:spPr>
          <a:xfrm>
            <a:off x="3117250" y="2108700"/>
            <a:ext cx="1040575" cy="5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t>   KOD</a:t>
            </a:r>
            <a:endParaRPr dirty="0"/>
          </a:p>
        </p:txBody>
      </p:sp>
      <p:sp>
        <p:nvSpPr>
          <p:cNvPr id="147" name="Google Shape;147;p30"/>
          <p:cNvSpPr/>
          <p:nvPr/>
        </p:nvSpPr>
        <p:spPr>
          <a:xfrm>
            <a:off x="1894952" y="1096988"/>
            <a:ext cx="592175" cy="475625"/>
          </a:xfrm>
          <a:custGeom>
            <a:avLst/>
            <a:gdLst/>
            <a:ahLst/>
            <a:cxnLst/>
            <a:rect l="l" t="t" r="r" b="b"/>
            <a:pathLst>
              <a:path w="23687" h="19025" extrusionOk="0">
                <a:moveTo>
                  <a:pt x="5872" y="19025"/>
                </a:moveTo>
                <a:cubicBezTo>
                  <a:pt x="5003" y="16650"/>
                  <a:pt x="-2063" y="7846"/>
                  <a:pt x="659" y="4776"/>
                </a:cubicBezTo>
                <a:cubicBezTo>
                  <a:pt x="3382" y="1706"/>
                  <a:pt x="18732" y="-1190"/>
                  <a:pt x="22207" y="605"/>
                </a:cubicBezTo>
                <a:cubicBezTo>
                  <a:pt x="25682" y="2401"/>
                  <a:pt x="21627" y="13058"/>
                  <a:pt x="21511" y="15549"/>
                </a:cubicBezTo>
              </a:path>
            </a:pathLst>
          </a:custGeom>
          <a:noFill/>
          <a:ln w="28575" cap="flat" cmpd="sng">
            <a:solidFill>
              <a:schemeClr val="dk2"/>
            </a:solidFill>
            <a:prstDash val="solid"/>
            <a:round/>
            <a:headEnd type="none" w="med" len="med"/>
            <a:tailEnd type="stealth" w="med" len="med"/>
          </a:ln>
        </p:spPr>
      </p:sp>
      <p:sp>
        <p:nvSpPr>
          <p:cNvPr id="148" name="Google Shape;148;p30"/>
          <p:cNvSpPr txBox="1"/>
          <p:nvPr/>
        </p:nvSpPr>
        <p:spPr>
          <a:xfrm>
            <a:off x="2545675" y="1068675"/>
            <a:ext cx="5004600" cy="5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t>YOURUMLAR</a:t>
            </a:r>
            <a:endParaRPr dirty="0"/>
          </a:p>
        </p:txBody>
      </p:sp>
      <p:sp>
        <p:nvSpPr>
          <p:cNvPr id="149" name="Google Shape;149;p30"/>
          <p:cNvSpPr/>
          <p:nvPr/>
        </p:nvSpPr>
        <p:spPr>
          <a:xfrm>
            <a:off x="946301" y="2338139"/>
            <a:ext cx="965125" cy="990475"/>
          </a:xfrm>
          <a:custGeom>
            <a:avLst/>
            <a:gdLst/>
            <a:ahLst/>
            <a:cxnLst/>
            <a:rect l="l" t="t" r="r" b="b"/>
            <a:pathLst>
              <a:path w="38605" h="39619" extrusionOk="0">
                <a:moveTo>
                  <a:pt x="38605" y="27416"/>
                </a:moveTo>
                <a:cubicBezTo>
                  <a:pt x="37563" y="28922"/>
                  <a:pt x="37621" y="34714"/>
                  <a:pt x="32350" y="36452"/>
                </a:cubicBezTo>
                <a:cubicBezTo>
                  <a:pt x="27079" y="38190"/>
                  <a:pt x="12367" y="41781"/>
                  <a:pt x="6980" y="37842"/>
                </a:cubicBezTo>
                <a:cubicBezTo>
                  <a:pt x="1593" y="33903"/>
                  <a:pt x="-261" y="19017"/>
                  <a:pt x="29" y="12819"/>
                </a:cubicBezTo>
                <a:cubicBezTo>
                  <a:pt x="319" y="6621"/>
                  <a:pt x="3795" y="2336"/>
                  <a:pt x="8718" y="656"/>
                </a:cubicBezTo>
                <a:cubicBezTo>
                  <a:pt x="13642" y="-1024"/>
                  <a:pt x="25110" y="830"/>
                  <a:pt x="29570" y="2741"/>
                </a:cubicBezTo>
                <a:cubicBezTo>
                  <a:pt x="34030" y="4652"/>
                  <a:pt x="35015" y="7664"/>
                  <a:pt x="35478" y="12124"/>
                </a:cubicBezTo>
                <a:cubicBezTo>
                  <a:pt x="35941" y="16584"/>
                  <a:pt x="36115" y="25852"/>
                  <a:pt x="32350" y="29501"/>
                </a:cubicBezTo>
                <a:cubicBezTo>
                  <a:pt x="28585" y="33150"/>
                  <a:pt x="17348" y="35931"/>
                  <a:pt x="12888" y="34019"/>
                </a:cubicBezTo>
                <a:cubicBezTo>
                  <a:pt x="8428" y="32108"/>
                  <a:pt x="6053" y="22666"/>
                  <a:pt x="5590" y="18032"/>
                </a:cubicBezTo>
                <a:cubicBezTo>
                  <a:pt x="5127" y="13398"/>
                  <a:pt x="6227" y="8012"/>
                  <a:pt x="10108" y="6216"/>
                </a:cubicBezTo>
                <a:cubicBezTo>
                  <a:pt x="13989" y="4421"/>
                  <a:pt x="25341" y="4363"/>
                  <a:pt x="28874" y="7259"/>
                </a:cubicBezTo>
                <a:cubicBezTo>
                  <a:pt x="32407" y="10155"/>
                  <a:pt x="33045" y="19886"/>
                  <a:pt x="31307" y="23593"/>
                </a:cubicBezTo>
                <a:cubicBezTo>
                  <a:pt x="29569" y="27300"/>
                  <a:pt x="21865" y="30312"/>
                  <a:pt x="18448" y="29501"/>
                </a:cubicBezTo>
                <a:cubicBezTo>
                  <a:pt x="15031" y="28690"/>
                  <a:pt x="11151" y="21855"/>
                  <a:pt x="10803" y="18727"/>
                </a:cubicBezTo>
                <a:cubicBezTo>
                  <a:pt x="10456" y="15599"/>
                  <a:pt x="13699" y="11603"/>
                  <a:pt x="16363" y="10734"/>
                </a:cubicBezTo>
                <a:cubicBezTo>
                  <a:pt x="19027" y="9865"/>
                  <a:pt x="24878" y="11603"/>
                  <a:pt x="26789" y="13514"/>
                </a:cubicBezTo>
                <a:cubicBezTo>
                  <a:pt x="28701" y="15426"/>
                  <a:pt x="25863" y="20523"/>
                  <a:pt x="27832" y="22203"/>
                </a:cubicBezTo>
                <a:cubicBezTo>
                  <a:pt x="29801" y="23883"/>
                  <a:pt x="36810" y="23361"/>
                  <a:pt x="38605" y="23593"/>
                </a:cubicBezTo>
              </a:path>
            </a:pathLst>
          </a:custGeom>
          <a:noFill/>
          <a:ln w="19050" cap="flat" cmpd="sng">
            <a:solidFill>
              <a:schemeClr val="dk2"/>
            </a:solidFill>
            <a:prstDash val="solid"/>
            <a:round/>
            <a:headEnd type="stealth" w="med" len="med"/>
            <a:tailEnd type="stealth" w="med" len="med"/>
          </a:ln>
        </p:spPr>
      </p:sp>
      <p:sp>
        <p:nvSpPr>
          <p:cNvPr id="150" name="Google Shape;150;p30"/>
          <p:cNvSpPr txBox="1"/>
          <p:nvPr/>
        </p:nvSpPr>
        <p:spPr>
          <a:xfrm>
            <a:off x="484525" y="2027838"/>
            <a:ext cx="944338" cy="5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t>İŞLEME</a:t>
            </a:r>
            <a:endParaRPr dirty="0"/>
          </a:p>
        </p:txBody>
      </p:sp>
      <p:sp>
        <p:nvSpPr>
          <p:cNvPr id="151" name="Google Shape;151;p30"/>
          <p:cNvSpPr txBox="1"/>
          <p:nvPr/>
        </p:nvSpPr>
        <p:spPr>
          <a:xfrm>
            <a:off x="5047925" y="1129475"/>
            <a:ext cx="3822900" cy="374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t>Bir projeyi geliştirirken kişiliğiniz (kim olduğunuz) birçok aşamad</a:t>
            </a:r>
            <a:r>
              <a:rPr lang="tr-TR" dirty="0" smtClean="0"/>
              <a:t>a değişir</a:t>
            </a:r>
            <a:r>
              <a:rPr lang="en" dirty="0" smtClean="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smtClean="0"/>
              <a:t>-</a:t>
            </a:r>
            <a:r>
              <a:rPr lang="tr-TR" dirty="0" smtClean="0"/>
              <a:t>Devreyi kurarken ve kodu yazarken programcı ve yapan,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smtClean="0"/>
              <a:t>-</a:t>
            </a:r>
            <a:r>
              <a:rPr lang="tr-TR" dirty="0" smtClean="0"/>
              <a:t>Projeyi test ederken kullanıcı,</a:t>
            </a:r>
            <a:endParaRPr dirty="0"/>
          </a:p>
          <a:p>
            <a:pPr marL="0" lvl="0" indent="0" algn="l" rtl="0">
              <a:spcBef>
                <a:spcPts val="0"/>
              </a:spcBef>
              <a:spcAft>
                <a:spcPts val="0"/>
              </a:spcAft>
              <a:buNone/>
            </a:pPr>
            <a:endParaRPr dirty="0"/>
          </a:p>
          <a:p>
            <a:pPr lvl="0"/>
            <a:r>
              <a:rPr lang="en" dirty="0" smtClean="0"/>
              <a:t>-</a:t>
            </a:r>
            <a:r>
              <a:rPr lang="tr-TR" dirty="0"/>
              <a:t>Kodun gerçekten ne yaptığını düşünürken hata ayıklama ve düşünme sırasında programın kişiliğini üstlenebilirsiniz.</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2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fade">
                                      <p:cBhvr>
                                        <p:cTn id="12" dur="30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9"/>
                                        </p:tgtEl>
                                        <p:attrNameLst>
                                          <p:attrName>style.visibility</p:attrName>
                                        </p:attrNameLst>
                                      </p:cBhvr>
                                      <p:to>
                                        <p:strVal val="visible"/>
                                      </p:to>
                                    </p:set>
                                    <p:animEffect transition="in" filter="fade">
                                      <p:cBhvr>
                                        <p:cTn id="17" dur="200"/>
                                        <p:tgtEl>
                                          <p:spTgt spid="1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2"/>
                                        </p:tgtEl>
                                        <p:attrNameLst>
                                          <p:attrName>style.visibility</p:attrName>
                                        </p:attrNameLst>
                                      </p:cBhvr>
                                      <p:to>
                                        <p:strVal val="visible"/>
                                      </p:to>
                                    </p:set>
                                    <p:animEffect transition="in" filter="fade">
                                      <p:cBhvr>
                                        <p:cTn id="22" dur="300"/>
                                        <p:tgtEl>
                                          <p:spTgt spid="1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fade">
                                      <p:cBhvr>
                                        <p:cTn id="27" dur="200"/>
                                        <p:tgtEl>
                                          <p:spTgt spid="14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200"/>
                                        <p:tgtEl>
                                          <p:spTgt spid="1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5"/>
                                        </p:tgtEl>
                                        <p:attrNameLst>
                                          <p:attrName>style.visibility</p:attrName>
                                        </p:attrNameLst>
                                      </p:cBhvr>
                                      <p:to>
                                        <p:strVal val="visible"/>
                                      </p:to>
                                    </p:set>
                                    <p:animEffect transition="in" filter="fade">
                                      <p:cBhvr>
                                        <p:cTn id="37" dur="300"/>
                                        <p:tgtEl>
                                          <p:spTgt spid="1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6"/>
                                        </p:tgtEl>
                                        <p:attrNameLst>
                                          <p:attrName>style.visibility</p:attrName>
                                        </p:attrNameLst>
                                      </p:cBhvr>
                                      <p:to>
                                        <p:strVal val="visible"/>
                                      </p:to>
                                    </p:set>
                                    <p:animEffect transition="in" filter="fade">
                                      <p:cBhvr>
                                        <p:cTn id="42" dur="300"/>
                                        <p:tgtEl>
                                          <p:spTgt spid="14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7"/>
                                        </p:tgtEl>
                                        <p:attrNameLst>
                                          <p:attrName>style.visibility</p:attrName>
                                        </p:attrNameLst>
                                      </p:cBhvr>
                                      <p:to>
                                        <p:strVal val="visible"/>
                                      </p:to>
                                    </p:set>
                                    <p:animEffect transition="in" filter="fade">
                                      <p:cBhvr>
                                        <p:cTn id="47" dur="200"/>
                                        <p:tgtEl>
                                          <p:spTgt spid="14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200"/>
                                        <p:tgtEl>
                                          <p:spTgt spid="1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9"/>
                                        </p:tgtEl>
                                        <p:attrNameLst>
                                          <p:attrName>style.visibility</p:attrName>
                                        </p:attrNameLst>
                                      </p:cBhvr>
                                      <p:to>
                                        <p:strVal val="visible"/>
                                      </p:to>
                                    </p:set>
                                    <p:animEffect transition="in" filter="fade">
                                      <p:cBhvr>
                                        <p:cTn id="57" dur="200"/>
                                        <p:tgtEl>
                                          <p:spTgt spid="14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0"/>
                                        </p:tgtEl>
                                        <p:attrNameLst>
                                          <p:attrName>style.visibility</p:attrName>
                                        </p:attrNameLst>
                                      </p:cBhvr>
                                      <p:to>
                                        <p:strVal val="visible"/>
                                      </p:to>
                                    </p:set>
                                    <p:animEffect transition="in" filter="fade">
                                      <p:cBhvr>
                                        <p:cTn id="62" dur="300"/>
                                        <p:tgtEl>
                                          <p:spTgt spid="1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1"/>
                                        </p:tgtEl>
                                        <p:attrNameLst>
                                          <p:attrName>style.visibility</p:attrName>
                                        </p:attrNameLst>
                                      </p:cBhvr>
                                      <p:to>
                                        <p:strVal val="visible"/>
                                      </p:to>
                                    </p:set>
                                    <p:animEffect transition="in" filter="fade">
                                      <p:cBhvr>
                                        <p:cTn id="67" dur="2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55"/>
        <p:cNvGrpSpPr/>
        <p:nvPr/>
      </p:nvGrpSpPr>
      <p:grpSpPr>
        <a:xfrm>
          <a:off x="0" y="0"/>
          <a:ext cx="0" cy="0"/>
          <a:chOff x="0" y="0"/>
          <a:chExt cx="0" cy="0"/>
        </a:xfrm>
      </p:grpSpPr>
      <p:sp>
        <p:nvSpPr>
          <p:cNvPr id="156" name="Google Shape;15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t>Tekrar hayal edelim..</a:t>
            </a:r>
            <a:endParaRPr dirty="0"/>
          </a:p>
        </p:txBody>
      </p:sp>
      <p:sp>
        <p:nvSpPr>
          <p:cNvPr id="157" name="Google Shape;157;p31"/>
          <p:cNvSpPr txBox="1">
            <a:spLocks noGrp="1"/>
          </p:cNvSpPr>
          <p:nvPr>
            <p:ph type="body" idx="1"/>
          </p:nvPr>
        </p:nvSpPr>
        <p:spPr>
          <a:xfrm>
            <a:off x="311700" y="1234075"/>
            <a:ext cx="8520600" cy="14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solidFill>
                  <a:schemeClr val="bg1"/>
                </a:solidFill>
              </a:rPr>
              <a:t>Düğmeyi çevirirken </a:t>
            </a:r>
            <a:r>
              <a:rPr lang="tr-TR" b="1" dirty="0" smtClean="0">
                <a:solidFill>
                  <a:schemeClr val="bg1"/>
                </a:solidFill>
              </a:rPr>
              <a:t>KULLANICI…</a:t>
            </a:r>
            <a:endParaRPr dirty="0">
              <a:solidFill>
                <a:schemeClr val="bg1"/>
              </a:solidFill>
            </a:endParaRPr>
          </a:p>
          <a:p>
            <a:pPr marL="0" lvl="0" indent="0" algn="l" rtl="0">
              <a:spcBef>
                <a:spcPts val="1600"/>
              </a:spcBef>
              <a:spcAft>
                <a:spcPts val="0"/>
              </a:spcAft>
              <a:buNone/>
            </a:pPr>
            <a:endParaRPr dirty="0">
              <a:solidFill>
                <a:schemeClr val="bg1"/>
              </a:solidFill>
            </a:endParaRPr>
          </a:p>
          <a:p>
            <a:pPr marL="0" lvl="0" indent="0" algn="l" rtl="0">
              <a:spcBef>
                <a:spcPts val="1600"/>
              </a:spcBef>
              <a:spcAft>
                <a:spcPts val="1600"/>
              </a:spcAft>
              <a:buNone/>
            </a:pPr>
            <a:r>
              <a:rPr lang="tr-TR" dirty="0" smtClean="0">
                <a:solidFill>
                  <a:schemeClr val="bg1"/>
                </a:solidFill>
              </a:rPr>
              <a:t>Lambanın renkleri değişir….</a:t>
            </a:r>
            <a:endParaRPr dirty="0">
              <a:solidFill>
                <a:schemeClr val="bg1"/>
              </a:solidFill>
            </a:endParaRPr>
          </a:p>
        </p:txBody>
      </p:sp>
      <p:sp>
        <p:nvSpPr>
          <p:cNvPr id="158" name="Google Shape;158;p31"/>
          <p:cNvSpPr txBox="1">
            <a:spLocks noGrp="1"/>
          </p:cNvSpPr>
          <p:nvPr>
            <p:ph type="body" idx="1"/>
          </p:nvPr>
        </p:nvSpPr>
        <p:spPr>
          <a:xfrm>
            <a:off x="311700" y="3291475"/>
            <a:ext cx="8520600" cy="1494300"/>
          </a:xfrm>
          <a:prstGeom prst="rect">
            <a:avLst/>
          </a:prstGeom>
        </p:spPr>
        <p:txBody>
          <a:bodyPr spcFirstLastPara="1" wrap="square" lIns="91425" tIns="91425" rIns="91425" bIns="91425" anchor="t" anchorCtr="0">
            <a:noAutofit/>
          </a:bodyPr>
          <a:lstStyle/>
          <a:p>
            <a:pPr marL="0" lvl="0" indent="0">
              <a:spcAft>
                <a:spcPts val="1600"/>
              </a:spcAft>
              <a:buNone/>
            </a:pPr>
            <a:r>
              <a:rPr lang="sv-SE" dirty="0">
                <a:solidFill>
                  <a:schemeClr val="bg1"/>
                </a:solidFill>
              </a:rPr>
              <a:t>Tüm bunlar </a:t>
            </a:r>
            <a:endParaRPr lang="tr-TR" dirty="0" smtClean="0">
              <a:solidFill>
                <a:schemeClr val="bg1"/>
              </a:solidFill>
            </a:endParaRPr>
          </a:p>
          <a:p>
            <a:pPr marL="0" lvl="0" indent="0">
              <a:spcAft>
                <a:spcPts val="1600"/>
              </a:spcAft>
              <a:buNone/>
            </a:pPr>
            <a:r>
              <a:rPr lang="tr-TR" b="1" dirty="0">
                <a:solidFill>
                  <a:schemeClr val="bg1"/>
                </a:solidFill>
              </a:rPr>
              <a:t>	</a:t>
            </a:r>
            <a:r>
              <a:rPr lang="sv-SE" b="1" dirty="0" smtClean="0">
                <a:solidFill>
                  <a:schemeClr val="bg1"/>
                </a:solidFill>
              </a:rPr>
              <a:t>KULLANICI </a:t>
            </a:r>
            <a:r>
              <a:rPr lang="sv-SE" b="1" dirty="0">
                <a:solidFill>
                  <a:schemeClr val="bg1"/>
                </a:solidFill>
              </a:rPr>
              <a:t>KATMANINDA </a:t>
            </a:r>
            <a:r>
              <a:rPr lang="tr-TR" b="1" dirty="0" smtClean="0">
                <a:solidFill>
                  <a:schemeClr val="bg1"/>
                </a:solidFill>
              </a:rPr>
              <a:t> </a:t>
            </a:r>
            <a:r>
              <a:rPr lang="sv-SE" dirty="0" smtClean="0">
                <a:solidFill>
                  <a:schemeClr val="bg1"/>
                </a:solidFill>
              </a:rPr>
              <a:t>olur</a:t>
            </a:r>
            <a:r>
              <a:rPr lang="tr-TR" dirty="0" smtClean="0">
                <a:solidFill>
                  <a:schemeClr val="bg1"/>
                </a:solidFill>
              </a:rPr>
              <a:t>.</a:t>
            </a:r>
          </a:p>
          <a:p>
            <a:pPr marL="0" lvl="0" indent="0">
              <a:spcAft>
                <a:spcPts val="1600"/>
              </a:spcAft>
              <a:buNone/>
            </a:pPr>
            <a:r>
              <a:rPr lang="tr-TR" dirty="0" smtClean="0">
                <a:solidFill>
                  <a:schemeClr val="bg1"/>
                </a:solidFill>
              </a:rPr>
              <a:t>                       </a:t>
            </a:r>
            <a:r>
              <a:rPr lang="tr-TR" i="1" dirty="0" smtClean="0">
                <a:solidFill>
                  <a:schemeClr val="bg1"/>
                </a:solidFill>
                <a:effectLst>
                  <a:outerShdw blurRad="38100" dist="38100" dir="2700000" algn="tl">
                    <a:srgbClr val="000000">
                      <a:alpha val="43137"/>
                    </a:srgbClr>
                  </a:outerShdw>
                </a:effectLst>
              </a:rPr>
              <a:t>(User </a:t>
            </a:r>
            <a:r>
              <a:rPr lang="tr-TR" i="1" dirty="0" err="1" smtClean="0">
                <a:solidFill>
                  <a:schemeClr val="bg1"/>
                </a:solidFill>
                <a:effectLst>
                  <a:outerShdw blurRad="38100" dist="38100" dir="2700000" algn="tl">
                    <a:srgbClr val="000000">
                      <a:alpha val="43137"/>
                    </a:srgbClr>
                  </a:outerShdw>
                </a:effectLst>
              </a:rPr>
              <a:t>Layer</a:t>
            </a:r>
            <a:r>
              <a:rPr lang="tr-TR" i="1" dirty="0" smtClean="0">
                <a:solidFill>
                  <a:schemeClr val="bg1"/>
                </a:solidFill>
                <a:effectLst>
                  <a:outerShdw blurRad="38100" dist="38100" dir="2700000" algn="tl">
                    <a:srgbClr val="000000">
                      <a:alpha val="43137"/>
                    </a:srgbClr>
                  </a:outerShdw>
                </a:effectLst>
              </a:rPr>
              <a:t>)</a:t>
            </a:r>
            <a:endParaRPr i="1" dirty="0">
              <a:solidFill>
                <a:schemeClr val="bg1"/>
              </a:solidFill>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699542"/>
            <a:ext cx="4032448" cy="3031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p:nvPr/>
        </p:nvSpPr>
        <p:spPr>
          <a:xfrm>
            <a:off x="2851775" y="1748350"/>
            <a:ext cx="3445098" cy="2451063"/>
          </a:xfrm>
          <a:custGeom>
            <a:avLst/>
            <a:gdLst/>
            <a:ahLst/>
            <a:cxnLst/>
            <a:rect l="l" t="t" r="r" b="b"/>
            <a:pathLst>
              <a:path w="144252" h="99354" extrusionOk="0">
                <a:moveTo>
                  <a:pt x="12696" y="0"/>
                </a:moveTo>
                <a:cubicBezTo>
                  <a:pt x="10611" y="8862"/>
                  <a:pt x="-568" y="37649"/>
                  <a:pt x="185" y="53172"/>
                </a:cubicBezTo>
                <a:cubicBezTo>
                  <a:pt x="938" y="68695"/>
                  <a:pt x="-4854" y="86188"/>
                  <a:pt x="17214" y="93139"/>
                </a:cubicBezTo>
                <a:cubicBezTo>
                  <a:pt x="39283" y="100090"/>
                  <a:pt x="112034" y="101885"/>
                  <a:pt x="132596" y="94876"/>
                </a:cubicBezTo>
                <a:cubicBezTo>
                  <a:pt x="153159" y="87867"/>
                  <a:pt x="140010" y="66147"/>
                  <a:pt x="140589" y="51087"/>
                </a:cubicBezTo>
                <a:cubicBezTo>
                  <a:pt x="141168" y="36027"/>
                  <a:pt x="136824" y="12280"/>
                  <a:pt x="136071" y="4518"/>
                </a:cubicBezTo>
              </a:path>
            </a:pathLst>
          </a:custGeom>
          <a:noFill/>
          <a:ln w="76200" cap="flat" cmpd="sng">
            <a:solidFill>
              <a:srgbClr val="B6D7A8"/>
            </a:solidFill>
            <a:prstDash val="solid"/>
            <a:round/>
            <a:headEnd type="oval" w="med" len="med"/>
            <a:tailEnd type="triangle" w="med" len="med"/>
          </a:ln>
        </p:spPr>
      </p:sp>
      <p:sp>
        <p:nvSpPr>
          <p:cNvPr id="164" name="Google Shape;16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t>Katmanlar(</a:t>
            </a:r>
            <a:r>
              <a:rPr lang="en" dirty="0" smtClean="0"/>
              <a:t>Layers</a:t>
            </a:r>
            <a:r>
              <a:rPr lang="tr-TR" dirty="0" smtClean="0"/>
              <a:t>)</a:t>
            </a:r>
            <a:endParaRPr dirty="0"/>
          </a:p>
        </p:txBody>
      </p:sp>
      <p:sp>
        <p:nvSpPr>
          <p:cNvPr id="165" name="Google Shape;165;p32"/>
          <p:cNvSpPr txBox="1"/>
          <p:nvPr/>
        </p:nvSpPr>
        <p:spPr>
          <a:xfrm>
            <a:off x="457327" y="1251125"/>
            <a:ext cx="8679600" cy="37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t>	</a:t>
            </a:r>
            <a:r>
              <a:rPr lang="en" dirty="0"/>
              <a:t>	</a:t>
            </a:r>
            <a:r>
              <a:rPr lang="en" b="1" dirty="0" smtClean="0"/>
              <a:t>INPUT</a:t>
            </a:r>
            <a:r>
              <a:rPr lang="tr-TR" b="1" dirty="0" smtClean="0"/>
              <a:t> (Giriş)</a:t>
            </a:r>
            <a:r>
              <a:rPr lang="en" b="1" dirty="0"/>
              <a:t>				</a:t>
            </a:r>
            <a:r>
              <a:rPr lang="tr-TR" b="1" dirty="0" smtClean="0"/>
              <a:t>(İşlem)</a:t>
            </a:r>
          </a:p>
          <a:p>
            <a:pPr marL="0" lvl="0" indent="0" algn="l" rtl="0">
              <a:spcBef>
                <a:spcPts val="0"/>
              </a:spcBef>
              <a:spcAft>
                <a:spcPts val="0"/>
              </a:spcAft>
              <a:buNone/>
            </a:pPr>
            <a:endParaRPr lang="tr-TR" b="1" dirty="0" smtClean="0"/>
          </a:p>
          <a:p>
            <a:pPr marL="0" lvl="0" indent="0" algn="l" rtl="0">
              <a:spcBef>
                <a:spcPts val="0"/>
              </a:spcBef>
              <a:spcAft>
                <a:spcPts val="0"/>
              </a:spcAft>
              <a:buNone/>
            </a:pPr>
            <a:r>
              <a:rPr lang="tr-TR" b="1" dirty="0" smtClean="0"/>
              <a:t>Kullanıcı </a:t>
            </a:r>
            <a:r>
              <a:rPr lang="en" dirty="0"/>
              <a:t>	</a:t>
            </a:r>
            <a:endParaRPr dirty="0"/>
          </a:p>
          <a:p>
            <a:pPr marL="0" lvl="0" indent="0" algn="l" rtl="0">
              <a:spcBef>
                <a:spcPts val="0"/>
              </a:spcBef>
              <a:spcAft>
                <a:spcPts val="0"/>
              </a:spcAft>
              <a:buNone/>
            </a:pPr>
            <a:r>
              <a:rPr lang="tr-TR" b="1" dirty="0" smtClean="0"/>
              <a:t>Katmanı</a:t>
            </a:r>
            <a:r>
              <a:rPr lang="en" b="1"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tr-TR" dirty="0" smtClean="0"/>
          </a:p>
          <a:p>
            <a:pPr marL="0" lvl="0" indent="0" algn="l" rtl="0">
              <a:spcBef>
                <a:spcPts val="0"/>
              </a:spcBef>
              <a:spcAft>
                <a:spcPts val="0"/>
              </a:spcAft>
              <a:buNone/>
            </a:pPr>
            <a:endParaRPr dirty="0"/>
          </a:p>
          <a:p>
            <a:pPr marL="0" lvl="0" indent="0" algn="l" rtl="0">
              <a:spcBef>
                <a:spcPts val="0"/>
              </a:spcBef>
              <a:spcAft>
                <a:spcPts val="0"/>
              </a:spcAft>
              <a:buNone/>
            </a:pPr>
            <a:r>
              <a:rPr lang="en" b="1" dirty="0"/>
              <a:t>ARDUINO</a:t>
            </a:r>
            <a:r>
              <a:rPr lang="en" dirty="0"/>
              <a:t>  </a:t>
            </a:r>
            <a:endParaRPr dirty="0"/>
          </a:p>
          <a:p>
            <a:pPr marL="0" lvl="0" indent="0" algn="l" rtl="0">
              <a:spcBef>
                <a:spcPts val="0"/>
              </a:spcBef>
              <a:spcAft>
                <a:spcPts val="0"/>
              </a:spcAft>
              <a:buNone/>
            </a:pPr>
            <a:r>
              <a:rPr lang="tr-TR" b="1" dirty="0" smtClean="0"/>
              <a:t>Katmanı</a:t>
            </a:r>
            <a:r>
              <a:rPr lang="en" b="1"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tr-TR" b="1" dirty="0" smtClean="0"/>
              <a:t>Kod</a:t>
            </a:r>
            <a:r>
              <a:rPr lang="en" dirty="0"/>
              <a:t>	</a:t>
            </a:r>
            <a:endParaRPr dirty="0"/>
          </a:p>
          <a:p>
            <a:pPr marL="0" lvl="0" indent="0" algn="l" rtl="0">
              <a:spcBef>
                <a:spcPts val="0"/>
              </a:spcBef>
              <a:spcAft>
                <a:spcPts val="0"/>
              </a:spcAft>
              <a:buNone/>
            </a:pPr>
            <a:r>
              <a:rPr lang="tr-TR" b="1" dirty="0" smtClean="0"/>
              <a:t>Katmanı</a:t>
            </a:r>
            <a:r>
              <a:rPr lang="en" dirty="0"/>
              <a:t>	</a:t>
            </a:r>
            <a:endParaRPr dirty="0"/>
          </a:p>
          <a:p>
            <a:pPr marL="0" lvl="0" indent="0" algn="l" rtl="0">
              <a:spcBef>
                <a:spcPts val="0"/>
              </a:spcBef>
              <a:spcAft>
                <a:spcPts val="0"/>
              </a:spcAft>
              <a:buNone/>
            </a:pPr>
            <a:endParaRPr dirty="0"/>
          </a:p>
        </p:txBody>
      </p:sp>
      <p:sp>
        <p:nvSpPr>
          <p:cNvPr id="166" name="Google Shape;166;p32"/>
          <p:cNvSpPr txBox="1"/>
          <p:nvPr/>
        </p:nvSpPr>
        <p:spPr>
          <a:xfrm>
            <a:off x="1441609" y="1717525"/>
            <a:ext cx="3000000" cy="6382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tr-TR" dirty="0" smtClean="0">
                <a:solidFill>
                  <a:schemeClr val="dk2"/>
                </a:solidFill>
              </a:rPr>
              <a:t>POT ‘çevir…</a:t>
            </a:r>
            <a:endParaRPr dirty="0"/>
          </a:p>
        </p:txBody>
      </p:sp>
      <p:sp>
        <p:nvSpPr>
          <p:cNvPr id="167" name="Google Shape;167;p32"/>
          <p:cNvSpPr txBox="1"/>
          <p:nvPr/>
        </p:nvSpPr>
        <p:spPr>
          <a:xfrm>
            <a:off x="1475656" y="2836100"/>
            <a:ext cx="3000000" cy="84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tr-TR" dirty="0" smtClean="0">
                <a:solidFill>
                  <a:schemeClr val="dk2"/>
                </a:solidFill>
              </a:rPr>
              <a:t>0-5V gerilimi</a:t>
            </a:r>
          </a:p>
          <a:p>
            <a:pPr marL="0" lvl="0" indent="0" algn="l" rtl="0">
              <a:spcBef>
                <a:spcPts val="0"/>
              </a:spcBef>
              <a:spcAft>
                <a:spcPts val="0"/>
              </a:spcAft>
              <a:buNone/>
            </a:pPr>
            <a:r>
              <a:rPr lang="tr-TR" dirty="0" smtClean="0">
                <a:solidFill>
                  <a:schemeClr val="dk2"/>
                </a:solidFill>
              </a:rPr>
              <a:t>algıla…</a:t>
            </a:r>
            <a:endParaRPr dirty="0"/>
          </a:p>
        </p:txBody>
      </p:sp>
      <p:sp>
        <p:nvSpPr>
          <p:cNvPr id="168" name="Google Shape;168;p32"/>
          <p:cNvSpPr txBox="1"/>
          <p:nvPr/>
        </p:nvSpPr>
        <p:spPr>
          <a:xfrm>
            <a:off x="1279913" y="4086125"/>
            <a:ext cx="18972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2"/>
                </a:solidFill>
              </a:rPr>
              <a:t>analogRead() </a:t>
            </a:r>
            <a:r>
              <a:rPr lang="tr-TR" dirty="0" smtClean="0">
                <a:solidFill>
                  <a:schemeClr val="dk2"/>
                </a:solidFill>
              </a:rPr>
              <a:t>0-1023</a:t>
            </a:r>
          </a:p>
          <a:p>
            <a:pPr marL="0" lvl="0" indent="0" algn="l" rtl="0">
              <a:spcBef>
                <a:spcPts val="0"/>
              </a:spcBef>
              <a:spcAft>
                <a:spcPts val="0"/>
              </a:spcAft>
              <a:buNone/>
            </a:pPr>
            <a:r>
              <a:rPr lang="tr-TR" dirty="0" smtClean="0">
                <a:solidFill>
                  <a:schemeClr val="dk2"/>
                </a:solidFill>
              </a:rPr>
              <a:t>Arası tam sayı değer oku…</a:t>
            </a:r>
            <a:endParaRPr dirty="0">
              <a:solidFill>
                <a:schemeClr val="dk2"/>
              </a:solidFill>
            </a:endParaRPr>
          </a:p>
        </p:txBody>
      </p:sp>
      <p:sp>
        <p:nvSpPr>
          <p:cNvPr id="169" name="Google Shape;169;p32"/>
          <p:cNvSpPr txBox="1"/>
          <p:nvPr/>
        </p:nvSpPr>
        <p:spPr>
          <a:xfrm>
            <a:off x="3471800" y="3966575"/>
            <a:ext cx="2718600" cy="101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tr-TR" dirty="0" err="1" smtClean="0">
                <a:solidFill>
                  <a:schemeClr val="dk2"/>
                </a:solidFill>
              </a:rPr>
              <a:t>map</a:t>
            </a:r>
            <a:r>
              <a:rPr lang="tr-TR" dirty="0" smtClean="0">
                <a:solidFill>
                  <a:schemeClr val="dk2"/>
                </a:solidFill>
              </a:rPr>
              <a:t> fonksiyonunu kullanarak RGB </a:t>
            </a:r>
            <a:r>
              <a:rPr lang="tr-TR" dirty="0" err="1" smtClean="0">
                <a:solidFill>
                  <a:schemeClr val="dk2"/>
                </a:solidFill>
              </a:rPr>
              <a:t>led</a:t>
            </a:r>
            <a:r>
              <a:rPr lang="tr-TR" dirty="0" smtClean="0">
                <a:solidFill>
                  <a:schemeClr val="dk2"/>
                </a:solidFill>
              </a:rPr>
              <a:t> parlaklık değerlerini oluştur…</a:t>
            </a:r>
            <a:endParaRPr dirty="0">
              <a:solidFill>
                <a:schemeClr val="dk2"/>
              </a:solidFill>
            </a:endParaRPr>
          </a:p>
        </p:txBody>
      </p:sp>
      <p:sp>
        <p:nvSpPr>
          <p:cNvPr id="170" name="Google Shape;170;p32"/>
          <p:cNvSpPr txBox="1"/>
          <p:nvPr/>
        </p:nvSpPr>
        <p:spPr>
          <a:xfrm>
            <a:off x="6268775" y="4086125"/>
            <a:ext cx="2823900" cy="77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smtClean="0">
                <a:solidFill>
                  <a:schemeClr val="dk2"/>
                </a:solidFill>
              </a:rPr>
              <a:t>analogWrite</a:t>
            </a:r>
            <a:r>
              <a:rPr lang="en" dirty="0">
                <a:solidFill>
                  <a:schemeClr val="dk2"/>
                </a:solidFill>
              </a:rPr>
              <a:t>() </a:t>
            </a:r>
            <a:r>
              <a:rPr lang="tr-TR" dirty="0" smtClean="0">
                <a:solidFill>
                  <a:schemeClr val="dk2"/>
                </a:solidFill>
              </a:rPr>
              <a:t>kullanarak  RGB </a:t>
            </a:r>
            <a:r>
              <a:rPr lang="tr-TR" dirty="0" err="1" smtClean="0">
                <a:solidFill>
                  <a:schemeClr val="dk2"/>
                </a:solidFill>
              </a:rPr>
              <a:t>led</a:t>
            </a:r>
            <a:r>
              <a:rPr lang="tr-TR" dirty="0" smtClean="0">
                <a:solidFill>
                  <a:schemeClr val="dk2"/>
                </a:solidFill>
              </a:rPr>
              <a:t> için her bir </a:t>
            </a:r>
            <a:r>
              <a:rPr lang="tr-TR" dirty="0" err="1" smtClean="0">
                <a:solidFill>
                  <a:schemeClr val="dk2"/>
                </a:solidFill>
              </a:rPr>
              <a:t>ledin</a:t>
            </a:r>
            <a:r>
              <a:rPr lang="tr-TR" dirty="0" smtClean="0">
                <a:solidFill>
                  <a:schemeClr val="dk2"/>
                </a:solidFill>
              </a:rPr>
              <a:t> parlaklık değerini PWM olarak çıkışa yaz…</a:t>
            </a:r>
            <a:endParaRPr dirty="0">
              <a:solidFill>
                <a:schemeClr val="dk2"/>
              </a:solidFill>
            </a:endParaRPr>
          </a:p>
        </p:txBody>
      </p:sp>
      <p:sp>
        <p:nvSpPr>
          <p:cNvPr id="171" name="Google Shape;171;p32"/>
          <p:cNvSpPr txBox="1"/>
          <p:nvPr/>
        </p:nvSpPr>
        <p:spPr>
          <a:xfrm>
            <a:off x="6268775" y="2625863"/>
            <a:ext cx="1992600" cy="95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dk2"/>
                </a:solidFill>
              </a:rPr>
              <a:t>PWM</a:t>
            </a:r>
            <a:r>
              <a:rPr lang="tr-TR" dirty="0" smtClean="0">
                <a:solidFill>
                  <a:schemeClr val="dk2"/>
                </a:solidFill>
              </a:rPr>
              <a:t> oluştur…</a:t>
            </a:r>
            <a:endParaRPr dirty="0"/>
          </a:p>
        </p:txBody>
      </p:sp>
      <p:sp>
        <p:nvSpPr>
          <p:cNvPr id="172" name="Google Shape;172;p32"/>
          <p:cNvSpPr txBox="1"/>
          <p:nvPr/>
        </p:nvSpPr>
        <p:spPr>
          <a:xfrm>
            <a:off x="6268775" y="1717525"/>
            <a:ext cx="2823900" cy="101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solidFill>
                  <a:schemeClr val="dk2"/>
                </a:solidFill>
              </a:rPr>
              <a:t>RGB LED in rengini değiştir</a:t>
            </a:r>
            <a:endParaRPr dirty="0">
              <a:solidFill>
                <a:schemeClr val="dk2"/>
              </a:solidFill>
            </a:endParaRPr>
          </a:p>
        </p:txBody>
      </p:sp>
      <p:sp>
        <p:nvSpPr>
          <p:cNvPr id="173" name="Google Shape;173;p32"/>
          <p:cNvSpPr/>
          <p:nvPr/>
        </p:nvSpPr>
        <p:spPr>
          <a:xfrm>
            <a:off x="262567" y="1324866"/>
            <a:ext cx="8733300" cy="1030860"/>
          </a:xfrm>
          <a:prstGeom prst="rect">
            <a:avLst/>
          </a:prstGeom>
          <a:noFill/>
          <a:ln w="3810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2"/>
          <p:cNvSpPr/>
          <p:nvPr/>
        </p:nvSpPr>
        <p:spPr>
          <a:xfrm>
            <a:off x="252667" y="2385650"/>
            <a:ext cx="8743200" cy="2656575"/>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2"/>
          <p:cNvSpPr txBox="1"/>
          <p:nvPr/>
        </p:nvSpPr>
        <p:spPr>
          <a:xfrm>
            <a:off x="2445245" y="2962025"/>
            <a:ext cx="4096692" cy="1444349"/>
          </a:xfrm>
          <a:prstGeom prst="rect">
            <a:avLst/>
          </a:prstGeom>
          <a:noFill/>
          <a:ln>
            <a:noFill/>
          </a:ln>
        </p:spPr>
        <p:txBody>
          <a:bodyPr spcFirstLastPara="1" wrap="square" lIns="91425" tIns="91425" rIns="91425" bIns="91425" anchor="t" anchorCtr="0">
            <a:noAutofit/>
          </a:bodyPr>
          <a:lstStyle/>
          <a:p>
            <a:pPr lvl="0"/>
            <a:r>
              <a:rPr lang="tr-TR" b="1" dirty="0">
                <a:solidFill>
                  <a:srgbClr val="FFFFFF"/>
                </a:solidFill>
                <a:effectLst>
                  <a:outerShdw blurRad="38100" dist="38100" dir="2700000" algn="tl">
                    <a:srgbClr val="000000">
                      <a:alpha val="43137"/>
                    </a:srgbClr>
                  </a:outerShdw>
                </a:effectLst>
              </a:rPr>
              <a:t>SİYAH KUTU: </a:t>
            </a:r>
            <a:r>
              <a:rPr lang="tr-TR" dirty="0">
                <a:solidFill>
                  <a:srgbClr val="FFFFFF"/>
                </a:solidFill>
              </a:rPr>
              <a:t>Kullanıcı </a:t>
            </a:r>
            <a:r>
              <a:rPr lang="tr-TR" dirty="0" err="1">
                <a:solidFill>
                  <a:srgbClr val="FFFFFF"/>
                </a:solidFill>
              </a:rPr>
              <a:t>arayüzle</a:t>
            </a:r>
            <a:r>
              <a:rPr lang="tr-TR" dirty="0">
                <a:solidFill>
                  <a:srgbClr val="FFFFFF"/>
                </a:solidFill>
              </a:rPr>
              <a:t> etkileşime giriyor ve sahnelerin işlenmesinde ne olduğunu bilmiyor </a:t>
            </a:r>
            <a:r>
              <a:rPr lang="tr-TR" dirty="0" smtClean="0">
                <a:solidFill>
                  <a:srgbClr val="FFFFFF"/>
                </a:solidFill>
              </a:rPr>
              <a:t>(bilmeye de gerek </a:t>
            </a:r>
            <a:r>
              <a:rPr lang="tr-TR" dirty="0">
                <a:solidFill>
                  <a:srgbClr val="FFFFFF"/>
                </a:solidFill>
              </a:rPr>
              <a:t>yok)</a:t>
            </a:r>
            <a:r>
              <a:rPr lang="en" dirty="0" smtClean="0">
                <a:solidFill>
                  <a:srgbClr val="FFFFFF"/>
                </a:solidFill>
              </a:rPr>
              <a:t>.</a:t>
            </a:r>
            <a:endParaRPr dirty="0">
              <a:solidFill>
                <a:srgbClr val="FFFFFF"/>
              </a:solidFill>
            </a:endParaRPr>
          </a:p>
          <a:p>
            <a:pPr marL="0" lvl="0" indent="0" algn="l" rtl="0">
              <a:spcBef>
                <a:spcPts val="0"/>
              </a:spcBef>
              <a:spcAft>
                <a:spcPts val="0"/>
              </a:spcAft>
              <a:buNone/>
            </a:pPr>
            <a:endParaRPr dirty="0">
              <a:solidFill>
                <a:srgbClr val="FFFFFF"/>
              </a:solidFill>
            </a:endParaRPr>
          </a:p>
          <a:p>
            <a:pPr lvl="0"/>
            <a:r>
              <a:rPr lang="tr-TR" b="1" dirty="0">
                <a:solidFill>
                  <a:srgbClr val="FFFFFF"/>
                </a:solidFill>
                <a:effectLst>
                  <a:outerShdw blurRad="38100" dist="38100" dir="2700000" algn="tl">
                    <a:srgbClr val="000000">
                      <a:alpha val="43137"/>
                    </a:srgbClr>
                  </a:outerShdw>
                </a:effectLst>
              </a:rPr>
              <a:t>Başka bir deyişle: </a:t>
            </a:r>
            <a:r>
              <a:rPr lang="tr-TR" u="sng" dirty="0">
                <a:solidFill>
                  <a:srgbClr val="FFFFFF"/>
                </a:solidFill>
              </a:rPr>
              <a:t>nasıl kullanılacağını </a:t>
            </a:r>
            <a:r>
              <a:rPr lang="tr-TR" dirty="0">
                <a:solidFill>
                  <a:srgbClr val="FFFFFF"/>
                </a:solidFill>
              </a:rPr>
              <a:t>bilmek için </a:t>
            </a:r>
            <a:r>
              <a:rPr lang="tr-TR" u="sng" dirty="0">
                <a:solidFill>
                  <a:srgbClr val="FFFFFF"/>
                </a:solidFill>
              </a:rPr>
              <a:t>nasıl çalıştığını </a:t>
            </a:r>
            <a:r>
              <a:rPr lang="tr-TR" dirty="0">
                <a:solidFill>
                  <a:srgbClr val="FFFFFF"/>
                </a:solidFill>
              </a:rPr>
              <a:t>bilmenize gerek yoktur.</a:t>
            </a:r>
            <a:endParaRPr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300"/>
                                        <p:tgtEl>
                                          <p:spTgt spid="1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Effect transition="in" filter="fade">
                                      <p:cBhvr>
                                        <p:cTn id="12" dur="200"/>
                                        <p:tgtEl>
                                          <p:spTgt spid="1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8"/>
                                        </p:tgtEl>
                                        <p:attrNameLst>
                                          <p:attrName>style.visibility</p:attrName>
                                        </p:attrNameLst>
                                      </p:cBhvr>
                                      <p:to>
                                        <p:strVal val="visible"/>
                                      </p:to>
                                    </p:set>
                                    <p:animEffect transition="in" filter="fade">
                                      <p:cBhvr>
                                        <p:cTn id="17" dur="400"/>
                                        <p:tgtEl>
                                          <p:spTgt spid="1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9"/>
                                        </p:tgtEl>
                                        <p:attrNameLst>
                                          <p:attrName>style.visibility</p:attrName>
                                        </p:attrNameLst>
                                      </p:cBhvr>
                                      <p:to>
                                        <p:strVal val="visible"/>
                                      </p:to>
                                    </p:set>
                                    <p:animEffect transition="in" filter="fade">
                                      <p:cBhvr>
                                        <p:cTn id="22" dur="300"/>
                                        <p:tgtEl>
                                          <p:spTgt spid="1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3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1"/>
                                        </p:tgtEl>
                                        <p:attrNameLst>
                                          <p:attrName>style.visibility</p:attrName>
                                        </p:attrNameLst>
                                      </p:cBhvr>
                                      <p:to>
                                        <p:strVal val="visible"/>
                                      </p:to>
                                    </p:set>
                                    <p:animEffect transition="in" filter="fade">
                                      <p:cBhvr>
                                        <p:cTn id="32" dur="400"/>
                                        <p:tgtEl>
                                          <p:spTgt spid="17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2"/>
                                        </p:tgtEl>
                                        <p:attrNameLst>
                                          <p:attrName>style.visibility</p:attrName>
                                        </p:attrNameLst>
                                      </p:cBhvr>
                                      <p:to>
                                        <p:strVal val="visible"/>
                                      </p:to>
                                    </p:set>
                                    <p:animEffect transition="in" filter="fade">
                                      <p:cBhvr>
                                        <p:cTn id="37" dur="400"/>
                                        <p:tgtEl>
                                          <p:spTgt spid="1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3"/>
                                        </p:tgtEl>
                                        <p:attrNameLst>
                                          <p:attrName>style.visibility</p:attrName>
                                        </p:attrNameLst>
                                      </p:cBhvr>
                                      <p:to>
                                        <p:strVal val="visible"/>
                                      </p:to>
                                    </p:set>
                                    <p:animEffect transition="in" filter="fade">
                                      <p:cBhvr>
                                        <p:cTn id="42" dur="400"/>
                                        <p:tgtEl>
                                          <p:spTgt spid="16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3"/>
                                        </p:tgtEl>
                                        <p:attrNameLst>
                                          <p:attrName>style.visibility</p:attrName>
                                        </p:attrNameLst>
                                      </p:cBhvr>
                                      <p:to>
                                        <p:strVal val="visible"/>
                                      </p:to>
                                    </p:set>
                                    <p:animEffect transition="in" filter="fade">
                                      <p:cBhvr>
                                        <p:cTn id="47" dur="1000"/>
                                        <p:tgtEl>
                                          <p:spTgt spid="173"/>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174"/>
                                        </p:tgtEl>
                                        <p:attrNameLst>
                                          <p:attrName>style.visibility</p:attrName>
                                        </p:attrNameLst>
                                      </p:cBhvr>
                                      <p:to>
                                        <p:strVal val="visible"/>
                                      </p:to>
                                    </p:set>
                                    <p:animEffect transition="in" filter="fade">
                                      <p:cBhvr>
                                        <p:cTn id="51" dur="2000"/>
                                        <p:tgtEl>
                                          <p:spTgt spid="17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75"/>
                                        </p:tgtEl>
                                        <p:attrNameLst>
                                          <p:attrName>style.visibility</p:attrName>
                                        </p:attrNameLst>
                                      </p:cBhvr>
                                      <p:to>
                                        <p:strVal val="visible"/>
                                      </p:to>
                                    </p:set>
                                    <p:animEffect transition="in" filter="fade">
                                      <p:cBhvr>
                                        <p:cTn id="56"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tr-TR" dirty="0"/>
              <a:t>Sonuç olarak </a:t>
            </a:r>
            <a:r>
              <a:rPr lang="tr-TR" dirty="0" err="1" smtClean="0"/>
              <a:t>KULLANICI'nın</a:t>
            </a:r>
            <a:r>
              <a:rPr lang="tr-TR" dirty="0"/>
              <a:t> </a:t>
            </a:r>
            <a:r>
              <a:rPr lang="tr-TR" dirty="0" smtClean="0"/>
              <a:t>bakış </a:t>
            </a:r>
            <a:r>
              <a:rPr lang="tr-TR" dirty="0"/>
              <a:t>açısından (</a:t>
            </a:r>
            <a:r>
              <a:rPr lang="tr-TR" dirty="0" smtClean="0"/>
              <a:t>tekrar bakalım)</a:t>
            </a:r>
            <a:endParaRPr dirty="0"/>
          </a:p>
        </p:txBody>
      </p:sp>
      <p:sp>
        <p:nvSpPr>
          <p:cNvPr id="181" name="Google Shape;181;p33"/>
          <p:cNvSpPr txBox="1">
            <a:spLocks noGrp="1"/>
          </p:cNvSpPr>
          <p:nvPr>
            <p:ph type="body" idx="1"/>
          </p:nvPr>
        </p:nvSpPr>
        <p:spPr>
          <a:xfrm>
            <a:off x="311700" y="1234075"/>
            <a:ext cx="8520600" cy="1494300"/>
          </a:xfrm>
          <a:prstGeom prst="rect">
            <a:avLst/>
          </a:prstGeom>
        </p:spPr>
        <p:txBody>
          <a:bodyPr spcFirstLastPara="1" wrap="square" lIns="91425" tIns="91425" rIns="91425" bIns="91425" anchor="t" anchorCtr="0">
            <a:noAutofit/>
          </a:bodyPr>
          <a:lstStyle/>
          <a:p>
            <a:pPr marL="0" lvl="0" indent="0">
              <a:buNone/>
            </a:pPr>
            <a:r>
              <a:rPr lang="tr-TR" b="1" dirty="0"/>
              <a:t>KULLANICI </a:t>
            </a:r>
            <a:r>
              <a:rPr lang="tr-TR" dirty="0"/>
              <a:t>düğmeyi çevirir</a:t>
            </a:r>
            <a:r>
              <a:rPr lang="tr-TR" dirty="0" smtClean="0"/>
              <a:t>…</a:t>
            </a:r>
          </a:p>
          <a:p>
            <a:pPr marL="0" lvl="0" indent="0">
              <a:buNone/>
            </a:pPr>
            <a:endParaRPr lang="tr-TR" dirty="0"/>
          </a:p>
          <a:p>
            <a:pPr marL="0" lvl="0" indent="0">
              <a:buNone/>
            </a:pPr>
            <a:endParaRPr dirty="0"/>
          </a:p>
          <a:p>
            <a:pPr marL="0" lvl="0" indent="0">
              <a:spcBef>
                <a:spcPts val="1600"/>
              </a:spcBef>
              <a:spcAft>
                <a:spcPts val="1600"/>
              </a:spcAft>
              <a:buNone/>
            </a:pPr>
            <a:r>
              <a:rPr lang="tr-TR" dirty="0"/>
              <a:t>Işığın rengi değişir.</a:t>
            </a:r>
            <a:endParaRPr dirty="0"/>
          </a:p>
        </p:txBody>
      </p:sp>
      <p:sp>
        <p:nvSpPr>
          <p:cNvPr id="182" name="Google Shape;182;p33"/>
          <p:cNvSpPr txBox="1">
            <a:spLocks noGrp="1"/>
          </p:cNvSpPr>
          <p:nvPr>
            <p:ph type="body" idx="1"/>
          </p:nvPr>
        </p:nvSpPr>
        <p:spPr>
          <a:xfrm>
            <a:off x="311700" y="3291475"/>
            <a:ext cx="8520600" cy="1494300"/>
          </a:xfrm>
          <a:prstGeom prst="rect">
            <a:avLst/>
          </a:prstGeom>
        </p:spPr>
        <p:txBody>
          <a:bodyPr spcFirstLastPara="1" wrap="square" lIns="91425" tIns="91425" rIns="91425" bIns="91425" anchor="t" anchorCtr="0">
            <a:noAutofit/>
          </a:bodyPr>
          <a:lstStyle/>
          <a:p>
            <a:pPr marL="0" lvl="0" indent="0">
              <a:spcAft>
                <a:spcPts val="1600"/>
              </a:spcAft>
              <a:buNone/>
            </a:pPr>
            <a:r>
              <a:rPr lang="sv-SE" dirty="0"/>
              <a:t>Tüm bunlar </a:t>
            </a:r>
            <a:r>
              <a:rPr lang="sv-SE" b="1" dirty="0"/>
              <a:t>KULLANICI KATMANINDA </a:t>
            </a:r>
            <a:r>
              <a:rPr lang="sv-SE" dirty="0" smtClean="0"/>
              <a:t>olur</a:t>
            </a:r>
            <a:r>
              <a:rPr lang="tr-TR" dirty="0" smtClean="0"/>
              <a:t>.</a:t>
            </a:r>
          </a:p>
          <a:p>
            <a:pPr marL="0" lvl="0" indent="0">
              <a:spcAft>
                <a:spcPts val="1600"/>
              </a:spcAft>
              <a:buNone/>
            </a:pPr>
            <a:r>
              <a:rPr lang="tr-TR" i="1" dirty="0">
                <a:effectLst>
                  <a:outerShdw blurRad="38100" dist="38100" dir="2700000" algn="tl">
                    <a:srgbClr val="000000">
                      <a:alpha val="43137"/>
                    </a:srgbClr>
                  </a:outerShdw>
                </a:effectLst>
              </a:rPr>
              <a:t> </a:t>
            </a:r>
            <a:r>
              <a:rPr lang="tr-TR" i="1" dirty="0" smtClean="0">
                <a:effectLst>
                  <a:outerShdw blurRad="38100" dist="38100" dir="2700000" algn="tl">
                    <a:srgbClr val="000000">
                      <a:alpha val="43137"/>
                    </a:srgbClr>
                  </a:outerShdw>
                </a:effectLst>
              </a:rPr>
              <a:t>(USER LAYER)</a:t>
            </a:r>
            <a:endParaRPr i="1"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347613"/>
            <a:ext cx="4680520" cy="1542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5" descr="rgb led ile ilgili görsel sonuc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3" name="AutoShape 7" descr="rgb led ile ilgili görsel sonucu"/>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4" name="AutoShape 9" descr="rgb led ile ilgili görsel sonucu"/>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410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003798"/>
            <a:ext cx="180020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descr="rgb led ile ilgili görsel sonuc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5379" y="2936351"/>
            <a:ext cx="1855093" cy="18550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179512" y="12347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smtClean="0"/>
              <a:t>Koda tekrar bakalım…</a:t>
            </a:r>
            <a:endParaRPr dirty="0"/>
          </a:p>
        </p:txBody>
      </p:sp>
      <p:sp>
        <p:nvSpPr>
          <p:cNvPr id="188" name="Google Shape;188;p34"/>
          <p:cNvSpPr txBox="1">
            <a:spLocks noGrp="1"/>
          </p:cNvSpPr>
          <p:nvPr>
            <p:ph type="body" idx="1"/>
          </p:nvPr>
        </p:nvSpPr>
        <p:spPr>
          <a:xfrm>
            <a:off x="323528" y="843558"/>
            <a:ext cx="8520600" cy="3862147"/>
          </a:xfrm>
          <a:prstGeom prst="rect">
            <a:avLst/>
          </a:prstGeom>
        </p:spPr>
        <p:txBody>
          <a:bodyPr spcFirstLastPara="1" wrap="square" lIns="91425" tIns="91425" rIns="91425" bIns="91425" anchor="t" anchorCtr="0">
            <a:noAutofit/>
          </a:bodyPr>
          <a:lstStyle/>
          <a:p>
            <a:pPr marL="0" lvl="0" indent="0">
              <a:lnSpc>
                <a:spcPct val="100000"/>
              </a:lnSpc>
              <a:buNone/>
            </a:pPr>
            <a:r>
              <a:rPr lang="tr-TR" sz="1000" dirty="0" err="1">
                <a:solidFill>
                  <a:srgbClr val="66DDFF"/>
                </a:solidFill>
                <a:latin typeface="Source Code Pro Medium"/>
                <a:ea typeface="Source Code Pro Medium"/>
                <a:cs typeface="Source Code Pro Medium"/>
                <a:sym typeface="Source Code Pro Medium"/>
              </a:rPr>
              <a:t>const</a:t>
            </a:r>
            <a:r>
              <a:rPr lang="tr-TR" sz="1000" dirty="0">
                <a:solidFill>
                  <a:srgbClr val="66DDFF"/>
                </a:solidFill>
                <a:latin typeface="Source Code Pro Medium"/>
                <a:ea typeface="Source Code Pro Medium"/>
                <a:cs typeface="Source Code Pro Medium"/>
                <a:sym typeface="Source Code Pro Medium"/>
              </a:rPr>
              <a:t> </a:t>
            </a:r>
            <a:r>
              <a:rPr lang="tr-TR" sz="1000" dirty="0" err="1">
                <a:solidFill>
                  <a:srgbClr val="66DDFF"/>
                </a:solidFill>
                <a:latin typeface="Source Code Pro Medium"/>
                <a:ea typeface="Source Code Pro Medium"/>
                <a:cs typeface="Source Code Pro Medium"/>
                <a:sym typeface="Source Code Pro Medium"/>
              </a:rPr>
              <a:t>int</a:t>
            </a:r>
            <a:r>
              <a:rPr lang="tr-TR" sz="1000" dirty="0">
                <a:solidFill>
                  <a:srgbClr val="66DDFF"/>
                </a:solidFill>
                <a:latin typeface="Source Code Pro Medium"/>
                <a:ea typeface="Source Code Pro Medium"/>
                <a:cs typeface="Source Code Pro Medium"/>
                <a:sym typeface="Source Code Pro Medium"/>
              </a:rPr>
              <a:t> </a:t>
            </a:r>
            <a:r>
              <a:rPr lang="tr-TR" sz="1000" dirty="0" err="1">
                <a:latin typeface="Source Code Pro Medium"/>
                <a:ea typeface="Source Code Pro Medium"/>
                <a:cs typeface="Source Code Pro Medium"/>
                <a:sym typeface="Source Code Pro Medium"/>
              </a:rPr>
              <a:t>redLED</a:t>
            </a:r>
            <a:r>
              <a:rPr lang="tr-TR" sz="1000" dirty="0">
                <a:latin typeface="Source Code Pro Medium"/>
                <a:ea typeface="Source Code Pro Medium"/>
                <a:cs typeface="Source Code Pro Medium"/>
                <a:sym typeface="Source Code Pro Medium"/>
              </a:rPr>
              <a:t>=9;</a:t>
            </a:r>
          </a:p>
          <a:p>
            <a:pPr marL="0" lvl="0" indent="0">
              <a:lnSpc>
                <a:spcPct val="100000"/>
              </a:lnSpc>
              <a:buNone/>
            </a:pPr>
            <a:r>
              <a:rPr lang="tr-TR" sz="1000" dirty="0" err="1">
                <a:solidFill>
                  <a:srgbClr val="66DDFF"/>
                </a:solidFill>
                <a:latin typeface="Source Code Pro Medium"/>
                <a:ea typeface="Source Code Pro Medium"/>
                <a:cs typeface="Source Code Pro Medium"/>
                <a:sym typeface="Source Code Pro Medium"/>
              </a:rPr>
              <a:t>const</a:t>
            </a:r>
            <a:r>
              <a:rPr lang="tr-TR" sz="1000" dirty="0">
                <a:solidFill>
                  <a:srgbClr val="66DDFF"/>
                </a:solidFill>
                <a:latin typeface="Source Code Pro Medium"/>
                <a:ea typeface="Source Code Pro Medium"/>
                <a:cs typeface="Source Code Pro Medium"/>
                <a:sym typeface="Source Code Pro Medium"/>
              </a:rPr>
              <a:t> </a:t>
            </a:r>
            <a:r>
              <a:rPr lang="tr-TR" sz="1000" dirty="0" err="1">
                <a:solidFill>
                  <a:srgbClr val="66DDFF"/>
                </a:solidFill>
                <a:latin typeface="Source Code Pro Medium"/>
                <a:ea typeface="Source Code Pro Medium"/>
                <a:cs typeface="Source Code Pro Medium"/>
                <a:sym typeface="Source Code Pro Medium"/>
              </a:rPr>
              <a:t>int</a:t>
            </a:r>
            <a:r>
              <a:rPr lang="tr-TR" sz="1000" dirty="0">
                <a:solidFill>
                  <a:srgbClr val="66DDFF"/>
                </a:solidFill>
                <a:latin typeface="Source Code Pro Medium"/>
                <a:ea typeface="Source Code Pro Medium"/>
                <a:cs typeface="Source Code Pro Medium"/>
                <a:sym typeface="Source Code Pro Medium"/>
              </a:rPr>
              <a:t> </a:t>
            </a:r>
            <a:r>
              <a:rPr lang="tr-TR" sz="1000" dirty="0" err="1">
                <a:latin typeface="Source Code Pro Medium"/>
                <a:ea typeface="Source Code Pro Medium"/>
                <a:cs typeface="Source Code Pro Medium"/>
                <a:sym typeface="Source Code Pro Medium"/>
              </a:rPr>
              <a:t>greenLED</a:t>
            </a:r>
            <a:r>
              <a:rPr lang="tr-TR" sz="1000" dirty="0">
                <a:latin typeface="Source Code Pro Medium"/>
                <a:ea typeface="Source Code Pro Medium"/>
                <a:cs typeface="Source Code Pro Medium"/>
                <a:sym typeface="Source Code Pro Medium"/>
              </a:rPr>
              <a:t>=10;</a:t>
            </a:r>
          </a:p>
          <a:p>
            <a:pPr marL="0" lvl="0" indent="0">
              <a:lnSpc>
                <a:spcPct val="100000"/>
              </a:lnSpc>
              <a:buNone/>
            </a:pPr>
            <a:r>
              <a:rPr lang="tr-TR" sz="1000" dirty="0" err="1">
                <a:solidFill>
                  <a:srgbClr val="66DDFF"/>
                </a:solidFill>
                <a:latin typeface="Source Code Pro Medium"/>
                <a:ea typeface="Source Code Pro Medium"/>
                <a:cs typeface="Source Code Pro Medium"/>
                <a:sym typeface="Source Code Pro Medium"/>
              </a:rPr>
              <a:t>const</a:t>
            </a:r>
            <a:r>
              <a:rPr lang="tr-TR" sz="1000" dirty="0">
                <a:solidFill>
                  <a:srgbClr val="66DDFF"/>
                </a:solidFill>
                <a:latin typeface="Source Code Pro Medium"/>
                <a:ea typeface="Source Code Pro Medium"/>
                <a:cs typeface="Source Code Pro Medium"/>
                <a:sym typeface="Source Code Pro Medium"/>
              </a:rPr>
              <a:t> </a:t>
            </a:r>
            <a:r>
              <a:rPr lang="tr-TR" sz="1000" dirty="0" err="1">
                <a:solidFill>
                  <a:srgbClr val="66DDFF"/>
                </a:solidFill>
                <a:latin typeface="Source Code Pro Medium"/>
                <a:ea typeface="Source Code Pro Medium"/>
                <a:cs typeface="Source Code Pro Medium"/>
                <a:sym typeface="Source Code Pro Medium"/>
              </a:rPr>
              <a:t>int</a:t>
            </a:r>
            <a:r>
              <a:rPr lang="tr-TR" sz="1000" dirty="0">
                <a:solidFill>
                  <a:srgbClr val="66DDFF"/>
                </a:solidFill>
                <a:latin typeface="Source Code Pro Medium"/>
                <a:ea typeface="Source Code Pro Medium"/>
                <a:cs typeface="Source Code Pro Medium"/>
                <a:sym typeface="Source Code Pro Medium"/>
              </a:rPr>
              <a:t> </a:t>
            </a:r>
            <a:r>
              <a:rPr lang="tr-TR" sz="1000" dirty="0" err="1">
                <a:latin typeface="Source Code Pro Medium"/>
                <a:ea typeface="Source Code Pro Medium"/>
                <a:cs typeface="Source Code Pro Medium"/>
                <a:sym typeface="Source Code Pro Medium"/>
              </a:rPr>
              <a:t>blueLED</a:t>
            </a:r>
            <a:r>
              <a:rPr lang="tr-TR" sz="1000" dirty="0">
                <a:latin typeface="Source Code Pro Medium"/>
                <a:ea typeface="Source Code Pro Medium"/>
                <a:cs typeface="Source Code Pro Medium"/>
                <a:sym typeface="Source Code Pro Medium"/>
              </a:rPr>
              <a:t>=11;</a:t>
            </a:r>
          </a:p>
          <a:p>
            <a:pPr marL="0" lvl="0" indent="0">
              <a:lnSpc>
                <a:spcPct val="100000"/>
              </a:lnSpc>
              <a:buNone/>
            </a:pPr>
            <a:r>
              <a:rPr lang="tr-TR" sz="1000" dirty="0" err="1">
                <a:solidFill>
                  <a:srgbClr val="66DDFF"/>
                </a:solidFill>
                <a:latin typeface="Source Code Pro Medium"/>
                <a:ea typeface="Source Code Pro Medium"/>
                <a:cs typeface="Source Code Pro Medium"/>
                <a:sym typeface="Source Code Pro Medium"/>
              </a:rPr>
              <a:t>const</a:t>
            </a:r>
            <a:r>
              <a:rPr lang="tr-TR" sz="1000" dirty="0">
                <a:solidFill>
                  <a:srgbClr val="66DDFF"/>
                </a:solidFill>
                <a:latin typeface="Source Code Pro Medium"/>
                <a:ea typeface="Source Code Pro Medium"/>
                <a:cs typeface="Source Code Pro Medium"/>
                <a:sym typeface="Source Code Pro Medium"/>
              </a:rPr>
              <a:t> </a:t>
            </a:r>
            <a:r>
              <a:rPr lang="tr-TR" sz="1000" dirty="0" err="1">
                <a:solidFill>
                  <a:srgbClr val="66DDFF"/>
                </a:solidFill>
                <a:latin typeface="Source Code Pro Medium"/>
                <a:ea typeface="Source Code Pro Medium"/>
                <a:cs typeface="Source Code Pro Medium"/>
                <a:sym typeface="Source Code Pro Medium"/>
              </a:rPr>
              <a:t>int</a:t>
            </a:r>
            <a:r>
              <a:rPr lang="tr-TR" sz="1000" dirty="0">
                <a:solidFill>
                  <a:srgbClr val="66DDFF"/>
                </a:solidFill>
                <a:latin typeface="Source Code Pro Medium"/>
                <a:ea typeface="Source Code Pro Medium"/>
                <a:cs typeface="Source Code Pro Medium"/>
                <a:sym typeface="Source Code Pro Medium"/>
              </a:rPr>
              <a:t> </a:t>
            </a:r>
            <a:r>
              <a:rPr lang="tr-TR" sz="1000" dirty="0" err="1">
                <a:latin typeface="Source Code Pro Medium"/>
                <a:ea typeface="Source Code Pro Medium"/>
                <a:cs typeface="Source Code Pro Medium"/>
                <a:sym typeface="Source Code Pro Medium"/>
              </a:rPr>
              <a:t>inputPin</a:t>
            </a:r>
            <a:r>
              <a:rPr lang="tr-TR" sz="1000" dirty="0">
                <a:latin typeface="Source Code Pro Medium"/>
                <a:ea typeface="Source Code Pro Medium"/>
                <a:cs typeface="Source Code Pro Medium"/>
                <a:sym typeface="Source Code Pro Medium"/>
              </a:rPr>
              <a:t>=A0;</a:t>
            </a:r>
          </a:p>
          <a:p>
            <a:pPr marL="0" lvl="0" indent="0">
              <a:lnSpc>
                <a:spcPct val="100000"/>
              </a:lnSpc>
              <a:buNone/>
            </a:pPr>
            <a:endParaRPr lang="tr-TR" sz="1000" dirty="0">
              <a:latin typeface="Source Code Pro Medium"/>
              <a:ea typeface="Source Code Pro Medium"/>
              <a:cs typeface="Source Code Pro Medium"/>
              <a:sym typeface="Source Code Pro Medium"/>
            </a:endParaRPr>
          </a:p>
          <a:p>
            <a:pPr marL="0" lvl="0" indent="0">
              <a:lnSpc>
                <a:spcPct val="100000"/>
              </a:lnSpc>
              <a:buNone/>
            </a:pPr>
            <a:r>
              <a:rPr lang="tr-TR" sz="1000" dirty="0" err="1">
                <a:solidFill>
                  <a:srgbClr val="66DDFF"/>
                </a:solidFill>
                <a:latin typeface="Source Code Pro Medium"/>
                <a:ea typeface="Source Code Pro Medium"/>
                <a:cs typeface="Source Code Pro Medium"/>
                <a:sym typeface="Source Code Pro Medium"/>
              </a:rPr>
              <a:t>void</a:t>
            </a:r>
            <a:r>
              <a:rPr lang="tr-TR" sz="1000" dirty="0">
                <a:latin typeface="Source Code Pro Medium"/>
                <a:ea typeface="Source Code Pro Medium"/>
                <a:cs typeface="Source Code Pro Medium"/>
                <a:sym typeface="Source Code Pro Medium"/>
              </a:rPr>
              <a:t> </a:t>
            </a:r>
            <a:r>
              <a:rPr lang="tr-TR" sz="1000" dirty="0" err="1">
                <a:solidFill>
                  <a:srgbClr val="8C7C02"/>
                </a:solidFill>
                <a:latin typeface="Source Code Pro Medium"/>
                <a:ea typeface="Source Code Pro Medium"/>
                <a:cs typeface="Source Code Pro Medium"/>
                <a:sym typeface="Source Code Pro Medium"/>
              </a:rPr>
              <a:t>setup</a:t>
            </a:r>
            <a:r>
              <a:rPr lang="tr-TR" sz="1000" dirty="0">
                <a:latin typeface="Source Code Pro Medium"/>
                <a:ea typeface="Source Code Pro Medium"/>
                <a:cs typeface="Source Code Pro Medium"/>
                <a:sym typeface="Source Code Pro Medium"/>
              </a:rPr>
              <a:t>() {</a:t>
            </a:r>
          </a:p>
          <a:p>
            <a:pPr marL="0" lvl="0" indent="0">
              <a:lnSpc>
                <a:spcPct val="100000"/>
              </a:lnSpc>
              <a:buNone/>
            </a:pPr>
            <a:r>
              <a:rPr lang="tr-TR" sz="1000" dirty="0">
                <a:latin typeface="Source Code Pro Medium"/>
                <a:ea typeface="Source Code Pro Medium"/>
                <a:cs typeface="Source Code Pro Medium"/>
                <a:sym typeface="Source Code Pro Medium"/>
              </a:rPr>
              <a:t>	</a:t>
            </a:r>
            <a:r>
              <a:rPr lang="tr-TR" sz="1000" dirty="0" err="1">
                <a:solidFill>
                  <a:srgbClr val="E65800"/>
                </a:solidFill>
                <a:latin typeface="Source Code Pro Medium"/>
                <a:ea typeface="Source Code Pro Medium"/>
                <a:cs typeface="Source Code Pro Medium"/>
                <a:sym typeface="Source Code Pro Medium"/>
              </a:rPr>
              <a:t>pinMode</a:t>
            </a:r>
            <a:r>
              <a:rPr lang="tr-TR" sz="1000" dirty="0">
                <a:latin typeface="Source Code Pro Medium"/>
                <a:ea typeface="Source Code Pro Medium"/>
                <a:cs typeface="Source Code Pro Medium"/>
                <a:sym typeface="Source Code Pro Medium"/>
              </a:rPr>
              <a:t>(</a:t>
            </a:r>
            <a:r>
              <a:rPr lang="tr-TR" sz="1000" dirty="0" err="1">
                <a:latin typeface="Source Code Pro Medium"/>
                <a:ea typeface="Source Code Pro Medium"/>
                <a:cs typeface="Source Code Pro Medium"/>
                <a:sym typeface="Source Code Pro Medium"/>
              </a:rPr>
              <a:t>inputPin,</a:t>
            </a:r>
            <a:r>
              <a:rPr lang="tr-TR" sz="1000" dirty="0" err="1">
                <a:solidFill>
                  <a:srgbClr val="66DDFF"/>
                </a:solidFill>
                <a:latin typeface="Source Code Pro Medium"/>
                <a:ea typeface="Source Code Pro Medium"/>
                <a:cs typeface="Source Code Pro Medium"/>
                <a:sym typeface="Source Code Pro Medium"/>
              </a:rPr>
              <a:t>INPUT</a:t>
            </a:r>
            <a:r>
              <a:rPr lang="tr-TR" sz="1000" dirty="0">
                <a:latin typeface="Source Code Pro Medium"/>
                <a:ea typeface="Source Code Pro Medium"/>
                <a:cs typeface="Source Code Pro Medium"/>
                <a:sym typeface="Source Code Pro Medium"/>
              </a:rPr>
              <a:t>);</a:t>
            </a:r>
          </a:p>
          <a:p>
            <a:pPr marL="0" lvl="0" indent="0">
              <a:lnSpc>
                <a:spcPct val="100000"/>
              </a:lnSpc>
              <a:buSzPts val="1100"/>
              <a:buNone/>
            </a:pPr>
            <a:r>
              <a:rPr lang="tr-TR" sz="1000" dirty="0">
                <a:latin typeface="Source Code Pro Medium"/>
                <a:ea typeface="Source Code Pro Medium"/>
                <a:cs typeface="Source Code Pro Medium"/>
                <a:sym typeface="Source Code Pro Medium"/>
              </a:rPr>
              <a:t>	</a:t>
            </a:r>
            <a:r>
              <a:rPr lang="tr-TR" sz="1000" dirty="0" err="1">
                <a:solidFill>
                  <a:srgbClr val="E65800"/>
                </a:solidFill>
                <a:latin typeface="Source Code Pro Medium"/>
                <a:ea typeface="Source Code Pro Medium"/>
                <a:cs typeface="Source Code Pro Medium"/>
                <a:sym typeface="Source Code Pro Medium"/>
              </a:rPr>
              <a:t>pinMode</a:t>
            </a:r>
            <a:r>
              <a:rPr lang="tr-TR" sz="1000" dirty="0">
                <a:latin typeface="Source Code Pro Medium"/>
                <a:ea typeface="Source Code Pro Medium"/>
                <a:cs typeface="Source Code Pro Medium"/>
                <a:sym typeface="Source Code Pro Medium"/>
              </a:rPr>
              <a:t>(</a:t>
            </a:r>
            <a:r>
              <a:rPr lang="tr-TR" sz="1000" dirty="0" err="1">
                <a:latin typeface="Source Code Pro Medium"/>
                <a:ea typeface="Source Code Pro Medium"/>
                <a:cs typeface="Source Code Pro Medium"/>
                <a:sym typeface="Source Code Pro Medium"/>
              </a:rPr>
              <a:t>redLED,</a:t>
            </a:r>
            <a:r>
              <a:rPr lang="tr-TR" sz="1000" dirty="0" err="1">
                <a:solidFill>
                  <a:srgbClr val="66DDFF"/>
                </a:solidFill>
                <a:latin typeface="Source Code Pro Medium"/>
                <a:ea typeface="Source Code Pro Medium"/>
                <a:cs typeface="Source Code Pro Medium"/>
                <a:sym typeface="Source Code Pro Medium"/>
              </a:rPr>
              <a:t>OUTPUT</a:t>
            </a:r>
            <a:r>
              <a:rPr lang="tr-TR" sz="1000" dirty="0">
                <a:latin typeface="Source Code Pro Medium"/>
                <a:ea typeface="Source Code Pro Medium"/>
                <a:cs typeface="Source Code Pro Medium"/>
                <a:sym typeface="Source Code Pro Medium"/>
              </a:rPr>
              <a:t>);</a:t>
            </a:r>
          </a:p>
          <a:p>
            <a:pPr marL="0" lvl="0" indent="0">
              <a:lnSpc>
                <a:spcPct val="100000"/>
              </a:lnSpc>
              <a:buSzPts val="1100"/>
              <a:buNone/>
            </a:pPr>
            <a:r>
              <a:rPr lang="tr-TR" sz="1000" dirty="0">
                <a:latin typeface="Source Code Pro Medium"/>
                <a:ea typeface="Source Code Pro Medium"/>
                <a:cs typeface="Source Code Pro Medium"/>
                <a:sym typeface="Source Code Pro Medium"/>
              </a:rPr>
              <a:t>	</a:t>
            </a:r>
            <a:r>
              <a:rPr lang="tr-TR" sz="1000" dirty="0" err="1">
                <a:solidFill>
                  <a:srgbClr val="E65800"/>
                </a:solidFill>
                <a:latin typeface="Source Code Pro Medium"/>
                <a:ea typeface="Source Code Pro Medium"/>
                <a:cs typeface="Source Code Pro Medium"/>
                <a:sym typeface="Source Code Pro Medium"/>
              </a:rPr>
              <a:t>pinMode</a:t>
            </a:r>
            <a:r>
              <a:rPr lang="tr-TR" sz="1000" dirty="0">
                <a:latin typeface="Source Code Pro Medium"/>
                <a:ea typeface="Source Code Pro Medium"/>
                <a:cs typeface="Source Code Pro Medium"/>
                <a:sym typeface="Source Code Pro Medium"/>
              </a:rPr>
              <a:t>(</a:t>
            </a:r>
            <a:r>
              <a:rPr lang="tr-TR" sz="1000" dirty="0" err="1">
                <a:latin typeface="Source Code Pro Medium"/>
                <a:ea typeface="Source Code Pro Medium"/>
                <a:cs typeface="Source Code Pro Medium"/>
                <a:sym typeface="Source Code Pro Medium"/>
              </a:rPr>
              <a:t>greenLED,</a:t>
            </a:r>
            <a:r>
              <a:rPr lang="tr-TR" sz="1000" dirty="0" err="1">
                <a:solidFill>
                  <a:srgbClr val="66DDFF"/>
                </a:solidFill>
                <a:latin typeface="Source Code Pro Medium"/>
                <a:ea typeface="Source Code Pro Medium"/>
                <a:cs typeface="Source Code Pro Medium"/>
                <a:sym typeface="Source Code Pro Medium"/>
              </a:rPr>
              <a:t>OUTPUT</a:t>
            </a:r>
            <a:r>
              <a:rPr lang="tr-TR" sz="1000" dirty="0">
                <a:latin typeface="Source Code Pro Medium"/>
                <a:ea typeface="Source Code Pro Medium"/>
                <a:cs typeface="Source Code Pro Medium"/>
                <a:sym typeface="Source Code Pro Medium"/>
              </a:rPr>
              <a:t>);</a:t>
            </a:r>
          </a:p>
          <a:p>
            <a:pPr marL="0" lvl="0" indent="0">
              <a:lnSpc>
                <a:spcPct val="100000"/>
              </a:lnSpc>
              <a:buSzPts val="1100"/>
              <a:buNone/>
            </a:pPr>
            <a:r>
              <a:rPr lang="tr-TR" sz="1000" dirty="0">
                <a:latin typeface="Source Code Pro Medium"/>
                <a:ea typeface="Source Code Pro Medium"/>
                <a:cs typeface="Source Code Pro Medium"/>
                <a:sym typeface="Source Code Pro Medium"/>
              </a:rPr>
              <a:t>	</a:t>
            </a:r>
            <a:r>
              <a:rPr lang="tr-TR" sz="1000" dirty="0" err="1">
                <a:solidFill>
                  <a:srgbClr val="E65800"/>
                </a:solidFill>
                <a:latin typeface="Source Code Pro Medium"/>
                <a:ea typeface="Source Code Pro Medium"/>
                <a:cs typeface="Source Code Pro Medium"/>
                <a:sym typeface="Source Code Pro Medium"/>
              </a:rPr>
              <a:t>pinMode</a:t>
            </a:r>
            <a:r>
              <a:rPr lang="tr-TR" sz="1000" dirty="0">
                <a:latin typeface="Source Code Pro Medium"/>
                <a:ea typeface="Source Code Pro Medium"/>
                <a:cs typeface="Source Code Pro Medium"/>
                <a:sym typeface="Source Code Pro Medium"/>
              </a:rPr>
              <a:t>(</a:t>
            </a:r>
            <a:r>
              <a:rPr lang="tr-TR" sz="1000" dirty="0" err="1">
                <a:latin typeface="Source Code Pro Medium"/>
                <a:ea typeface="Source Code Pro Medium"/>
                <a:cs typeface="Source Code Pro Medium"/>
                <a:sym typeface="Source Code Pro Medium"/>
              </a:rPr>
              <a:t>blueLED,</a:t>
            </a:r>
            <a:r>
              <a:rPr lang="tr-TR" sz="1000" dirty="0" err="1">
                <a:solidFill>
                  <a:srgbClr val="66DDFF"/>
                </a:solidFill>
                <a:latin typeface="Source Code Pro Medium"/>
                <a:ea typeface="Source Code Pro Medium"/>
                <a:cs typeface="Source Code Pro Medium"/>
                <a:sym typeface="Source Code Pro Medium"/>
              </a:rPr>
              <a:t>OUTPUT</a:t>
            </a:r>
            <a:r>
              <a:rPr lang="tr-TR" sz="1000" dirty="0">
                <a:latin typeface="Source Code Pro Medium"/>
                <a:ea typeface="Source Code Pro Medium"/>
                <a:cs typeface="Source Code Pro Medium"/>
                <a:sym typeface="Source Code Pro Medium"/>
              </a:rPr>
              <a:t>);</a:t>
            </a:r>
          </a:p>
          <a:p>
            <a:pPr marL="0" lvl="0" indent="0">
              <a:lnSpc>
                <a:spcPct val="100000"/>
              </a:lnSpc>
              <a:buNone/>
            </a:pPr>
            <a:r>
              <a:rPr lang="tr-TR" sz="1000" dirty="0">
                <a:latin typeface="Source Code Pro Medium"/>
                <a:ea typeface="Source Code Pro Medium"/>
                <a:cs typeface="Source Code Pro Medium"/>
                <a:sym typeface="Source Code Pro Medium"/>
              </a:rPr>
              <a:t>}</a:t>
            </a:r>
          </a:p>
          <a:p>
            <a:pPr marL="0" lvl="0" indent="0">
              <a:lnSpc>
                <a:spcPct val="100000"/>
              </a:lnSpc>
              <a:buNone/>
            </a:pPr>
            <a:endParaRPr lang="tr-TR" sz="1000" dirty="0">
              <a:latin typeface="Source Code Pro Medium"/>
              <a:ea typeface="Source Code Pro Medium"/>
              <a:cs typeface="Source Code Pro Medium"/>
              <a:sym typeface="Source Code Pro Medium"/>
            </a:endParaRPr>
          </a:p>
          <a:p>
            <a:pPr marL="0" lvl="0" indent="0">
              <a:lnSpc>
                <a:spcPct val="100000"/>
              </a:lnSpc>
              <a:buNone/>
            </a:pPr>
            <a:r>
              <a:rPr lang="tr-TR" sz="1000" dirty="0" err="1">
                <a:solidFill>
                  <a:srgbClr val="66DDFF"/>
                </a:solidFill>
                <a:latin typeface="Source Code Pro Medium"/>
                <a:ea typeface="Source Code Pro Medium"/>
                <a:cs typeface="Source Code Pro Medium"/>
                <a:sym typeface="Source Code Pro Medium"/>
              </a:rPr>
              <a:t>void</a:t>
            </a:r>
            <a:r>
              <a:rPr lang="tr-TR" sz="1000" dirty="0">
                <a:latin typeface="Source Code Pro Medium"/>
                <a:ea typeface="Source Code Pro Medium"/>
                <a:cs typeface="Source Code Pro Medium"/>
                <a:sym typeface="Source Code Pro Medium"/>
              </a:rPr>
              <a:t> </a:t>
            </a:r>
            <a:r>
              <a:rPr lang="tr-TR" sz="1000" dirty="0" err="1">
                <a:solidFill>
                  <a:srgbClr val="8C7C02"/>
                </a:solidFill>
                <a:latin typeface="Source Code Pro Medium"/>
                <a:ea typeface="Source Code Pro Medium"/>
                <a:cs typeface="Source Code Pro Medium"/>
                <a:sym typeface="Source Code Pro Medium"/>
              </a:rPr>
              <a:t>loop</a:t>
            </a:r>
            <a:r>
              <a:rPr lang="tr-TR" sz="1000" dirty="0">
                <a:latin typeface="Source Code Pro Medium"/>
                <a:ea typeface="Source Code Pro Medium"/>
                <a:cs typeface="Source Code Pro Medium"/>
                <a:sym typeface="Source Code Pro Medium"/>
              </a:rPr>
              <a:t>() {</a:t>
            </a:r>
          </a:p>
          <a:p>
            <a:pPr marL="0" lvl="0" indent="0">
              <a:lnSpc>
                <a:spcPct val="100000"/>
              </a:lnSpc>
              <a:buNone/>
            </a:pPr>
            <a:r>
              <a:rPr lang="tr-TR" sz="1000" dirty="0">
                <a:latin typeface="Source Code Pro Medium"/>
                <a:ea typeface="Source Code Pro Medium"/>
                <a:cs typeface="Source Code Pro Medium"/>
                <a:sym typeface="Source Code Pro Medium"/>
              </a:rPr>
              <a:t>	</a:t>
            </a:r>
            <a:r>
              <a:rPr lang="tr-TR" sz="1000" dirty="0" err="1">
                <a:solidFill>
                  <a:srgbClr val="66DDFF"/>
                </a:solidFill>
                <a:latin typeface="Source Code Pro Medium"/>
                <a:ea typeface="Source Code Pro Medium"/>
                <a:cs typeface="Source Code Pro Medium"/>
                <a:sym typeface="Source Code Pro Medium"/>
              </a:rPr>
              <a:t>int</a:t>
            </a:r>
            <a:r>
              <a:rPr lang="tr-TR" sz="1000" dirty="0">
                <a:latin typeface="Source Code Pro Medium"/>
                <a:ea typeface="Source Code Pro Medium"/>
                <a:cs typeface="Source Code Pro Medium"/>
                <a:sym typeface="Source Code Pro Medium"/>
              </a:rPr>
              <a:t> </a:t>
            </a:r>
            <a:r>
              <a:rPr lang="tr-TR" sz="1000" dirty="0" err="1">
                <a:latin typeface="Source Code Pro Medium"/>
                <a:ea typeface="Source Code Pro Medium"/>
                <a:cs typeface="Source Code Pro Medium"/>
                <a:sym typeface="Source Code Pro Medium"/>
              </a:rPr>
              <a:t>redVal</a:t>
            </a:r>
            <a:r>
              <a:rPr lang="tr-TR" sz="1000" dirty="0">
                <a:latin typeface="Source Code Pro Medium"/>
                <a:ea typeface="Source Code Pro Medium"/>
                <a:cs typeface="Source Code Pro Medium"/>
                <a:sym typeface="Source Code Pro Medium"/>
              </a:rPr>
              <a:t>, </a:t>
            </a:r>
            <a:r>
              <a:rPr lang="tr-TR" sz="1000" dirty="0" err="1">
                <a:latin typeface="Source Code Pro Medium"/>
                <a:ea typeface="Source Code Pro Medium"/>
                <a:cs typeface="Source Code Pro Medium"/>
                <a:sym typeface="Source Code Pro Medium"/>
              </a:rPr>
              <a:t>greenVal</a:t>
            </a:r>
            <a:r>
              <a:rPr lang="tr-TR" sz="1000" dirty="0">
                <a:latin typeface="Source Code Pro Medium"/>
                <a:ea typeface="Source Code Pro Medium"/>
                <a:cs typeface="Source Code Pro Medium"/>
                <a:sym typeface="Source Code Pro Medium"/>
              </a:rPr>
              <a:t>, </a:t>
            </a:r>
            <a:r>
              <a:rPr lang="tr-TR" sz="1000" dirty="0" err="1">
                <a:latin typeface="Source Code Pro Medium"/>
                <a:ea typeface="Source Code Pro Medium"/>
                <a:cs typeface="Source Code Pro Medium"/>
                <a:sym typeface="Source Code Pro Medium"/>
              </a:rPr>
              <a:t>blueVal</a:t>
            </a:r>
            <a:r>
              <a:rPr lang="tr-TR" sz="1000" dirty="0">
                <a:latin typeface="Source Code Pro Medium"/>
                <a:ea typeface="Source Code Pro Medium"/>
                <a:cs typeface="Source Code Pro Medium"/>
                <a:sym typeface="Source Code Pro Medium"/>
              </a:rPr>
              <a:t>;</a:t>
            </a:r>
          </a:p>
          <a:p>
            <a:pPr marL="0" lvl="0" indent="0">
              <a:lnSpc>
                <a:spcPct val="100000"/>
              </a:lnSpc>
              <a:buSzPts val="1100"/>
              <a:buNone/>
            </a:pPr>
            <a:r>
              <a:rPr lang="tr-TR" sz="1000" dirty="0">
                <a:latin typeface="Source Code Pro Medium"/>
                <a:ea typeface="Source Code Pro Medium"/>
                <a:cs typeface="Source Code Pro Medium"/>
                <a:sym typeface="Source Code Pro Medium"/>
              </a:rPr>
              <a:t>	</a:t>
            </a:r>
            <a:r>
              <a:rPr lang="tr-TR" sz="1000" dirty="0" err="1">
                <a:solidFill>
                  <a:srgbClr val="66DDFF"/>
                </a:solidFill>
                <a:latin typeface="Source Code Pro Medium"/>
                <a:ea typeface="Source Code Pro Medium"/>
                <a:cs typeface="Source Code Pro Medium"/>
                <a:sym typeface="Source Code Pro Medium"/>
              </a:rPr>
              <a:t>int</a:t>
            </a:r>
            <a:r>
              <a:rPr lang="tr-TR" sz="1000" dirty="0">
                <a:latin typeface="Source Code Pro Medium"/>
                <a:ea typeface="Source Code Pro Medium"/>
                <a:cs typeface="Source Code Pro Medium"/>
                <a:sym typeface="Source Code Pro Medium"/>
              </a:rPr>
              <a:t> </a:t>
            </a:r>
            <a:r>
              <a:rPr lang="tr-TR" sz="1000" dirty="0" err="1">
                <a:latin typeface="Source Code Pro Medium"/>
                <a:ea typeface="Source Code Pro Medium"/>
                <a:cs typeface="Source Code Pro Medium"/>
                <a:sym typeface="Source Code Pro Medium"/>
              </a:rPr>
              <a:t>inputValue</a:t>
            </a:r>
            <a:r>
              <a:rPr lang="tr-TR" sz="1000" dirty="0">
                <a:latin typeface="Source Code Pro Medium"/>
                <a:ea typeface="Source Code Pro Medium"/>
                <a:cs typeface="Source Code Pro Medium"/>
                <a:sym typeface="Source Code Pro Medium"/>
              </a:rPr>
              <a:t>=</a:t>
            </a:r>
            <a:r>
              <a:rPr lang="tr-TR" sz="1000" dirty="0" err="1">
                <a:latin typeface="Source Code Pro Medium"/>
                <a:ea typeface="Source Code Pro Medium"/>
                <a:cs typeface="Source Code Pro Medium"/>
                <a:sym typeface="Source Code Pro Medium"/>
              </a:rPr>
              <a:t>analogRead</a:t>
            </a:r>
            <a:r>
              <a:rPr lang="tr-TR" sz="1000" dirty="0">
                <a:latin typeface="Source Code Pro Medium"/>
                <a:ea typeface="Source Code Pro Medium"/>
                <a:cs typeface="Source Code Pro Medium"/>
                <a:sym typeface="Source Code Pro Medium"/>
              </a:rPr>
              <a:t>(</a:t>
            </a:r>
            <a:r>
              <a:rPr lang="tr-TR" sz="1000" dirty="0" err="1">
                <a:latin typeface="Source Code Pro Medium"/>
                <a:ea typeface="Source Code Pro Medium"/>
                <a:cs typeface="Source Code Pro Medium"/>
                <a:sym typeface="Source Code Pro Medium"/>
              </a:rPr>
              <a:t>inputPin</a:t>
            </a:r>
            <a:r>
              <a:rPr lang="tr-TR" sz="1000" dirty="0">
                <a:latin typeface="Source Code Pro Medium"/>
                <a:ea typeface="Source Code Pro Medium"/>
                <a:cs typeface="Source Code Pro Medium"/>
                <a:sym typeface="Source Code Pro Medium"/>
              </a:rPr>
              <a:t>);	</a:t>
            </a:r>
            <a:r>
              <a:rPr lang="tr-TR" sz="1000" b="1" dirty="0">
                <a:latin typeface="Source Code Pro Medium"/>
                <a:ea typeface="Source Code Pro Medium"/>
                <a:cs typeface="Source Code Pro Medium"/>
                <a:sym typeface="Source Code Pro Medium"/>
              </a:rPr>
              <a:t>// Analog giriş al…</a:t>
            </a:r>
          </a:p>
          <a:p>
            <a:pPr marL="0" lvl="0" indent="0">
              <a:lnSpc>
                <a:spcPct val="100000"/>
              </a:lnSpc>
              <a:buNone/>
            </a:pPr>
            <a:endParaRPr lang="tr-TR" sz="1000" dirty="0">
              <a:latin typeface="Source Code Pro Medium"/>
              <a:ea typeface="Source Code Pro Medium"/>
              <a:cs typeface="Source Code Pro Medium"/>
              <a:sym typeface="Source Code Pro Medium"/>
            </a:endParaRPr>
          </a:p>
          <a:p>
            <a:pPr marL="0" lvl="0" indent="0">
              <a:lnSpc>
                <a:spcPct val="100000"/>
              </a:lnSpc>
              <a:buNone/>
            </a:pPr>
            <a:r>
              <a:rPr lang="tr-TR" sz="1000" dirty="0">
                <a:latin typeface="Source Code Pro Medium"/>
                <a:ea typeface="Source Code Pro Medium"/>
                <a:cs typeface="Source Code Pro Medium"/>
                <a:sym typeface="Source Code Pro Medium"/>
              </a:rPr>
              <a:t>	</a:t>
            </a:r>
            <a:r>
              <a:rPr lang="tr-TR" sz="1000" dirty="0" err="1">
                <a:latin typeface="Source Code Pro Medium"/>
                <a:ea typeface="Source Code Pro Medium"/>
                <a:cs typeface="Source Code Pro Medium"/>
                <a:sym typeface="Source Code Pro Medium"/>
              </a:rPr>
              <a:t>redVal</a:t>
            </a:r>
            <a:r>
              <a:rPr lang="tr-TR" sz="1000" dirty="0">
                <a:latin typeface="Source Code Pro Medium"/>
                <a:ea typeface="Source Code Pro Medium"/>
                <a:cs typeface="Source Code Pro Medium"/>
                <a:sym typeface="Source Code Pro Medium"/>
              </a:rPr>
              <a:t>=</a:t>
            </a:r>
            <a:r>
              <a:rPr lang="tr-TR" sz="1000" dirty="0" err="1">
                <a:solidFill>
                  <a:srgbClr val="E65800"/>
                </a:solidFill>
                <a:latin typeface="Source Code Pro Medium"/>
                <a:ea typeface="Source Code Pro Medium"/>
                <a:cs typeface="Source Code Pro Medium"/>
                <a:sym typeface="Source Code Pro Medium"/>
              </a:rPr>
              <a:t>map</a:t>
            </a:r>
            <a:r>
              <a:rPr lang="tr-TR" sz="1000" dirty="0">
                <a:latin typeface="Source Code Pro Medium"/>
                <a:ea typeface="Source Code Pro Medium"/>
                <a:cs typeface="Source Code Pro Medium"/>
                <a:sym typeface="Source Code Pro Medium"/>
              </a:rPr>
              <a:t>(inputValue,0,1023,0,255);   	</a:t>
            </a:r>
            <a:r>
              <a:rPr lang="tr-TR" sz="1000" b="1" dirty="0">
                <a:latin typeface="Source Code Pro Medium"/>
                <a:ea typeface="Source Code Pro Medium"/>
                <a:cs typeface="Source Code Pro Medium"/>
                <a:sym typeface="Source Code Pro Medium"/>
              </a:rPr>
              <a:t>// Giriş değeri işle…</a:t>
            </a:r>
          </a:p>
          <a:p>
            <a:pPr marL="0" lvl="0" indent="0">
              <a:lnSpc>
                <a:spcPct val="100000"/>
              </a:lnSpc>
              <a:buNone/>
            </a:pPr>
            <a:r>
              <a:rPr lang="tr-TR" sz="1000" dirty="0">
                <a:latin typeface="Source Code Pro Medium"/>
                <a:ea typeface="Source Code Pro Medium"/>
                <a:cs typeface="Source Code Pro Medium"/>
                <a:sym typeface="Source Code Pro Medium"/>
              </a:rPr>
              <a:t>	</a:t>
            </a:r>
            <a:r>
              <a:rPr lang="tr-TR" sz="1000" dirty="0" err="1">
                <a:latin typeface="Source Code Pro Medium"/>
                <a:ea typeface="Source Code Pro Medium"/>
                <a:cs typeface="Source Code Pro Medium"/>
                <a:sym typeface="Source Code Pro Medium"/>
              </a:rPr>
              <a:t>greenVal</a:t>
            </a:r>
            <a:r>
              <a:rPr lang="tr-TR" sz="1000" dirty="0">
                <a:latin typeface="Source Code Pro Medium"/>
                <a:ea typeface="Source Code Pro Medium"/>
                <a:cs typeface="Source Code Pro Medium"/>
                <a:sym typeface="Source Code Pro Medium"/>
              </a:rPr>
              <a:t>=</a:t>
            </a:r>
            <a:r>
              <a:rPr lang="tr-TR" sz="1000" dirty="0" err="1">
                <a:solidFill>
                  <a:srgbClr val="E65800"/>
                </a:solidFill>
                <a:latin typeface="Source Code Pro Medium"/>
                <a:ea typeface="Source Code Pro Medium"/>
                <a:cs typeface="Source Code Pro Medium"/>
                <a:sym typeface="Source Code Pro Medium"/>
              </a:rPr>
              <a:t>map</a:t>
            </a:r>
            <a:r>
              <a:rPr lang="tr-TR" sz="1000" dirty="0">
                <a:latin typeface="Source Code Pro Medium"/>
                <a:ea typeface="Source Code Pro Medium"/>
                <a:cs typeface="Source Code Pro Medium"/>
                <a:sym typeface="Source Code Pro Medium"/>
              </a:rPr>
              <a:t>(inputValue,0,1023,255,0);	</a:t>
            </a:r>
            <a:r>
              <a:rPr lang="tr-TR" sz="1000" b="1" dirty="0">
                <a:latin typeface="Source Code Pro Medium"/>
                <a:ea typeface="Source Code Pro Medium"/>
                <a:cs typeface="Source Code Pro Medium"/>
                <a:sym typeface="Source Code Pro Medium"/>
              </a:rPr>
              <a:t>// Tekrar yeni değer oluştur…</a:t>
            </a:r>
          </a:p>
          <a:p>
            <a:pPr marL="0" lvl="0" indent="0">
              <a:lnSpc>
                <a:spcPct val="100000"/>
              </a:lnSpc>
              <a:buNone/>
            </a:pPr>
            <a:r>
              <a:rPr lang="tr-TR" sz="1000" dirty="0">
                <a:latin typeface="Source Code Pro Medium"/>
                <a:ea typeface="Source Code Pro Medium"/>
                <a:cs typeface="Source Code Pro Medium"/>
                <a:sym typeface="Source Code Pro Medium"/>
              </a:rPr>
              <a:t>	</a:t>
            </a:r>
            <a:r>
              <a:rPr lang="tr-TR" sz="1000" dirty="0" err="1">
                <a:latin typeface="Source Code Pro Medium"/>
                <a:ea typeface="Source Code Pro Medium"/>
                <a:cs typeface="Source Code Pro Medium"/>
                <a:sym typeface="Source Code Pro Medium"/>
              </a:rPr>
              <a:t>blueVal</a:t>
            </a:r>
            <a:r>
              <a:rPr lang="tr-TR" sz="1000" dirty="0">
                <a:latin typeface="Source Code Pro Medium"/>
                <a:ea typeface="Source Code Pro Medium"/>
                <a:cs typeface="Source Code Pro Medium"/>
                <a:sym typeface="Source Code Pro Medium"/>
              </a:rPr>
              <a:t>=inputValue%255;</a:t>
            </a:r>
          </a:p>
          <a:p>
            <a:pPr marL="0" lvl="0" indent="0">
              <a:lnSpc>
                <a:spcPct val="100000"/>
              </a:lnSpc>
              <a:buNone/>
            </a:pPr>
            <a:endParaRPr lang="tr-TR" sz="1000" dirty="0">
              <a:latin typeface="Source Code Pro Medium"/>
              <a:ea typeface="Source Code Pro Medium"/>
              <a:cs typeface="Source Code Pro Medium"/>
              <a:sym typeface="Source Code Pro Medium"/>
            </a:endParaRPr>
          </a:p>
          <a:p>
            <a:pPr marL="0" lvl="0" indent="0">
              <a:lnSpc>
                <a:spcPct val="100000"/>
              </a:lnSpc>
              <a:buNone/>
            </a:pPr>
            <a:r>
              <a:rPr lang="tr-TR" sz="1000" dirty="0">
                <a:latin typeface="Source Code Pro Medium"/>
                <a:ea typeface="Source Code Pro Medium"/>
                <a:cs typeface="Source Code Pro Medium"/>
                <a:sym typeface="Source Code Pro Medium"/>
              </a:rPr>
              <a:t>	</a:t>
            </a:r>
            <a:r>
              <a:rPr lang="tr-TR" sz="1000" dirty="0" err="1">
                <a:solidFill>
                  <a:srgbClr val="E65800"/>
                </a:solidFill>
                <a:latin typeface="Source Code Pro Medium"/>
                <a:ea typeface="Source Code Pro Medium"/>
                <a:cs typeface="Source Code Pro Medium"/>
                <a:sym typeface="Source Code Pro Medium"/>
              </a:rPr>
              <a:t>analogWrite</a:t>
            </a:r>
            <a:r>
              <a:rPr lang="tr-TR" sz="1000" dirty="0">
                <a:latin typeface="Source Code Pro Medium"/>
                <a:ea typeface="Source Code Pro Medium"/>
                <a:cs typeface="Source Code Pro Medium"/>
                <a:sym typeface="Source Code Pro Medium"/>
              </a:rPr>
              <a:t>(</a:t>
            </a:r>
            <a:r>
              <a:rPr lang="tr-TR" sz="1000" dirty="0" err="1">
                <a:latin typeface="Source Code Pro Medium"/>
                <a:ea typeface="Source Code Pro Medium"/>
                <a:cs typeface="Source Code Pro Medium"/>
                <a:sym typeface="Source Code Pro Medium"/>
              </a:rPr>
              <a:t>redPin,redVal</a:t>
            </a:r>
            <a:r>
              <a:rPr lang="tr-TR" sz="1000" dirty="0">
                <a:latin typeface="Source Code Pro Medium"/>
                <a:ea typeface="Source Code Pro Medium"/>
                <a:cs typeface="Source Code Pro Medium"/>
                <a:sym typeface="Source Code Pro Medium"/>
              </a:rPr>
              <a:t>);		</a:t>
            </a:r>
            <a:r>
              <a:rPr lang="tr-TR" sz="1000" b="1" dirty="0">
                <a:latin typeface="Source Code Pro Medium"/>
                <a:ea typeface="Source Code Pro Medium"/>
                <a:cs typeface="Source Code Pro Medium"/>
                <a:sym typeface="Source Code Pro Medium"/>
              </a:rPr>
              <a:t>// Oluşan değerleri analog (PWM) olarak çıkışlara </a:t>
            </a:r>
          </a:p>
          <a:p>
            <a:pPr marL="0" lvl="0" indent="0">
              <a:lnSpc>
                <a:spcPct val="100000"/>
              </a:lnSpc>
              <a:buNone/>
            </a:pPr>
            <a:r>
              <a:rPr lang="tr-TR" sz="1000" dirty="0">
                <a:latin typeface="Source Code Pro Medium"/>
                <a:ea typeface="Source Code Pro Medium"/>
                <a:cs typeface="Source Code Pro Medium"/>
                <a:sym typeface="Source Code Pro Medium"/>
              </a:rPr>
              <a:t>	</a:t>
            </a:r>
            <a:r>
              <a:rPr lang="tr-TR" sz="1000" dirty="0" err="1">
                <a:solidFill>
                  <a:srgbClr val="E65800"/>
                </a:solidFill>
                <a:latin typeface="Source Code Pro Medium"/>
                <a:ea typeface="Source Code Pro Medium"/>
                <a:cs typeface="Source Code Pro Medium"/>
                <a:sym typeface="Source Code Pro Medium"/>
              </a:rPr>
              <a:t>analogWrite</a:t>
            </a:r>
            <a:r>
              <a:rPr lang="tr-TR" sz="1000" dirty="0">
                <a:latin typeface="Source Code Pro Medium"/>
                <a:ea typeface="Source Code Pro Medium"/>
                <a:cs typeface="Source Code Pro Medium"/>
                <a:sym typeface="Source Code Pro Medium"/>
              </a:rPr>
              <a:t>(</a:t>
            </a:r>
            <a:r>
              <a:rPr lang="tr-TR" sz="1000" dirty="0" err="1">
                <a:latin typeface="Source Code Pro Medium"/>
                <a:ea typeface="Source Code Pro Medium"/>
                <a:cs typeface="Source Code Pro Medium"/>
                <a:sym typeface="Source Code Pro Medium"/>
              </a:rPr>
              <a:t>greenPin,greenVal</a:t>
            </a:r>
            <a:r>
              <a:rPr lang="tr-TR" sz="1000" dirty="0">
                <a:latin typeface="Source Code Pro Medium"/>
                <a:ea typeface="Source Code Pro Medium"/>
                <a:cs typeface="Source Code Pro Medium"/>
                <a:sym typeface="Source Code Pro Medium"/>
              </a:rPr>
              <a:t>);		</a:t>
            </a:r>
            <a:r>
              <a:rPr lang="tr-TR" sz="1000" b="1" dirty="0">
                <a:latin typeface="Source Code Pro Medium"/>
                <a:ea typeface="Source Code Pro Medium"/>
                <a:cs typeface="Source Code Pro Medium"/>
                <a:sym typeface="Source Code Pro Medium"/>
              </a:rPr>
              <a:t>// yaz…</a:t>
            </a:r>
          </a:p>
          <a:p>
            <a:pPr marL="0" lvl="0" indent="0">
              <a:lnSpc>
                <a:spcPct val="100000"/>
              </a:lnSpc>
              <a:buNone/>
            </a:pPr>
            <a:r>
              <a:rPr lang="tr-TR" sz="1000" dirty="0">
                <a:latin typeface="Source Code Pro Medium"/>
                <a:ea typeface="Source Code Pro Medium"/>
                <a:cs typeface="Source Code Pro Medium"/>
                <a:sym typeface="Source Code Pro Medium"/>
              </a:rPr>
              <a:t>	</a:t>
            </a:r>
            <a:r>
              <a:rPr lang="tr-TR" sz="1000" dirty="0" err="1">
                <a:solidFill>
                  <a:srgbClr val="E65800"/>
                </a:solidFill>
                <a:latin typeface="Source Code Pro Medium"/>
                <a:ea typeface="Source Code Pro Medium"/>
                <a:cs typeface="Source Code Pro Medium"/>
                <a:sym typeface="Source Code Pro Medium"/>
              </a:rPr>
              <a:t>analogWrite</a:t>
            </a:r>
            <a:r>
              <a:rPr lang="tr-TR" sz="1000" dirty="0">
                <a:latin typeface="Source Code Pro Medium"/>
                <a:ea typeface="Source Code Pro Medium"/>
                <a:cs typeface="Source Code Pro Medium"/>
                <a:sym typeface="Source Code Pro Medium"/>
              </a:rPr>
              <a:t>(</a:t>
            </a:r>
            <a:r>
              <a:rPr lang="tr-TR" sz="1000" dirty="0" err="1">
                <a:latin typeface="Source Code Pro Medium"/>
                <a:ea typeface="Source Code Pro Medium"/>
                <a:cs typeface="Source Code Pro Medium"/>
                <a:sym typeface="Source Code Pro Medium"/>
              </a:rPr>
              <a:t>bluePin,blueVal</a:t>
            </a:r>
            <a:r>
              <a:rPr lang="tr-TR" sz="1000" dirty="0">
                <a:latin typeface="Source Code Pro Medium"/>
                <a:ea typeface="Source Code Pro Medium"/>
                <a:cs typeface="Source Code Pro Medium"/>
                <a:sym typeface="Source Code Pro Medium"/>
              </a:rPr>
              <a:t>);</a:t>
            </a:r>
          </a:p>
          <a:p>
            <a:pPr marL="0" lvl="0" indent="0">
              <a:lnSpc>
                <a:spcPct val="100000"/>
              </a:lnSpc>
              <a:buNone/>
            </a:pPr>
            <a:r>
              <a:rPr lang="tr-TR" sz="1000" dirty="0">
                <a:latin typeface="Source Code Pro Medium"/>
                <a:ea typeface="Source Code Pro Medium"/>
                <a:cs typeface="Source Code Pro Medium"/>
                <a:sym typeface="Source Code Pro Medium"/>
              </a:rPr>
              <a:t>}</a:t>
            </a:r>
            <a:endParaRPr lang="tr-TR" sz="1000" dirty="0">
              <a:latin typeface="Source Code Pro Medium"/>
              <a:ea typeface="Source Code Pro Medium"/>
              <a:cs typeface="Source Code Pro Medium"/>
              <a:sym typeface="Source Code Pro Medium"/>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371"/>
            <a:ext cx="3744416" cy="3162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675</Words>
  <Application>Microsoft Office PowerPoint</Application>
  <PresentationFormat>Ekran Gösterisi (16:9)</PresentationFormat>
  <Paragraphs>140</Paragraphs>
  <Slides>11</Slides>
  <Notes>9</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Playfair Display</vt:lpstr>
      <vt:lpstr>Oswald</vt:lpstr>
      <vt:lpstr>Source Code Pro Medium</vt:lpstr>
      <vt:lpstr>Montserrat</vt:lpstr>
      <vt:lpstr>Pop</vt:lpstr>
      <vt:lpstr>Katmanlar(Layers)</vt:lpstr>
      <vt:lpstr>Bir Proje  Hayal Et…</vt:lpstr>
      <vt:lpstr>Kodlara bir bakalım…</vt:lpstr>
      <vt:lpstr>Sen Nesin?... (Bu önemlidir, ama «Sen Kimsin ?» demek değildir.)</vt:lpstr>
      <vt:lpstr>Ne olduğunuz ne yaptığınıza bağlıdır.</vt:lpstr>
      <vt:lpstr>Tekrar hayal edelim..</vt:lpstr>
      <vt:lpstr>Katmanlar(Layers)</vt:lpstr>
      <vt:lpstr>Sonuç olarak KULLANICI'nın bakış açısından (tekrar bakalım)</vt:lpstr>
      <vt:lpstr>Koda tekrar bakalım…</vt:lpstr>
      <vt:lpstr>Bir Proje Yapılırken Katmanlar… </vt:lpstr>
      <vt:lpstr>LAYERS     Katmanlar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Layers</dc:title>
  <dc:creator>ilyas</dc:creator>
  <cp:lastModifiedBy>ilyas</cp:lastModifiedBy>
  <cp:revision>14</cp:revision>
  <dcterms:modified xsi:type="dcterms:W3CDTF">2020-02-12T06:56:00Z</dcterms:modified>
</cp:coreProperties>
</file>