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33"/>
  </p:notesMasterIdLst>
  <p:sldIdLst>
    <p:sldId id="256" r:id="rId2"/>
    <p:sldId id="257" r:id="rId3"/>
    <p:sldId id="258" r:id="rId4"/>
    <p:sldId id="285" r:id="rId5"/>
    <p:sldId id="260" r:id="rId6"/>
    <p:sldId id="261" r:id="rId7"/>
    <p:sldId id="286" r:id="rId8"/>
    <p:sldId id="262" r:id="rId9"/>
    <p:sldId id="263" r:id="rId10"/>
    <p:sldId id="287" r:id="rId11"/>
    <p:sldId id="288" r:id="rId12"/>
    <p:sldId id="289" r:id="rId13"/>
    <p:sldId id="264" r:id="rId14"/>
    <p:sldId id="265" r:id="rId15"/>
    <p:sldId id="290" r:id="rId16"/>
    <p:sldId id="266" r:id="rId17"/>
    <p:sldId id="267" r:id="rId18"/>
    <p:sldId id="268" r:id="rId19"/>
    <p:sldId id="270" r:id="rId20"/>
    <p:sldId id="271" r:id="rId21"/>
    <p:sldId id="272" r:id="rId22"/>
    <p:sldId id="291" r:id="rId23"/>
    <p:sldId id="273" r:id="rId24"/>
    <p:sldId id="292" r:id="rId25"/>
    <p:sldId id="293" r:id="rId26"/>
    <p:sldId id="274" r:id="rId27"/>
    <p:sldId id="275" r:id="rId28"/>
    <p:sldId id="276" r:id="rId29"/>
    <p:sldId id="277" r:id="rId30"/>
    <p:sldId id="278" r:id="rId31"/>
    <p:sldId id="279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AD2936-71F7-4FB4-B4DA-5B9AA48644C6}">
  <a:tblStyle styleId="{E0AD2936-71F7-4FB4-B4DA-5B9AA48644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92" autoAdjust="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2846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5" descr="notepad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699792" y="1033108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r-TR" dirty="0" err="1"/>
              <a:t>Operators</a:t>
            </a:r>
            <a:r>
              <a:rPr lang="tr-TR" dirty="0"/>
              <a:t> </a:t>
            </a:r>
            <a:r>
              <a:rPr lang="tr-TR" dirty="0" err="1"/>
              <a:t>Expressions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Statements</a:t>
            </a:r>
            <a:endParaRPr dirty="0"/>
          </a:p>
        </p:txBody>
      </p:sp>
      <p:sp>
        <p:nvSpPr>
          <p:cNvPr id="2" name="Satır Belirtme Çizgisi 1 (Diğer Çubuk) 1"/>
          <p:cNvSpPr/>
          <p:nvPr/>
        </p:nvSpPr>
        <p:spPr>
          <a:xfrm>
            <a:off x="6804248" y="517197"/>
            <a:ext cx="2016224" cy="470377"/>
          </a:xfrm>
          <a:prstGeom prst="accentCallout1">
            <a:avLst>
              <a:gd name="adj1" fmla="val 18750"/>
              <a:gd name="adj2" fmla="val -8333"/>
              <a:gd name="adj3" fmla="val 205651"/>
              <a:gd name="adj4" fmla="val -672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tr-TR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İşleçler</a:t>
            </a:r>
            <a:endParaRPr lang="tr-TR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Satır Belirtme Çizgisi 1 (Diğer Çubuk) 3"/>
          <p:cNvSpPr/>
          <p:nvPr/>
        </p:nvSpPr>
        <p:spPr>
          <a:xfrm>
            <a:off x="6932984" y="1347614"/>
            <a:ext cx="2016224" cy="470377"/>
          </a:xfrm>
          <a:prstGeom prst="accentCallout1">
            <a:avLst>
              <a:gd name="adj1" fmla="val 18750"/>
              <a:gd name="adj2" fmla="val -8333"/>
              <a:gd name="adj3" fmla="val 165152"/>
              <a:gd name="adj4" fmla="val -64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İfadeler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5" name="Satır Belirtme Çizgisi 1 (Diğer Çubuk) 4"/>
          <p:cNvSpPr/>
          <p:nvPr/>
        </p:nvSpPr>
        <p:spPr>
          <a:xfrm>
            <a:off x="6924560" y="2571750"/>
            <a:ext cx="2016224" cy="470377"/>
          </a:xfrm>
          <a:prstGeom prst="accentCallout1">
            <a:avLst>
              <a:gd name="adj1" fmla="val 18750"/>
              <a:gd name="adj2" fmla="val -8333"/>
              <a:gd name="adj3" fmla="val 165152"/>
              <a:gd name="adj4" fmla="val -64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Bildirimler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827584" y="499155"/>
            <a:ext cx="576064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 uses the term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lvalue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to mean any such name or expression that identifies a particular data object. </a:t>
            </a:r>
            <a:endParaRPr lang="tr-TR" dirty="0"/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r>
              <a:rPr lang="en-US" dirty="0"/>
              <a:t>Object refers to the actual data storage, but an </a:t>
            </a:r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lvalue</a:t>
            </a:r>
            <a:r>
              <a:rPr lang="en-US" dirty="0"/>
              <a:t> is a label used to identify, or locate, that storage.</a:t>
            </a:r>
            <a:endParaRPr lang="tr-TR" dirty="0"/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r>
              <a:rPr lang="en-US" dirty="0"/>
              <a:t>In the early days of C, saying something was an </a:t>
            </a:r>
            <a:r>
              <a:rPr lang="en-US" dirty="0" err="1"/>
              <a:t>lvalue</a:t>
            </a:r>
            <a:r>
              <a:rPr lang="en-US" dirty="0"/>
              <a:t> meant two things: </a:t>
            </a:r>
            <a:endParaRPr lang="tr-TR" dirty="0"/>
          </a:p>
          <a:p>
            <a:pPr marL="0" lvl="0" indent="0">
              <a:buNone/>
            </a:pPr>
            <a:r>
              <a:rPr lang="en-US" dirty="0"/>
              <a:t>1. It specified an object, hence referred to an address in memory. </a:t>
            </a:r>
            <a:endParaRPr lang="tr-TR" dirty="0"/>
          </a:p>
          <a:p>
            <a:pPr marL="0" lvl="0" indent="0">
              <a:buNone/>
            </a:pPr>
            <a:r>
              <a:rPr lang="en-US" dirty="0"/>
              <a:t>2. It could be used on the left side of an assignment operator, hence the “l” in </a:t>
            </a:r>
            <a:r>
              <a:rPr lang="en-US" dirty="0" err="1"/>
              <a:t>lvalue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16" name="Google Shape;116;p23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57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827584" y="499155"/>
            <a:ext cx="576064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 term </a:t>
            </a:r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rvalue</a:t>
            </a:r>
            <a:r>
              <a:rPr lang="en-US" dirty="0"/>
              <a:t> refers to quantities that can be assigned to modifiable </a:t>
            </a:r>
            <a:r>
              <a:rPr lang="en-US" dirty="0" err="1"/>
              <a:t>lvalues</a:t>
            </a:r>
            <a:r>
              <a:rPr lang="en-US" dirty="0"/>
              <a:t> but which are not themselves </a:t>
            </a:r>
            <a:r>
              <a:rPr lang="en-US" dirty="0" err="1"/>
              <a:t>lvalues</a:t>
            </a:r>
            <a:r>
              <a:rPr lang="en-US" dirty="0"/>
              <a:t> For instance, consider the following statement: </a:t>
            </a:r>
            <a:endParaRPr lang="tr-TR" dirty="0"/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r>
              <a:rPr lang="en-US" dirty="0" err="1"/>
              <a:t>bmw</a:t>
            </a:r>
            <a:r>
              <a:rPr lang="en-US" dirty="0"/>
              <a:t> = 2002; </a:t>
            </a:r>
            <a:endParaRPr lang="tr-TR" dirty="0"/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r>
              <a:rPr lang="en-US" dirty="0"/>
              <a:t>Here, </a:t>
            </a:r>
            <a:r>
              <a:rPr lang="en-US" dirty="0" err="1"/>
              <a:t>bmw</a:t>
            </a:r>
            <a:r>
              <a:rPr lang="en-US" dirty="0"/>
              <a:t> is a modifiable </a:t>
            </a:r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lvalue</a:t>
            </a:r>
            <a:r>
              <a:rPr lang="en-US" dirty="0"/>
              <a:t>, and 2002 is an </a:t>
            </a:r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rvalue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16" name="Google Shape;116;p23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62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16" name="Google Shape;116;p23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ikdörtgen 2"/>
          <p:cNvSpPr/>
          <p:nvPr/>
        </p:nvSpPr>
        <p:spPr>
          <a:xfrm>
            <a:off x="1043608" y="948745"/>
            <a:ext cx="58326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Let’s look at a short example: </a:t>
            </a:r>
            <a:endParaRPr lang="tr-TR" dirty="0"/>
          </a:p>
          <a:p>
            <a:r>
              <a:rPr lang="en-US" dirty="0" err="1"/>
              <a:t>int</a:t>
            </a:r>
            <a:r>
              <a:rPr lang="en-US" dirty="0"/>
              <a:t> ex; </a:t>
            </a:r>
            <a:endParaRPr lang="tr-TR" dirty="0"/>
          </a:p>
          <a:p>
            <a:r>
              <a:rPr lang="en-US" dirty="0" err="1"/>
              <a:t>int</a:t>
            </a:r>
            <a:r>
              <a:rPr lang="en-US" dirty="0"/>
              <a:t> why; </a:t>
            </a:r>
            <a:endParaRPr lang="tr-TR" dirty="0"/>
          </a:p>
          <a:p>
            <a:r>
              <a:rPr lang="en-US" dirty="0" err="1"/>
              <a:t>int</a:t>
            </a:r>
            <a:r>
              <a:rPr lang="en-US" dirty="0"/>
              <a:t> zee; </a:t>
            </a:r>
            <a:endParaRPr lang="tr-TR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TWO = 2; </a:t>
            </a:r>
            <a:endParaRPr lang="tr-TR" dirty="0"/>
          </a:p>
          <a:p>
            <a:r>
              <a:rPr lang="en-US" dirty="0"/>
              <a:t>why = 42; </a:t>
            </a:r>
            <a:endParaRPr lang="tr-TR" dirty="0"/>
          </a:p>
          <a:p>
            <a:r>
              <a:rPr lang="en-US" dirty="0"/>
              <a:t>zee = why; </a:t>
            </a:r>
            <a:endParaRPr lang="tr-TR" dirty="0"/>
          </a:p>
          <a:p>
            <a:r>
              <a:rPr lang="en-US" dirty="0"/>
              <a:t>ex = TWO * (why + zee); </a:t>
            </a:r>
            <a:endParaRPr lang="tr-TR" dirty="0"/>
          </a:p>
          <a:p>
            <a:endParaRPr lang="tr-TR" dirty="0"/>
          </a:p>
          <a:p>
            <a:r>
              <a:rPr lang="en-US" dirty="0"/>
              <a:t>TWO is a non-modifiable </a:t>
            </a:r>
            <a:r>
              <a:rPr lang="en-US" dirty="0" err="1"/>
              <a:t>lvalue</a:t>
            </a:r>
            <a:r>
              <a:rPr lang="en-US" dirty="0"/>
              <a:t>; it can only be used on the right side. </a:t>
            </a:r>
            <a:endParaRPr lang="tr-TR" dirty="0"/>
          </a:p>
          <a:p>
            <a:endParaRPr lang="tr-TR" dirty="0"/>
          </a:p>
          <a:p>
            <a:r>
              <a:rPr lang="en-US" dirty="0"/>
              <a:t>As long as you are learning the names of things, the proper term for what we have called an “</a:t>
            </a:r>
            <a:r>
              <a:rPr lang="en-US" u="sng" dirty="0"/>
              <a:t>item</a:t>
            </a:r>
            <a:r>
              <a:rPr lang="en-US" dirty="0"/>
              <a:t>” (as in “the item to the left of the =") 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operand</a:t>
            </a:r>
            <a:r>
              <a:rPr lang="en-US" dirty="0"/>
              <a:t>. Operands are what operators operate 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704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Precedence</a:t>
            </a:r>
            <a:r>
              <a:rPr lang="tr-TR" dirty="0"/>
              <a:t> </a:t>
            </a:r>
            <a:endParaRPr dirty="0"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66374" y="1331673"/>
            <a:ext cx="4641730" cy="880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Consider the following line of code: </a:t>
            </a:r>
            <a:endParaRPr lang="tr-TR" dirty="0"/>
          </a:p>
          <a:p>
            <a:pPr marL="0" lvl="0" indent="0">
              <a:buNone/>
            </a:pPr>
            <a:r>
              <a:rPr lang="en-US" dirty="0"/>
              <a:t>butter = 25.0 + 60.0 * n / SCALE; 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" name="Grup 3"/>
          <p:cNvGrpSpPr/>
          <p:nvPr/>
        </p:nvGrpSpPr>
        <p:grpSpPr>
          <a:xfrm>
            <a:off x="3923928" y="2211710"/>
            <a:ext cx="4811588" cy="2304256"/>
            <a:chOff x="3923928" y="1347614"/>
            <a:chExt cx="5438775" cy="255686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1347614"/>
              <a:ext cx="5019675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075806"/>
              <a:ext cx="5438775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899592" y="411510"/>
            <a:ext cx="439248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The </a:t>
            </a:r>
            <a:r>
              <a:rPr lang="en-US" sz="2400" dirty="0" err="1"/>
              <a:t>sizeof</a:t>
            </a:r>
            <a:r>
              <a:rPr lang="en-US" sz="2400" dirty="0"/>
              <a:t> Operator and the </a:t>
            </a:r>
            <a:r>
              <a:rPr lang="en-US" sz="2400" dirty="0" err="1"/>
              <a:t>size_t</a:t>
            </a:r>
            <a:r>
              <a:rPr lang="en-US" sz="2400" dirty="0"/>
              <a:t> Type </a:t>
            </a:r>
            <a:r>
              <a:rPr lang="tr-TR" sz="1600" u="sng" dirty="0"/>
              <a:t>(</a:t>
            </a:r>
            <a:r>
              <a:rPr lang="tr-TR" sz="1600" u="sng" dirty="0" err="1"/>
              <a:t>page</a:t>
            </a:r>
            <a:r>
              <a:rPr lang="tr-TR" sz="1600" u="sng" dirty="0"/>
              <a:t> 187)</a:t>
            </a:r>
            <a:endParaRPr sz="1600" u="sng"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866375" y="1203598"/>
            <a:ext cx="39666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To review, the </a:t>
            </a:r>
            <a:r>
              <a:rPr lang="en-US" dirty="0" err="1"/>
              <a:t>sizeof</a:t>
            </a:r>
            <a:r>
              <a:rPr lang="en-US" dirty="0"/>
              <a:t> operator returns the size, in bytes, of its operand. </a:t>
            </a:r>
            <a:endParaRPr lang="tr-TR" dirty="0"/>
          </a:p>
          <a:p>
            <a:pPr marL="0" lvl="0" indent="0">
              <a:buNone/>
            </a:pPr>
            <a:r>
              <a:rPr lang="en-US" dirty="0"/>
              <a:t>The operand can be a specific data object, such as the name of a variable, or it can be a type. If it is a type, such as float, the operand must be enclosed in parentheses.</a:t>
            </a:r>
            <a:endParaRPr lang="tr-TR" dirty="0"/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r>
              <a:rPr lang="en-US" dirty="0"/>
              <a:t>C says that </a:t>
            </a:r>
            <a:r>
              <a:rPr lang="en-US" dirty="0" err="1"/>
              <a:t>sizeof</a:t>
            </a:r>
            <a:r>
              <a:rPr lang="en-US" dirty="0"/>
              <a:t> returns a value of type </a:t>
            </a:r>
            <a:r>
              <a:rPr lang="en-US" dirty="0" err="1"/>
              <a:t>size_t</a:t>
            </a:r>
            <a:endParaRPr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 rot="172173">
            <a:off x="5507214" y="1046706"/>
            <a:ext cx="2781531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n = 0; </a:t>
            </a:r>
            <a:endParaRPr lang="tr-TR" dirty="0"/>
          </a:p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intsize</a:t>
            </a:r>
            <a:r>
              <a:rPr lang="en-US" dirty="0"/>
              <a:t>; </a:t>
            </a:r>
            <a:endParaRPr lang="tr-TR" dirty="0"/>
          </a:p>
          <a:p>
            <a:r>
              <a:rPr lang="en-US" dirty="0" err="1"/>
              <a:t>intsize</a:t>
            </a:r>
            <a:r>
              <a:rPr lang="en-US" dirty="0"/>
              <a:t> = </a:t>
            </a:r>
            <a:r>
              <a:rPr lang="en-US" dirty="0" err="1"/>
              <a:t>sizeof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);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printf</a:t>
            </a:r>
            <a:r>
              <a:rPr lang="en-US" dirty="0"/>
              <a:t>("n = %d, n has %</a:t>
            </a:r>
            <a:r>
              <a:rPr lang="en-US" dirty="0" err="1"/>
              <a:t>zd</a:t>
            </a:r>
            <a:r>
              <a:rPr lang="en-US" dirty="0"/>
              <a:t> bytes; </a:t>
            </a:r>
            <a:endParaRPr lang="tr-TR" dirty="0"/>
          </a:p>
          <a:p>
            <a:r>
              <a:rPr lang="en-US" dirty="0"/>
              <a:t>all </a:t>
            </a:r>
            <a:r>
              <a:rPr lang="en-US" dirty="0" err="1"/>
              <a:t>ints</a:t>
            </a:r>
            <a:r>
              <a:rPr lang="en-US" dirty="0"/>
              <a:t> have %</a:t>
            </a:r>
            <a:r>
              <a:rPr lang="en-US" dirty="0" err="1"/>
              <a:t>zd</a:t>
            </a:r>
            <a:r>
              <a:rPr lang="en-US" dirty="0"/>
              <a:t> bytes.\n",</a:t>
            </a:r>
            <a:endParaRPr lang="tr-TR" dirty="0"/>
          </a:p>
          <a:p>
            <a:r>
              <a:rPr lang="en-US" dirty="0"/>
              <a:t>n, </a:t>
            </a:r>
            <a:r>
              <a:rPr lang="en-US" dirty="0" err="1"/>
              <a:t>sizeof</a:t>
            </a:r>
            <a:r>
              <a:rPr lang="en-US" dirty="0"/>
              <a:t> n, </a:t>
            </a:r>
            <a:r>
              <a:rPr lang="en-US" dirty="0" err="1"/>
              <a:t>intsize</a:t>
            </a:r>
            <a:r>
              <a:rPr lang="en-US" dirty="0"/>
              <a:t> );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5465449" y="3507854"/>
            <a:ext cx="286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err="1"/>
              <a:t>Array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sizeof</a:t>
            </a:r>
            <a:r>
              <a:rPr lang="tr-TR" sz="1800" dirty="0"/>
              <a:t>() ?...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866375" y="339502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/>
              <a:t>Modulus Operator</a:t>
            </a:r>
            <a:r>
              <a:rPr lang="en-US" sz="2800" dirty="0"/>
              <a:t>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sz="2800" dirty="0"/>
              <a:t> </a:t>
            </a:r>
            <a:endParaRPr u="sng"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866375" y="1203598"/>
            <a:ext cx="39666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The modulus operator is used in integer arithmetic. It gives the remainder that results when the integer to its left is divided by the integer to its right</a:t>
            </a:r>
            <a:r>
              <a:rPr lang="tr-TR" sz="1600" dirty="0"/>
              <a:t>.</a:t>
            </a:r>
          </a:p>
          <a:p>
            <a:pPr marL="0" lvl="0" indent="0">
              <a:buNone/>
            </a:pPr>
            <a:endParaRPr lang="tr-TR" sz="1600" dirty="0"/>
          </a:p>
          <a:p>
            <a:pPr marL="0" lvl="0" indent="0">
              <a:buNone/>
            </a:pPr>
            <a:r>
              <a:rPr lang="en-US" sz="1400" dirty="0"/>
              <a:t>For example, 13 % 5 (read as “13 modulo 5”) has the value 3, because 5 goes into 13 twice, with a remainder of 3</a:t>
            </a:r>
            <a:r>
              <a:rPr lang="en-US" sz="1600" dirty="0"/>
              <a:t>.</a:t>
            </a:r>
            <a:endParaRPr lang="tr-TR" sz="1600" dirty="0"/>
          </a:p>
          <a:p>
            <a:pPr marL="0" lvl="0" indent="0">
              <a:buNone/>
            </a:pPr>
            <a:endParaRPr lang="tr-TR" sz="1600" dirty="0"/>
          </a:p>
          <a:p>
            <a:pPr marL="0" lvl="0" indent="0">
              <a:buNone/>
            </a:pPr>
            <a:r>
              <a:rPr lang="en-US" sz="1600" dirty="0"/>
              <a:t>Don’t bother trying to use this operator with floating-point numbers. It just won’t work. </a:t>
            </a:r>
            <a:endParaRPr sz="1600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 rot="172173">
            <a:off x="5735637" y="1482699"/>
            <a:ext cx="2533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 = sec / SEC_PER_MIN;  </a:t>
            </a:r>
            <a:endParaRPr lang="tr-TR" dirty="0"/>
          </a:p>
          <a:p>
            <a:r>
              <a:rPr lang="en-US" dirty="0"/>
              <a:t>left = sec % SEC_PER_MIN;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976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 idx="4294967295"/>
          </p:nvPr>
        </p:nvSpPr>
        <p:spPr>
          <a:xfrm>
            <a:off x="2627784" y="699542"/>
            <a:ext cx="3621900" cy="1635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and Decrement Operators: ++ and --</a:t>
            </a:r>
            <a:endParaRPr sz="2400" b="1" dirty="0">
              <a:solidFill>
                <a:srgbClr val="0B53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7144325" y="1041800"/>
            <a:ext cx="1131192" cy="1357521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ikdörtgen 1"/>
          <p:cNvSpPr/>
          <p:nvPr/>
        </p:nvSpPr>
        <p:spPr>
          <a:xfrm>
            <a:off x="899592" y="142273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increment operator performs a simple task; it increments (increases) the value of its operand by 1.</a:t>
            </a:r>
            <a:endParaRPr lang="tr-TR" dirty="0"/>
          </a:p>
          <a:p>
            <a:endParaRPr lang="tr-TR" dirty="0"/>
          </a:p>
          <a:p>
            <a:r>
              <a:rPr lang="en-US" dirty="0"/>
              <a:t>This operator comes in two varieties. 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 first variety has the ++ come before the affected variable; this is the </a:t>
            </a:r>
            <a:r>
              <a:rPr lang="en-US" b="1" i="1" u="sng" dirty="0"/>
              <a:t>prefix</a:t>
            </a:r>
            <a:r>
              <a:rPr lang="en-US" dirty="0"/>
              <a:t> mode. </a:t>
            </a:r>
            <a:endParaRPr lang="tr-TR" dirty="0"/>
          </a:p>
          <a:p>
            <a:endParaRPr lang="tr-TR" dirty="0"/>
          </a:p>
          <a:p>
            <a:r>
              <a:rPr lang="tr-TR" dirty="0"/>
              <a:t>	 ++ultra;</a:t>
            </a:r>
          </a:p>
          <a:p>
            <a:endParaRPr lang="tr-TR" dirty="0"/>
          </a:p>
          <a:p>
            <a:r>
              <a:rPr lang="en-US" dirty="0"/>
              <a:t>The second variety has the ++ after the affected variable; this is the </a:t>
            </a:r>
            <a:r>
              <a:rPr lang="en-US" b="1" i="1" u="sng" dirty="0"/>
              <a:t>postfix</a:t>
            </a:r>
            <a:r>
              <a:rPr lang="en-US" dirty="0"/>
              <a:t> mode.</a:t>
            </a:r>
            <a:endParaRPr lang="tr-TR" dirty="0"/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super</a:t>
            </a:r>
            <a:r>
              <a:rPr lang="tr-TR" dirty="0"/>
              <a:t>++;</a:t>
            </a:r>
          </a:p>
        </p:txBody>
      </p:sp>
      <p:sp>
        <p:nvSpPr>
          <p:cNvPr id="3" name="Dikdörtgen 2"/>
          <p:cNvSpPr/>
          <p:nvPr/>
        </p:nvSpPr>
        <p:spPr>
          <a:xfrm>
            <a:off x="755576" y="555526"/>
            <a:ext cx="5710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and Decrement Operators: </a:t>
            </a:r>
            <a:endParaRPr lang="tr-T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 and --</a:t>
            </a:r>
            <a:endParaRPr lang="tr-T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57" name="Google Shape;157;p28" descr="Death_to_stock_communicate_hands_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23" y="447343"/>
            <a:ext cx="4961103" cy="21602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23" y="2607583"/>
            <a:ext cx="3960440" cy="10711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52" y="3446575"/>
            <a:ext cx="3877404" cy="10727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Dikdörtgen 3"/>
          <p:cNvSpPr/>
          <p:nvPr/>
        </p:nvSpPr>
        <p:spPr>
          <a:xfrm>
            <a:off x="683568" y="372387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Decrementing</a:t>
            </a:r>
            <a:r>
              <a:rPr lang="en-US" dirty="0"/>
              <a:t>: --</a:t>
            </a:r>
          </a:p>
          <a:p>
            <a:r>
              <a:rPr lang="en-US" dirty="0"/>
              <a:t>For each form of increment operator, there is a corresponding form of decrement operator .</a:t>
            </a:r>
          </a:p>
          <a:p>
            <a:r>
              <a:rPr lang="en-US" dirty="0"/>
              <a:t>Instead of ++, use -- </a:t>
            </a:r>
            <a:r>
              <a:rPr lang="tr-TR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>
            <a:off x="1043608" y="771550"/>
            <a:ext cx="2303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/>
              <a:t>Precedence</a:t>
            </a:r>
            <a:r>
              <a:rPr lang="tr-TR" sz="2800" b="1" dirty="0"/>
              <a:t>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115616" y="1387425"/>
            <a:ext cx="5112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increment and decrement operators have a very high precedence of association; only</a:t>
            </a:r>
          </a:p>
          <a:p>
            <a:r>
              <a:rPr lang="en-US" dirty="0"/>
              <a:t>parentheses are higher. 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Therefore, x*y++ means (x)*(y++),</a:t>
            </a:r>
            <a:endParaRPr lang="tr-TR" dirty="0"/>
          </a:p>
          <a:p>
            <a:r>
              <a:rPr lang="en-US" dirty="0"/>
              <a:t>not (x*y)++, which is fortunate</a:t>
            </a:r>
            <a:r>
              <a:rPr lang="tr-TR" dirty="0"/>
              <a:t> </a:t>
            </a:r>
            <a:r>
              <a:rPr lang="en-US" dirty="0"/>
              <a:t>because the latter is invalid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The increment and decrement operators affect a variable (or, more generally, a modifiable </a:t>
            </a:r>
            <a:r>
              <a:rPr lang="en-US" dirty="0" err="1"/>
              <a:t>lvalue</a:t>
            </a:r>
            <a:r>
              <a:rPr lang="en-US" dirty="0"/>
              <a:t>), and the combination x*y is not itself a modifiable </a:t>
            </a:r>
            <a:r>
              <a:rPr lang="en-US" dirty="0" err="1"/>
              <a:t>lvalue</a:t>
            </a:r>
            <a:r>
              <a:rPr lang="en-US" dirty="0"/>
              <a:t>, although its parts are. 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23878"/>
            <a:ext cx="2210152" cy="76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3491880" y="4183057"/>
            <a:ext cx="2651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value does </a:t>
            </a:r>
            <a:r>
              <a:rPr lang="en-US" dirty="0" err="1"/>
              <a:t>nextnum</a:t>
            </a:r>
            <a:r>
              <a:rPr lang="en-US" dirty="0"/>
              <a:t> get?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69666">
            <a:off x="6810038" y="971605"/>
            <a:ext cx="1585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nextnum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= (2 + 3)*6 </a:t>
            </a:r>
            <a:endParaRPr lang="tr-TR" sz="12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tr-TR" sz="1200" dirty="0">
                <a:solidFill>
                  <a:schemeClr val="bg2">
                    <a:lumMod val="50000"/>
                  </a:schemeClr>
                </a:solidFill>
              </a:rPr>
              <a:t>              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= 5*6 </a:t>
            </a:r>
            <a:endParaRPr lang="tr-TR" sz="12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tr-TR" sz="1200" dirty="0">
                <a:solidFill>
                  <a:schemeClr val="bg2">
                    <a:lumMod val="50000"/>
                  </a:schemeClr>
                </a:solidFill>
              </a:rPr>
              <a:t>              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= 30 </a:t>
            </a:r>
            <a:endParaRPr lang="tr-TR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99592" y="627534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You will learn about the following in this chapter:</a:t>
            </a:r>
            <a:endParaRPr dirty="0"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99592" y="1563638"/>
            <a:ext cx="2730900" cy="2520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tr-TR" sz="1200" b="1" dirty="0" err="1"/>
              <a:t>Keyword</a:t>
            </a:r>
            <a:r>
              <a:rPr lang="tr-TR" sz="1200" b="1" dirty="0"/>
              <a:t>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tr-TR" sz="12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tr-TR" sz="1200" dirty="0"/>
              <a:t>	</a:t>
            </a:r>
            <a:r>
              <a:rPr lang="tr-TR" sz="1200" dirty="0" err="1"/>
              <a:t>While</a:t>
            </a:r>
            <a:r>
              <a:rPr lang="tr-TR" sz="1200" dirty="0"/>
              <a:t>, </a:t>
            </a:r>
            <a:r>
              <a:rPr lang="tr-TR" sz="1200" dirty="0" err="1"/>
              <a:t>typedef</a:t>
            </a:r>
            <a:endParaRPr lang="tr-TR" sz="12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tr-TR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tr-TR" sz="1200" b="1" dirty="0" err="1"/>
              <a:t>Operators</a:t>
            </a:r>
            <a:r>
              <a:rPr lang="tr-TR" sz="1200" b="1" dirty="0"/>
              <a:t>: 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tr-TR" sz="1200" dirty="0"/>
              <a:t>=  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tr-TR" sz="1200" dirty="0"/>
              <a:t>- +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tr-TR" sz="1200" dirty="0"/>
              <a:t> *  / 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tr-TR" sz="1200" dirty="0"/>
              <a:t>% 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tr-TR" sz="1200" dirty="0"/>
              <a:t>++  -- 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tr-TR" sz="1200" dirty="0"/>
              <a:t>(</a:t>
            </a:r>
            <a:r>
              <a:rPr lang="tr-TR" sz="1200" dirty="0" err="1"/>
              <a:t>type</a:t>
            </a:r>
            <a:r>
              <a:rPr lang="tr-TR" sz="1200" dirty="0"/>
              <a:t>)</a:t>
            </a:r>
            <a:endParaRPr sz="1200" dirty="0"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7" name="Google Shape;67;p17" descr="Death_to_stock_communicate_hands_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4;p17"/>
          <p:cNvSpPr txBox="1">
            <a:spLocks noGrp="1"/>
          </p:cNvSpPr>
          <p:nvPr>
            <p:ph type="body" idx="1"/>
          </p:nvPr>
        </p:nvSpPr>
        <p:spPr>
          <a:xfrm>
            <a:off x="3275856" y="1923678"/>
            <a:ext cx="3816424" cy="2479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C’s multitudinous operators, including those </a:t>
            </a:r>
            <a:endParaRPr lang="tr-TR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tr-TR" sz="1200" dirty="0"/>
              <a:t>     </a:t>
            </a:r>
            <a:r>
              <a:rPr lang="en-US" sz="1200" dirty="0"/>
              <a:t>used for common arithmetic operations</a:t>
            </a:r>
            <a:r>
              <a:rPr lang="tr-TR" sz="1200" dirty="0"/>
              <a:t>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tr-TR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Operator precedence and the meanings of the terms statement and expression</a:t>
            </a:r>
            <a:r>
              <a:rPr lang="tr-TR" sz="1200" dirty="0"/>
              <a:t>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tr-TR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handy</a:t>
            </a:r>
            <a:r>
              <a:rPr lang="tr-TR" sz="1200" dirty="0"/>
              <a:t> </a:t>
            </a:r>
            <a:r>
              <a:rPr lang="tr-TR" sz="1200" dirty="0" err="1"/>
              <a:t>while</a:t>
            </a:r>
            <a:r>
              <a:rPr lang="tr-TR" sz="1200" dirty="0"/>
              <a:t> </a:t>
            </a:r>
            <a:r>
              <a:rPr lang="tr-TR" sz="1200" dirty="0" err="1"/>
              <a:t>loop</a:t>
            </a:r>
            <a:r>
              <a:rPr lang="tr-TR" sz="1200" dirty="0"/>
              <a:t> 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tr-TR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Compound statements, automatic type conversions, and type casts </a:t>
            </a:r>
            <a:endParaRPr lang="tr-TR" sz="12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tr-TR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How to write functions that use arguments </a:t>
            </a:r>
            <a:endParaRPr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ctrTitle" idx="4294967295"/>
          </p:nvPr>
        </p:nvSpPr>
        <p:spPr>
          <a:xfrm>
            <a:off x="755576" y="555526"/>
            <a:ext cx="5832648" cy="858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Don’t Be Too Clever</a:t>
            </a:r>
            <a:br>
              <a:rPr lang="tr-TR" sz="4800" dirty="0"/>
            </a:br>
            <a:r>
              <a:rPr lang="tr-TR" sz="1100" dirty="0"/>
              <a:t>(</a:t>
            </a:r>
            <a:r>
              <a:rPr lang="tr-TR" sz="1100" dirty="0" err="1"/>
              <a:t>page</a:t>
            </a:r>
            <a:r>
              <a:rPr lang="tr-TR" sz="1100" dirty="0"/>
              <a:t> 195)</a:t>
            </a:r>
            <a:endParaRPr sz="1100"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91" name="Google Shape;191;p31" descr="Death_to_stock_communicate_hands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63638"/>
            <a:ext cx="338437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82" y="3507854"/>
            <a:ext cx="2481634" cy="68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83" y="2731770"/>
            <a:ext cx="2584266" cy="27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3867754" y="2499742"/>
            <a:ext cx="48087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You can easily avoid these problems: </a:t>
            </a:r>
            <a:endParaRPr lang="tr-TR" b="1" u="sng" dirty="0"/>
          </a:p>
          <a:p>
            <a:endParaRPr lang="tr-TR" b="1" u="sng" dirty="0"/>
          </a:p>
          <a:p>
            <a:r>
              <a:rPr lang="en-US" dirty="0"/>
              <a:t>■ Don’t use increment or decrement operators on a variable that is part of more than one argument of a function. </a:t>
            </a:r>
            <a:endParaRPr lang="tr-TR" dirty="0"/>
          </a:p>
          <a:p>
            <a:endParaRPr lang="tr-TR" dirty="0"/>
          </a:p>
          <a:p>
            <a:r>
              <a:rPr lang="en-US" dirty="0"/>
              <a:t>■ Don’t use increment or decrement operators on a variable that appears more than once in an expression. 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4569722" cy="662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sz="3200" b="1" dirty="0" err="1"/>
              <a:t>Expressions</a:t>
            </a:r>
            <a:r>
              <a:rPr lang="tr-TR" sz="3200" b="1" dirty="0"/>
              <a:t> (ifadeler)</a:t>
            </a:r>
            <a:endParaRPr sz="3200" b="1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7129125" y="1020552"/>
            <a:ext cx="1245054" cy="1294696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ikdörtgen 1"/>
          <p:cNvSpPr/>
          <p:nvPr/>
        </p:nvSpPr>
        <p:spPr>
          <a:xfrm>
            <a:off x="899592" y="1133650"/>
            <a:ext cx="5544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consists of a combination of operators and operands. (An operand, recall, is what an operator operates on.) 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82117"/>
            <a:ext cx="1368152" cy="155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2483768" y="1667900"/>
            <a:ext cx="41044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you can see, the operands can be constants, variables, or combinations of the two. Some expressions are combinations of smaller expressions, called subexpressions. For example, c/d is a subexpression of the fourth example.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483768" y="2813615"/>
            <a:ext cx="5407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Every Expression Has a Value</a:t>
            </a:r>
            <a:r>
              <a:rPr lang="tr-TR" b="1" dirty="0"/>
              <a:t>   :</a:t>
            </a:r>
          </a:p>
          <a:p>
            <a:r>
              <a:rPr lang="en-US" dirty="0"/>
              <a:t>An important property of C is that every C expression has a value.</a:t>
            </a:r>
            <a:endParaRPr lang="tr-TR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36835"/>
            <a:ext cx="3478708" cy="12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 idx="4294967295"/>
          </p:nvPr>
        </p:nvSpPr>
        <p:spPr>
          <a:xfrm>
            <a:off x="866374" y="358385"/>
            <a:ext cx="4929761" cy="662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r>
              <a:rPr lang="tr-TR" sz="3200" b="1" dirty="0"/>
              <a:t> (Bildirimler)</a:t>
            </a:r>
            <a:endParaRPr sz="3200" b="1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7129125" y="1020552"/>
            <a:ext cx="1245054" cy="1294696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Dikdörtgen 4"/>
          <p:cNvSpPr/>
          <p:nvPr/>
        </p:nvSpPr>
        <p:spPr>
          <a:xfrm>
            <a:off x="755576" y="1033947"/>
            <a:ext cx="576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Statements</a:t>
            </a:r>
            <a:r>
              <a:rPr lang="en-US" dirty="0"/>
              <a:t> are the primary building blocks of a program. </a:t>
            </a:r>
            <a:endParaRPr lang="tr-TR" dirty="0"/>
          </a:p>
          <a:p>
            <a:r>
              <a:rPr lang="en-US" u="sng" dirty="0"/>
              <a:t>A program </a:t>
            </a:r>
            <a:r>
              <a:rPr lang="en-US" dirty="0"/>
              <a:t>is a series of statements with some necessary punctuation. </a:t>
            </a:r>
            <a:r>
              <a:rPr lang="en-US" u="sng" dirty="0"/>
              <a:t>A statement </a:t>
            </a:r>
            <a:r>
              <a:rPr lang="en-US" dirty="0"/>
              <a:t>is a complete instruction to the computer.</a:t>
            </a:r>
            <a:endParaRPr lang="tr-TR" dirty="0"/>
          </a:p>
          <a:p>
            <a:r>
              <a:rPr lang="en-US" u="sng" dirty="0"/>
              <a:t>In C</a:t>
            </a:r>
            <a:r>
              <a:rPr lang="en-US" dirty="0"/>
              <a:t>, statements are indicated by a semicolon</a:t>
            </a:r>
            <a:r>
              <a:rPr lang="tr-TR" dirty="0"/>
              <a:t>(;)</a:t>
            </a:r>
            <a:r>
              <a:rPr lang="en-US" dirty="0"/>
              <a:t> at the end.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2067694"/>
            <a:ext cx="5512869" cy="216023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139702"/>
            <a:ext cx="4968552" cy="2505152"/>
          </a:xfrm>
          <a:prstGeom prst="rect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2513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7534"/>
            <a:ext cx="4776961" cy="273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15" y="3637755"/>
            <a:ext cx="3024337" cy="2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5508104" y="1203598"/>
            <a:ext cx="31683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while statement belongs to a class of statements sometimes called </a:t>
            </a:r>
            <a:r>
              <a:rPr lang="en-US" b="1" i="1" dirty="0"/>
              <a:t>structured statements </a:t>
            </a:r>
            <a:r>
              <a:rPr lang="en-US" dirty="0"/>
              <a:t>because they possess a structure more complex than that of a simple assignment statement</a:t>
            </a:r>
            <a:r>
              <a:rPr lang="tr-TR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>
            <a:off x="805136" y="771550"/>
            <a:ext cx="4317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Side Effects and Sequence Points</a:t>
            </a:r>
            <a:endParaRPr lang="tr-TR" sz="2000" b="1" dirty="0"/>
          </a:p>
        </p:txBody>
      </p:sp>
      <p:sp>
        <p:nvSpPr>
          <p:cNvPr id="3" name="Dikdörtgen 2"/>
          <p:cNvSpPr/>
          <p:nvPr/>
        </p:nvSpPr>
        <p:spPr>
          <a:xfrm>
            <a:off x="827584" y="1347614"/>
            <a:ext cx="45304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b="1" i="1" u="sng" dirty="0"/>
              <a:t>side effect </a:t>
            </a:r>
            <a:r>
              <a:rPr lang="en-US" dirty="0"/>
              <a:t>is the modification of a data object or file.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states</a:t>
            </a:r>
            <a:r>
              <a:rPr lang="tr-TR" dirty="0"/>
              <a:t> = 50;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99592" y="2210276"/>
            <a:ext cx="69847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i="1" u="sng" dirty="0"/>
              <a:t>sequence point </a:t>
            </a:r>
            <a:r>
              <a:rPr lang="en-US" dirty="0"/>
              <a:t>is a point in program execution at which all side effects are evaluated before going on to the next step.</a:t>
            </a:r>
            <a:endParaRPr lang="tr-TR" dirty="0"/>
          </a:p>
          <a:p>
            <a:r>
              <a:rPr lang="en-US" dirty="0"/>
              <a:t>In C, the semicolon in a statement marks a sequence point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9822"/>
            <a:ext cx="2669720" cy="45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65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>
            <a:off x="837516" y="467182"/>
            <a:ext cx="7085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:Birleştirilmiş Bildirimler)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708484"/>
            <a:ext cx="2736303" cy="256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837515" y="804912"/>
            <a:ext cx="36624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compound statement </a:t>
            </a:r>
            <a:r>
              <a:rPr lang="en-US" dirty="0"/>
              <a:t>is two or more statements grouped together by enclosing </a:t>
            </a:r>
            <a:endParaRPr lang="tr-TR" dirty="0"/>
          </a:p>
          <a:p>
            <a:r>
              <a:rPr lang="en-US" dirty="0"/>
              <a:t>them in braces; it is also called a block.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87574"/>
            <a:ext cx="4052707" cy="283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355" y="3939902"/>
            <a:ext cx="3522712" cy="22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627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Dikdörtgen 2"/>
          <p:cNvSpPr/>
          <p:nvPr/>
        </p:nvSpPr>
        <p:spPr>
          <a:xfrm>
            <a:off x="755576" y="483518"/>
            <a:ext cx="5085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84" y="967016"/>
            <a:ext cx="4468886" cy="5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7" y="1745214"/>
            <a:ext cx="4449043" cy="15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9132"/>
            <a:ext cx="3296539" cy="12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5" y="3579862"/>
            <a:ext cx="4580205" cy="60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 idx="4294967295"/>
          </p:nvPr>
        </p:nvSpPr>
        <p:spPr>
          <a:xfrm>
            <a:off x="899592" y="411510"/>
            <a:ext cx="3975000" cy="621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899592" y="987574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b="1" dirty="0"/>
              <a:t>1- </a:t>
            </a:r>
            <a:r>
              <a:rPr lang="tr-TR" sz="1800" b="1" dirty="0" err="1"/>
              <a:t>Implicit</a:t>
            </a:r>
            <a:r>
              <a:rPr lang="tr-TR" sz="1800" b="1" dirty="0"/>
              <a:t> </a:t>
            </a:r>
            <a:r>
              <a:rPr lang="tr-TR" sz="1800" b="1" dirty="0" err="1"/>
              <a:t>Type</a:t>
            </a:r>
            <a:r>
              <a:rPr lang="tr-TR" sz="1800" b="1" dirty="0"/>
              <a:t> Conversion</a:t>
            </a:r>
            <a:endParaRPr lang="tr-TR" sz="1800" dirty="0"/>
          </a:p>
        </p:txBody>
      </p:sp>
      <p:pic>
        <p:nvPicPr>
          <p:cNvPr id="2053" name="Picture 5" descr="https://media.geeksforgeeks.org/wp-content/cdn-uploads/Implicit-Type-Conversion-in-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18" y="699542"/>
            <a:ext cx="3285498" cy="241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899592" y="1391186"/>
            <a:ext cx="3599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Also known as ‘automatic type conversion’.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683568" y="177966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Done by the compiler on its own, without any external trigger from the user.</a:t>
            </a:r>
            <a:endParaRPr lang="tr-T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Generally takes place when in an expression more than one data type is present. In such condition type conversion (type promotion) takes place to avoid lose of data.</a:t>
            </a:r>
            <a:endParaRPr lang="tr-T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All the data types of the variables are upgraded to the data type of the variable with largest data type.</a:t>
            </a:r>
            <a:endParaRPr lang="tr-T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is possible for implicit conversions to lose information, signs can be lost (when signed is implicitly converted to unsigned), and overflow can occur (when long </a:t>
            </a:r>
            <a:r>
              <a:rPr lang="en-US" sz="1200" dirty="0" err="1"/>
              <a:t>long</a:t>
            </a:r>
            <a:r>
              <a:rPr lang="en-US" sz="1200" dirty="0"/>
              <a:t> is implicitly converted to float).</a:t>
            </a:r>
            <a:endParaRPr lang="tr-TR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2032"/>
            <a:ext cx="48260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69404"/>
            <a:ext cx="3387563" cy="107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5580112" y="62753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Page</a:t>
            </a:r>
            <a:r>
              <a:rPr lang="tr-TR" dirty="0"/>
              <a:t> 204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title" idx="4294967295"/>
          </p:nvPr>
        </p:nvSpPr>
        <p:spPr>
          <a:xfrm>
            <a:off x="683569" y="379569"/>
            <a:ext cx="3676208" cy="463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tr-TR" sz="18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</a:t>
            </a:r>
            <a:r>
              <a:rPr lang="tr-TR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tr-TR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Conversion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https://media.geeksforgeeks.org/wp-content/cdn-uploads/Explicit-Type-Conver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74449"/>
            <a:ext cx="3384376" cy="196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683568" y="3075806"/>
            <a:ext cx="399945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process is also called type casting and it is user defined.</a:t>
            </a:r>
            <a:endParaRPr lang="tr-TR" dirty="0"/>
          </a:p>
          <a:p>
            <a:r>
              <a:rPr lang="en-US" dirty="0"/>
              <a:t> </a:t>
            </a:r>
            <a:endParaRPr lang="tr-TR" dirty="0"/>
          </a:p>
          <a:p>
            <a:r>
              <a:rPr lang="en-US" dirty="0"/>
              <a:t>Here the user can type cast the result to make it of a particular data type.</a:t>
            </a:r>
            <a:endParaRPr lang="tr-TR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92080" y="765860"/>
            <a:ext cx="2304256" cy="57129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syntax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in C: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tr-TR" altLang="tr-T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20" y="1419622"/>
            <a:ext cx="3517100" cy="215765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4" name="Dikdörtgen 3"/>
          <p:cNvSpPr/>
          <p:nvPr/>
        </p:nvSpPr>
        <p:spPr>
          <a:xfrm>
            <a:off x="4932040" y="3660581"/>
            <a:ext cx="4032448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What if a floating-point value will fit into an integer type? </a:t>
            </a:r>
            <a:endParaRPr lang="tr-TR" sz="1200" dirty="0"/>
          </a:p>
          <a:p>
            <a:r>
              <a:rPr lang="en-US" sz="1200" dirty="0"/>
              <a:t>When floating types are demoted to integer types, they are truncated, or rounded toward zero. </a:t>
            </a:r>
            <a:endParaRPr lang="tr-TR" sz="1200" dirty="0"/>
          </a:p>
          <a:p>
            <a:r>
              <a:rPr lang="en-US" sz="1200" dirty="0"/>
              <a:t>That means </a:t>
            </a:r>
            <a:r>
              <a:rPr lang="en-US" sz="1200" b="1" dirty="0"/>
              <a:t>23.12</a:t>
            </a:r>
            <a:r>
              <a:rPr lang="en-US" sz="1200" dirty="0"/>
              <a:t> and </a:t>
            </a:r>
            <a:r>
              <a:rPr lang="en-US" sz="1200" b="1" dirty="0"/>
              <a:t>23.99</a:t>
            </a:r>
            <a:r>
              <a:rPr lang="en-US" sz="1200" dirty="0"/>
              <a:t> both are truncated to </a:t>
            </a:r>
            <a:r>
              <a:rPr lang="en-US" sz="1200" b="1" dirty="0"/>
              <a:t>23</a:t>
            </a:r>
            <a:r>
              <a:rPr lang="en-US" sz="1200" dirty="0"/>
              <a:t> and that </a:t>
            </a:r>
            <a:r>
              <a:rPr lang="en-US" sz="1200" b="1" dirty="0"/>
              <a:t>-23.5 </a:t>
            </a:r>
            <a:r>
              <a:rPr lang="en-US" sz="1200" dirty="0"/>
              <a:t>is truncated to </a:t>
            </a:r>
            <a:r>
              <a:rPr lang="en-US" sz="1200" b="1" dirty="0"/>
              <a:t>-23 </a:t>
            </a:r>
            <a:r>
              <a:rPr lang="en-US" sz="1200" dirty="0"/>
              <a:t>. </a:t>
            </a:r>
            <a:endParaRPr lang="tr-TR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55576" y="522526"/>
            <a:ext cx="4320480" cy="45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sz="3600" dirty="0" err="1"/>
              <a:t>Introducing</a:t>
            </a:r>
            <a:r>
              <a:rPr lang="tr-TR" sz="3600" dirty="0"/>
              <a:t> </a:t>
            </a:r>
            <a:r>
              <a:rPr lang="tr-TR" sz="3600" dirty="0" err="1"/>
              <a:t>Loops</a:t>
            </a:r>
            <a:r>
              <a:rPr lang="tr-TR" sz="3600" dirty="0"/>
              <a:t> </a:t>
            </a:r>
            <a:endParaRPr sz="3600" dirty="0"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68762"/>
            <a:ext cx="4303812" cy="33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 rot="224750">
            <a:off x="5485298" y="657245"/>
            <a:ext cx="2880320" cy="1815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one-shot program that does just one shoe size is a waste of time and effort. 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could make the program more useful by writing it as an interactive program, but that still barely taps the potential of a computer. 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 rot="179577">
            <a:off x="5665318" y="2636894"/>
            <a:ext cx="252028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What’s needed is some way to have a computer do repetitive calculations for a succession of shoe sizes</a:t>
            </a:r>
            <a:r>
              <a:rPr lang="tr-TR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594273" y="391918"/>
            <a:ext cx="5721850" cy="588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Inbuilt Typecast Functions In C: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1590"/>
            <a:ext cx="3073836" cy="21353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AutoShape 4" descr="How to use the sprintf() method in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27534"/>
            <a:ext cx="1938636" cy="60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283968" y="1343992"/>
            <a:ext cx="4392488" cy="9406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Syntax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: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sprintf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tr-TR" altLang="tr-T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sprintf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stands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for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“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String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print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”.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Instead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of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printing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on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console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, it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store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output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on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char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buffer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which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are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specified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 in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sprintf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27734"/>
            <a:ext cx="3521263" cy="18828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259632" y="3806985"/>
            <a:ext cx="2016224" cy="23274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Sum of 10 and 20 is 30</a:t>
            </a:r>
            <a:r>
              <a:rPr kumimoji="0" lang="tr-TR" altLang="tr-T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alt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Köşeli Çift Ayraç 5"/>
          <p:cNvSpPr/>
          <p:nvPr/>
        </p:nvSpPr>
        <p:spPr>
          <a:xfrm rot="10571790">
            <a:off x="3459404" y="3791408"/>
            <a:ext cx="1028046" cy="16093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user@mail.me</a:t>
            </a: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5875463" y="1578259"/>
            <a:ext cx="1934246" cy="178651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55576" y="411293"/>
            <a:ext cx="4320480" cy="576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sz="3600" dirty="0" err="1"/>
              <a:t>While</a:t>
            </a:r>
            <a:r>
              <a:rPr lang="tr-TR" sz="3600" dirty="0"/>
              <a:t> </a:t>
            </a:r>
            <a:r>
              <a:rPr lang="tr-TR" sz="3600" dirty="0" err="1"/>
              <a:t>Loops</a:t>
            </a:r>
            <a:r>
              <a:rPr lang="tr-TR" sz="3600" dirty="0"/>
              <a:t> </a:t>
            </a:r>
            <a:endParaRPr sz="3600" dirty="0"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933">
            <a:off x="5060481" y="444306"/>
            <a:ext cx="3793465" cy="372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 1"/>
          <p:cNvGrpSpPr/>
          <p:nvPr/>
        </p:nvGrpSpPr>
        <p:grpSpPr>
          <a:xfrm>
            <a:off x="755576" y="987574"/>
            <a:ext cx="4248472" cy="3600400"/>
            <a:chOff x="838200" y="1814513"/>
            <a:chExt cx="8162925" cy="66484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814513"/>
              <a:ext cx="7467600" cy="15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328988"/>
              <a:ext cx="8162925" cy="513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65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>
            <a:off x="6732239" y="1203598"/>
            <a:ext cx="20986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</a:t>
            </a:r>
            <a:endParaRPr lang="tr-T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2850" y="876850"/>
            <a:ext cx="4955700" cy="3639116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/>
              <a:t>Now take a look at the operators used for basic arithmetic: =, +, -, *, and /. </a:t>
            </a:r>
            <a:endParaRPr lang="tr-TR" sz="1800" dirty="0"/>
          </a:p>
          <a:p>
            <a:pPr marL="38100" indent="0">
              <a:buNone/>
            </a:pPr>
            <a:endParaRPr lang="tr-TR" sz="1800" dirty="0"/>
          </a:p>
          <a:p>
            <a:pPr marL="38100" indent="0">
              <a:buNone/>
            </a:pPr>
            <a:r>
              <a:rPr lang="en-US" sz="1800" dirty="0"/>
              <a:t>(C does not have an </a:t>
            </a:r>
            <a:r>
              <a:rPr lang="en-US" sz="1800" dirty="0" err="1"/>
              <a:t>exponentiating</a:t>
            </a:r>
            <a:r>
              <a:rPr lang="en-US" sz="1800" dirty="0"/>
              <a:t> operator. The standard C math library, however, provides the pow() function for that purpose. For example, pow(3.5, 2.2) returns 3.5 raised to the power of 2.2.) </a:t>
            </a:r>
            <a:endParaRPr lang="tr-TR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755576" y="699542"/>
            <a:ext cx="5626200" cy="388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 C, the equal sign does not mean “equals.” Rather, it is a value-assigning operator. The statement</a:t>
            </a:r>
            <a:r>
              <a:rPr lang="tr-TR" dirty="0"/>
              <a:t>;</a:t>
            </a:r>
          </a:p>
          <a:p>
            <a:pPr marL="596900" lvl="1" indent="0">
              <a:buNone/>
            </a:pPr>
            <a:r>
              <a:rPr lang="tr-TR" dirty="0"/>
              <a:t>	//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    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tr-TR" dirty="0"/>
              <a:t>	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side</a:t>
            </a:r>
            <a:endParaRPr lang="tr-TR" dirty="0"/>
          </a:p>
          <a:p>
            <a:pPr marL="139700" lvl="0" indent="0">
              <a:buNone/>
            </a:pPr>
            <a:r>
              <a:rPr lang="tr-TR" dirty="0"/>
              <a:t>	</a:t>
            </a:r>
            <a:r>
              <a:rPr lang="en-US" dirty="0"/>
              <a:t> </a:t>
            </a:r>
            <a:r>
              <a:rPr lang="en-US" dirty="0" err="1"/>
              <a:t>bmw</a:t>
            </a:r>
            <a:r>
              <a:rPr lang="en-US" dirty="0"/>
              <a:t> = 2002;</a:t>
            </a:r>
            <a:r>
              <a:rPr lang="tr-TR" dirty="0"/>
              <a:t>  //</a:t>
            </a:r>
            <a:r>
              <a:rPr lang="en-US" sz="1400" dirty="0"/>
              <a:t>assigns the value 2002 to the </a:t>
            </a:r>
            <a:r>
              <a:rPr lang="tr-TR" sz="1400" dirty="0"/>
              <a:t>		            //</a:t>
            </a:r>
            <a:r>
              <a:rPr lang="en-US" sz="1400" dirty="0"/>
              <a:t>variable named </a:t>
            </a:r>
            <a:r>
              <a:rPr lang="en-US" sz="1400" dirty="0" err="1"/>
              <a:t>bmw</a:t>
            </a:r>
            <a:r>
              <a:rPr lang="en-US" sz="1400" dirty="0"/>
              <a:t>.</a:t>
            </a:r>
            <a:endParaRPr lang="tr-TR" sz="1400" dirty="0"/>
          </a:p>
          <a:p>
            <a:pPr marL="139700" lvl="0" indent="0">
              <a:buNone/>
            </a:pPr>
            <a:endParaRPr lang="tr-TR" sz="1400" dirty="0"/>
          </a:p>
          <a:p>
            <a:pPr marL="139700" lvl="0" indent="0">
              <a:buNone/>
            </a:pPr>
            <a:r>
              <a:rPr lang="en-US" sz="1400" dirty="0"/>
              <a:t>That is, the item to the left of the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1400" dirty="0"/>
              <a:t> sign is the name of a variable, and the item on the right is the value assigned to the variable. The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1400" dirty="0"/>
              <a:t> symbol is called the assignment operator. </a:t>
            </a:r>
            <a:endParaRPr lang="tr-TR" sz="1400" dirty="0"/>
          </a:p>
          <a:p>
            <a:pPr marL="139700" lvl="0" indent="0">
              <a:buNone/>
            </a:pPr>
            <a:endParaRPr lang="tr-TR" sz="1400" dirty="0"/>
          </a:p>
          <a:p>
            <a:pPr marL="139700" lvl="0" indent="0">
              <a:buNone/>
            </a:pPr>
            <a:r>
              <a:rPr lang="en-US" sz="1400" b="1" i="1" dirty="0"/>
              <a:t>The action goes from right to left for this operator. </a:t>
            </a:r>
            <a:endParaRPr lang="tr-TR" sz="1400" b="1" i="1" dirty="0"/>
          </a:p>
          <a:p>
            <a:pPr marL="139700" lvl="0" indent="0">
              <a:buNone/>
            </a:pPr>
            <a:endParaRPr lang="tr-TR" sz="1400" b="1" i="1" dirty="0"/>
          </a:p>
          <a:p>
            <a:pPr marL="139700" lvl="0" indent="0">
              <a:buNone/>
            </a:pPr>
            <a:endParaRPr sz="1400" b="1" i="1" dirty="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 rot="165190">
            <a:off x="6813284" y="686019"/>
            <a:ext cx="1587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tr-T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Operator:</a:t>
            </a:r>
            <a:endParaRPr lang="tr-T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r-T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endParaRPr lang="tr-T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755576" y="699542"/>
            <a:ext cx="5626200" cy="388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 statement such as </a:t>
            </a:r>
            <a:endParaRPr lang="tr-TR" dirty="0"/>
          </a:p>
          <a:p>
            <a:pPr lvl="0"/>
            <a:endParaRPr lang="tr-TR" dirty="0"/>
          </a:p>
          <a:p>
            <a:pPr marL="139700" lvl="0" indent="0">
              <a:buNone/>
            </a:pPr>
            <a:r>
              <a:rPr lang="tr-TR" dirty="0"/>
              <a:t>	</a:t>
            </a:r>
            <a:r>
              <a:rPr lang="en-US" dirty="0"/>
              <a:t>2002 = </a:t>
            </a:r>
            <a:r>
              <a:rPr lang="en-US" dirty="0" err="1"/>
              <a:t>bmw</a:t>
            </a:r>
            <a:r>
              <a:rPr lang="en-US" dirty="0"/>
              <a:t>; </a:t>
            </a:r>
            <a:endParaRPr lang="tr-TR" dirty="0"/>
          </a:p>
          <a:p>
            <a:pPr marL="139700" lvl="0" indent="0">
              <a:buNone/>
            </a:pPr>
            <a:endParaRPr lang="tr-TR" dirty="0"/>
          </a:p>
          <a:p>
            <a:pPr marL="139700" lvl="0" indent="0">
              <a:buNone/>
            </a:pPr>
            <a:r>
              <a:rPr lang="en-US" dirty="0"/>
              <a:t>makes no sense in C (and, indeed, is invalid) because 2002 is what C calls an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rvalue</a:t>
            </a:r>
            <a:r>
              <a:rPr lang="en-US" dirty="0"/>
              <a:t>, in this case, just a literal constant.</a:t>
            </a:r>
            <a:endParaRPr lang="tr-TR" sz="1400" dirty="0"/>
          </a:p>
          <a:p>
            <a:pPr marL="139700" lvl="0" indent="0">
              <a:buNone/>
            </a:pPr>
            <a:endParaRPr lang="tr-TR" sz="1400" b="1" i="1" dirty="0"/>
          </a:p>
          <a:p>
            <a:pPr marL="139700" lvl="0" indent="0">
              <a:buNone/>
            </a:pPr>
            <a:r>
              <a:rPr lang="en-US" sz="1400" b="1" i="1" dirty="0"/>
              <a:t>Actually, the </a:t>
            </a:r>
            <a:r>
              <a:rPr lang="en-US" sz="1400" b="1" i="1" u="sng" dirty="0"/>
              <a:t>left side </a:t>
            </a:r>
            <a:r>
              <a:rPr lang="en-US" sz="1400" b="1" i="1" dirty="0"/>
              <a:t>must refer to a storage location.</a:t>
            </a:r>
            <a:endParaRPr lang="tr-TR" sz="1400" b="1" i="1" dirty="0"/>
          </a:p>
          <a:p>
            <a:pPr marL="139700" lvl="0" indent="0">
              <a:buNone/>
            </a:pPr>
            <a:r>
              <a:rPr lang="en-US" sz="1400" dirty="0"/>
              <a:t>The simplest  way is to use the name of a variable, but, as you will see later, a “pointer</a:t>
            </a:r>
            <a:r>
              <a:rPr lang="tr-TR" sz="1400" dirty="0"/>
              <a:t>(*)</a:t>
            </a:r>
            <a:r>
              <a:rPr lang="en-US" sz="1400" dirty="0"/>
              <a:t>” can be used to point  to a location.</a:t>
            </a:r>
            <a:endParaRPr lang="tr-TR" sz="1400" dirty="0"/>
          </a:p>
          <a:p>
            <a:pPr marL="139700" lvl="0" indent="0">
              <a:buNone/>
            </a:pPr>
            <a:endParaRPr lang="tr-TR" sz="1400" dirty="0"/>
          </a:p>
          <a:p>
            <a:pPr marL="139700" lvl="0" indent="0">
              <a:buNone/>
            </a:pPr>
            <a:r>
              <a:rPr lang="en-US" sz="1400" dirty="0"/>
              <a:t>More generally, C uses the term </a:t>
            </a:r>
            <a:r>
              <a:rPr lang="en-US" sz="1400" b="1" i="1" dirty="0"/>
              <a:t>modifiable </a:t>
            </a:r>
            <a:r>
              <a:rPr lang="en-US" sz="1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lvalue</a:t>
            </a:r>
            <a:r>
              <a:rPr lang="en-US" sz="1400" b="1" i="1" dirty="0"/>
              <a:t> </a:t>
            </a:r>
            <a:r>
              <a:rPr lang="en-US" sz="1400" dirty="0"/>
              <a:t>to label those entities to which you can assign values.</a:t>
            </a:r>
            <a:endParaRPr sz="1400" dirty="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 rot="165190">
            <a:off x="6813284" y="686019"/>
            <a:ext cx="1587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tr-T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Operator:</a:t>
            </a:r>
            <a:endParaRPr lang="tr-T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r-T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endParaRPr lang="tr-T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984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ctrTitle" idx="4294967295"/>
          </p:nvPr>
        </p:nvSpPr>
        <p:spPr>
          <a:xfrm>
            <a:off x="556639" y="627534"/>
            <a:ext cx="4663433" cy="406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Terminology</a:t>
            </a:r>
            <a:r>
              <a:rPr lang="tr-T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tr-TR" sz="3600" dirty="0"/>
            </a:br>
            <a:r>
              <a:rPr lang="en-US" sz="3600" dirty="0"/>
              <a:t>Data Objects, </a:t>
            </a:r>
            <a:r>
              <a:rPr lang="en-US" sz="3600" dirty="0" err="1"/>
              <a:t>Lvalues</a:t>
            </a:r>
            <a:r>
              <a:rPr lang="en-US" sz="3600" dirty="0"/>
              <a:t>, </a:t>
            </a:r>
            <a:br>
              <a:rPr lang="tr-TR" sz="3600" dirty="0"/>
            </a:br>
            <a:r>
              <a:rPr lang="en-US" sz="3600" dirty="0" err="1"/>
              <a:t>Rvalues</a:t>
            </a:r>
            <a:r>
              <a:rPr lang="en-US" sz="3600" dirty="0"/>
              <a:t>, and Operands</a:t>
            </a:r>
            <a:endParaRPr sz="3600" dirty="0"/>
          </a:p>
        </p:txBody>
      </p:sp>
      <p:sp>
        <p:nvSpPr>
          <p:cNvPr id="103" name="Google Shape;103;p22"/>
          <p:cNvSpPr/>
          <p:nvPr/>
        </p:nvSpPr>
        <p:spPr>
          <a:xfrm>
            <a:off x="6814287" y="1610574"/>
            <a:ext cx="1465647" cy="148511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22"/>
          <p:cNvSpPr/>
          <p:nvPr/>
        </p:nvSpPr>
        <p:spPr>
          <a:xfrm rot="1473029">
            <a:off x="5481677" y="2352112"/>
            <a:ext cx="856929" cy="83471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6530815" y="1468646"/>
            <a:ext cx="375163" cy="3645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2487027">
            <a:off x="6289570" y="3122809"/>
            <a:ext cx="266888" cy="25934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827584" y="843558"/>
            <a:ext cx="576064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object </a:t>
            </a:r>
            <a:r>
              <a:rPr lang="en-US" dirty="0"/>
              <a:t>is a general term for a region of data storage that can be used to hold values.</a:t>
            </a:r>
            <a:endParaRPr lang="tr-TR" dirty="0"/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r>
              <a:rPr lang="en-US" dirty="0"/>
              <a:t>The C standard uses just the term </a:t>
            </a:r>
            <a:r>
              <a:rPr lang="en-US" b="1" i="1" u="sng" dirty="0"/>
              <a:t>object</a:t>
            </a:r>
            <a:r>
              <a:rPr lang="en-US" dirty="0"/>
              <a:t> for this concept. One way to identify an object is by using the name of a variable.</a:t>
            </a:r>
            <a:endParaRPr lang="tr-TR" dirty="0"/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r>
              <a:rPr lang="en-US" dirty="0"/>
              <a:t>For example, you could specify an element of an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dirty="0"/>
              <a:t>, a member of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en-US" dirty="0"/>
              <a:t>, or use a pointer expression that involves the address of the object.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6" name="Google Shape;116;p23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1631</Words>
  <Application>Microsoft Office PowerPoint</Application>
  <PresentationFormat>Ekran Gösterisi (16:9)</PresentationFormat>
  <Paragraphs>231</Paragraphs>
  <Slides>31</Slides>
  <Notes>31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7" baseType="lpstr">
      <vt:lpstr>Arial</vt:lpstr>
      <vt:lpstr>Consolas</vt:lpstr>
      <vt:lpstr>Inconsolata</vt:lpstr>
      <vt:lpstr>Pangolin</vt:lpstr>
      <vt:lpstr>Roboto</vt:lpstr>
      <vt:lpstr>Jaques template</vt:lpstr>
      <vt:lpstr>Operators Expressions and  Statements</vt:lpstr>
      <vt:lpstr>You will learn about the following in this chapter:</vt:lpstr>
      <vt:lpstr>Introducing Loops </vt:lpstr>
      <vt:lpstr>While Loops </vt:lpstr>
      <vt:lpstr>PowerPoint Sunusu</vt:lpstr>
      <vt:lpstr>PowerPoint Sunusu</vt:lpstr>
      <vt:lpstr>PowerPoint Sunusu</vt:lpstr>
      <vt:lpstr>Some Terminology :  Data Objects, Lvalues,  Rvalues, and Operands</vt:lpstr>
      <vt:lpstr>PowerPoint Sunusu</vt:lpstr>
      <vt:lpstr>PowerPoint Sunusu</vt:lpstr>
      <vt:lpstr>PowerPoint Sunusu</vt:lpstr>
      <vt:lpstr>PowerPoint Sunusu</vt:lpstr>
      <vt:lpstr>Operator Precedence </vt:lpstr>
      <vt:lpstr>The sizeof Operator and the size_t Type (page 187)</vt:lpstr>
      <vt:lpstr>Modulus Operator: % </vt:lpstr>
      <vt:lpstr>Increment and Decrement Operators: ++ and --</vt:lpstr>
      <vt:lpstr>PowerPoint Sunusu</vt:lpstr>
      <vt:lpstr>PowerPoint Sunusu</vt:lpstr>
      <vt:lpstr>PowerPoint Sunusu</vt:lpstr>
      <vt:lpstr>Don’t Be Too Clever (page 195)</vt:lpstr>
      <vt:lpstr>Expressions (ifadeler)</vt:lpstr>
      <vt:lpstr>Statements (Bildirimler)</vt:lpstr>
      <vt:lpstr>PowerPoint Sunusu</vt:lpstr>
      <vt:lpstr>PowerPoint Sunusu</vt:lpstr>
      <vt:lpstr>PowerPoint Sunusu</vt:lpstr>
      <vt:lpstr>PowerPoint Sunusu</vt:lpstr>
      <vt:lpstr>Type Conversions</vt:lpstr>
      <vt:lpstr>PowerPoint Sunusu</vt:lpstr>
      <vt:lpstr>2. Explicit Type Conversion</vt:lpstr>
      <vt:lpstr>Inbuilt Typecast Functions In C: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Expressions and  Statements</dc:title>
  <cp:lastModifiedBy>ilyas</cp:lastModifiedBy>
  <cp:revision>43</cp:revision>
  <dcterms:modified xsi:type="dcterms:W3CDTF">2021-12-05T07:04:22Z</dcterms:modified>
</cp:coreProperties>
</file>