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271" r:id="rId5"/>
    <p:sldId id="317" r:id="rId6"/>
    <p:sldId id="278" r:id="rId7"/>
    <p:sldId id="340" r:id="rId8"/>
    <p:sldId id="284" r:id="rId9"/>
    <p:sldId id="280" r:id="rId10"/>
    <p:sldId id="281" r:id="rId11"/>
    <p:sldId id="318" r:id="rId12"/>
    <p:sldId id="282" r:id="rId13"/>
    <p:sldId id="313" r:id="rId14"/>
    <p:sldId id="341" r:id="rId15"/>
    <p:sldId id="342" r:id="rId16"/>
    <p:sldId id="343" r:id="rId17"/>
    <p:sldId id="295" r:id="rId18"/>
    <p:sldId id="319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2" r:id="rId27"/>
    <p:sldId id="351" r:id="rId28"/>
    <p:sldId id="353" r:id="rId29"/>
    <p:sldId id="287" r:id="rId30"/>
    <p:sldId id="354" r:id="rId31"/>
    <p:sldId id="355" r:id="rId32"/>
    <p:sldId id="31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Orta Stil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Orta Stil 2 - Vurgu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Orta Stil 3 - Vurgu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ema Uygulanmış Stil 1 - Vurgu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ema Uygulanmış Stil 2 - Vurgu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Açık Stil 1 - Vurgu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Orta Stil 1 - Vurgu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2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57" y="72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092000" y="545824"/>
            <a:ext cx="8100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effectLst/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3575404"/>
            <a:ext cx="8100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effectLst/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116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3A78E6-F71D-4312-BDB2-FA26CAF574B4}"/>
              </a:ext>
            </a:extLst>
          </p:cNvPr>
          <p:cNvSpPr/>
          <p:nvPr userDrawn="1"/>
        </p:nvSpPr>
        <p:spPr>
          <a:xfrm flipH="1" flipV="1">
            <a:off x="5119026" y="0"/>
            <a:ext cx="7072972" cy="6858000"/>
          </a:xfrm>
          <a:custGeom>
            <a:avLst/>
            <a:gdLst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75BF01-2621-417D-9B96-39DD8D08670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7072972" cy="6858000"/>
          </a:xfrm>
          <a:custGeom>
            <a:avLst/>
            <a:gdLst>
              <a:gd name="connsiteX0" fmla="*/ 0 w 6200775"/>
              <a:gd name="connsiteY0" fmla="*/ 0 h 6858000"/>
              <a:gd name="connsiteX1" fmla="*/ 2158503 w 6200775"/>
              <a:gd name="connsiteY1" fmla="*/ 0 h 6858000"/>
              <a:gd name="connsiteX2" fmla="*/ 6200775 w 6200775"/>
              <a:gd name="connsiteY2" fmla="*/ 3676650 h 6858000"/>
              <a:gd name="connsiteX3" fmla="*/ 3307176 w 6200775"/>
              <a:gd name="connsiteY3" fmla="*/ 6858000 h 6858000"/>
              <a:gd name="connsiteX4" fmla="*/ 0 w 6200775"/>
              <a:gd name="connsiteY4" fmla="*/ 6858000 h 6858000"/>
              <a:gd name="connsiteX0" fmla="*/ 0 w 7424664"/>
              <a:gd name="connsiteY0" fmla="*/ 0 h 6858000"/>
              <a:gd name="connsiteX1" fmla="*/ 2158503 w 7424664"/>
              <a:gd name="connsiteY1" fmla="*/ 0 h 6858000"/>
              <a:gd name="connsiteX2" fmla="*/ 7424664 w 7424664"/>
              <a:gd name="connsiteY2" fmla="*/ 2326151 h 6858000"/>
              <a:gd name="connsiteX3" fmla="*/ 3307176 w 7424664"/>
              <a:gd name="connsiteY3" fmla="*/ 6858000 h 6858000"/>
              <a:gd name="connsiteX4" fmla="*/ 0 w 7424664"/>
              <a:gd name="connsiteY4" fmla="*/ 6858000 h 6858000"/>
              <a:gd name="connsiteX5" fmla="*/ 0 w 7424664"/>
              <a:gd name="connsiteY5" fmla="*/ 0 h 6858000"/>
              <a:gd name="connsiteX0" fmla="*/ 0 w 7424664"/>
              <a:gd name="connsiteY0" fmla="*/ 0 h 6858000"/>
              <a:gd name="connsiteX1" fmla="*/ 7424664 w 7424664"/>
              <a:gd name="connsiteY1" fmla="*/ 2326151 h 6858000"/>
              <a:gd name="connsiteX2" fmla="*/ 3307176 w 7424664"/>
              <a:gd name="connsiteY2" fmla="*/ 6858000 h 6858000"/>
              <a:gd name="connsiteX3" fmla="*/ 0 w 7424664"/>
              <a:gd name="connsiteY3" fmla="*/ 6858000 h 6858000"/>
              <a:gd name="connsiteX4" fmla="*/ 0 w 7424664"/>
              <a:gd name="connsiteY4" fmla="*/ 0 h 6858000"/>
              <a:gd name="connsiteX0" fmla="*/ 0 w 6904159"/>
              <a:gd name="connsiteY0" fmla="*/ 0 h 6858000"/>
              <a:gd name="connsiteX1" fmla="*/ 6904159 w 6904159"/>
              <a:gd name="connsiteY1" fmla="*/ 1805646 h 6858000"/>
              <a:gd name="connsiteX2" fmla="*/ 3307176 w 6904159"/>
              <a:gd name="connsiteY2" fmla="*/ 6858000 h 6858000"/>
              <a:gd name="connsiteX3" fmla="*/ 0 w 6904159"/>
              <a:gd name="connsiteY3" fmla="*/ 6858000 h 6858000"/>
              <a:gd name="connsiteX4" fmla="*/ 0 w 6904159"/>
              <a:gd name="connsiteY4" fmla="*/ 0 h 6858000"/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  <a:gd name="connsiteX4" fmla="*/ 0 w 70729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348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112FC24-B0BB-43AE-AB6F-2F8A6318C976}"/>
              </a:ext>
            </a:extLst>
          </p:cNvPr>
          <p:cNvGrpSpPr/>
          <p:nvPr userDrawn="1"/>
        </p:nvGrpSpPr>
        <p:grpSpPr>
          <a:xfrm flipH="1">
            <a:off x="486250" y="477136"/>
            <a:ext cx="11704320" cy="5935130"/>
            <a:chOff x="-161213" y="477136"/>
            <a:chExt cx="11704320" cy="593513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02B0099-32CD-4A9E-A010-EB75F1B7AD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477136"/>
              <a:ext cx="11704320" cy="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6FFECB2-D63A-4DED-B565-1B5EC1C6DBC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543107" y="477136"/>
              <a:ext cx="0" cy="593513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23856D-6F4B-428C-8039-92BC2469A81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6392850"/>
              <a:ext cx="11704320" cy="1327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913480D-83E6-465D-B9EC-FA0799699FB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268686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86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79" r:id="rId13"/>
    <p:sldLayoutId id="2147483681" r:id="rId14"/>
    <p:sldLayoutId id="2147483680" r:id="rId15"/>
    <p:sldLayoutId id="2147483678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bilgigunlugum.net/prog/cprog/c_stdkut/string/strchr" TargetMode="Externa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6903113" y="3952010"/>
            <a:ext cx="500844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tr-TR" sz="5400" dirty="0">
                <a:solidFill>
                  <a:schemeClr val="bg1"/>
                </a:solidFill>
                <a:latin typeface="+mj-lt"/>
              </a:rPr>
              <a:t>ANSI C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  <a:p>
            <a:pPr algn="r"/>
            <a:r>
              <a:rPr lang="tr-TR" sz="5400" dirty="0">
                <a:solidFill>
                  <a:schemeClr val="bg1"/>
                </a:solidFill>
                <a:latin typeface="+mj-lt"/>
              </a:rPr>
              <a:t>STRING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6903174" y="5706336"/>
            <a:ext cx="500838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tr-TR" altLang="ko-KR" sz="1867" dirty="0">
                <a:solidFill>
                  <a:schemeClr val="bg1"/>
                </a:solidFill>
                <a:cs typeface="Arial" pitchFamily="34" charset="0"/>
              </a:rPr>
              <a:t>Nedir ? Hangi işlemler yapılabilir?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AE68D3-9B3D-41EE-ABF0-CCBD535BC4F0}"/>
              </a:ext>
            </a:extLst>
          </p:cNvPr>
          <p:cNvGrpSpPr/>
          <p:nvPr/>
        </p:nvGrpSpPr>
        <p:grpSpPr>
          <a:xfrm>
            <a:off x="10226955" y="379582"/>
            <a:ext cx="1684599" cy="413563"/>
            <a:chOff x="864753" y="5755727"/>
            <a:chExt cx="1544830" cy="413563"/>
          </a:xfrm>
        </p:grpSpPr>
        <p:sp>
          <p:nvSpPr>
            <p:cNvPr id="16" name="Rounded Rectangle 7">
              <a:extLst>
                <a:ext uri="{FF2B5EF4-FFF2-40B4-BE49-F238E27FC236}">
                  <a16:creationId xmlns:a16="http://schemas.microsoft.com/office/drawing/2014/main" id="{ECCFCA81-9867-475C-BD52-2CF255482E14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AB15859-F146-4318-8F2F-B33A2791D063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21DF0E7-A10F-44EC-A13C-433EFD95CFCF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0F936B3-1C42-4B96-A63A-5F49551630D7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2C7DFDC-73EB-432D-8A77-E7BB0FA6DD4C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DFDE9B2-6B76-4ECA-9A96-6A993C0EA642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tr-TR" dirty="0" err="1"/>
              <a:t>String</a:t>
            </a:r>
            <a:r>
              <a:rPr lang="tr-TR" dirty="0"/>
              <a:t> Giriş/Çıkış(</a:t>
            </a:r>
            <a:r>
              <a:rPr lang="tr-TR" dirty="0" err="1"/>
              <a:t>Input</a:t>
            </a:r>
            <a:r>
              <a:rPr lang="tr-TR" dirty="0"/>
              <a:t>/</a:t>
            </a:r>
            <a:r>
              <a:rPr lang="tr-TR" dirty="0" err="1"/>
              <a:t>output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5D84FB-B9AD-451C-B829-31C0171022DC}"/>
              </a:ext>
            </a:extLst>
          </p:cNvPr>
          <p:cNvSpPr/>
          <p:nvPr/>
        </p:nvSpPr>
        <p:spPr>
          <a:xfrm>
            <a:off x="-63220" y="2881510"/>
            <a:ext cx="12192000" cy="2056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76A8B0-F0B1-42BF-8A04-031CD38047D4}"/>
              </a:ext>
            </a:extLst>
          </p:cNvPr>
          <p:cNvSpPr/>
          <p:nvPr/>
        </p:nvSpPr>
        <p:spPr>
          <a:xfrm>
            <a:off x="1040349" y="2258017"/>
            <a:ext cx="1260000" cy="12600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91A248-0092-4FFA-9BC8-2BB7FCCE3FA7}"/>
              </a:ext>
            </a:extLst>
          </p:cNvPr>
          <p:cNvSpPr/>
          <p:nvPr/>
        </p:nvSpPr>
        <p:spPr>
          <a:xfrm>
            <a:off x="1040349" y="4264854"/>
            <a:ext cx="1260000" cy="1260000"/>
          </a:xfrm>
          <a:prstGeom prst="ellipse">
            <a:avLst/>
          </a:prstGeom>
          <a:solidFill>
            <a:schemeClr val="accent3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Plus 7">
            <a:extLst>
              <a:ext uri="{FF2B5EF4-FFF2-40B4-BE49-F238E27FC236}">
                <a16:creationId xmlns:a16="http://schemas.microsoft.com/office/drawing/2014/main" id="{11C3043C-D25A-43CF-AD35-55248B7A5FB6}"/>
              </a:ext>
            </a:extLst>
          </p:cNvPr>
          <p:cNvSpPr/>
          <p:nvPr/>
        </p:nvSpPr>
        <p:spPr>
          <a:xfrm>
            <a:off x="1321126" y="3534320"/>
            <a:ext cx="698446" cy="698446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CCD7FC-BBF6-4FDA-AE2A-B92608B25595}"/>
              </a:ext>
            </a:extLst>
          </p:cNvPr>
          <p:cNvSpPr/>
          <p:nvPr/>
        </p:nvSpPr>
        <p:spPr>
          <a:xfrm>
            <a:off x="3869762" y="2731415"/>
            <a:ext cx="2304256" cy="2304256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09E9A-1E34-43B3-98EB-0F9EA7527CD5}"/>
              </a:ext>
            </a:extLst>
          </p:cNvPr>
          <p:cNvSpPr txBox="1"/>
          <p:nvPr/>
        </p:nvSpPr>
        <p:spPr>
          <a:xfrm>
            <a:off x="8007406" y="2839154"/>
            <a:ext cx="281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ko-KR" sz="2800" dirty="0">
                <a:solidFill>
                  <a:schemeClr val="accent4"/>
                </a:solidFill>
                <a:cs typeface="Arial" pitchFamily="34" charset="0"/>
              </a:rPr>
              <a:t>Basit gösterim…</a:t>
            </a:r>
            <a:endParaRPr lang="ko-KR" altLang="en-US" sz="28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0" name="Equal 10">
            <a:extLst>
              <a:ext uri="{FF2B5EF4-FFF2-40B4-BE49-F238E27FC236}">
                <a16:creationId xmlns:a16="http://schemas.microsoft.com/office/drawing/2014/main" id="{CE62953F-05A7-46F6-9AD3-7BC00397F0F2}"/>
              </a:ext>
            </a:extLst>
          </p:cNvPr>
          <p:cNvSpPr/>
          <p:nvPr/>
        </p:nvSpPr>
        <p:spPr>
          <a:xfrm>
            <a:off x="2626307" y="3559999"/>
            <a:ext cx="647088" cy="647088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ABF9A0-FD1B-4FF5-AF08-64CAC0DAB602}"/>
              </a:ext>
            </a:extLst>
          </p:cNvPr>
          <p:cNvSpPr txBox="1"/>
          <p:nvPr/>
        </p:nvSpPr>
        <p:spPr>
          <a:xfrm>
            <a:off x="2084888" y="5473005"/>
            <a:ext cx="5394684" cy="18774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altLang="tr-TR" sz="1400" b="1" dirty="0"/>
              <a:t>1-s</a:t>
            </a:r>
            <a:r>
              <a:rPr lang="en-US" altLang="tr-TR" sz="1400" b="1" dirty="0" err="1"/>
              <a:t>canf</a:t>
            </a:r>
            <a:r>
              <a:rPr lang="tr-TR" altLang="tr-TR" sz="1400" b="1" dirty="0"/>
              <a:t>(), </a:t>
            </a:r>
            <a:r>
              <a:rPr lang="fr-FR" sz="1400" dirty="0" err="1"/>
              <a:t>int</a:t>
            </a:r>
            <a:r>
              <a:rPr lang="fr-FR" sz="1400" dirty="0"/>
              <a:t> </a:t>
            </a:r>
            <a:r>
              <a:rPr lang="fr-FR" sz="1400" dirty="0" err="1"/>
              <a:t>scanf</a:t>
            </a:r>
            <a:r>
              <a:rPr lang="fr-FR" sz="1400" dirty="0"/>
              <a:t> (</a:t>
            </a:r>
            <a:r>
              <a:rPr lang="fr-FR" sz="1400" dirty="0" err="1"/>
              <a:t>const</a:t>
            </a:r>
            <a:r>
              <a:rPr lang="fr-FR" sz="1400" dirty="0"/>
              <a:t> char *format, par1, par2, ...);</a:t>
            </a:r>
            <a:endParaRPr lang="tr-TR" sz="1400" dirty="0"/>
          </a:p>
          <a:p>
            <a:pPr marL="0" lvl="1"/>
            <a:r>
              <a:rPr lang="tr-TR" altLang="tr-TR" sz="1400" b="1" dirty="0"/>
              <a:t>2-</a:t>
            </a:r>
            <a:r>
              <a:rPr lang="en-US" altLang="tr-TR" sz="1400" b="1" dirty="0"/>
              <a:t>gets()</a:t>
            </a:r>
            <a:r>
              <a:rPr lang="tr-TR" altLang="tr-TR" sz="1400" b="1" dirty="0"/>
              <a:t> </a:t>
            </a:r>
            <a:r>
              <a:rPr lang="tr-TR" altLang="tr-TR" sz="1400" dirty="0"/>
              <a:t>, </a:t>
            </a:r>
            <a:r>
              <a:rPr lang="en-US" altLang="tr-TR" sz="1400" dirty="0"/>
              <a:t>char *gets(char *</a:t>
            </a:r>
            <a:r>
              <a:rPr lang="en-US" altLang="tr-TR" sz="1400" dirty="0" err="1"/>
              <a:t>str</a:t>
            </a:r>
            <a:r>
              <a:rPr lang="en-US" altLang="tr-TR" sz="1400" dirty="0"/>
              <a:t>)</a:t>
            </a:r>
          </a:p>
          <a:p>
            <a:pPr marL="0" lvl="1"/>
            <a:r>
              <a:rPr lang="tr-TR" altLang="tr-TR" sz="1400" b="1" dirty="0"/>
              <a:t>3-fgets(), </a:t>
            </a:r>
            <a:r>
              <a:rPr lang="en-US" sz="1400" dirty="0"/>
              <a:t>char* </a:t>
            </a:r>
            <a:r>
              <a:rPr lang="en-US" sz="1400" dirty="0" err="1"/>
              <a:t>fgets</a:t>
            </a:r>
            <a:r>
              <a:rPr lang="en-US" sz="1400" dirty="0"/>
              <a:t>(char *</a:t>
            </a:r>
            <a:r>
              <a:rPr lang="en-US" sz="1400" dirty="0" err="1"/>
              <a:t>str</a:t>
            </a:r>
            <a:r>
              <a:rPr lang="en-US" sz="1400" dirty="0"/>
              <a:t>, </a:t>
            </a:r>
            <a:r>
              <a:rPr lang="en-US" sz="1400" dirty="0" err="1"/>
              <a:t>int</a:t>
            </a:r>
            <a:r>
              <a:rPr lang="en-US" sz="1400" dirty="0"/>
              <a:t> count, FILE *stream);</a:t>
            </a:r>
            <a:endParaRPr lang="tr-TR" sz="1400" dirty="0"/>
          </a:p>
          <a:p>
            <a:pPr marL="0" lvl="1"/>
            <a:r>
              <a:rPr lang="tr-TR" sz="1400" b="1" dirty="0"/>
              <a:t>4</a:t>
            </a:r>
            <a:r>
              <a:rPr lang="tr-TR" sz="1400" dirty="0"/>
              <a:t>-</a:t>
            </a:r>
            <a:r>
              <a:rPr lang="tr-TR" sz="1400" b="1" dirty="0"/>
              <a:t>gets</a:t>
            </a:r>
            <a:r>
              <a:rPr lang="tr-TR" sz="1400" dirty="0"/>
              <a:t> </a:t>
            </a:r>
            <a:r>
              <a:rPr lang="tr-TR" sz="1400" b="1" dirty="0"/>
              <a:t>_s (), </a:t>
            </a:r>
            <a:r>
              <a:rPr lang="en-US" sz="1400" dirty="0"/>
              <a:t>char *</a:t>
            </a:r>
            <a:r>
              <a:rPr lang="en-US" sz="1400" dirty="0" err="1"/>
              <a:t>gets_s</a:t>
            </a:r>
            <a:r>
              <a:rPr lang="en-US" sz="1400" dirty="0"/>
              <a:t>( char *buffer,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sizeInCharacters</a:t>
            </a:r>
            <a:r>
              <a:rPr lang="en-US" sz="1400" dirty="0"/>
              <a:t> );</a:t>
            </a:r>
            <a:endParaRPr lang="tr-TR" sz="1400" dirty="0"/>
          </a:p>
          <a:p>
            <a:pPr marL="0" lvl="1"/>
            <a:r>
              <a:rPr lang="tr-TR" sz="1400" b="1" dirty="0"/>
              <a:t>5- </a:t>
            </a:r>
            <a:r>
              <a:rPr lang="tr-TR" sz="1400" b="1" dirty="0" err="1"/>
              <a:t>getchar</a:t>
            </a:r>
            <a:r>
              <a:rPr lang="tr-TR" sz="1400" b="1" dirty="0"/>
              <a:t>(), </a:t>
            </a:r>
            <a:r>
              <a:rPr lang="tr-TR" sz="1400" b="1" dirty="0" err="1"/>
              <a:t>getche</a:t>
            </a:r>
            <a:r>
              <a:rPr lang="tr-TR" sz="1400" b="1" dirty="0"/>
              <a:t>(), </a:t>
            </a:r>
            <a:r>
              <a:rPr lang="tr-TR" sz="1400" b="1" dirty="0" err="1"/>
              <a:t>getch</a:t>
            </a:r>
            <a:r>
              <a:rPr lang="tr-TR" sz="1400" b="1" dirty="0"/>
              <a:t>() , </a:t>
            </a:r>
            <a:r>
              <a:rPr lang="tr-TR" sz="1400" dirty="0" err="1"/>
              <a:t>int</a:t>
            </a:r>
            <a:r>
              <a:rPr lang="tr-TR" sz="1400" dirty="0"/>
              <a:t> </a:t>
            </a:r>
            <a:r>
              <a:rPr lang="tr-TR" sz="1400" dirty="0" err="1"/>
              <a:t>getchar</a:t>
            </a:r>
            <a:r>
              <a:rPr lang="tr-TR" sz="1400" dirty="0"/>
              <a:t>(</a:t>
            </a:r>
            <a:r>
              <a:rPr lang="tr-TR" sz="1400" dirty="0" err="1"/>
              <a:t>void</a:t>
            </a:r>
            <a:r>
              <a:rPr lang="tr-TR" sz="1400" dirty="0"/>
              <a:t>)</a:t>
            </a:r>
            <a:endParaRPr lang="tr-TR" sz="1400" b="1" dirty="0"/>
          </a:p>
          <a:p>
            <a:pPr marL="0" lvl="1"/>
            <a:endParaRPr lang="tr-TR" sz="1400" dirty="0"/>
          </a:p>
          <a:p>
            <a:pPr marL="0" lvl="1"/>
            <a:r>
              <a:rPr lang="tr-TR" altLang="tr-TR" sz="1400" dirty="0"/>
              <a:t> </a:t>
            </a:r>
            <a:endParaRPr lang="en-US" altLang="tr-TR" sz="1400" dirty="0"/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F65705F-ED8E-4741-82FB-D53FEC113030}"/>
              </a:ext>
            </a:extLst>
          </p:cNvPr>
          <p:cNvGrpSpPr/>
          <p:nvPr/>
        </p:nvGrpSpPr>
        <p:grpSpPr>
          <a:xfrm>
            <a:off x="2626307" y="1238043"/>
            <a:ext cx="3918658" cy="1493372"/>
            <a:chOff x="539552" y="3029577"/>
            <a:chExt cx="1872208" cy="111583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979102-0D54-4D67-BA49-77478B00AE61}"/>
                </a:ext>
              </a:extLst>
            </p:cNvPr>
            <p:cNvSpPr txBox="1"/>
            <p:nvPr/>
          </p:nvSpPr>
          <p:spPr>
            <a:xfrm>
              <a:off x="539552" y="3271533"/>
              <a:ext cx="1872208" cy="873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Konsoldan, bellekten veya daha önce oluşturulmuş bir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dosyadan okunan veya yazılan bütün veriler karakter veya </a:t>
              </a:r>
              <a:r>
                <a:rPr lang="tr-TR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string’tir</a:t>
              </a:r>
              <a:r>
                <a:rPr lang="tr-TR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İhtiyacımıza ve kullandığımız </a:t>
              </a:r>
              <a:r>
                <a:rPr lang="tr-TR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metodlar</a:t>
              </a:r>
              <a:r>
                <a:rPr lang="tr-TR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ile bu verileri istediğimiz veri tipine dönüştürürüz...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282F9B-49CE-44E9-B681-A6968AD3CDB2}"/>
                </a:ext>
              </a:extLst>
            </p:cNvPr>
            <p:cNvSpPr txBox="1"/>
            <p:nvPr/>
          </p:nvSpPr>
          <p:spPr>
            <a:xfrm>
              <a:off x="539552" y="3029577"/>
              <a:ext cx="1872207" cy="22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String</a:t>
              </a:r>
              <a:r>
                <a:rPr lang="tr-TR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Giriş/Çıkış  işlemleri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8" name="Elbow Connector 5">
            <a:extLst>
              <a:ext uri="{FF2B5EF4-FFF2-40B4-BE49-F238E27FC236}">
                <a16:creationId xmlns:a16="http://schemas.microsoft.com/office/drawing/2014/main" id="{25748B69-F2A2-465E-93D4-D05B462A16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70914" y="2042017"/>
            <a:ext cx="720000" cy="216000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30">
            <a:extLst>
              <a:ext uri="{FF2B5EF4-FFF2-40B4-BE49-F238E27FC236}">
                <a16:creationId xmlns:a16="http://schemas.microsoft.com/office/drawing/2014/main" id="{8DC464EE-73A5-44AB-898A-A504387F7F06}"/>
              </a:ext>
            </a:extLst>
          </p:cNvPr>
          <p:cNvCxnSpPr>
            <a:cxnSpLocks/>
          </p:cNvCxnSpPr>
          <p:nvPr/>
        </p:nvCxnSpPr>
        <p:spPr>
          <a:xfrm rot="10800000">
            <a:off x="1299572" y="5473006"/>
            <a:ext cx="720000" cy="342803"/>
          </a:xfrm>
          <a:prstGeom prst="bentConnector3">
            <a:avLst>
              <a:gd name="adj1" fmla="val 98663"/>
            </a:avLst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0BA2410-C723-4070-990F-1282CFD799D6}"/>
              </a:ext>
            </a:extLst>
          </p:cNvPr>
          <p:cNvGrpSpPr/>
          <p:nvPr/>
        </p:nvGrpSpPr>
        <p:grpSpPr>
          <a:xfrm>
            <a:off x="4396808" y="3469454"/>
            <a:ext cx="1130986" cy="819601"/>
            <a:chOff x="4477067" y="3197243"/>
            <a:chExt cx="1130986" cy="81960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D260C83-32FD-496F-8C4D-92D48786695E}"/>
                </a:ext>
              </a:extLst>
            </p:cNvPr>
            <p:cNvGrpSpPr/>
            <p:nvPr/>
          </p:nvGrpSpPr>
          <p:grpSpPr>
            <a:xfrm>
              <a:off x="5122819" y="3642094"/>
              <a:ext cx="485234" cy="374750"/>
              <a:chOff x="5122819" y="3605542"/>
              <a:chExt cx="485234" cy="37475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458E74F4-41C7-4566-881E-BFAA6B9CF9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1C3C5121-DB56-460A-A7AD-77A470ABD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01C540E-B5C5-4480-8616-0C568DD6D73B}"/>
                </a:ext>
              </a:extLst>
            </p:cNvPr>
            <p:cNvCxnSpPr>
              <a:cxnSpLocks/>
            </p:cNvCxnSpPr>
            <p:nvPr/>
          </p:nvCxnSpPr>
          <p:spPr>
            <a:xfrm>
              <a:off x="5037112" y="3576272"/>
              <a:ext cx="10895" cy="440572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73ED9AF-C08E-496D-9EEC-07DFC1BE76D0}"/>
                </a:ext>
              </a:extLst>
            </p:cNvPr>
            <p:cNvGrpSpPr/>
            <p:nvPr/>
          </p:nvGrpSpPr>
          <p:grpSpPr>
            <a:xfrm flipH="1">
              <a:off x="4477067" y="3642094"/>
              <a:ext cx="485234" cy="374750"/>
              <a:chOff x="5122819" y="3605542"/>
              <a:chExt cx="485234" cy="374750"/>
            </a:xfrm>
          </p:grpSpPr>
          <p:cxnSp>
            <p:nvCxnSpPr>
              <p:cNvPr id="43" name="Connector: Elbow 42">
                <a:extLst>
                  <a:ext uri="{FF2B5EF4-FFF2-40B4-BE49-F238E27FC236}">
                    <a16:creationId xmlns:a16="http://schemas.microsoft.com/office/drawing/2014/main" id="{C7C64C34-99A6-45DA-9E14-2CD7DDCAFF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795A60D3-D176-4625-A6B3-D87090CC0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645AE3C0-CFA2-4EB2-87C2-59274358534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572054" y="3197243"/>
              <a:ext cx="936188" cy="504402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46" name="Freeform 38">
            <a:extLst>
              <a:ext uri="{FF2B5EF4-FFF2-40B4-BE49-F238E27FC236}">
                <a16:creationId xmlns:a16="http://schemas.microsoft.com/office/drawing/2014/main" id="{EF8CD064-05F2-4945-B8DC-A9F56B3C92CD}"/>
              </a:ext>
            </a:extLst>
          </p:cNvPr>
          <p:cNvSpPr>
            <a:spLocks noChangeAspect="1"/>
          </p:cNvSpPr>
          <p:nvPr/>
        </p:nvSpPr>
        <p:spPr>
          <a:xfrm>
            <a:off x="1412003" y="2661773"/>
            <a:ext cx="521208" cy="405555"/>
          </a:xfrm>
          <a:custGeom>
            <a:avLst/>
            <a:gdLst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88910 w 3865288"/>
              <a:gd name="connsiteY20" fmla="*/ 177421 h 3007610"/>
              <a:gd name="connsiteX21" fmla="*/ 682924 w 3865288"/>
              <a:gd name="connsiteY21" fmla="*/ 0 h 3007610"/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62094 w 3865288"/>
              <a:gd name="connsiteY20" fmla="*/ 164013 h 3007610"/>
              <a:gd name="connsiteX21" fmla="*/ 682924 w 3865288"/>
              <a:gd name="connsiteY21" fmla="*/ 0 h 300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65288" h="3007610">
                <a:moveTo>
                  <a:pt x="296870" y="263283"/>
                </a:moveTo>
                <a:lnTo>
                  <a:pt x="1229426" y="364513"/>
                </a:lnTo>
                <a:lnTo>
                  <a:pt x="1461439" y="682388"/>
                </a:lnTo>
                <a:lnTo>
                  <a:pt x="2937058" y="854705"/>
                </a:lnTo>
                <a:cubicBezTo>
                  <a:pt x="3245418" y="884374"/>
                  <a:pt x="3271508" y="1057167"/>
                  <a:pt x="3289645" y="1194179"/>
                </a:cubicBezTo>
                <a:lnTo>
                  <a:pt x="3597846" y="3007610"/>
                </a:lnTo>
                <a:lnTo>
                  <a:pt x="346298" y="2636865"/>
                </a:lnTo>
                <a:lnTo>
                  <a:pt x="0" y="502119"/>
                </a:lnTo>
                <a:lnTo>
                  <a:pt x="282628" y="498143"/>
                </a:lnTo>
                <a:lnTo>
                  <a:pt x="296870" y="263283"/>
                </a:lnTo>
                <a:close/>
                <a:moveTo>
                  <a:pt x="682924" y="0"/>
                </a:moveTo>
                <a:lnTo>
                  <a:pt x="1570028" y="109182"/>
                </a:lnTo>
                <a:lnTo>
                  <a:pt x="1829336" y="436728"/>
                </a:lnTo>
                <a:lnTo>
                  <a:pt x="3664960" y="668740"/>
                </a:lnTo>
                <a:cubicBezTo>
                  <a:pt x="3883700" y="698983"/>
                  <a:pt x="3875827" y="816690"/>
                  <a:pt x="3856028" y="1009934"/>
                </a:cubicBezTo>
                <a:lnTo>
                  <a:pt x="3612623" y="3007017"/>
                </a:lnTo>
                <a:lnTo>
                  <a:pt x="3487539" y="1084997"/>
                </a:lnTo>
                <a:cubicBezTo>
                  <a:pt x="3489715" y="954256"/>
                  <a:pt x="3444181" y="835439"/>
                  <a:pt x="3255527" y="812041"/>
                </a:cubicBezTo>
                <a:lnTo>
                  <a:pt x="1651915" y="614149"/>
                </a:lnTo>
                <a:lnTo>
                  <a:pt x="1372136" y="279779"/>
                </a:lnTo>
                <a:lnTo>
                  <a:pt x="662094" y="164013"/>
                </a:lnTo>
                <a:cubicBezTo>
                  <a:pt x="675742" y="104873"/>
                  <a:pt x="669276" y="59140"/>
                  <a:pt x="6829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Frame 1">
            <a:extLst>
              <a:ext uri="{FF2B5EF4-FFF2-40B4-BE49-F238E27FC236}">
                <a16:creationId xmlns:a16="http://schemas.microsoft.com/office/drawing/2014/main" id="{409C3248-AD02-42DD-A6C2-4FDE7ABC84F2}"/>
              </a:ext>
            </a:extLst>
          </p:cNvPr>
          <p:cNvSpPr>
            <a:spLocks noChangeAspect="1"/>
          </p:cNvSpPr>
          <p:nvPr/>
        </p:nvSpPr>
        <p:spPr>
          <a:xfrm>
            <a:off x="1409745" y="4641332"/>
            <a:ext cx="521208" cy="521208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3746639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tr-TR" dirty="0"/>
          </a:p>
        </p:txBody>
      </p:sp>
      <p:sp>
        <p:nvSpPr>
          <p:cNvPr id="26" name="Dikdörtgen 25"/>
          <p:cNvSpPr/>
          <p:nvPr/>
        </p:nvSpPr>
        <p:spPr>
          <a:xfrm>
            <a:off x="10373171" y="3465179"/>
            <a:ext cx="1755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char name</a:t>
            </a:r>
            <a:r>
              <a:rPr lang="tr-TR" sz="1400" dirty="0">
                <a:solidFill>
                  <a:schemeClr val="bg1"/>
                </a:solidFill>
                <a:cs typeface="Arial" pitchFamily="34" charset="0"/>
              </a:rPr>
              <a:t>[100]</a:t>
            </a: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; </a:t>
            </a:r>
            <a:endParaRPr lang="tr-T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cs typeface="Arial" pitchFamily="34" charset="0"/>
              </a:rPr>
              <a:t>scanf</a:t>
            </a: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("%s", name); </a:t>
            </a:r>
            <a:endParaRPr lang="tr-TR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Dikdörtgen 26"/>
          <p:cNvSpPr/>
          <p:nvPr/>
        </p:nvSpPr>
        <p:spPr>
          <a:xfrm>
            <a:off x="6431971" y="3301498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char words[</a:t>
            </a:r>
            <a:r>
              <a:rPr lang="tr-TR" sz="1400" dirty="0">
                <a:solidFill>
                  <a:schemeClr val="bg1"/>
                </a:solidFill>
                <a:cs typeface="Arial" pitchFamily="34" charset="0"/>
              </a:rPr>
              <a:t>100</a:t>
            </a: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]; </a:t>
            </a:r>
            <a:endParaRPr lang="tr-T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puts("Enter a string, please."); </a:t>
            </a:r>
            <a:endParaRPr lang="tr-T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gets(words); </a:t>
            </a:r>
            <a:endParaRPr lang="tr-T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cs typeface="Arial" pitchFamily="34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("Your string twice:\n"); </a:t>
            </a:r>
            <a:endParaRPr lang="tr-T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cs typeface="Arial" pitchFamily="34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("%s\n", words); </a:t>
            </a:r>
            <a:endParaRPr lang="tr-T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puts(words);</a:t>
            </a:r>
            <a:endParaRPr lang="tr-T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puts("Done.");</a:t>
            </a:r>
            <a:endParaRPr lang="tr-TR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12">
            <a:extLst>
              <a:ext uri="{FF2B5EF4-FFF2-40B4-BE49-F238E27FC236}">
                <a16:creationId xmlns:a16="http://schemas.microsoft.com/office/drawing/2014/main" id="{14ABF9A0-FD1B-4FF5-AF08-64CAC0DAB602}"/>
              </a:ext>
            </a:extLst>
          </p:cNvPr>
          <p:cNvSpPr txBox="1"/>
          <p:nvPr/>
        </p:nvSpPr>
        <p:spPr>
          <a:xfrm>
            <a:off x="7576192" y="5465032"/>
            <a:ext cx="4552588" cy="11695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altLang="tr-TR" sz="1400" b="1" dirty="0"/>
              <a:t>1-printf() , </a:t>
            </a:r>
            <a:r>
              <a:rPr lang="tr-TR" sz="1400" dirty="0" err="1"/>
              <a:t>int</a:t>
            </a:r>
            <a:r>
              <a:rPr lang="tr-TR" sz="1400" dirty="0"/>
              <a:t> </a:t>
            </a:r>
            <a:r>
              <a:rPr lang="tr-TR" sz="1400" dirty="0" err="1"/>
              <a:t>printf</a:t>
            </a:r>
            <a:r>
              <a:rPr lang="tr-TR" sz="1400" dirty="0"/>
              <a:t>(</a:t>
            </a:r>
            <a:r>
              <a:rPr lang="tr-TR" sz="1400" dirty="0" err="1"/>
              <a:t>const</a:t>
            </a:r>
            <a:r>
              <a:rPr lang="tr-TR" sz="1400" dirty="0"/>
              <a:t> </a:t>
            </a:r>
            <a:r>
              <a:rPr lang="tr-TR" sz="1400" dirty="0" err="1"/>
              <a:t>char</a:t>
            </a:r>
            <a:r>
              <a:rPr lang="tr-TR" sz="1400" dirty="0"/>
              <a:t> *format, ...)</a:t>
            </a:r>
          </a:p>
          <a:p>
            <a:r>
              <a:rPr lang="tr-TR" altLang="tr-TR" sz="1400" b="1" dirty="0"/>
              <a:t>2-pu</a:t>
            </a:r>
            <a:r>
              <a:rPr lang="en-US" altLang="tr-TR" sz="1400" b="1" dirty="0" err="1"/>
              <a:t>ts</a:t>
            </a:r>
            <a:r>
              <a:rPr lang="en-US" altLang="tr-TR" sz="1400" b="1" dirty="0"/>
              <a:t>()</a:t>
            </a:r>
            <a:r>
              <a:rPr lang="tr-TR" altLang="tr-TR" sz="1400" b="1" dirty="0"/>
              <a:t> </a:t>
            </a:r>
            <a:r>
              <a:rPr lang="tr-TR" altLang="tr-TR" sz="1400" dirty="0"/>
              <a:t>, </a:t>
            </a:r>
            <a:r>
              <a:rPr lang="tr-TR" sz="1400" dirty="0" err="1"/>
              <a:t>int</a:t>
            </a:r>
            <a:r>
              <a:rPr lang="tr-TR" sz="1400" dirty="0"/>
              <a:t> </a:t>
            </a:r>
            <a:r>
              <a:rPr lang="tr-TR" sz="1400" dirty="0" err="1"/>
              <a:t>puts</a:t>
            </a:r>
            <a:r>
              <a:rPr lang="tr-TR" sz="1400" dirty="0"/>
              <a:t>(</a:t>
            </a:r>
            <a:r>
              <a:rPr lang="tr-TR" sz="1400" dirty="0" err="1"/>
              <a:t>const</a:t>
            </a:r>
            <a:r>
              <a:rPr lang="tr-TR" sz="1400" dirty="0"/>
              <a:t> </a:t>
            </a:r>
            <a:r>
              <a:rPr lang="tr-TR" sz="1400" dirty="0" err="1"/>
              <a:t>char</a:t>
            </a:r>
            <a:r>
              <a:rPr lang="tr-TR" sz="1400" dirty="0"/>
              <a:t> *</a:t>
            </a:r>
            <a:r>
              <a:rPr lang="tr-TR" sz="1400" dirty="0" err="1"/>
              <a:t>str</a:t>
            </a:r>
            <a:r>
              <a:rPr lang="tr-TR" sz="1400" dirty="0"/>
              <a:t>);</a:t>
            </a:r>
            <a:endParaRPr lang="en-US" altLang="tr-TR" sz="1400" dirty="0"/>
          </a:p>
          <a:p>
            <a:pPr marL="0" lvl="1"/>
            <a:r>
              <a:rPr lang="tr-TR" altLang="tr-TR" sz="1400" b="1" dirty="0"/>
              <a:t>3-fputs(), </a:t>
            </a:r>
            <a:r>
              <a:rPr lang="tr-TR" sz="1400" dirty="0" err="1"/>
              <a:t>int</a:t>
            </a:r>
            <a:r>
              <a:rPr lang="tr-TR" sz="1400" dirty="0"/>
              <a:t> </a:t>
            </a:r>
            <a:r>
              <a:rPr lang="tr-TR" sz="1400" dirty="0" err="1"/>
              <a:t>fputs</a:t>
            </a:r>
            <a:r>
              <a:rPr lang="tr-TR" sz="1400" dirty="0"/>
              <a:t>(</a:t>
            </a:r>
            <a:r>
              <a:rPr lang="tr-TR" sz="1400" dirty="0" err="1"/>
              <a:t>const</a:t>
            </a:r>
            <a:r>
              <a:rPr lang="tr-TR" sz="1400" dirty="0"/>
              <a:t> </a:t>
            </a:r>
            <a:r>
              <a:rPr lang="tr-TR" sz="1400" dirty="0" err="1"/>
              <a:t>char</a:t>
            </a:r>
            <a:r>
              <a:rPr lang="tr-TR" sz="1400" dirty="0"/>
              <a:t> *</a:t>
            </a:r>
            <a:r>
              <a:rPr lang="tr-TR" sz="1400" dirty="0" err="1"/>
              <a:t>str</a:t>
            </a:r>
            <a:r>
              <a:rPr lang="tr-TR" sz="1400" dirty="0"/>
              <a:t>, FILE *</a:t>
            </a:r>
            <a:r>
              <a:rPr lang="tr-TR" sz="1400" dirty="0" err="1"/>
              <a:t>stream</a:t>
            </a:r>
            <a:r>
              <a:rPr lang="tr-TR" sz="1400" dirty="0"/>
              <a:t>);</a:t>
            </a:r>
          </a:p>
          <a:p>
            <a:pPr marL="0" lvl="1"/>
            <a:r>
              <a:rPr lang="tr-TR" sz="1400" b="1" dirty="0"/>
              <a:t>4-putchar(),  </a:t>
            </a:r>
            <a:r>
              <a:rPr lang="tr-TR" sz="1400" dirty="0" err="1"/>
              <a:t>int</a:t>
            </a:r>
            <a:r>
              <a:rPr lang="tr-TR" sz="1400" dirty="0"/>
              <a:t> </a:t>
            </a:r>
            <a:r>
              <a:rPr lang="tr-TR" sz="1400" dirty="0" err="1"/>
              <a:t>putchar</a:t>
            </a:r>
            <a:r>
              <a:rPr lang="tr-TR" sz="1400" dirty="0"/>
              <a:t>(</a:t>
            </a:r>
            <a:r>
              <a:rPr lang="tr-TR" sz="1400" dirty="0" err="1"/>
              <a:t>int</a:t>
            </a:r>
            <a:r>
              <a:rPr lang="tr-TR" sz="1400" dirty="0"/>
              <a:t> </a:t>
            </a:r>
            <a:r>
              <a:rPr lang="tr-TR" sz="1400" dirty="0" err="1"/>
              <a:t>char</a:t>
            </a:r>
            <a:r>
              <a:rPr lang="tr-TR" sz="1400" dirty="0"/>
              <a:t>);</a:t>
            </a:r>
          </a:p>
          <a:p>
            <a:pPr marL="0" lvl="1"/>
            <a:r>
              <a:rPr lang="tr-TR" sz="1400" b="1" dirty="0"/>
              <a:t>5- </a:t>
            </a:r>
            <a:r>
              <a:rPr lang="tr-TR" sz="1400" b="1" dirty="0" err="1"/>
              <a:t>sprintf</a:t>
            </a:r>
            <a:r>
              <a:rPr lang="tr-TR" sz="1400" b="1" dirty="0"/>
              <a:t>(), </a:t>
            </a:r>
            <a:r>
              <a:rPr lang="tr-TR" sz="1400" dirty="0" err="1"/>
              <a:t>int</a:t>
            </a:r>
            <a:r>
              <a:rPr lang="tr-TR" sz="1400" dirty="0"/>
              <a:t> </a:t>
            </a:r>
            <a:r>
              <a:rPr lang="tr-TR" sz="1400" dirty="0" err="1"/>
              <a:t>sprintf</a:t>
            </a:r>
            <a:r>
              <a:rPr lang="tr-TR" sz="1400" dirty="0"/>
              <a:t>(</a:t>
            </a:r>
            <a:r>
              <a:rPr lang="tr-TR" sz="1400" dirty="0" err="1"/>
              <a:t>char</a:t>
            </a:r>
            <a:r>
              <a:rPr lang="tr-TR" sz="1400" dirty="0"/>
              <a:t> *</a:t>
            </a:r>
            <a:r>
              <a:rPr lang="tr-TR" sz="1400" dirty="0" err="1"/>
              <a:t>str</a:t>
            </a:r>
            <a:r>
              <a:rPr lang="tr-TR" sz="1400" dirty="0"/>
              <a:t>, </a:t>
            </a:r>
            <a:r>
              <a:rPr lang="tr-TR" sz="1400" dirty="0" err="1"/>
              <a:t>const</a:t>
            </a:r>
            <a:r>
              <a:rPr lang="tr-TR" sz="1400" dirty="0"/>
              <a:t> </a:t>
            </a:r>
            <a:r>
              <a:rPr lang="tr-TR" sz="1400" dirty="0" err="1"/>
              <a:t>char</a:t>
            </a:r>
            <a:r>
              <a:rPr lang="tr-TR" sz="1400" dirty="0"/>
              <a:t> *format, ...)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658852" y="479821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r-TR" altLang="ko-KR" sz="4800" b="1" dirty="0">
                <a:cs typeface="Arial" pitchFamily="34" charset="0"/>
              </a:rPr>
              <a:t>Örnek 1: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761399" y="1381682"/>
            <a:ext cx="35684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r-TR" altLang="ko-KR" sz="2400" dirty="0" err="1">
                <a:solidFill>
                  <a:schemeClr val="accent3"/>
                </a:solidFill>
                <a:cs typeface="Arial" pitchFamily="34" charset="0"/>
              </a:rPr>
              <a:t>gets</a:t>
            </a:r>
            <a:r>
              <a:rPr lang="tr-TR" altLang="ko-KR" sz="2400" dirty="0">
                <a:solidFill>
                  <a:schemeClr val="accent3"/>
                </a:solidFill>
                <a:cs typeface="Arial" pitchFamily="34" charset="0"/>
              </a:rPr>
              <a:t>(), </a:t>
            </a:r>
            <a:r>
              <a:rPr lang="tr-TR" altLang="ko-KR" sz="2400" dirty="0" err="1">
                <a:solidFill>
                  <a:schemeClr val="accent3"/>
                </a:solidFill>
                <a:cs typeface="Arial" pitchFamily="34" charset="0"/>
              </a:rPr>
              <a:t>puts</a:t>
            </a:r>
            <a:r>
              <a:rPr lang="tr-TR" altLang="ko-KR" sz="2400" dirty="0">
                <a:solidFill>
                  <a:schemeClr val="accent3"/>
                </a:solidFill>
                <a:cs typeface="Arial" pitchFamily="34" charset="0"/>
              </a:rPr>
              <a:t>()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4310E-FF96-4BC3-9BD0-C856081FB5E4}"/>
              </a:ext>
            </a:extLst>
          </p:cNvPr>
          <p:cNvSpPr txBox="1"/>
          <p:nvPr/>
        </p:nvSpPr>
        <p:spPr>
          <a:xfrm>
            <a:off x="761399" y="2011657"/>
            <a:ext cx="41780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200" dirty="0">
              <a:solidFill>
                <a:srgbClr val="808080"/>
              </a:solidFill>
              <a:latin typeface="Consolas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#define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6F008A"/>
                </a:solidFill>
                <a:latin typeface="Consolas"/>
              </a:rPr>
              <a:t>STLEN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81</a:t>
            </a: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{ 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words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tr-TR" sz="1200" dirty="0">
                <a:solidFill>
                  <a:srgbClr val="6F008A"/>
                </a:solidFill>
                <a:latin typeface="Consolas"/>
              </a:rPr>
              <a:t>STLEN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puts(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"Enter a string, please."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gets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words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"Your string twice:\n"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"%s\n"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words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puts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words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	//</a:t>
            </a:r>
            <a:r>
              <a:rPr lang="tr-TR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satır sonunu komut </a:t>
            </a:r>
          </a:p>
          <a:p>
            <a:r>
              <a:rPr lang="tr-TR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puts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"Done."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	//</a:t>
            </a:r>
            <a:r>
              <a:rPr lang="tr-TR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kendisi ekler.</a:t>
            </a: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142" y="895319"/>
            <a:ext cx="6778411" cy="3556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9171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658852" y="479821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r-TR" altLang="ko-KR" sz="4800" b="1" dirty="0">
                <a:cs typeface="Arial" pitchFamily="34" charset="0"/>
              </a:rPr>
              <a:t>Örnek 2: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761399" y="1308081"/>
            <a:ext cx="35684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r-TR" altLang="ko-KR" sz="2400" dirty="0" err="1">
                <a:solidFill>
                  <a:schemeClr val="accent3"/>
                </a:solidFill>
                <a:cs typeface="Arial" pitchFamily="34" charset="0"/>
              </a:rPr>
              <a:t>fgets</a:t>
            </a:r>
            <a:r>
              <a:rPr lang="tr-TR" altLang="ko-KR" sz="2400" dirty="0">
                <a:solidFill>
                  <a:schemeClr val="accent3"/>
                </a:solidFill>
                <a:cs typeface="Arial" pitchFamily="34" charset="0"/>
              </a:rPr>
              <a:t>(), </a:t>
            </a:r>
            <a:r>
              <a:rPr lang="tr-TR" altLang="ko-KR" sz="2400" dirty="0" err="1">
                <a:solidFill>
                  <a:schemeClr val="accent3"/>
                </a:solidFill>
                <a:cs typeface="Arial" pitchFamily="34" charset="0"/>
              </a:rPr>
              <a:t>fputs</a:t>
            </a:r>
            <a:r>
              <a:rPr lang="tr-TR" altLang="ko-KR" sz="2400" dirty="0">
                <a:solidFill>
                  <a:schemeClr val="accent3"/>
                </a:solidFill>
                <a:cs typeface="Arial" pitchFamily="34" charset="0"/>
              </a:rPr>
              <a:t>()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4310E-FF96-4BC3-9BD0-C856081FB5E4}"/>
              </a:ext>
            </a:extLst>
          </p:cNvPr>
          <p:cNvSpPr txBox="1"/>
          <p:nvPr/>
        </p:nvSpPr>
        <p:spPr>
          <a:xfrm>
            <a:off x="751828" y="1849287"/>
            <a:ext cx="52975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200" dirty="0">
              <a:solidFill>
                <a:srgbClr val="808080"/>
              </a:solidFill>
              <a:latin typeface="Consolas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#define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6F008A"/>
                </a:solidFill>
                <a:latin typeface="Consolas"/>
              </a:rPr>
              <a:t>STLEN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14</a:t>
            </a: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main(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words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tr-TR" sz="1200" dirty="0">
                <a:solidFill>
                  <a:srgbClr val="6F008A"/>
                </a:solidFill>
                <a:latin typeface="Consolas"/>
              </a:rPr>
              <a:t>STLEN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puts(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"Enter a string, please."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fgets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words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dirty="0">
                <a:solidFill>
                  <a:srgbClr val="6F008A"/>
                </a:solidFill>
                <a:latin typeface="Consolas"/>
              </a:rPr>
              <a:t>STLEN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dirty="0" err="1">
                <a:solidFill>
                  <a:srgbClr val="6F008A"/>
                </a:solidFill>
                <a:latin typeface="Consolas"/>
              </a:rPr>
              <a:t>stdin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"Your string twice (puts(), then 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fputs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()):\n"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puts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words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fputs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words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dirty="0" err="1">
                <a:solidFill>
                  <a:srgbClr val="6F008A"/>
                </a:solidFill>
                <a:latin typeface="Consolas"/>
              </a:rPr>
              <a:t>stdout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puts(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"Enter another string, please."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fgets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words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dirty="0">
                <a:solidFill>
                  <a:srgbClr val="6F008A"/>
                </a:solidFill>
                <a:latin typeface="Consolas"/>
              </a:rPr>
              <a:t>STLEN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dirty="0" err="1">
                <a:solidFill>
                  <a:srgbClr val="6F008A"/>
                </a:solidFill>
                <a:latin typeface="Consolas"/>
              </a:rPr>
              <a:t>stdin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"Your string twice (puts(), then 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fputs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()):\n"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puts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words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fputs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words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dirty="0" err="1">
                <a:solidFill>
                  <a:srgbClr val="6F008A"/>
                </a:solidFill>
                <a:latin typeface="Consolas"/>
              </a:rPr>
              <a:t>stdout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puts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"Done."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322" y="965900"/>
            <a:ext cx="5761037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733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658852" y="479821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r-TR" altLang="ko-KR" sz="4800" b="1" dirty="0">
                <a:cs typeface="Arial" pitchFamily="34" charset="0"/>
              </a:rPr>
              <a:t>Örnek3 :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623641" y="1316285"/>
            <a:ext cx="555394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1"/>
            <a:r>
              <a:rPr lang="en-US" dirty="0">
                <a:solidFill>
                  <a:schemeClr val="accent3"/>
                </a:solidFill>
                <a:cs typeface="Arial" pitchFamily="34" charset="0"/>
              </a:rPr>
              <a:t>char *</a:t>
            </a:r>
            <a:r>
              <a:rPr lang="en-US" dirty="0" err="1">
                <a:solidFill>
                  <a:schemeClr val="accent3"/>
                </a:solidFill>
                <a:cs typeface="Arial" pitchFamily="34" charset="0"/>
              </a:rPr>
              <a:t>gets_s</a:t>
            </a:r>
            <a:r>
              <a:rPr lang="en-US" dirty="0">
                <a:solidFill>
                  <a:schemeClr val="accent3"/>
                </a:solidFill>
                <a:cs typeface="Arial" pitchFamily="34" charset="0"/>
              </a:rPr>
              <a:t>( char *buffer, </a:t>
            </a:r>
            <a:r>
              <a:rPr lang="en-US" dirty="0" err="1">
                <a:solidFill>
                  <a:schemeClr val="accent3"/>
                </a:solidFill>
                <a:cs typeface="Arial" pitchFamily="34" charset="0"/>
              </a:rPr>
              <a:t>size_t</a:t>
            </a:r>
            <a:r>
              <a:rPr lang="en-US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cs typeface="Arial" pitchFamily="34" charset="0"/>
              </a:rPr>
              <a:t>sizeInCharacters</a:t>
            </a:r>
            <a:r>
              <a:rPr lang="en-US" dirty="0">
                <a:solidFill>
                  <a:schemeClr val="accent3"/>
                </a:solidFill>
                <a:cs typeface="Arial" pitchFamily="34" charset="0"/>
              </a:rPr>
              <a:t> );</a:t>
            </a:r>
            <a:endParaRPr lang="tr-TR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4310E-FF96-4BC3-9BD0-C856081FB5E4}"/>
              </a:ext>
            </a:extLst>
          </p:cNvPr>
          <p:cNvSpPr txBox="1"/>
          <p:nvPr/>
        </p:nvSpPr>
        <p:spPr>
          <a:xfrm>
            <a:off x="751828" y="1849287"/>
            <a:ext cx="52975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200" dirty="0">
              <a:solidFill>
                <a:srgbClr val="808080"/>
              </a:solidFill>
              <a:latin typeface="Consolas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#define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6F008A"/>
                </a:solidFill>
                <a:latin typeface="Consolas"/>
              </a:rPr>
              <a:t>STLEN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14</a:t>
            </a:r>
          </a:p>
          <a:p>
            <a:endParaRPr lang="tr-TR" sz="1200" dirty="0">
              <a:solidFill>
                <a:srgbClr val="0000FF"/>
              </a:solidFill>
              <a:latin typeface="Consolas"/>
            </a:endParaRPr>
          </a:p>
          <a:p>
            <a:r>
              <a:rPr lang="tr-TR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main(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words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tr-TR" sz="1200" dirty="0">
                <a:solidFill>
                  <a:srgbClr val="6F008A"/>
                </a:solidFill>
                <a:latin typeface="Consolas"/>
              </a:rPr>
              <a:t>STLEN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pPr lvl="1"/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tr-TR" sz="1200" dirty="0" err="1">
                <a:solidFill>
                  <a:srgbClr val="000000"/>
                </a:solidFill>
                <a:latin typeface="Consolas"/>
              </a:rPr>
              <a:t>puts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Enter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strings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 :"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tr-TR" sz="1200" dirty="0" err="1">
                <a:solidFill>
                  <a:srgbClr val="000000"/>
                </a:solidFill>
                <a:latin typeface="Consolas"/>
              </a:rPr>
              <a:t>gets_s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words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dirty="0">
                <a:solidFill>
                  <a:srgbClr val="6F008A"/>
                </a:solidFill>
                <a:latin typeface="Consolas"/>
              </a:rPr>
              <a:t>STLEN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tr-TR" sz="1200" dirty="0" err="1">
                <a:solidFill>
                  <a:srgbClr val="000000"/>
                </a:solidFill>
                <a:latin typeface="Consolas"/>
              </a:rPr>
              <a:t>puts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"Kelimeler:"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tr-TR" sz="1200" dirty="0" err="1">
                <a:solidFill>
                  <a:srgbClr val="000000"/>
                </a:solidFill>
                <a:latin typeface="Consolas"/>
              </a:rPr>
              <a:t>puts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words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67" y="4526943"/>
            <a:ext cx="2874326" cy="1833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6577000" y="2015402"/>
            <a:ext cx="54435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s_gets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1200" dirty="0" err="1">
                <a:solidFill>
                  <a:srgbClr val="808080"/>
                </a:solidFill>
                <a:latin typeface="Consolas"/>
              </a:rPr>
              <a:t>st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ret_val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i = 0;</a:t>
            </a:r>
          </a:p>
          <a:p>
            <a:pPr lvl="1"/>
            <a:r>
              <a:rPr lang="tr-TR" sz="1200" dirty="0" err="1">
                <a:solidFill>
                  <a:srgbClr val="000000"/>
                </a:solidFill>
                <a:latin typeface="Consolas"/>
              </a:rPr>
              <a:t>ret_val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fgets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st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dirty="0">
                <a:solidFill>
                  <a:srgbClr val="808080"/>
                </a:solidFill>
                <a:latin typeface="Consolas"/>
              </a:rPr>
              <a:t>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dirty="0" err="1">
                <a:solidFill>
                  <a:srgbClr val="6F008A"/>
                </a:solidFill>
                <a:latin typeface="Consolas"/>
              </a:rPr>
              <a:t>stdin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/>
              </a:rPr>
              <a:t>if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ret_val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tr-TR" sz="1200" dirty="0" err="1">
                <a:solidFill>
                  <a:srgbClr val="008000"/>
                </a:solidFill>
                <a:latin typeface="Consolas"/>
              </a:rPr>
              <a:t>i.e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., </a:t>
            </a:r>
            <a:r>
              <a:rPr lang="tr-TR" sz="1200" dirty="0" err="1">
                <a:solidFill>
                  <a:srgbClr val="008000"/>
                </a:solidFill>
                <a:latin typeface="Consolas"/>
              </a:rPr>
              <a:t>ret_val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 != NULL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tr-TR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en-US" sz="12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808080"/>
                </a:solidFill>
                <a:latin typeface="Consolas"/>
              </a:rPr>
              <a:t>st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] !=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'\n'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&amp;&amp; </a:t>
            </a:r>
            <a:r>
              <a:rPr lang="en-US" sz="1200" dirty="0" err="1">
                <a:solidFill>
                  <a:srgbClr val="808080"/>
                </a:solidFill>
                <a:latin typeface="Consolas"/>
              </a:rPr>
              <a:t>st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] !=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'\0'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2"/>
            <a:r>
              <a:rPr lang="tr-TR" sz="1200" dirty="0">
                <a:solidFill>
                  <a:srgbClr val="000000"/>
                </a:solidFill>
                <a:latin typeface="Consolas"/>
              </a:rPr>
              <a:t>    i++;</a:t>
            </a:r>
          </a:p>
          <a:p>
            <a:pPr lvl="2"/>
            <a:r>
              <a:rPr lang="tr-TR" sz="1200" dirty="0" err="1">
                <a:solidFill>
                  <a:srgbClr val="0000FF"/>
                </a:solidFill>
                <a:latin typeface="Consolas"/>
              </a:rPr>
              <a:t>if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st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[i] ==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'\n'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2"/>
            <a:r>
              <a:rPr lang="tr-TR" sz="1200" dirty="0">
                <a:solidFill>
                  <a:srgbClr val="80808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st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[i] =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'\0'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must have words[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i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] == '\0'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lvl="2"/>
            <a:r>
              <a:rPr lang="tr-TR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while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getchar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() !=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'\n'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2"/>
            <a:r>
              <a:rPr lang="tr-TR" sz="1200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continue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tr-TR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ret_val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}</a:t>
            </a:r>
            <a:endParaRPr lang="tr-TR" sz="1200" dirty="0"/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6466646" y="1336689"/>
            <a:ext cx="555394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1"/>
            <a:r>
              <a:rPr lang="en-US" dirty="0" err="1">
                <a:solidFill>
                  <a:schemeClr val="accent3"/>
                </a:solidFill>
                <a:cs typeface="Arial" pitchFamily="34" charset="0"/>
              </a:rPr>
              <a:t>gets_s</a:t>
            </a:r>
            <a:r>
              <a:rPr lang="en-US" dirty="0">
                <a:solidFill>
                  <a:schemeClr val="accent3"/>
                </a:solidFill>
                <a:cs typeface="Arial" pitchFamily="34" charset="0"/>
              </a:rPr>
              <a:t>()</a:t>
            </a:r>
            <a:r>
              <a:rPr lang="tr-TR" dirty="0">
                <a:solidFill>
                  <a:schemeClr val="accent3"/>
                </a:solidFill>
                <a:cs typeface="Arial" pitchFamily="34" charset="0"/>
              </a:rPr>
              <a:t> fonksiyonuna benzer bir fonksiyon </a:t>
            </a:r>
          </a:p>
        </p:txBody>
      </p:sp>
    </p:spTree>
    <p:extLst>
      <p:ext uri="{BB962C8B-B14F-4D97-AF65-F5344CB8AC3E}">
        <p14:creationId xmlns:p14="http://schemas.microsoft.com/office/powerpoint/2010/main" val="337824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658852" y="479821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r-TR" altLang="ko-KR" sz="4800" b="1" dirty="0">
                <a:cs typeface="Arial" pitchFamily="34" charset="0"/>
              </a:rPr>
              <a:t>Örnek4 :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623641" y="1316285"/>
            <a:ext cx="555394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1"/>
            <a:r>
              <a:rPr lang="tr-TR" dirty="0" err="1">
                <a:solidFill>
                  <a:schemeClr val="accent3"/>
                </a:solidFill>
                <a:cs typeface="Arial" pitchFamily="34" charset="0"/>
              </a:rPr>
              <a:t>putchar</a:t>
            </a:r>
            <a:r>
              <a:rPr lang="tr-TR" dirty="0">
                <a:solidFill>
                  <a:schemeClr val="accent3"/>
                </a:solidFill>
                <a:cs typeface="Arial" pitchFamily="34" charset="0"/>
              </a:rPr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4310E-FF96-4BC3-9BD0-C856081FB5E4}"/>
              </a:ext>
            </a:extLst>
          </p:cNvPr>
          <p:cNvSpPr txBox="1"/>
          <p:nvPr/>
        </p:nvSpPr>
        <p:spPr>
          <a:xfrm>
            <a:off x="751828" y="1849287"/>
            <a:ext cx="52975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200" dirty="0">
              <a:solidFill>
                <a:srgbClr val="808080"/>
              </a:solidFill>
              <a:latin typeface="Consolas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#define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6F008A"/>
                </a:solidFill>
                <a:latin typeface="Consolas"/>
              </a:rPr>
              <a:t>STLEN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14</a:t>
            </a:r>
          </a:p>
          <a:p>
            <a:r>
              <a:rPr lang="tr-TR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main(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words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tr-TR" sz="1200" dirty="0">
                <a:solidFill>
                  <a:srgbClr val="6F008A"/>
                </a:solidFill>
                <a:latin typeface="Consolas"/>
              </a:rPr>
              <a:t>STLEN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"deneme"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i = 0;</a:t>
            </a: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/>
              </a:rPr>
              <a:t>while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words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[i] !=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'\0'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1"/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putchar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words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[i++]);</a:t>
            </a:r>
          </a:p>
          <a:p>
            <a:pPr lvl="1"/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tr-TR" sz="1200" dirty="0" err="1">
                <a:solidFill>
                  <a:srgbClr val="000000"/>
                </a:solidFill>
                <a:latin typeface="Consolas"/>
              </a:rPr>
              <a:t>putchar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'\n'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3" name="Metin kutusu 2"/>
          <p:cNvSpPr txBox="1"/>
          <p:nvPr/>
        </p:nvSpPr>
        <p:spPr>
          <a:xfrm>
            <a:off x="6049397" y="690804"/>
            <a:ext cx="54435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200" dirty="0">
              <a:solidFill>
                <a:srgbClr val="808080"/>
              </a:solidFill>
              <a:latin typeface="Consolas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#define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6F008A"/>
                </a:solidFill>
                <a:latin typeface="Consolas"/>
              </a:rPr>
              <a:t>STLEN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10</a:t>
            </a: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putKar2(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string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  //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pointer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parametre girişi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count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= 0;</a:t>
            </a: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/>
              </a:rPr>
              <a:t>while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(*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string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/* </a:t>
            </a:r>
            <a:r>
              <a:rPr lang="tr-TR" sz="1200" dirty="0" err="1">
                <a:solidFill>
                  <a:srgbClr val="008000"/>
                </a:solidFill>
                <a:latin typeface="Consolas"/>
              </a:rPr>
              <a:t>null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 karakter yokken*/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tr-TR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tr-TR" sz="1200" dirty="0" err="1">
                <a:solidFill>
                  <a:srgbClr val="000000"/>
                </a:solidFill>
                <a:latin typeface="Consolas"/>
              </a:rPr>
              <a:t>putchar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(*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string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++);</a:t>
            </a:r>
          </a:p>
          <a:p>
            <a:pPr lvl="2"/>
            <a:r>
              <a:rPr lang="tr-TR" sz="1200" dirty="0" err="1">
                <a:solidFill>
                  <a:srgbClr val="000000"/>
                </a:solidFill>
                <a:latin typeface="Consolas"/>
              </a:rPr>
              <a:t>count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pPr lvl="1"/>
            <a:r>
              <a:rPr lang="tr-TR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nsolas"/>
              </a:rPr>
              <a:t>putchar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'\n'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/* 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yeni satır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*/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count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 // yazılan toplam karakter sayısı.</a:t>
            </a:r>
          </a:p>
          <a:p>
            <a:r>
              <a:rPr lang="tr-TR" sz="120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main(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words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tr-TR" sz="1200" dirty="0">
                <a:solidFill>
                  <a:srgbClr val="6F008A"/>
                </a:solidFill>
                <a:latin typeface="Consolas"/>
              </a:rPr>
              <a:t>STLEN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"deneme"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i = putKar2(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words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fi-FI" sz="1200" dirty="0">
                <a:solidFill>
                  <a:srgbClr val="000000"/>
                </a:solidFill>
                <a:latin typeface="Consolas"/>
              </a:rPr>
              <a:t>printf(</a:t>
            </a:r>
            <a:r>
              <a:rPr lang="fi-FI" sz="1200" dirty="0">
                <a:solidFill>
                  <a:srgbClr val="A31515"/>
                </a:solidFill>
                <a:latin typeface="Consolas"/>
              </a:rPr>
              <a:t>"kelime sayisi: %u"</a:t>
            </a:r>
            <a:r>
              <a:rPr lang="fi-FI" sz="1200" dirty="0">
                <a:solidFill>
                  <a:srgbClr val="000000"/>
                </a:solidFill>
                <a:latin typeface="Consolas"/>
              </a:rPr>
              <a:t>, i);</a:t>
            </a:r>
          </a:p>
          <a:p>
            <a:pPr lvl="1"/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}</a:t>
            </a:r>
            <a:endParaRPr lang="tr-TR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201" y="4428076"/>
            <a:ext cx="2512666" cy="171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887" y="4892593"/>
            <a:ext cx="28733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786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617" y="254052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tr-TR" sz="4000" dirty="0" err="1"/>
              <a:t>String</a:t>
            </a:r>
            <a:r>
              <a:rPr lang="tr-TR" sz="4000" dirty="0"/>
              <a:t> ve Karakterlerle ilgili Fonksiyonlar</a:t>
            </a:r>
            <a:endParaRPr lang="en-US" sz="4000" dirty="0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0408B44B-876F-47EB-9B09-119AA6C93F03}"/>
              </a:ext>
            </a:extLst>
          </p:cNvPr>
          <p:cNvGrpSpPr/>
          <p:nvPr/>
        </p:nvGrpSpPr>
        <p:grpSpPr>
          <a:xfrm>
            <a:off x="419012" y="4544033"/>
            <a:ext cx="3640240" cy="1335474"/>
            <a:chOff x="643028" y="4941885"/>
            <a:chExt cx="2385173" cy="967775"/>
          </a:xfrm>
        </p:grpSpPr>
        <p:sp>
          <p:nvSpPr>
            <p:cNvPr id="163" name="Text Placeholder 8">
              <a:extLst>
                <a:ext uri="{FF2B5EF4-FFF2-40B4-BE49-F238E27FC236}">
                  <a16:creationId xmlns:a16="http://schemas.microsoft.com/office/drawing/2014/main" id="{2808C26A-FDE2-497E-A9DC-5DFEC923FA49}"/>
                </a:ext>
              </a:extLst>
            </p:cNvPr>
            <p:cNvSpPr txBox="1">
              <a:spLocks/>
            </p:cNvSpPr>
            <p:nvPr/>
          </p:nvSpPr>
          <p:spPr>
            <a:xfrm>
              <a:off x="643028" y="4941885"/>
              <a:ext cx="2196000" cy="2772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tr-T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Character Handling Library</a:t>
              </a:r>
              <a:endParaRPr lang="tr-TR" altLang="tr-T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endParaRPr>
            </a:p>
          </p:txBody>
        </p:sp>
        <p:sp>
          <p:nvSpPr>
            <p:cNvPr id="164" name="Text Placeholder 29">
              <a:extLst>
                <a:ext uri="{FF2B5EF4-FFF2-40B4-BE49-F238E27FC236}">
                  <a16:creationId xmlns:a16="http://schemas.microsoft.com/office/drawing/2014/main" id="{69801AB6-A925-4E66-9209-ED3277206A8C}"/>
                </a:ext>
              </a:extLst>
            </p:cNvPr>
            <p:cNvSpPr txBox="1">
              <a:spLocks/>
            </p:cNvSpPr>
            <p:nvPr/>
          </p:nvSpPr>
          <p:spPr>
            <a:xfrm>
              <a:off x="643028" y="5218884"/>
              <a:ext cx="2385173" cy="690776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tr-TR" altLang="ko-KR" dirty="0" err="1">
                  <a:cs typeface="Arial" pitchFamily="34" charset="0"/>
                </a:rPr>
                <a:t>ctype.h</a:t>
              </a:r>
              <a:r>
                <a:rPr lang="tr-TR" altLang="ko-KR" dirty="0">
                  <a:cs typeface="Arial" pitchFamily="34" charset="0"/>
                </a:rPr>
                <a:t> başlık dosyasında tanımlanmış olan fonksiyonlardır. Burada </a:t>
              </a:r>
              <a:r>
                <a:rPr lang="tr-TR" dirty="0"/>
                <a:t>karakterleri test etmek ve</a:t>
              </a:r>
            </a:p>
            <a:p>
              <a:pPr algn="just"/>
              <a:r>
                <a:rPr lang="tr-TR" dirty="0"/>
                <a:t>eşleştirmek için yararlı olan çeşitli fonksiyonlar</a:t>
              </a:r>
            </a:p>
            <a:p>
              <a:pPr algn="just"/>
              <a:r>
                <a:rPr lang="tr-TR" dirty="0"/>
                <a:t>vardır.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CAD608B-FF9D-45FC-AD6B-00A3F32462F4}"/>
              </a:ext>
            </a:extLst>
          </p:cNvPr>
          <p:cNvGrpSpPr/>
          <p:nvPr/>
        </p:nvGrpSpPr>
        <p:grpSpPr>
          <a:xfrm>
            <a:off x="8904437" y="4544033"/>
            <a:ext cx="2804650" cy="958672"/>
            <a:chOff x="9113277" y="5125337"/>
            <a:chExt cx="2196000" cy="958672"/>
          </a:xfrm>
        </p:grpSpPr>
        <p:sp>
          <p:nvSpPr>
            <p:cNvPr id="166" name="Text Placeholder 30">
              <a:extLst>
                <a:ext uri="{FF2B5EF4-FFF2-40B4-BE49-F238E27FC236}">
                  <a16:creationId xmlns:a16="http://schemas.microsoft.com/office/drawing/2014/main" id="{3B91AAB5-18FC-4738-8518-D10F09CD917A}"/>
                </a:ext>
              </a:extLst>
            </p:cNvPr>
            <p:cNvSpPr txBox="1">
              <a:spLocks/>
            </p:cNvSpPr>
            <p:nvPr/>
          </p:nvSpPr>
          <p:spPr>
            <a:xfrm>
              <a:off x="9113277" y="5125337"/>
              <a:ext cx="2196000" cy="2772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tr-TR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String Conversion Functions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endParaRPr>
            </a:p>
          </p:txBody>
        </p:sp>
        <p:sp>
          <p:nvSpPr>
            <p:cNvPr id="167" name="Text Placeholder 31">
              <a:extLst>
                <a:ext uri="{FF2B5EF4-FFF2-40B4-BE49-F238E27FC236}">
                  <a16:creationId xmlns:a16="http://schemas.microsoft.com/office/drawing/2014/main" id="{63A4FC7C-7DB8-4995-89B3-CD485ECECA28}"/>
                </a:ext>
              </a:extLst>
            </p:cNvPr>
            <p:cNvSpPr txBox="1">
              <a:spLocks/>
            </p:cNvSpPr>
            <p:nvPr/>
          </p:nvSpPr>
          <p:spPr>
            <a:xfrm>
              <a:off x="9113277" y="5402336"/>
              <a:ext cx="2196000" cy="681673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tr-TR" altLang="ko-KR" dirty="0" err="1">
                  <a:cs typeface="Arial" pitchFamily="34" charset="0"/>
                </a:rPr>
                <a:t>String</a:t>
              </a:r>
              <a:r>
                <a:rPr lang="tr-TR" altLang="ko-KR" dirty="0">
                  <a:cs typeface="Arial" pitchFamily="34" charset="0"/>
                </a:rPr>
                <a:t> olarak tanımlanan sayısal ifadeleri ilgili veri tiplerine veya sayı tiplerini </a:t>
              </a:r>
              <a:r>
                <a:rPr lang="tr-TR" altLang="ko-KR" dirty="0" err="1">
                  <a:cs typeface="Arial" pitchFamily="34" charset="0"/>
                </a:rPr>
                <a:t>string</a:t>
              </a:r>
              <a:r>
                <a:rPr lang="tr-TR" altLang="ko-KR" dirty="0">
                  <a:cs typeface="Arial" pitchFamily="34" charset="0"/>
                </a:rPr>
                <a:t> e çevirirler.</a:t>
              </a:r>
              <a:endParaRPr lang="ko-KR" altLang="en-US" dirty="0">
                <a:cs typeface="Arial" pitchFamily="34" charset="0"/>
              </a:endParaRPr>
            </a:p>
          </p:txBody>
        </p:sp>
      </p:grpSp>
      <p:sp>
        <p:nvSpPr>
          <p:cNvPr id="168" name="Oval 19">
            <a:extLst>
              <a:ext uri="{FF2B5EF4-FFF2-40B4-BE49-F238E27FC236}">
                <a16:creationId xmlns:a16="http://schemas.microsoft.com/office/drawing/2014/main" id="{8BB8C4E6-3DC2-4E4C-B040-CC7B5FA40560}"/>
              </a:ext>
            </a:extLst>
          </p:cNvPr>
          <p:cNvSpPr/>
          <p:nvPr/>
        </p:nvSpPr>
        <p:spPr>
          <a:xfrm>
            <a:off x="9929566" y="3689642"/>
            <a:ext cx="754393" cy="754393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69" name="Oval 20">
            <a:extLst>
              <a:ext uri="{FF2B5EF4-FFF2-40B4-BE49-F238E27FC236}">
                <a16:creationId xmlns:a16="http://schemas.microsoft.com/office/drawing/2014/main" id="{CAB30BBF-F98E-4978-954C-B6CA3F3BB96E}"/>
              </a:ext>
            </a:extLst>
          </p:cNvPr>
          <p:cNvSpPr/>
          <p:nvPr/>
        </p:nvSpPr>
        <p:spPr>
          <a:xfrm>
            <a:off x="1459317" y="3689642"/>
            <a:ext cx="754393" cy="754393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70" name="Donut 8">
            <a:extLst>
              <a:ext uri="{FF2B5EF4-FFF2-40B4-BE49-F238E27FC236}">
                <a16:creationId xmlns:a16="http://schemas.microsoft.com/office/drawing/2014/main" id="{89B2DCE3-B5A3-4B19-AC3F-A984DDDAC241}"/>
              </a:ext>
            </a:extLst>
          </p:cNvPr>
          <p:cNvSpPr/>
          <p:nvPr/>
        </p:nvSpPr>
        <p:spPr>
          <a:xfrm>
            <a:off x="10136056" y="3843826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71" name="Oval 21">
            <a:extLst>
              <a:ext uri="{FF2B5EF4-FFF2-40B4-BE49-F238E27FC236}">
                <a16:creationId xmlns:a16="http://schemas.microsoft.com/office/drawing/2014/main" id="{486B94E3-E9CA-4AF4-96F8-0C2F2D5C25D7}"/>
              </a:ext>
            </a:extLst>
          </p:cNvPr>
          <p:cNvSpPr>
            <a:spLocks noChangeAspect="1"/>
          </p:cNvSpPr>
          <p:nvPr/>
        </p:nvSpPr>
        <p:spPr>
          <a:xfrm>
            <a:off x="1669067" y="3898406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327CA41-1321-4A5D-83E9-9F4FDA285FF0}"/>
              </a:ext>
            </a:extLst>
          </p:cNvPr>
          <p:cNvGrpSpPr/>
          <p:nvPr/>
        </p:nvGrpSpPr>
        <p:grpSpPr>
          <a:xfrm>
            <a:off x="4389569" y="1879687"/>
            <a:ext cx="3384374" cy="1743730"/>
            <a:chOff x="4998000" y="2525896"/>
            <a:chExt cx="2196000" cy="903104"/>
          </a:xfrm>
        </p:grpSpPr>
        <p:sp>
          <p:nvSpPr>
            <p:cNvPr id="173" name="Text Placeholder 30">
              <a:extLst>
                <a:ext uri="{FF2B5EF4-FFF2-40B4-BE49-F238E27FC236}">
                  <a16:creationId xmlns:a16="http://schemas.microsoft.com/office/drawing/2014/main" id="{9ED0DCA1-3352-478B-B8C8-EB4C9572777F}"/>
                </a:ext>
              </a:extLst>
            </p:cNvPr>
            <p:cNvSpPr txBox="1">
              <a:spLocks/>
            </p:cNvSpPr>
            <p:nvPr/>
          </p:nvSpPr>
          <p:spPr>
            <a:xfrm>
              <a:off x="4998000" y="2525896"/>
              <a:ext cx="2196000" cy="2772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tr-TR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String Manipulation Functions of the String Handling Library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endParaRPr>
            </a:p>
          </p:txBody>
        </p:sp>
        <p:sp>
          <p:nvSpPr>
            <p:cNvPr id="174" name="Text Placeholder 31">
              <a:extLst>
                <a:ext uri="{FF2B5EF4-FFF2-40B4-BE49-F238E27FC236}">
                  <a16:creationId xmlns:a16="http://schemas.microsoft.com/office/drawing/2014/main" id="{66394069-3517-440D-88F9-027F57618E67}"/>
                </a:ext>
              </a:extLst>
            </p:cNvPr>
            <p:cNvSpPr txBox="1">
              <a:spLocks/>
            </p:cNvSpPr>
            <p:nvPr/>
          </p:nvSpPr>
          <p:spPr>
            <a:xfrm>
              <a:off x="4998000" y="2802895"/>
              <a:ext cx="2196000" cy="626105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altLang="ko-KR" dirty="0">
                  <a:cs typeface="Arial" pitchFamily="34" charset="0"/>
                </a:rPr>
                <a:t>Bu fonksiyonlar  «</a:t>
              </a:r>
              <a:r>
                <a:rPr lang="tr-TR" dirty="0" err="1"/>
                <a:t>string.h</a:t>
              </a:r>
              <a:r>
                <a:rPr lang="tr-TR" dirty="0"/>
                <a:t>» kütüphanesinde</a:t>
              </a:r>
            </a:p>
            <a:p>
              <a:r>
                <a:rPr lang="tr-TR" dirty="0"/>
                <a:t>bulunurlar.  Bir </a:t>
              </a:r>
              <a:r>
                <a:rPr lang="tr-TR" dirty="0" err="1"/>
                <a:t>stringlerle</a:t>
              </a:r>
              <a:r>
                <a:rPr lang="tr-TR" dirty="0"/>
                <a:t> ilgili, kopyalama, </a:t>
              </a:r>
            </a:p>
            <a:p>
              <a:r>
                <a:rPr lang="tr-TR" dirty="0"/>
                <a:t>karşılaştırma, arama vb. işlemleri yaparlar.</a:t>
              </a:r>
            </a:p>
            <a:p>
              <a:endParaRPr lang="ko-KR" altLang="en-US" dirty="0">
                <a:cs typeface="Arial" pitchFamily="34" charset="0"/>
              </a:endParaRPr>
            </a:p>
          </p:txBody>
        </p:sp>
      </p:grpSp>
      <p:sp>
        <p:nvSpPr>
          <p:cNvPr id="175" name="Oval 19">
            <a:extLst>
              <a:ext uri="{FF2B5EF4-FFF2-40B4-BE49-F238E27FC236}">
                <a16:creationId xmlns:a16="http://schemas.microsoft.com/office/drawing/2014/main" id="{E88FCA26-96F0-4D46-928C-129436CDE05B}"/>
              </a:ext>
            </a:extLst>
          </p:cNvPr>
          <p:cNvSpPr/>
          <p:nvPr/>
        </p:nvSpPr>
        <p:spPr>
          <a:xfrm>
            <a:off x="5704561" y="1090201"/>
            <a:ext cx="754393" cy="754393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76" name="Rounded Rectangle 12">
            <a:extLst>
              <a:ext uri="{FF2B5EF4-FFF2-40B4-BE49-F238E27FC236}">
                <a16:creationId xmlns:a16="http://schemas.microsoft.com/office/drawing/2014/main" id="{A62D1565-5FC2-4603-B311-38B128ED68C6}"/>
              </a:ext>
            </a:extLst>
          </p:cNvPr>
          <p:cNvSpPr>
            <a:spLocks noChangeAspect="1"/>
          </p:cNvSpPr>
          <p:nvPr/>
        </p:nvSpPr>
        <p:spPr>
          <a:xfrm>
            <a:off x="5905170" y="1263290"/>
            <a:ext cx="353173" cy="420869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87876C98-F0BF-4B09-84BD-56CE576C953D}"/>
              </a:ext>
            </a:extLst>
          </p:cNvPr>
          <p:cNvCxnSpPr>
            <a:cxnSpLocks/>
            <a:stCxn id="175" idx="6"/>
            <a:endCxn id="168" idx="0"/>
          </p:cNvCxnSpPr>
          <p:nvPr/>
        </p:nvCxnSpPr>
        <p:spPr>
          <a:xfrm>
            <a:off x="6458954" y="1467398"/>
            <a:ext cx="3847809" cy="2222244"/>
          </a:xfrm>
          <a:prstGeom prst="bentConnector2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98600F5B-68F1-4FD4-ACE5-6516B1E6AE0B}"/>
              </a:ext>
            </a:extLst>
          </p:cNvPr>
          <p:cNvCxnSpPr>
            <a:cxnSpLocks/>
            <a:stCxn id="175" idx="2"/>
            <a:endCxn id="169" idx="0"/>
          </p:cNvCxnSpPr>
          <p:nvPr/>
        </p:nvCxnSpPr>
        <p:spPr>
          <a:xfrm rot="10800000" flipV="1">
            <a:off x="1836515" y="1467398"/>
            <a:ext cx="3868047" cy="2222244"/>
          </a:xfrm>
          <a:prstGeom prst="bentConnector2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4E55BDDB-1056-4CD6-B4E3-505FFD07596A}"/>
              </a:ext>
            </a:extLst>
          </p:cNvPr>
          <p:cNvSpPr/>
          <p:nvPr/>
        </p:nvSpPr>
        <p:spPr>
          <a:xfrm>
            <a:off x="5806553" y="3339372"/>
            <a:ext cx="652401" cy="559033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">
            <a:extLst>
              <a:ext uri="{FF2B5EF4-FFF2-40B4-BE49-F238E27FC236}">
                <a16:creationId xmlns:a16="http://schemas.microsoft.com/office/drawing/2014/main" id="{9CC95D95-2A6D-43EB-9033-FB37E80F9310}"/>
              </a:ext>
            </a:extLst>
          </p:cNvPr>
          <p:cNvSpPr>
            <a:spLocks noChangeAspect="1"/>
          </p:cNvSpPr>
          <p:nvPr/>
        </p:nvSpPr>
        <p:spPr>
          <a:xfrm>
            <a:off x="5616928" y="4019659"/>
            <a:ext cx="1042637" cy="1038772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 Placeholder 30">
            <a:extLst>
              <a:ext uri="{FF2B5EF4-FFF2-40B4-BE49-F238E27FC236}">
                <a16:creationId xmlns:a16="http://schemas.microsoft.com/office/drawing/2014/main" id="{3B91AAB5-18FC-4738-8518-D10F09CD917A}"/>
              </a:ext>
            </a:extLst>
          </p:cNvPr>
          <p:cNvSpPr txBox="1">
            <a:spLocks/>
          </p:cNvSpPr>
          <p:nvPr/>
        </p:nvSpPr>
        <p:spPr>
          <a:xfrm>
            <a:off x="4824013" y="5105643"/>
            <a:ext cx="3089391" cy="654002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tr-T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Functions of the </a:t>
            </a:r>
            <a:endParaRPr lang="tr-TR" altLang="tr-T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tr-T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String- handling Library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25" name="Text Placeholder 31">
            <a:extLst>
              <a:ext uri="{FF2B5EF4-FFF2-40B4-BE49-F238E27FC236}">
                <a16:creationId xmlns:a16="http://schemas.microsoft.com/office/drawing/2014/main" id="{63A4FC7C-7DB8-4995-89B3-CD485ECECA28}"/>
              </a:ext>
            </a:extLst>
          </p:cNvPr>
          <p:cNvSpPr txBox="1">
            <a:spLocks/>
          </p:cNvSpPr>
          <p:nvPr/>
        </p:nvSpPr>
        <p:spPr>
          <a:xfrm>
            <a:off x="4824012" y="5674187"/>
            <a:ext cx="3089391" cy="769342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/>
              <a:t>Tanımlanmış bellek işleme kitaplığı </a:t>
            </a:r>
            <a:r>
              <a:rPr lang="tr-TR" dirty="0" err="1"/>
              <a:t>işlevleribir</a:t>
            </a:r>
            <a:r>
              <a:rPr lang="tr-TR" dirty="0"/>
              <a:t> bellek bloğu olarak değerlendirilen </a:t>
            </a:r>
          </a:p>
          <a:p>
            <a:pPr algn="just"/>
            <a:r>
              <a:rPr lang="tr-TR" dirty="0"/>
              <a:t>karakter dizilerini işleyebilir, karşılaştırabilir ve arayabilirler.</a:t>
            </a:r>
            <a:endParaRPr lang="ko-KR" alt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40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A0F0CE4-1AA4-4781-A459-F01954AE5FAA}"/>
              </a:ext>
            </a:extLst>
          </p:cNvPr>
          <p:cNvSpPr txBox="1">
            <a:spLocks/>
          </p:cNvSpPr>
          <p:nvPr/>
        </p:nvSpPr>
        <p:spPr>
          <a:xfrm>
            <a:off x="11171999" y="121920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36A26A-2E3A-47AE-954E-9DF5BBE68113}"/>
              </a:ext>
            </a:extLst>
          </p:cNvPr>
          <p:cNvSpPr txBox="1">
            <a:spLocks/>
          </p:cNvSpPr>
          <p:nvPr/>
        </p:nvSpPr>
        <p:spPr>
          <a:xfrm rot="10800000">
            <a:off x="11491356" y="5658539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00679DC6-FE1A-482B-90BA-0C89B207A6B2}"/>
              </a:ext>
            </a:extLst>
          </p:cNvPr>
          <p:cNvSpPr txBox="1">
            <a:spLocks/>
          </p:cNvSpPr>
          <p:nvPr/>
        </p:nvSpPr>
        <p:spPr>
          <a:xfrm>
            <a:off x="5751667" y="6141409"/>
            <a:ext cx="2615596" cy="59590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tr-TR" sz="2000" dirty="0"/>
              <a:t>Fonksiyonları</a:t>
            </a:r>
            <a:endParaRPr lang="en-US" sz="2000" dirty="0"/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DE75FCF7-AF4B-42AF-B16E-A23B01A44B88}"/>
              </a:ext>
            </a:extLst>
          </p:cNvPr>
          <p:cNvSpPr txBox="1">
            <a:spLocks/>
          </p:cNvSpPr>
          <p:nvPr/>
        </p:nvSpPr>
        <p:spPr>
          <a:xfrm>
            <a:off x="4405044" y="5699238"/>
            <a:ext cx="3611196" cy="59590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4000" spc="300" dirty="0">
                <a:solidFill>
                  <a:schemeClr val="accent2"/>
                </a:solidFill>
                <a:latin typeface="+mj-lt"/>
              </a:rPr>
              <a:t>Karakter</a:t>
            </a:r>
            <a:endParaRPr lang="en-US" sz="4000" spc="300" dirty="0">
              <a:solidFill>
                <a:schemeClr val="accent2"/>
              </a:solidFill>
              <a:latin typeface="+mj-lt"/>
            </a:endParaRPr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434852"/>
              </p:ext>
            </p:extLst>
          </p:nvPr>
        </p:nvGraphicFramePr>
        <p:xfrm>
          <a:off x="1065530" y="712639"/>
          <a:ext cx="8820150" cy="4759101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529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0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970">
                <a:tc>
                  <a:txBody>
                    <a:bodyPr/>
                    <a:lstStyle/>
                    <a:p>
                      <a:pPr marL="25400" marR="25400" algn="ctr">
                        <a:lnSpc>
                          <a:spcPts val="1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  <a:tabLst>
                          <a:tab pos="228600" algn="l"/>
                          <a:tab pos="12192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lang="en-US" sz="1600" dirty="0">
                          <a:effectLst/>
                        </a:rPr>
                        <a:t>Prototype</a:t>
                      </a:r>
                      <a:endParaRPr lang="tr-TR" sz="900" dirty="0">
                        <a:solidFill>
                          <a:srgbClr val="000000"/>
                        </a:solidFill>
                        <a:effectLst/>
                        <a:latin typeface="AvantGarde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5400" marR="25400" algn="ctr">
                        <a:lnSpc>
                          <a:spcPts val="1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  <a:tabLst>
                          <a:tab pos="228600" algn="l"/>
                          <a:tab pos="12192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tr-TR" sz="900" dirty="0">
                        <a:solidFill>
                          <a:srgbClr val="000000"/>
                        </a:solidFill>
                        <a:effectLst/>
                        <a:latin typeface="AvantGarde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026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400" dirty="0" err="1">
                          <a:effectLst/>
                        </a:rPr>
                        <a:t>int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isdigit</a:t>
                      </a:r>
                      <a:r>
                        <a:rPr lang="en-US" sz="1400" dirty="0">
                          <a:effectLst/>
                        </a:rPr>
                        <a:t>( </a:t>
                      </a:r>
                      <a:r>
                        <a:rPr lang="en-US" sz="1400" dirty="0" err="1">
                          <a:effectLst/>
                        </a:rPr>
                        <a:t>int</a:t>
                      </a:r>
                      <a:r>
                        <a:rPr lang="en-US" sz="1400" dirty="0">
                          <a:effectLst/>
                        </a:rPr>
                        <a:t> c )</a:t>
                      </a:r>
                      <a:endParaRPr lang="tr-TR" sz="1000" dirty="0">
                        <a:solidFill>
                          <a:srgbClr val="000000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400" dirty="0">
                          <a:effectLst/>
                        </a:rPr>
                        <a:t>Returns true if c is a digit and false otherwise.</a:t>
                      </a:r>
                      <a:endParaRPr lang="tr-TR" sz="1000" dirty="0">
                        <a:solidFill>
                          <a:srgbClr val="000000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774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400">
                          <a:effectLst/>
                        </a:rPr>
                        <a:t>int isalpha( int c )</a:t>
                      </a:r>
                      <a:endParaRPr lang="tr-TR" sz="1000">
                        <a:solidFill>
                          <a:srgbClr val="000000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400">
                          <a:effectLst/>
                        </a:rPr>
                        <a:t>Returns true if c is a letter and false otherwise.</a:t>
                      </a:r>
                      <a:endParaRPr lang="tr-TR" sz="1000">
                        <a:solidFill>
                          <a:srgbClr val="000000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774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400">
                          <a:effectLst/>
                        </a:rPr>
                        <a:t>int isalnum( int c )</a:t>
                      </a:r>
                      <a:endParaRPr lang="tr-TR" sz="1000">
                        <a:solidFill>
                          <a:srgbClr val="000000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400">
                          <a:effectLst/>
                        </a:rPr>
                        <a:t>Returns true if c is a digit or a letter and false otherwise.</a:t>
                      </a:r>
                      <a:endParaRPr lang="tr-TR" sz="1000">
                        <a:solidFill>
                          <a:srgbClr val="000000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96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400">
                          <a:effectLst/>
                        </a:rPr>
                        <a:t>int isxdigit( int c )</a:t>
                      </a:r>
                      <a:endParaRPr lang="tr-TR" sz="1000">
                        <a:solidFill>
                          <a:srgbClr val="000000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400">
                          <a:effectLst/>
                        </a:rPr>
                        <a:t>Returns true if c is a hexadecimal digit character and false otherwise.</a:t>
                      </a:r>
                      <a:endParaRPr lang="tr-TR" sz="1000">
                        <a:solidFill>
                          <a:srgbClr val="000000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774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400">
                          <a:effectLst/>
                        </a:rPr>
                        <a:t>int islower( int c )</a:t>
                      </a:r>
                      <a:endParaRPr lang="tr-TR" sz="1000">
                        <a:solidFill>
                          <a:srgbClr val="000000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400">
                          <a:effectLst/>
                        </a:rPr>
                        <a:t>Returns true if c is a lowercase letter and false otherwise.</a:t>
                      </a:r>
                      <a:endParaRPr lang="tr-TR" sz="1000">
                        <a:solidFill>
                          <a:srgbClr val="000000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774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400">
                          <a:effectLst/>
                        </a:rPr>
                        <a:t>int isupper( int c )</a:t>
                      </a:r>
                      <a:endParaRPr lang="tr-TR" sz="1000">
                        <a:solidFill>
                          <a:srgbClr val="000000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400">
                          <a:effectLst/>
                        </a:rPr>
                        <a:t>Returns true if c is an uppercase letter; false other­wise.</a:t>
                      </a:r>
                      <a:endParaRPr lang="tr-TR" sz="1000">
                        <a:solidFill>
                          <a:srgbClr val="000000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549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400">
                          <a:effectLst/>
                        </a:rPr>
                        <a:t>int tolower( int c )</a:t>
                      </a:r>
                      <a:endParaRPr lang="tr-TR" sz="1000">
                        <a:solidFill>
                          <a:srgbClr val="000000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400">
                          <a:effectLst/>
                        </a:rPr>
                        <a:t>If c is an uppercase letter, tolower returns c as a lowercase letter. Otherwise, tolower returns the argument unchanged.</a:t>
                      </a:r>
                      <a:endParaRPr lang="tr-TR" sz="1000">
                        <a:solidFill>
                          <a:srgbClr val="000000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5549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400">
                          <a:effectLst/>
                        </a:rPr>
                        <a:t>int toupper( int c )</a:t>
                      </a:r>
                      <a:endParaRPr lang="tr-TR" sz="1000">
                        <a:solidFill>
                          <a:srgbClr val="000000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400" dirty="0">
                          <a:effectLst/>
                        </a:rPr>
                        <a:t>If c is a lowercase letter, </a:t>
                      </a:r>
                      <a:r>
                        <a:rPr lang="en-US" sz="1400" dirty="0" err="1">
                          <a:effectLst/>
                        </a:rPr>
                        <a:t>toupper</a:t>
                      </a:r>
                      <a:r>
                        <a:rPr lang="en-US" sz="1400" dirty="0">
                          <a:effectLst/>
                        </a:rPr>
                        <a:t> returns c as an uppercase letter. Otherwise, </a:t>
                      </a:r>
                      <a:r>
                        <a:rPr lang="en-US" sz="1400" dirty="0" err="1">
                          <a:effectLst/>
                        </a:rPr>
                        <a:t>toupper</a:t>
                      </a:r>
                      <a:r>
                        <a:rPr lang="en-US" sz="1400" dirty="0">
                          <a:effectLst/>
                        </a:rPr>
                        <a:t> returns the argument unchanged.</a:t>
                      </a:r>
                      <a:endParaRPr lang="tr-TR" sz="1000" dirty="0">
                        <a:solidFill>
                          <a:srgbClr val="000000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53323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400">
                          <a:effectLst/>
                        </a:rPr>
                        <a:t>int isspace( int c )</a:t>
                      </a:r>
                      <a:endParaRPr lang="tr-TR" sz="1000">
                        <a:solidFill>
                          <a:srgbClr val="000000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400">
                          <a:effectLst/>
                        </a:rPr>
                        <a:t>Returns true if c is a white-space character—newline ('\n'), space (' '), form feed ('\f'), carriage return ('\r'), horizontal tab ('\t'), or vertical tab ('\v')—and false otherwise</a:t>
                      </a:r>
                      <a:endParaRPr lang="tr-TR" sz="1000">
                        <a:solidFill>
                          <a:srgbClr val="000000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7774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400">
                          <a:effectLst/>
                        </a:rPr>
                        <a:t>int iscntrl( int c )</a:t>
                      </a:r>
                      <a:endParaRPr lang="tr-TR" sz="1000">
                        <a:solidFill>
                          <a:srgbClr val="000000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400">
                          <a:effectLst/>
                        </a:rPr>
                        <a:t>Returns true if c is a control character and false other­wise.</a:t>
                      </a:r>
                      <a:endParaRPr lang="tr-TR" sz="1000">
                        <a:solidFill>
                          <a:srgbClr val="000000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5549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400">
                          <a:effectLst/>
                        </a:rPr>
                        <a:t>int ispunct( int c )</a:t>
                      </a:r>
                      <a:endParaRPr lang="tr-TR" sz="1000">
                        <a:solidFill>
                          <a:srgbClr val="000000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400">
                          <a:effectLst/>
                        </a:rPr>
                        <a:t>Returns true if c is a printing character other than a space, a digit, or a letter and false otherwise.</a:t>
                      </a:r>
                      <a:endParaRPr lang="tr-TR" sz="1000">
                        <a:solidFill>
                          <a:srgbClr val="000000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5549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400">
                          <a:effectLst/>
                        </a:rPr>
                        <a:t>int isprint( int c )</a:t>
                      </a:r>
                      <a:endParaRPr lang="tr-TR" sz="1000">
                        <a:solidFill>
                          <a:srgbClr val="000000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400">
                          <a:effectLst/>
                        </a:rPr>
                        <a:t>Returns true value if c is a printing character including space (' ') and false otherwise.</a:t>
                      </a:r>
                      <a:endParaRPr lang="tr-TR" sz="1000">
                        <a:solidFill>
                          <a:srgbClr val="000000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8080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400" dirty="0" err="1">
                          <a:effectLst/>
                        </a:rPr>
                        <a:t>int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isgraph</a:t>
                      </a:r>
                      <a:r>
                        <a:rPr lang="en-US" sz="1400" dirty="0">
                          <a:effectLst/>
                        </a:rPr>
                        <a:t>( </a:t>
                      </a:r>
                      <a:r>
                        <a:rPr lang="en-US" sz="1400" dirty="0" err="1">
                          <a:effectLst/>
                        </a:rPr>
                        <a:t>int</a:t>
                      </a:r>
                      <a:r>
                        <a:rPr lang="en-US" sz="1400" dirty="0">
                          <a:effectLst/>
                        </a:rPr>
                        <a:t> c )</a:t>
                      </a:r>
                      <a:endParaRPr lang="tr-TR" sz="1000" dirty="0">
                        <a:solidFill>
                          <a:srgbClr val="000000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400" dirty="0">
                          <a:effectLst/>
                        </a:rPr>
                        <a:t>Returns true if c is a printing character other than space (' ') and false otherwise.</a:t>
                      </a:r>
                      <a:endParaRPr lang="tr-TR" sz="1000" dirty="0">
                        <a:solidFill>
                          <a:srgbClr val="000000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988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A0F0CE4-1AA4-4781-A459-F01954AE5FAA}"/>
              </a:ext>
            </a:extLst>
          </p:cNvPr>
          <p:cNvSpPr txBox="1">
            <a:spLocks/>
          </p:cNvSpPr>
          <p:nvPr/>
        </p:nvSpPr>
        <p:spPr>
          <a:xfrm>
            <a:off x="8835199" y="0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36A26A-2E3A-47AE-954E-9DF5BBE68113}"/>
              </a:ext>
            </a:extLst>
          </p:cNvPr>
          <p:cNvSpPr txBox="1">
            <a:spLocks/>
          </p:cNvSpPr>
          <p:nvPr/>
        </p:nvSpPr>
        <p:spPr>
          <a:xfrm rot="10800000">
            <a:off x="11369436" y="5953898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-10160" y="0"/>
            <a:ext cx="573024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tr-TR" sz="1200" b="1" dirty="0">
                <a:solidFill>
                  <a:srgbClr val="275AFF"/>
                </a:solidFill>
                <a:latin typeface="Courier New" pitchFamily="49" charset="0"/>
              </a:rPr>
              <a:t>#include</a:t>
            </a:r>
            <a:r>
              <a:rPr lang="en-US" altLang="tr-TR" sz="1200" b="1" dirty="0">
                <a:solidFill>
                  <a:srgbClr val="000000"/>
                </a:solidFill>
                <a:latin typeface="Courier New" pitchFamily="49" charset="0"/>
              </a:rPr>
              <a:t> &lt;</a:t>
            </a:r>
            <a:r>
              <a:rPr lang="en-US" altLang="tr-TR" sz="1200" b="1" dirty="0" err="1">
                <a:solidFill>
                  <a:srgbClr val="000000"/>
                </a:solidFill>
                <a:latin typeface="Courier New" pitchFamily="49" charset="0"/>
              </a:rPr>
              <a:t>stdio.h</a:t>
            </a:r>
            <a:r>
              <a:rPr lang="en-US" altLang="tr-TR" sz="12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r>
              <a:rPr lang="en-US" altLang="tr-TR" sz="1200" b="1" dirty="0">
                <a:solidFill>
                  <a:srgbClr val="275AFF"/>
                </a:solidFill>
                <a:latin typeface="Courier New" pitchFamily="49" charset="0"/>
              </a:rPr>
              <a:t>#include</a:t>
            </a:r>
            <a:r>
              <a:rPr lang="en-US" altLang="tr-TR" sz="1200" b="1" dirty="0">
                <a:solidFill>
                  <a:srgbClr val="000000"/>
                </a:solidFill>
                <a:latin typeface="Courier New" pitchFamily="49" charset="0"/>
              </a:rPr>
              <a:t> &lt;</a:t>
            </a:r>
            <a:r>
              <a:rPr lang="en-US" altLang="tr-TR" sz="1200" b="1" dirty="0" err="1">
                <a:solidFill>
                  <a:srgbClr val="000000"/>
                </a:solidFill>
                <a:latin typeface="Courier New" pitchFamily="49" charset="0"/>
              </a:rPr>
              <a:t>ctype.h</a:t>
            </a:r>
            <a:r>
              <a:rPr lang="en-US" altLang="tr-TR" sz="12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r>
              <a:rPr lang="tr-TR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main(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lvl="1"/>
            <a:r>
              <a:rPr lang="pt-BR" sz="1200" dirty="0">
                <a:solidFill>
                  <a:srgbClr val="000000"/>
                </a:solidFill>
                <a:latin typeface="Consolas"/>
              </a:rPr>
              <a:t>printf(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"%s\n%s%s\n%s%s\n\n"</a:t>
            </a:r>
            <a:r>
              <a:rPr lang="pt-B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"According to isdigit: "</a:t>
            </a:r>
            <a:r>
              <a:rPr lang="pt-BR" sz="12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lvl="2"/>
            <a:r>
              <a:rPr lang="en-US" sz="1200" dirty="0" err="1">
                <a:solidFill>
                  <a:srgbClr val="000000"/>
                </a:solidFill>
                <a:latin typeface="Consolas"/>
              </a:rPr>
              <a:t>isdigit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'8'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 ?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"8 is a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"8 is not a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"digit"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lvl="2"/>
            <a:r>
              <a:rPr lang="tr-TR" sz="1200" dirty="0" err="1">
                <a:solidFill>
                  <a:srgbClr val="000000"/>
                </a:solidFill>
                <a:latin typeface="Consolas"/>
              </a:rPr>
              <a:t>isdigit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'#'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 ?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"# is a 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:</a:t>
            </a:r>
          </a:p>
          <a:p>
            <a:pPr lvl="2"/>
            <a:r>
              <a:rPr lang="tr-TR" sz="1200" dirty="0">
                <a:solidFill>
                  <a:srgbClr val="A31515"/>
                </a:solidFill>
                <a:latin typeface="Consolas"/>
              </a:rPr>
              <a:t>"# is not a 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digit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tr-TR" sz="12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"%s\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n%s%s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\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n%s%s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\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n%s%s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\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n%s%s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\n\n"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lvl="2"/>
            <a:r>
              <a:rPr lang="tr-TR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According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to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isalpha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:"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lvl="2"/>
            <a:r>
              <a:rPr lang="en-US" sz="1200" dirty="0" err="1">
                <a:solidFill>
                  <a:srgbClr val="000000"/>
                </a:solidFill>
                <a:latin typeface="Consolas"/>
              </a:rPr>
              <a:t>isalpha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'A'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 ?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"A is a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"A is not a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"letter"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lvl="2"/>
            <a:r>
              <a:rPr lang="en-US" sz="1200" dirty="0" err="1">
                <a:solidFill>
                  <a:srgbClr val="000000"/>
                </a:solidFill>
                <a:latin typeface="Consolas"/>
              </a:rPr>
              <a:t>isalpha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'b'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 ?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"b is a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"b is not a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"letter"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lvl="2"/>
            <a:r>
              <a:rPr lang="en-US" sz="1200" dirty="0" err="1">
                <a:solidFill>
                  <a:srgbClr val="000000"/>
                </a:solidFill>
                <a:latin typeface="Consolas"/>
              </a:rPr>
              <a:t>isalpha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'&amp;'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 ?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"&amp; is a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"&amp; is not a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"letter"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lvl="2"/>
            <a:r>
              <a:rPr lang="en-US" sz="1200" dirty="0" err="1">
                <a:solidFill>
                  <a:srgbClr val="000000"/>
                </a:solidFill>
                <a:latin typeface="Consolas"/>
              </a:rPr>
              <a:t>isalpha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'4'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 ?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"4 is a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:</a:t>
            </a:r>
          </a:p>
          <a:p>
            <a:pPr lvl="2"/>
            <a:r>
              <a:rPr lang="en-US" sz="1200" dirty="0">
                <a:solidFill>
                  <a:srgbClr val="A31515"/>
                </a:solidFill>
                <a:latin typeface="Consolas"/>
              </a:rPr>
              <a:t>"4 is not a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"letter"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tr-TR" sz="12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"%s\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n%s%s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\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n%s%s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\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n%s%s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\n\n"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lvl="2"/>
            <a:r>
              <a:rPr lang="tr-TR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According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to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isalnum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:"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lvl="2"/>
            <a:r>
              <a:rPr lang="en-US" sz="1200" dirty="0" err="1">
                <a:solidFill>
                  <a:srgbClr val="000000"/>
                </a:solidFill>
                <a:latin typeface="Consolas"/>
              </a:rPr>
              <a:t>isalnum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'A'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 ?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"A is a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"A is not a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lvl="2"/>
            <a:r>
              <a:rPr lang="tr-TR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digit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or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 a 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letter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lvl="2"/>
            <a:r>
              <a:rPr lang="en-US" sz="1200" dirty="0" err="1">
                <a:solidFill>
                  <a:srgbClr val="000000"/>
                </a:solidFill>
                <a:latin typeface="Consolas"/>
              </a:rPr>
              <a:t>isalnum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'8'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 ?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"8 is a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"8 is not a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lvl="2"/>
            <a:r>
              <a:rPr lang="tr-TR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digit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or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 a 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letter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lvl="2"/>
            <a:r>
              <a:rPr lang="en-US" sz="1200" dirty="0" err="1">
                <a:solidFill>
                  <a:srgbClr val="000000"/>
                </a:solidFill>
                <a:latin typeface="Consolas"/>
              </a:rPr>
              <a:t>isalnum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'#'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 ?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"# is a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"# is not a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lvl="2"/>
            <a:r>
              <a:rPr lang="tr-TR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digit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or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 a 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letter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tr-TR" sz="12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"%s\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n%s%s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\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n%s%s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\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n%s%s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\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n%s%s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\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n%s%s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\n"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lvl="2"/>
            <a:r>
              <a:rPr lang="tr-TR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According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to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isxdigit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:"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lvl="2"/>
            <a:r>
              <a:rPr lang="en-US" sz="1200" dirty="0" err="1">
                <a:solidFill>
                  <a:srgbClr val="000000"/>
                </a:solidFill>
                <a:latin typeface="Consolas"/>
              </a:rPr>
              <a:t>isxdigit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'F'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 ?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"F is a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"F is not a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lvl="2"/>
            <a:r>
              <a:rPr lang="tr-TR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hexadecimal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digit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lvl="2"/>
            <a:r>
              <a:rPr lang="en-US" sz="1200" dirty="0" err="1">
                <a:solidFill>
                  <a:srgbClr val="000000"/>
                </a:solidFill>
                <a:latin typeface="Consolas"/>
              </a:rPr>
              <a:t>isxdigit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'J'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 ?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"J is a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"J is not a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lvl="2"/>
            <a:r>
              <a:rPr lang="tr-TR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hexadecimal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digit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lvl="2"/>
            <a:r>
              <a:rPr lang="en-US" sz="1200" dirty="0" err="1">
                <a:solidFill>
                  <a:srgbClr val="000000"/>
                </a:solidFill>
                <a:latin typeface="Consolas"/>
              </a:rPr>
              <a:t>isxdigit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'7'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 ?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"7 is a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"7 is not a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lvl="2"/>
            <a:r>
              <a:rPr lang="tr-TR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hexadecimal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digit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lvl="2"/>
            <a:r>
              <a:rPr lang="en-US" sz="1200" dirty="0" err="1">
                <a:solidFill>
                  <a:srgbClr val="000000"/>
                </a:solidFill>
                <a:latin typeface="Consolas"/>
              </a:rPr>
              <a:t>isxdigit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'$'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 ?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"$ is a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"$ is not a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lvl="2"/>
            <a:r>
              <a:rPr lang="tr-TR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hexadecimal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digit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lvl="2"/>
            <a:r>
              <a:rPr lang="en-US" sz="1200" dirty="0" err="1">
                <a:solidFill>
                  <a:srgbClr val="000000"/>
                </a:solidFill>
                <a:latin typeface="Consolas"/>
              </a:rPr>
              <a:t>isxdigit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'f'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 ?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"f is a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"f is not a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lvl="2"/>
            <a:r>
              <a:rPr lang="tr-TR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hexadecimal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digit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tr-TR" sz="12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447" y="976218"/>
            <a:ext cx="5150553" cy="4682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169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A0F0CE4-1AA4-4781-A459-F01954AE5FAA}"/>
              </a:ext>
            </a:extLst>
          </p:cNvPr>
          <p:cNvSpPr txBox="1">
            <a:spLocks/>
          </p:cNvSpPr>
          <p:nvPr/>
        </p:nvSpPr>
        <p:spPr>
          <a:xfrm>
            <a:off x="11171999" y="121920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36A26A-2E3A-47AE-954E-9DF5BBE68113}"/>
              </a:ext>
            </a:extLst>
          </p:cNvPr>
          <p:cNvSpPr txBox="1">
            <a:spLocks/>
          </p:cNvSpPr>
          <p:nvPr/>
        </p:nvSpPr>
        <p:spPr>
          <a:xfrm rot="10800000">
            <a:off x="11491356" y="5658539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00679DC6-FE1A-482B-90BA-0C89B207A6B2}"/>
              </a:ext>
            </a:extLst>
          </p:cNvPr>
          <p:cNvSpPr txBox="1">
            <a:spLocks/>
          </p:cNvSpPr>
          <p:nvPr/>
        </p:nvSpPr>
        <p:spPr>
          <a:xfrm>
            <a:off x="5751667" y="6141409"/>
            <a:ext cx="2615596" cy="59590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tr-TR" sz="2000" dirty="0"/>
              <a:t>Fonksiyonları</a:t>
            </a:r>
            <a:endParaRPr lang="en-US" sz="2000" dirty="0"/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DE75FCF7-AF4B-42AF-B16E-A23B01A44B88}"/>
              </a:ext>
            </a:extLst>
          </p:cNvPr>
          <p:cNvSpPr txBox="1">
            <a:spLocks/>
          </p:cNvSpPr>
          <p:nvPr/>
        </p:nvSpPr>
        <p:spPr>
          <a:xfrm>
            <a:off x="4405044" y="5699238"/>
            <a:ext cx="3611196" cy="59590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4000" spc="300" dirty="0" err="1">
                <a:solidFill>
                  <a:schemeClr val="accent2"/>
                </a:solidFill>
                <a:latin typeface="+mj-lt"/>
              </a:rPr>
              <a:t>String</a:t>
            </a:r>
            <a:r>
              <a:rPr lang="tr-TR" sz="4000" spc="300" dirty="0">
                <a:solidFill>
                  <a:schemeClr val="accent2"/>
                </a:solidFill>
                <a:latin typeface="+mj-lt"/>
              </a:rPr>
              <a:t> </a:t>
            </a:r>
            <a:endParaRPr lang="en-US" sz="4000" spc="300" dirty="0">
              <a:solidFill>
                <a:schemeClr val="accent2"/>
              </a:solidFill>
              <a:latin typeface="+mj-lt"/>
            </a:endParaRP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8845"/>
              </p:ext>
            </p:extLst>
          </p:nvPr>
        </p:nvGraphicFramePr>
        <p:xfrm>
          <a:off x="589280" y="934561"/>
          <a:ext cx="10078720" cy="4305023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451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565">
                <a:tc>
                  <a:txBody>
                    <a:bodyPr/>
                    <a:lstStyle/>
                    <a:p>
                      <a:pPr marL="27305" marR="27305" algn="ctr">
                        <a:spcBef>
                          <a:spcPts val="320"/>
                        </a:spcBef>
                        <a:spcAft>
                          <a:spcPts val="80"/>
                        </a:spcAft>
                        <a:tabLst>
                          <a:tab pos="228600" algn="l"/>
                          <a:tab pos="12192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lang="en-US" sz="1800" b="1" dirty="0">
                          <a:effectLst/>
                        </a:rPr>
                        <a:t>Function prototype</a:t>
                      </a:r>
                      <a:endParaRPr lang="tr-TR" sz="800" b="1" dirty="0">
                        <a:solidFill>
                          <a:srgbClr val="000000"/>
                        </a:solidFill>
                        <a:effectLst/>
                        <a:latin typeface="AvantGarde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7305" marR="27305" algn="ctr">
                        <a:spcBef>
                          <a:spcPts val="320"/>
                        </a:spcBef>
                        <a:spcAft>
                          <a:spcPts val="80"/>
                        </a:spcAft>
                        <a:tabLst>
                          <a:tab pos="228600" algn="l"/>
                          <a:tab pos="12192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lang="en-US" sz="1800" b="1" dirty="0">
                          <a:effectLst/>
                        </a:rPr>
                        <a:t>Function description</a:t>
                      </a:r>
                      <a:endParaRPr lang="tr-TR" sz="800" b="1" dirty="0">
                        <a:solidFill>
                          <a:srgbClr val="000000"/>
                        </a:solidFill>
                        <a:effectLst/>
                        <a:latin typeface="AvantGarde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067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800" b="1" dirty="0">
                          <a:effectLst/>
                        </a:rPr>
                        <a:t>char *</a:t>
                      </a:r>
                      <a:r>
                        <a:rPr lang="en-US" sz="1800" b="1" dirty="0" err="1">
                          <a:effectLst/>
                        </a:rPr>
                        <a:t>strcpy</a:t>
                      </a:r>
                      <a:r>
                        <a:rPr lang="en-US" sz="1800" b="1" dirty="0">
                          <a:effectLst/>
                        </a:rPr>
                        <a:t>( char *s1, </a:t>
                      </a:r>
                      <a:r>
                        <a:rPr lang="en-US" sz="1800" b="1" dirty="0" err="1">
                          <a:effectLst/>
                        </a:rPr>
                        <a:t>const</a:t>
                      </a:r>
                      <a:r>
                        <a:rPr lang="en-US" sz="1800" b="1" dirty="0">
                          <a:effectLst/>
                        </a:rPr>
                        <a:t> char *s2 )</a:t>
                      </a:r>
                      <a:endParaRPr lang="tr-TR" sz="900" b="1" dirty="0">
                        <a:solidFill>
                          <a:srgbClr val="000000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tr-TR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Copies string s2 into array s1. The value of s1 is returned.</a:t>
                      </a:r>
                      <a:endParaRPr lang="tr-T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668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800" b="1" dirty="0">
                          <a:effectLst/>
                        </a:rPr>
                        <a:t>char *</a:t>
                      </a:r>
                      <a:r>
                        <a:rPr lang="en-US" sz="1800" b="1" dirty="0" err="1">
                          <a:effectLst/>
                        </a:rPr>
                        <a:t>strncpy</a:t>
                      </a:r>
                      <a:r>
                        <a:rPr lang="en-US" sz="1800" b="1" dirty="0">
                          <a:effectLst/>
                        </a:rPr>
                        <a:t>( char *s1, </a:t>
                      </a:r>
                      <a:endParaRPr lang="tr-TR" sz="1800" b="1" dirty="0">
                        <a:effectLst/>
                      </a:endParaRPr>
                    </a:p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800" b="1" dirty="0">
                          <a:effectLst/>
                        </a:rPr>
                        <a:t>  </a:t>
                      </a:r>
                      <a:r>
                        <a:rPr lang="tr-TR" sz="1800" b="1" dirty="0">
                          <a:effectLst/>
                        </a:rPr>
                        <a:t>                    </a:t>
                      </a:r>
                      <a:r>
                        <a:rPr lang="en-US" sz="1800" b="1" dirty="0" err="1">
                          <a:effectLst/>
                        </a:rPr>
                        <a:t>const</a:t>
                      </a:r>
                      <a:r>
                        <a:rPr lang="en-US" sz="1800" b="1" dirty="0">
                          <a:effectLst/>
                        </a:rPr>
                        <a:t> char *s2, </a:t>
                      </a:r>
                      <a:r>
                        <a:rPr lang="en-US" sz="1800" b="1" dirty="0" err="1">
                          <a:effectLst/>
                        </a:rPr>
                        <a:t>size_t</a:t>
                      </a:r>
                      <a:r>
                        <a:rPr lang="en-US" sz="1800" b="1" dirty="0">
                          <a:effectLst/>
                        </a:rPr>
                        <a:t> n )</a:t>
                      </a:r>
                      <a:endParaRPr lang="tr-TR" sz="900" b="1" dirty="0">
                        <a:solidFill>
                          <a:srgbClr val="000000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800">
                          <a:effectLst/>
                        </a:rPr>
                        <a:t>Copies at most n characters of string s2 into array s1. The value of s1 is returned.</a:t>
                      </a:r>
                      <a:endParaRPr lang="tr-T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601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800" b="1" dirty="0">
                          <a:effectLst/>
                        </a:rPr>
                        <a:t>char *</a:t>
                      </a:r>
                      <a:r>
                        <a:rPr lang="en-US" sz="1800" b="1" dirty="0" err="1">
                          <a:effectLst/>
                        </a:rPr>
                        <a:t>strcat</a:t>
                      </a:r>
                      <a:r>
                        <a:rPr lang="en-US" sz="1800" b="1" dirty="0">
                          <a:effectLst/>
                        </a:rPr>
                        <a:t>( char *s1,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  </a:t>
                      </a:r>
                      <a:r>
                        <a:rPr lang="tr-TR" sz="1800" b="1" dirty="0">
                          <a:effectLst/>
                        </a:rPr>
                        <a:t>                 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const</a:t>
                      </a:r>
                      <a:r>
                        <a:rPr lang="en-US" sz="1800" b="1" dirty="0">
                          <a:effectLst/>
                        </a:rPr>
                        <a:t> char *s2 )</a:t>
                      </a:r>
                      <a:endParaRPr lang="tr-TR" sz="900" b="1" dirty="0">
                        <a:solidFill>
                          <a:srgbClr val="000000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800">
                          <a:effectLst/>
                        </a:rPr>
                        <a:t>Appends string s2 to array s1. The first character of s2 overwrites the terminating null character of s1. The value of s1 is returned.</a:t>
                      </a:r>
                      <a:endParaRPr lang="tr-T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3209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800" b="1" dirty="0">
                          <a:effectLst/>
                        </a:rPr>
                        <a:t>char *</a:t>
                      </a:r>
                      <a:r>
                        <a:rPr lang="en-US" sz="1800" b="1" dirty="0" err="1">
                          <a:effectLst/>
                        </a:rPr>
                        <a:t>strncat</a:t>
                      </a:r>
                      <a:r>
                        <a:rPr lang="en-US" sz="1800" b="1" dirty="0">
                          <a:effectLst/>
                        </a:rPr>
                        <a:t>( char *s1,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   </a:t>
                      </a:r>
                      <a:r>
                        <a:rPr lang="tr-TR" sz="1800" b="1" dirty="0">
                          <a:effectLst/>
                        </a:rPr>
                        <a:t>                    </a:t>
                      </a:r>
                      <a:r>
                        <a:rPr lang="en-US" sz="1800" b="1" dirty="0" err="1">
                          <a:effectLst/>
                        </a:rPr>
                        <a:t>const</a:t>
                      </a:r>
                      <a:r>
                        <a:rPr lang="en-US" sz="1800" b="1" dirty="0">
                          <a:effectLst/>
                        </a:rPr>
                        <a:t> char *s2, </a:t>
                      </a:r>
                      <a:r>
                        <a:rPr lang="en-US" sz="1800" b="1" dirty="0" err="1">
                          <a:effectLst/>
                        </a:rPr>
                        <a:t>size_t</a:t>
                      </a:r>
                      <a:r>
                        <a:rPr lang="en-US" sz="1800" b="1" dirty="0">
                          <a:effectLst/>
                        </a:rPr>
                        <a:t> n )</a:t>
                      </a:r>
                      <a:endParaRPr lang="tr-TR" sz="900" b="1" dirty="0">
                        <a:solidFill>
                          <a:srgbClr val="000000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800" dirty="0">
                          <a:effectLst/>
                        </a:rPr>
                        <a:t>Appends at most n characters of string s2 to array s1. The first character of s2 overwrites the terminating null character of s1. The value of s1 is returned.</a:t>
                      </a:r>
                      <a:endParaRPr lang="tr-T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3209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tr-T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tr-T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tr-TR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tr-T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tr-T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tr-T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tr-T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tr-T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tr-TR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tr-T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tr-TR" sz="900" dirty="0">
                        <a:solidFill>
                          <a:srgbClr val="000000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function, as you already know, finds the length of a string</a:t>
                      </a:r>
                      <a:r>
                        <a:rPr lang="en-US" sz="1200" dirty="0"/>
                        <a:t>. </a:t>
                      </a:r>
                      <a:endParaRPr lang="tr-T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Dikdörtgen 2"/>
          <p:cNvSpPr/>
          <p:nvPr/>
        </p:nvSpPr>
        <p:spPr>
          <a:xfrm>
            <a:off x="349742" y="63336"/>
            <a:ext cx="58609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spc="300" dirty="0" err="1">
                <a:solidFill>
                  <a:schemeClr val="accent2"/>
                </a:solidFill>
                <a:latin typeface="+mj-lt"/>
              </a:rPr>
              <a:t>String</a:t>
            </a:r>
            <a:r>
              <a:rPr lang="tr-TR" sz="4000" spc="300" dirty="0">
                <a:solidFill>
                  <a:schemeClr val="accent2"/>
                </a:solidFill>
                <a:latin typeface="+mj-lt"/>
              </a:rPr>
              <a:t> verileri İşleme.</a:t>
            </a:r>
          </a:p>
        </p:txBody>
      </p:sp>
    </p:spTree>
    <p:extLst>
      <p:ext uri="{BB962C8B-B14F-4D97-AF65-F5344CB8AC3E}">
        <p14:creationId xmlns:p14="http://schemas.microsoft.com/office/powerpoint/2010/main" val="4257383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A0F0CE4-1AA4-4781-A459-F01954AE5FAA}"/>
              </a:ext>
            </a:extLst>
          </p:cNvPr>
          <p:cNvSpPr txBox="1">
            <a:spLocks/>
          </p:cNvSpPr>
          <p:nvPr/>
        </p:nvSpPr>
        <p:spPr>
          <a:xfrm>
            <a:off x="8835199" y="0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36A26A-2E3A-47AE-954E-9DF5BBE68113}"/>
              </a:ext>
            </a:extLst>
          </p:cNvPr>
          <p:cNvSpPr txBox="1">
            <a:spLocks/>
          </p:cNvSpPr>
          <p:nvPr/>
        </p:nvSpPr>
        <p:spPr>
          <a:xfrm rot="10800000">
            <a:off x="11307505" y="4358745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264160" y="372845"/>
            <a:ext cx="573024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tr-TR" sz="1200" b="1" dirty="0">
                <a:solidFill>
                  <a:srgbClr val="275AFF"/>
                </a:solidFill>
                <a:latin typeface="Courier New" pitchFamily="49" charset="0"/>
              </a:rPr>
              <a:t>#include</a:t>
            </a:r>
            <a:r>
              <a:rPr lang="en-US" altLang="tr-TR" sz="1200" b="1" dirty="0">
                <a:solidFill>
                  <a:srgbClr val="000000"/>
                </a:solidFill>
                <a:latin typeface="Courier New" pitchFamily="49" charset="0"/>
              </a:rPr>
              <a:t> &lt;</a:t>
            </a:r>
            <a:r>
              <a:rPr lang="en-US" altLang="tr-TR" sz="1200" b="1" dirty="0" err="1">
                <a:solidFill>
                  <a:srgbClr val="000000"/>
                </a:solidFill>
                <a:latin typeface="Courier New" pitchFamily="49" charset="0"/>
              </a:rPr>
              <a:t>stdio.h</a:t>
            </a:r>
            <a:r>
              <a:rPr lang="en-US" altLang="tr-TR" sz="12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r>
              <a:rPr lang="en-US" altLang="tr-TR" sz="1200" b="1" dirty="0">
                <a:solidFill>
                  <a:srgbClr val="275AFF"/>
                </a:solidFill>
                <a:latin typeface="Courier New" pitchFamily="49" charset="0"/>
              </a:rPr>
              <a:t>#include</a:t>
            </a:r>
            <a:r>
              <a:rPr lang="en-US" altLang="tr-TR" sz="1200" b="1" dirty="0">
                <a:solidFill>
                  <a:srgbClr val="000000"/>
                </a:solidFill>
                <a:latin typeface="Courier New" pitchFamily="49" charset="0"/>
              </a:rPr>
              <a:t> &lt;</a:t>
            </a:r>
            <a:r>
              <a:rPr lang="en-US" altLang="tr-TR" sz="1200" b="1" dirty="0" err="1">
                <a:solidFill>
                  <a:srgbClr val="000000"/>
                </a:solidFill>
                <a:latin typeface="Courier New" pitchFamily="49" charset="0"/>
              </a:rPr>
              <a:t>ctype.h</a:t>
            </a:r>
            <a:r>
              <a:rPr lang="en-US" altLang="tr-TR" sz="12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endParaRPr lang="tr-TR" altLang="tr-TR" sz="1200" b="1" dirty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altLang="tr-TR" sz="12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tr-TR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main(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s1[20] =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Happy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 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s2[] =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"New 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Year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 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s3[40] =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s4[40] =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pt-BR" sz="1200" dirty="0">
                <a:solidFill>
                  <a:srgbClr val="000000"/>
                </a:solidFill>
                <a:latin typeface="Consolas"/>
              </a:rPr>
              <a:t>printf(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"s1 = %s\ns2 = %s\n"</a:t>
            </a:r>
            <a:r>
              <a:rPr lang="pt-BR" sz="1200" dirty="0">
                <a:solidFill>
                  <a:srgbClr val="000000"/>
                </a:solidFill>
                <a:latin typeface="Consolas"/>
              </a:rPr>
              <a:t>, s1, s2);</a:t>
            </a:r>
          </a:p>
          <a:p>
            <a:pPr lvl="1"/>
            <a:r>
              <a:rPr lang="tr-TR" sz="12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strcat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( s1, s2 ) = %s\n"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strcat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(s1, s2));</a:t>
            </a:r>
          </a:p>
          <a:p>
            <a:pPr lvl="1"/>
            <a:r>
              <a:rPr lang="tr-TR" sz="12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strncat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( s3, s1, 6 ) = %s\n"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strncat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(s3, s1, 6));</a:t>
            </a:r>
          </a:p>
          <a:p>
            <a:pPr lvl="1"/>
            <a:r>
              <a:rPr lang="tr-TR" sz="12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strcat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( s3, s1 ) = %s\n"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strcat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(s3, s1));</a:t>
            </a:r>
          </a:p>
          <a:p>
            <a:pPr lvl="1"/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strcpy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(s3,\"copy string\")= %s\n"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strcpy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(s3,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"copy string"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strncpy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(s4,\"copy string\",4)= %s\n"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strncpy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(s4,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"copy string"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,4));</a:t>
            </a:r>
          </a:p>
          <a:p>
            <a:pPr lvl="1"/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tr-TR" sz="1200" dirty="0">
                <a:solidFill>
                  <a:srgbClr val="008000"/>
                </a:solidFill>
                <a:latin typeface="Consolas"/>
              </a:rPr>
              <a:t>/*</a:t>
            </a:r>
          </a:p>
          <a:p>
            <a:pPr lvl="1"/>
            <a:r>
              <a:rPr lang="tr-TR" sz="1200" dirty="0">
                <a:solidFill>
                  <a:srgbClr val="008000"/>
                </a:solidFill>
                <a:latin typeface="Consolas"/>
              </a:rPr>
              <a:t>  </a:t>
            </a:r>
            <a:r>
              <a:rPr lang="tr-TR" sz="1200" dirty="0" err="1">
                <a:solidFill>
                  <a:srgbClr val="008000"/>
                </a:solidFill>
                <a:latin typeface="Consolas"/>
              </a:rPr>
              <a:t>strcpy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()fonksiyonu </a:t>
            </a:r>
            <a:r>
              <a:rPr lang="tr-TR" sz="1200" dirty="0" err="1">
                <a:solidFill>
                  <a:srgbClr val="008000"/>
                </a:solidFill>
                <a:latin typeface="Consolas"/>
              </a:rPr>
              <a:t>string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 değişkenlerin içeriğinin     </a:t>
            </a:r>
          </a:p>
          <a:p>
            <a:pPr lvl="1"/>
            <a:r>
              <a:rPr lang="tr-TR" sz="1200" dirty="0">
                <a:solidFill>
                  <a:srgbClr val="008000"/>
                </a:solidFill>
                <a:latin typeface="Consolas"/>
              </a:rPr>
              <a:t>  değiştirilmesini sağlar </a:t>
            </a:r>
          </a:p>
          <a:p>
            <a:pPr lvl="1"/>
            <a:r>
              <a:rPr lang="tr-TR" sz="1200" dirty="0">
                <a:solidFill>
                  <a:srgbClr val="008000"/>
                </a:solidFill>
                <a:latin typeface="Consolas"/>
              </a:rPr>
              <a:t>*/</a:t>
            </a:r>
          </a:p>
          <a:p>
            <a:pPr lvl="1"/>
            <a:r>
              <a:rPr lang="tr-TR" sz="12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strlen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(s4)=%u\n"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strlen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(s4));</a:t>
            </a:r>
          </a:p>
          <a:p>
            <a:pPr lvl="1"/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3" name="Dikdörtgen 2"/>
          <p:cNvSpPr/>
          <p:nvPr/>
        </p:nvSpPr>
        <p:spPr>
          <a:xfrm>
            <a:off x="997518" y="5587621"/>
            <a:ext cx="34131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strcpy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1200" b="1" dirty="0">
                <a:solidFill>
                  <a:srgbClr val="808080"/>
                </a:solidFill>
                <a:latin typeface="Consolas"/>
              </a:rPr>
              <a:t>s1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b="1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1200" b="1" dirty="0">
                <a:solidFill>
                  <a:srgbClr val="808080"/>
                </a:solidFill>
                <a:latin typeface="Consolas"/>
              </a:rPr>
              <a:t>s2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</a:t>
            </a:r>
            <a:endParaRPr lang="tr-TR" sz="1200" b="1" dirty="0"/>
          </a:p>
        </p:txBody>
      </p:sp>
      <p:sp>
        <p:nvSpPr>
          <p:cNvPr id="6" name="Dikdörtgen 5"/>
          <p:cNvSpPr/>
          <p:nvPr/>
        </p:nvSpPr>
        <p:spPr>
          <a:xfrm>
            <a:off x="997517" y="6025017"/>
            <a:ext cx="34131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strcat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1200" b="1" dirty="0">
                <a:solidFill>
                  <a:srgbClr val="808080"/>
                </a:solidFill>
                <a:latin typeface="Consolas"/>
              </a:rPr>
              <a:t>s1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b="1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1200" b="1" dirty="0">
                <a:solidFill>
                  <a:srgbClr val="808080"/>
                </a:solidFill>
                <a:latin typeface="Consolas"/>
              </a:rPr>
              <a:t>s2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</a:t>
            </a:r>
            <a:endParaRPr lang="tr-TR" sz="12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062" y="4232215"/>
            <a:ext cx="3444765" cy="2568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ikdörtgen 6"/>
          <p:cNvSpPr/>
          <p:nvPr/>
        </p:nvSpPr>
        <p:spPr>
          <a:xfrm>
            <a:off x="1010751" y="6431071"/>
            <a:ext cx="342916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200" b="1" dirty="0" err="1">
                <a:solidFill>
                  <a:srgbClr val="2B91AF"/>
                </a:solidFill>
                <a:latin typeface="Consolas"/>
              </a:rPr>
              <a:t>size_t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b="1" dirty="0" err="1">
                <a:solidFill>
                  <a:srgbClr val="000000"/>
                </a:solidFill>
                <a:latin typeface="Consolas"/>
              </a:rPr>
              <a:t>strlen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b="1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b="1" dirty="0" err="1">
                <a:solidFill>
                  <a:srgbClr val="000000"/>
                </a:solidFill>
                <a:latin typeface="Consolas"/>
              </a:rPr>
              <a:t>char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 * </a:t>
            </a:r>
            <a:r>
              <a:rPr lang="tr-TR" sz="1200" b="1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);</a:t>
            </a:r>
            <a:endParaRPr lang="tr-TR" sz="12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089" y="0"/>
            <a:ext cx="3817351" cy="138734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8" name="Dikdörtgen 7"/>
          <p:cNvSpPr/>
          <p:nvPr/>
        </p:nvSpPr>
        <p:spPr>
          <a:xfrm>
            <a:off x="6258560" y="1069329"/>
            <a:ext cx="5902960" cy="3046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// The function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strcat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( ) appends a copy of the second string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// to the end of the first string.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// Arguments: Pointers to the two strings.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// Return value: A pointer to the first string, now concatenated with the second.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strcat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restrict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s1,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restrict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s2)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rtnPtr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= s1;</a:t>
            </a: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(*s1 !=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'\0'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Find the end of string s1.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tr-TR" sz="1200" dirty="0">
                <a:solidFill>
                  <a:srgbClr val="000000"/>
                </a:solidFill>
                <a:latin typeface="Consolas"/>
              </a:rPr>
              <a:t>      ++s1;</a:t>
            </a: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((*s1++ = *s2++) !=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'\0'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;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The first character from 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                          			       //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s2 replaces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tr-TR" sz="1200" dirty="0">
                <a:solidFill>
                  <a:srgbClr val="008000"/>
                </a:solidFill>
                <a:latin typeface="Consolas"/>
              </a:rPr>
              <a:t>			       // </a:t>
            </a:r>
            <a:r>
              <a:rPr lang="tr-TR" sz="1200" dirty="0" err="1">
                <a:solidFill>
                  <a:srgbClr val="008000"/>
                </a:solidFill>
                <a:latin typeface="Consolas"/>
              </a:rPr>
              <a:t>the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008000"/>
                </a:solidFill>
                <a:latin typeface="Consolas"/>
              </a:rPr>
              <a:t>terminator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 of s1.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rtnPtr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}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47430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7293314" y="2945553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r-TR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STRING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7313463" y="3708637"/>
            <a:ext cx="477709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r-TR" altLang="ko-KR" sz="1867" dirty="0">
                <a:solidFill>
                  <a:schemeClr val="bg1"/>
                </a:solidFill>
                <a:cs typeface="Arial" pitchFamily="34" charset="0"/>
              </a:rPr>
              <a:t>STRING FONKSIYONLAR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A0F0CE4-1AA4-4781-A459-F01954AE5FAA}"/>
              </a:ext>
            </a:extLst>
          </p:cNvPr>
          <p:cNvSpPr txBox="1">
            <a:spLocks/>
          </p:cNvSpPr>
          <p:nvPr/>
        </p:nvSpPr>
        <p:spPr>
          <a:xfrm>
            <a:off x="8847744" y="121920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36A26A-2E3A-47AE-954E-9DF5BBE68113}"/>
              </a:ext>
            </a:extLst>
          </p:cNvPr>
          <p:cNvSpPr txBox="1">
            <a:spLocks/>
          </p:cNvSpPr>
          <p:nvPr/>
        </p:nvSpPr>
        <p:spPr>
          <a:xfrm rot="10800000">
            <a:off x="11489344" y="5956489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00679DC6-FE1A-482B-90BA-0C89B207A6B2}"/>
              </a:ext>
            </a:extLst>
          </p:cNvPr>
          <p:cNvSpPr txBox="1">
            <a:spLocks/>
          </p:cNvSpPr>
          <p:nvPr/>
        </p:nvSpPr>
        <p:spPr>
          <a:xfrm>
            <a:off x="6870861" y="6279738"/>
            <a:ext cx="2615596" cy="59590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tr-TR" sz="2000" dirty="0"/>
              <a:t>Fonksiyonları</a:t>
            </a:r>
            <a:endParaRPr lang="en-US" sz="2000" dirty="0"/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DE75FCF7-AF4B-42AF-B16E-A23B01A44B88}"/>
              </a:ext>
            </a:extLst>
          </p:cNvPr>
          <p:cNvSpPr txBox="1">
            <a:spLocks/>
          </p:cNvSpPr>
          <p:nvPr/>
        </p:nvSpPr>
        <p:spPr>
          <a:xfrm>
            <a:off x="5065263" y="5951307"/>
            <a:ext cx="3611196" cy="59590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4000" spc="300" dirty="0" err="1">
                <a:solidFill>
                  <a:schemeClr val="accent2"/>
                </a:solidFill>
                <a:latin typeface="+mj-lt"/>
              </a:rPr>
              <a:t>String</a:t>
            </a:r>
            <a:r>
              <a:rPr lang="tr-TR" sz="4000" spc="300" dirty="0">
                <a:solidFill>
                  <a:schemeClr val="accent2"/>
                </a:solidFill>
                <a:latin typeface="+mj-lt"/>
              </a:rPr>
              <a:t> </a:t>
            </a:r>
            <a:endParaRPr lang="en-US" sz="4000" spc="3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304800" y="12192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tr-TR" sz="3200" spc="300" dirty="0">
                <a:solidFill>
                  <a:schemeClr val="accent2"/>
                </a:solidFill>
                <a:latin typeface="+mj-lt"/>
              </a:rPr>
              <a:t>Comparison Functions of the String Handling Library</a:t>
            </a:r>
            <a:endParaRPr lang="tr-TR" sz="3200" spc="3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223520" y="1306472"/>
            <a:ext cx="9042400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tr-TR" sz="2000" b="1" dirty="0" err="1">
                <a:latin typeface="Courier New" pitchFamily="49" charset="0"/>
              </a:rPr>
              <a:t>int</a:t>
            </a:r>
            <a:r>
              <a:rPr lang="en-US" altLang="tr-TR" sz="2000" b="1" dirty="0">
                <a:latin typeface="Courier New" pitchFamily="49" charset="0"/>
              </a:rPr>
              <a:t> </a:t>
            </a:r>
            <a:r>
              <a:rPr lang="en-US" altLang="tr-TR" sz="2000" b="1" dirty="0" err="1">
                <a:latin typeface="Courier New" pitchFamily="49" charset="0"/>
              </a:rPr>
              <a:t>strcmp</a:t>
            </a:r>
            <a:r>
              <a:rPr lang="en-US" altLang="tr-TR" sz="2000" b="1" dirty="0">
                <a:latin typeface="Courier New" pitchFamily="49" charset="0"/>
              </a:rPr>
              <a:t>( </a:t>
            </a:r>
            <a:r>
              <a:rPr lang="en-US" altLang="tr-TR" sz="2000" b="1" dirty="0" err="1">
                <a:latin typeface="Courier New" pitchFamily="49" charset="0"/>
              </a:rPr>
              <a:t>const</a:t>
            </a:r>
            <a:r>
              <a:rPr lang="en-US" altLang="tr-TR" sz="2000" b="1" dirty="0">
                <a:latin typeface="Courier New" pitchFamily="49" charset="0"/>
              </a:rPr>
              <a:t> char *s1, </a:t>
            </a:r>
            <a:r>
              <a:rPr lang="en-US" altLang="tr-TR" sz="2000" b="1" dirty="0" err="1">
                <a:latin typeface="Courier New" pitchFamily="49" charset="0"/>
              </a:rPr>
              <a:t>const</a:t>
            </a:r>
            <a:r>
              <a:rPr lang="en-US" altLang="tr-TR" sz="2000" b="1" dirty="0">
                <a:latin typeface="Courier New" pitchFamily="49" charset="0"/>
              </a:rPr>
              <a:t> char *s2 );</a:t>
            </a:r>
            <a:endParaRPr lang="tr-TR" altLang="tr-TR" sz="2000" b="1" dirty="0">
              <a:latin typeface="Courier New" pitchFamily="49" charset="0"/>
            </a:endParaRPr>
          </a:p>
          <a:p>
            <a:endParaRPr lang="tr-TR" altLang="tr-TR" sz="2000" b="1" dirty="0">
              <a:latin typeface="Courier New" pitchFamily="49" charset="0"/>
            </a:endParaRPr>
          </a:p>
          <a:p>
            <a:r>
              <a:rPr lang="tr-TR" altLang="tr-TR" sz="2000" b="1" dirty="0">
                <a:latin typeface="Courier New" pitchFamily="49" charset="0"/>
              </a:rPr>
              <a:t>   </a:t>
            </a:r>
            <a:r>
              <a:rPr lang="en-US" altLang="tr-TR" sz="1600" dirty="0"/>
              <a:t>Compares string </a:t>
            </a:r>
            <a:r>
              <a:rPr lang="en-US" altLang="tr-TR" sz="1600" b="1" dirty="0">
                <a:latin typeface="Courier New" pitchFamily="49" charset="0"/>
              </a:rPr>
              <a:t>s1</a:t>
            </a:r>
            <a:r>
              <a:rPr lang="en-US" altLang="tr-TR" sz="1600" dirty="0"/>
              <a:t> to </a:t>
            </a:r>
            <a:r>
              <a:rPr lang="en-US" altLang="tr-TR" sz="1600" b="1" dirty="0">
                <a:latin typeface="Courier New" pitchFamily="49" charset="0"/>
              </a:rPr>
              <a:t>s2</a:t>
            </a:r>
            <a:endParaRPr lang="tr-TR" altLang="tr-TR" sz="1600" b="1" dirty="0">
              <a:latin typeface="Courier New" pitchFamily="49" charset="0"/>
            </a:endParaRPr>
          </a:p>
          <a:p>
            <a:pPr lvl="1"/>
            <a:endParaRPr lang="en-US" altLang="tr-TR" sz="1600" b="1" dirty="0">
              <a:latin typeface="Courier New" pitchFamily="49" charset="0"/>
            </a:endParaRPr>
          </a:p>
          <a:p>
            <a:pPr lvl="1"/>
            <a:r>
              <a:rPr lang="en-US" altLang="tr-TR" sz="1600" dirty="0"/>
              <a:t>Returns a negative number if </a:t>
            </a:r>
            <a:r>
              <a:rPr lang="en-US" altLang="tr-TR" sz="1600" b="1" dirty="0">
                <a:latin typeface="Courier New" pitchFamily="49" charset="0"/>
              </a:rPr>
              <a:t>s1 &lt; s2</a:t>
            </a:r>
            <a:r>
              <a:rPr lang="en-US" altLang="tr-TR" sz="1600" dirty="0"/>
              <a:t>, </a:t>
            </a:r>
            <a:endParaRPr lang="tr-TR" altLang="tr-TR" sz="1600" dirty="0"/>
          </a:p>
          <a:p>
            <a:pPr lvl="1"/>
            <a:endParaRPr lang="tr-TR" altLang="tr-TR" sz="1600" dirty="0"/>
          </a:p>
          <a:p>
            <a:pPr lvl="1"/>
            <a:r>
              <a:rPr lang="en-US" altLang="tr-TR" sz="1600" dirty="0"/>
              <a:t>zero if </a:t>
            </a:r>
            <a:r>
              <a:rPr lang="en-US" altLang="tr-TR" sz="1600" b="1" dirty="0">
                <a:latin typeface="Courier New" pitchFamily="49" charset="0"/>
              </a:rPr>
              <a:t>s1 == s2</a:t>
            </a:r>
            <a:r>
              <a:rPr lang="en-US" altLang="tr-TR" sz="1600" dirty="0"/>
              <a:t> </a:t>
            </a:r>
            <a:endParaRPr lang="tr-TR" altLang="tr-TR" sz="1600" dirty="0"/>
          </a:p>
          <a:p>
            <a:pPr lvl="1"/>
            <a:endParaRPr lang="tr-TR" altLang="tr-TR" sz="1600" dirty="0"/>
          </a:p>
          <a:p>
            <a:pPr lvl="1"/>
            <a:r>
              <a:rPr lang="en-US" altLang="tr-TR" sz="1600" dirty="0"/>
              <a:t>or </a:t>
            </a:r>
            <a:endParaRPr lang="tr-TR" altLang="tr-TR" sz="1600" dirty="0"/>
          </a:p>
          <a:p>
            <a:pPr lvl="1"/>
            <a:endParaRPr lang="tr-TR" altLang="tr-TR" sz="1600" dirty="0"/>
          </a:p>
          <a:p>
            <a:pPr lvl="1"/>
            <a:r>
              <a:rPr lang="en-US" altLang="tr-TR" sz="1600" dirty="0"/>
              <a:t>a positive number if </a:t>
            </a:r>
            <a:r>
              <a:rPr lang="en-US" altLang="tr-TR" sz="1600" b="1" dirty="0">
                <a:latin typeface="Courier New" pitchFamily="49" charset="0"/>
              </a:rPr>
              <a:t>s1 &gt; s2</a:t>
            </a:r>
          </a:p>
          <a:p>
            <a:pPr lvl="1"/>
            <a:endParaRPr lang="en-US" altLang="tr-TR" sz="900" b="1" dirty="0">
              <a:latin typeface="Courier New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tr-TR" sz="2000" b="1" dirty="0" err="1">
                <a:latin typeface="Courier New" pitchFamily="49" charset="0"/>
              </a:rPr>
              <a:t>int</a:t>
            </a:r>
            <a:r>
              <a:rPr lang="en-US" altLang="tr-TR" sz="2000" b="1" dirty="0">
                <a:latin typeface="Courier New" pitchFamily="49" charset="0"/>
              </a:rPr>
              <a:t> </a:t>
            </a:r>
            <a:r>
              <a:rPr lang="en-US" altLang="tr-TR" sz="2000" b="1" dirty="0" err="1">
                <a:latin typeface="Courier New" pitchFamily="49" charset="0"/>
              </a:rPr>
              <a:t>strncmp</a:t>
            </a:r>
            <a:r>
              <a:rPr lang="en-US" altLang="tr-TR" sz="2000" b="1" dirty="0">
                <a:latin typeface="Courier New" pitchFamily="49" charset="0"/>
              </a:rPr>
              <a:t>( </a:t>
            </a:r>
            <a:r>
              <a:rPr lang="en-US" altLang="tr-TR" sz="2000" b="1" dirty="0" err="1">
                <a:latin typeface="Courier New" pitchFamily="49" charset="0"/>
              </a:rPr>
              <a:t>const</a:t>
            </a:r>
            <a:r>
              <a:rPr lang="en-US" altLang="tr-TR" sz="2000" b="1" dirty="0">
                <a:latin typeface="Courier New" pitchFamily="49" charset="0"/>
              </a:rPr>
              <a:t> char *s1,</a:t>
            </a:r>
            <a:endParaRPr lang="tr-TR" altLang="tr-TR" sz="20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tr-TR" altLang="tr-TR" sz="2000" b="1" dirty="0">
                <a:latin typeface="Courier New" pitchFamily="49" charset="0"/>
              </a:rPr>
              <a:t>            </a:t>
            </a:r>
            <a:r>
              <a:rPr lang="en-US" altLang="tr-TR" sz="2000" b="1" dirty="0">
                <a:latin typeface="Courier New" pitchFamily="49" charset="0"/>
              </a:rPr>
              <a:t> </a:t>
            </a:r>
            <a:r>
              <a:rPr lang="tr-TR" altLang="tr-TR" sz="2000" b="1" dirty="0">
                <a:latin typeface="Courier New" pitchFamily="49" charset="0"/>
              </a:rPr>
              <a:t>  </a:t>
            </a:r>
            <a:r>
              <a:rPr lang="en-US" altLang="tr-TR" sz="2000" b="1" dirty="0" err="1">
                <a:latin typeface="Courier New" pitchFamily="49" charset="0"/>
              </a:rPr>
              <a:t>const</a:t>
            </a:r>
            <a:r>
              <a:rPr lang="en-US" altLang="tr-TR" sz="2000" b="1" dirty="0">
                <a:latin typeface="Courier New" pitchFamily="49" charset="0"/>
              </a:rPr>
              <a:t> char *s2, 	</a:t>
            </a:r>
            <a:endParaRPr lang="tr-TR" altLang="tr-TR" sz="20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tr-TR" altLang="tr-TR" sz="2000" b="1" dirty="0">
                <a:latin typeface="Courier New" pitchFamily="49" charset="0"/>
              </a:rPr>
              <a:t>               </a:t>
            </a:r>
            <a:r>
              <a:rPr lang="en-US" altLang="tr-TR" sz="2000" b="1" dirty="0" err="1">
                <a:latin typeface="Courier New" pitchFamily="49" charset="0"/>
              </a:rPr>
              <a:t>size_t</a:t>
            </a:r>
            <a:r>
              <a:rPr lang="en-US" altLang="tr-TR" sz="2000" b="1" dirty="0">
                <a:latin typeface="Courier New" pitchFamily="49" charset="0"/>
              </a:rPr>
              <a:t> n );</a:t>
            </a:r>
            <a:endParaRPr lang="tr-TR" altLang="tr-TR" sz="2000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altLang="tr-TR" sz="2000" b="1" dirty="0">
              <a:latin typeface="Courier New" pitchFamily="49" charset="0"/>
            </a:endParaRPr>
          </a:p>
          <a:p>
            <a:pPr lvl="1"/>
            <a:r>
              <a:rPr lang="en-US" altLang="tr-TR" sz="1600" dirty="0"/>
              <a:t>Compares up to </a:t>
            </a:r>
            <a:r>
              <a:rPr lang="en-US" altLang="tr-TR" sz="1600" b="1" dirty="0">
                <a:latin typeface="Courier New" pitchFamily="49" charset="0"/>
              </a:rPr>
              <a:t>n</a:t>
            </a:r>
            <a:r>
              <a:rPr lang="en-US" altLang="tr-TR" sz="1600" dirty="0"/>
              <a:t> characters of string </a:t>
            </a:r>
            <a:r>
              <a:rPr lang="en-US" altLang="tr-TR" sz="1600" b="1" dirty="0">
                <a:latin typeface="Courier New" pitchFamily="49" charset="0"/>
              </a:rPr>
              <a:t>s1</a:t>
            </a:r>
            <a:r>
              <a:rPr lang="en-US" altLang="tr-TR" sz="1600" dirty="0"/>
              <a:t> to </a:t>
            </a:r>
            <a:r>
              <a:rPr lang="en-US" altLang="tr-TR" sz="1600" b="1" dirty="0">
                <a:latin typeface="Courier New" pitchFamily="49" charset="0"/>
              </a:rPr>
              <a:t>s2</a:t>
            </a:r>
          </a:p>
          <a:p>
            <a:pPr lvl="1"/>
            <a:r>
              <a:rPr lang="en-US" altLang="tr-TR" sz="1600" dirty="0"/>
              <a:t>Returns values as above</a:t>
            </a:r>
          </a:p>
        </p:txBody>
      </p:sp>
      <p:sp>
        <p:nvSpPr>
          <p:cNvPr id="6" name="Dikdörtgen 5"/>
          <p:cNvSpPr/>
          <p:nvPr/>
        </p:nvSpPr>
        <p:spPr>
          <a:xfrm>
            <a:off x="7903647" y="5188425"/>
            <a:ext cx="4288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tr-TR" sz="3600" b="1" dirty="0"/>
              <a:t>Comparing strings</a:t>
            </a:r>
            <a:endParaRPr lang="tr-TR" altLang="tr-TR" sz="3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953" y="873760"/>
            <a:ext cx="4711104" cy="4314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633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A0F0CE4-1AA4-4781-A459-F01954AE5FAA}"/>
              </a:ext>
            </a:extLst>
          </p:cNvPr>
          <p:cNvSpPr txBox="1">
            <a:spLocks/>
          </p:cNvSpPr>
          <p:nvPr/>
        </p:nvSpPr>
        <p:spPr>
          <a:xfrm>
            <a:off x="8835199" y="0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36A26A-2E3A-47AE-954E-9DF5BBE68113}"/>
              </a:ext>
            </a:extLst>
          </p:cNvPr>
          <p:cNvSpPr txBox="1">
            <a:spLocks/>
          </p:cNvSpPr>
          <p:nvPr/>
        </p:nvSpPr>
        <p:spPr>
          <a:xfrm rot="10800000">
            <a:off x="11369436" y="5953898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213360" y="753731"/>
            <a:ext cx="602488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4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4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A31515"/>
                </a:solidFill>
                <a:latin typeface="Consolas"/>
              </a:rPr>
              <a:t>stdlib.h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4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A31515"/>
                </a:solidFill>
                <a:latin typeface="Consolas"/>
              </a:rPr>
              <a:t>string.h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4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A31515"/>
                </a:solidFill>
                <a:latin typeface="Consolas"/>
              </a:rPr>
              <a:t>errno.h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4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A31515"/>
                </a:solidFill>
                <a:latin typeface="Consolas"/>
              </a:rPr>
              <a:t>conio.h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4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A31515"/>
                </a:solidFill>
                <a:latin typeface="Consolas"/>
              </a:rPr>
              <a:t>ctype.h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400" dirty="0">
              <a:solidFill>
                <a:srgbClr val="808080"/>
              </a:solidFill>
              <a:latin typeface="Consolas"/>
            </a:endParaRPr>
          </a:p>
          <a:p>
            <a:endParaRPr lang="tr-TR" sz="1400" dirty="0">
              <a:solidFill>
                <a:srgbClr val="808080"/>
              </a:solidFill>
              <a:latin typeface="Consolas"/>
            </a:endParaRPr>
          </a:p>
          <a:p>
            <a:r>
              <a:rPr lang="tr-TR" sz="1400" dirty="0">
                <a:solidFill>
                  <a:srgbClr val="808080"/>
                </a:solidFill>
                <a:latin typeface="Consolas"/>
              </a:rPr>
              <a:t>#define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400" dirty="0">
                <a:solidFill>
                  <a:srgbClr val="6F008A"/>
                </a:solidFill>
                <a:latin typeface="Consolas"/>
              </a:rPr>
              <a:t>ANSWER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"Grant"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808080"/>
                </a:solidFill>
                <a:latin typeface="Consolas"/>
              </a:rPr>
              <a:t>#define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400" dirty="0">
                <a:solidFill>
                  <a:srgbClr val="6F008A"/>
                </a:solidFill>
                <a:latin typeface="Consolas"/>
              </a:rPr>
              <a:t>SIZE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 40</a:t>
            </a:r>
          </a:p>
          <a:p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s_gets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1400" dirty="0" err="1">
                <a:solidFill>
                  <a:srgbClr val="808080"/>
                </a:solidFill>
                <a:latin typeface="Consolas"/>
              </a:rPr>
              <a:t>st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 main(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/>
              </a:rPr>
              <a:t>try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tr-TR" sz="1400" dirty="0">
                <a:solidFill>
                  <a:srgbClr val="6F008A"/>
                </a:solidFill>
                <a:latin typeface="Consolas"/>
              </a:rPr>
              <a:t>SIZE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/>
              </a:rPr>
              <a:t>puts(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"Who is buried in Grant's tomb?"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/>
              </a:rPr>
              <a:t>s_gets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400" dirty="0" err="1">
                <a:solidFill>
                  <a:srgbClr val="000000"/>
                </a:solidFill>
                <a:latin typeface="Consolas"/>
              </a:rPr>
              <a:t>try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400" dirty="0">
                <a:solidFill>
                  <a:srgbClr val="6F008A"/>
                </a:solidFill>
                <a:latin typeface="Consolas"/>
              </a:rPr>
              <a:t>SIZE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/>
              </a:rPr>
              <a:t>while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tr-TR" sz="1400" dirty="0" err="1">
                <a:solidFill>
                  <a:srgbClr val="000000"/>
                </a:solidFill>
                <a:latin typeface="Consolas"/>
              </a:rPr>
              <a:t>try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tr-TR" sz="1400" dirty="0">
                <a:solidFill>
                  <a:srgbClr val="6F008A"/>
                </a:solidFill>
                <a:latin typeface="Consolas"/>
              </a:rPr>
              <a:t>ANSWER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1"/>
            <a:r>
              <a:rPr lang="tr-TR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/>
              </a:rPr>
              <a:t>puts(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"No, that's wrong. Try again."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/>
              </a:rPr>
              <a:t>s_gets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400" dirty="0" err="1">
                <a:solidFill>
                  <a:srgbClr val="000000"/>
                </a:solidFill>
                <a:latin typeface="Consolas"/>
              </a:rPr>
              <a:t>try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400" dirty="0">
                <a:solidFill>
                  <a:srgbClr val="6F008A"/>
                </a:solidFill>
                <a:latin typeface="Consolas"/>
              </a:rPr>
              <a:t>SIZE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tr-TR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/>
              </a:rPr>
              <a:t>puts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400" dirty="0" err="1">
                <a:solidFill>
                  <a:srgbClr val="A31515"/>
                </a:solidFill>
                <a:latin typeface="Consolas"/>
              </a:rPr>
              <a:t>That's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tr-TR" sz="1400" dirty="0" err="1">
                <a:solidFill>
                  <a:srgbClr val="A31515"/>
                </a:solidFill>
                <a:latin typeface="Consolas"/>
              </a:rPr>
              <a:t>right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!"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7512368" y="1815107"/>
            <a:ext cx="4509098" cy="3600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s_gets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1200" dirty="0" err="1">
                <a:solidFill>
                  <a:srgbClr val="808080"/>
                </a:solidFill>
                <a:latin typeface="Consolas"/>
              </a:rPr>
              <a:t>st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ret_val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i = 0;</a:t>
            </a:r>
          </a:p>
          <a:p>
            <a:pPr lvl="1"/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tr-TR" sz="1200" dirty="0" err="1">
                <a:solidFill>
                  <a:srgbClr val="000000"/>
                </a:solidFill>
                <a:latin typeface="Consolas"/>
              </a:rPr>
              <a:t>ret_val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fgets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st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dirty="0">
                <a:solidFill>
                  <a:srgbClr val="808080"/>
                </a:solidFill>
                <a:latin typeface="Consolas"/>
              </a:rPr>
              <a:t>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dirty="0" err="1">
                <a:solidFill>
                  <a:srgbClr val="6F008A"/>
                </a:solidFill>
                <a:latin typeface="Consolas"/>
              </a:rPr>
              <a:t>stdin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/>
              </a:rPr>
              <a:t>if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ret_val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1"/>
            <a:r>
              <a:rPr lang="tr-TR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en-US" sz="12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808080"/>
                </a:solidFill>
                <a:latin typeface="Consolas"/>
              </a:rPr>
              <a:t>st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] !=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'\n'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&amp;&amp; </a:t>
            </a:r>
            <a:r>
              <a:rPr lang="en-US" sz="1200" dirty="0" err="1">
                <a:solidFill>
                  <a:srgbClr val="808080"/>
                </a:solidFill>
                <a:latin typeface="Consolas"/>
              </a:rPr>
              <a:t>st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] !=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'\0'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2"/>
            <a:r>
              <a:rPr lang="tr-TR" sz="1200" dirty="0">
                <a:solidFill>
                  <a:srgbClr val="000000"/>
                </a:solidFill>
                <a:latin typeface="Consolas"/>
              </a:rPr>
              <a:t>       i++;</a:t>
            </a:r>
          </a:p>
          <a:p>
            <a:pPr lvl="2"/>
            <a:r>
              <a:rPr lang="tr-TR" sz="1200" dirty="0" err="1">
                <a:solidFill>
                  <a:srgbClr val="0000FF"/>
                </a:solidFill>
                <a:latin typeface="Consolas"/>
              </a:rPr>
              <a:t>if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st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[i] ==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'\n'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2"/>
            <a:r>
              <a:rPr lang="tr-TR" sz="1200" dirty="0">
                <a:solidFill>
                  <a:srgbClr val="80808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st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[i] =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'\0'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must have words[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i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] == '\0'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lvl="2"/>
            <a:r>
              <a:rPr lang="tr-TR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while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getchar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() !=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'\n'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2"/>
            <a:r>
              <a:rPr lang="tr-TR" sz="1200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continue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tr-TR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ret_val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4" name="Dikdörtgen 3"/>
          <p:cNvSpPr/>
          <p:nvPr/>
        </p:nvSpPr>
        <p:spPr>
          <a:xfrm>
            <a:off x="345440" y="292065"/>
            <a:ext cx="4262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 </a:t>
            </a:r>
            <a:r>
              <a:rPr lang="tr-T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nogo.c</a:t>
            </a:r>
            <a:r>
              <a:rPr lang="tr-T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-- </a:t>
            </a:r>
            <a:r>
              <a:rPr lang="tr-T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</a:t>
            </a:r>
            <a:r>
              <a:rPr lang="tr-T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tr-T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</a:t>
            </a:r>
            <a:r>
              <a:rPr lang="tr-T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*/</a:t>
            </a:r>
          </a:p>
        </p:txBody>
      </p:sp>
      <p:sp>
        <p:nvSpPr>
          <p:cNvPr id="8" name="Dikdörtgen 7"/>
          <p:cNvSpPr/>
          <p:nvPr/>
        </p:nvSpPr>
        <p:spPr>
          <a:xfrm>
            <a:off x="8835199" y="5576501"/>
            <a:ext cx="2925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tr-TR" dirty="0">
                <a:solidFill>
                  <a:srgbClr val="000000"/>
                </a:solidFill>
                <a:latin typeface="Consolas"/>
              </a:rPr>
              <a:t>Yardımcı Fonksiyon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0" y="5953897"/>
            <a:ext cx="5166839" cy="74188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02260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A0F0CE4-1AA4-4781-A459-F01954AE5FAA}"/>
              </a:ext>
            </a:extLst>
          </p:cNvPr>
          <p:cNvSpPr txBox="1">
            <a:spLocks/>
          </p:cNvSpPr>
          <p:nvPr/>
        </p:nvSpPr>
        <p:spPr>
          <a:xfrm>
            <a:off x="8835199" y="0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36A26A-2E3A-47AE-954E-9DF5BBE68113}"/>
              </a:ext>
            </a:extLst>
          </p:cNvPr>
          <p:cNvSpPr txBox="1">
            <a:spLocks/>
          </p:cNvSpPr>
          <p:nvPr/>
        </p:nvSpPr>
        <p:spPr>
          <a:xfrm rot="10800000">
            <a:off x="11369436" y="5953898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345440" y="1056009"/>
            <a:ext cx="5730240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stdlib.h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string.h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errno.h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conio.h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ctype.h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200" dirty="0">
              <a:solidFill>
                <a:srgbClr val="808080"/>
              </a:solidFill>
              <a:latin typeface="Consolas"/>
            </a:endParaRPr>
          </a:p>
          <a:p>
            <a:endParaRPr lang="tr-TR" sz="1200" dirty="0">
              <a:solidFill>
                <a:srgbClr val="808080"/>
              </a:solidFill>
              <a:latin typeface="Consolas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#define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6F008A"/>
                </a:solidFill>
                <a:latin typeface="Consolas"/>
              </a:rPr>
              <a:t>ANSWER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"Grant"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#define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6F008A"/>
                </a:solidFill>
                <a:latin typeface="Consolas"/>
              </a:rPr>
              <a:t>SIZE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40</a:t>
            </a: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s_gets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1200" dirty="0" err="1">
                <a:solidFill>
                  <a:srgbClr val="808080"/>
                </a:solidFill>
                <a:latin typeface="Consolas"/>
              </a:rPr>
              <a:t>st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main(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tr-TR" sz="1100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100" dirty="0" err="1">
                <a:solidFill>
                  <a:srgbClr val="000000"/>
                </a:solidFill>
                <a:latin typeface="Consolas"/>
              </a:rPr>
              <a:t>try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tr-TR" sz="1100" dirty="0">
                <a:solidFill>
                  <a:srgbClr val="6F008A"/>
                </a:solidFill>
                <a:latin typeface="Consolas"/>
              </a:rPr>
              <a:t>SIZE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pPr lvl="1"/>
            <a:endParaRPr lang="tr-TR" sz="11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nsolas"/>
              </a:rPr>
              <a:t>puts(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"Who is buried in Grant's tomb?"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tr-TR" sz="1100" dirty="0" err="1">
                <a:solidFill>
                  <a:srgbClr val="000000"/>
                </a:solidFill>
                <a:latin typeface="Consolas"/>
              </a:rPr>
              <a:t>s_gets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100" dirty="0" err="1">
                <a:solidFill>
                  <a:srgbClr val="000000"/>
                </a:solidFill>
                <a:latin typeface="Consolas"/>
              </a:rPr>
              <a:t>try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100" dirty="0">
                <a:solidFill>
                  <a:srgbClr val="6F008A"/>
                </a:solidFill>
                <a:latin typeface="Consolas"/>
              </a:rPr>
              <a:t>SIZE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endParaRPr lang="tr-TR" sz="11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tr-TR" sz="1100" dirty="0" err="1">
                <a:solidFill>
                  <a:srgbClr val="0000FF"/>
                </a:solidFill>
                <a:latin typeface="Consolas"/>
              </a:rPr>
              <a:t>while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tr-TR" sz="1100" dirty="0" err="1">
                <a:solidFill>
                  <a:srgbClr val="000000"/>
                </a:solidFill>
                <a:latin typeface="Consolas"/>
              </a:rPr>
              <a:t>strcmp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100" dirty="0" err="1">
                <a:solidFill>
                  <a:srgbClr val="000000"/>
                </a:solidFill>
                <a:latin typeface="Consolas"/>
              </a:rPr>
              <a:t>try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100" dirty="0">
                <a:solidFill>
                  <a:srgbClr val="6F008A"/>
                </a:solidFill>
                <a:latin typeface="Consolas"/>
              </a:rPr>
              <a:t>ANSWER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) != 0)</a:t>
            </a:r>
          </a:p>
          <a:p>
            <a:pPr lvl="1"/>
            <a:r>
              <a:rPr lang="tr-TR" sz="11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onsolas"/>
              </a:rPr>
              <a:t>puts(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"No, that's wrong. Try again."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tr-TR" sz="1100" dirty="0" err="1">
                <a:solidFill>
                  <a:srgbClr val="000000"/>
                </a:solidFill>
                <a:latin typeface="Consolas"/>
              </a:rPr>
              <a:t>s_gets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100" dirty="0" err="1">
                <a:solidFill>
                  <a:srgbClr val="000000"/>
                </a:solidFill>
                <a:latin typeface="Consolas"/>
              </a:rPr>
              <a:t>try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100" dirty="0">
                <a:solidFill>
                  <a:srgbClr val="6F008A"/>
                </a:solidFill>
                <a:latin typeface="Consolas"/>
              </a:rPr>
              <a:t>SIZE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tr-TR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tr-TR" sz="11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tr-TR" sz="1100" dirty="0" err="1">
                <a:solidFill>
                  <a:srgbClr val="000000"/>
                </a:solidFill>
                <a:latin typeface="Consolas"/>
              </a:rPr>
              <a:t>puts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100" dirty="0" err="1">
                <a:solidFill>
                  <a:srgbClr val="A31515"/>
                </a:solidFill>
                <a:latin typeface="Consolas"/>
              </a:rPr>
              <a:t>That's</a:t>
            </a:r>
            <a:r>
              <a:rPr lang="tr-TR" sz="11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tr-TR" sz="1100" dirty="0" err="1">
                <a:solidFill>
                  <a:srgbClr val="A31515"/>
                </a:solidFill>
                <a:latin typeface="Consolas"/>
              </a:rPr>
              <a:t>right</a:t>
            </a:r>
            <a:r>
              <a:rPr lang="tr-TR" sz="1100" dirty="0">
                <a:solidFill>
                  <a:srgbClr val="A31515"/>
                </a:solidFill>
                <a:latin typeface="Consolas"/>
              </a:rPr>
              <a:t>!"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 lvl="1"/>
            <a:endParaRPr lang="tr-TR" sz="11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tr-TR" sz="11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tr-TR" sz="1100" dirty="0">
                <a:solidFill>
                  <a:srgbClr val="0000FF"/>
                </a:solidFill>
                <a:latin typeface="Consolas"/>
              </a:rPr>
              <a:t> 0;</a:t>
            </a:r>
            <a:endParaRPr lang="tr-TR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7512368" y="1815107"/>
            <a:ext cx="4509098" cy="3600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s_gets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1200" dirty="0" err="1">
                <a:solidFill>
                  <a:srgbClr val="808080"/>
                </a:solidFill>
                <a:latin typeface="Consolas"/>
              </a:rPr>
              <a:t>st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ret_val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i = 0;</a:t>
            </a:r>
          </a:p>
          <a:p>
            <a:pPr lvl="1"/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tr-TR" sz="1200" dirty="0" err="1">
                <a:solidFill>
                  <a:srgbClr val="000000"/>
                </a:solidFill>
                <a:latin typeface="Consolas"/>
              </a:rPr>
              <a:t>ret_val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fgets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st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dirty="0">
                <a:solidFill>
                  <a:srgbClr val="808080"/>
                </a:solidFill>
                <a:latin typeface="Consolas"/>
              </a:rPr>
              <a:t>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dirty="0" err="1">
                <a:solidFill>
                  <a:srgbClr val="6F008A"/>
                </a:solidFill>
                <a:latin typeface="Consolas"/>
              </a:rPr>
              <a:t>stdin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/>
              </a:rPr>
              <a:t>if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ret_val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1"/>
            <a:r>
              <a:rPr lang="tr-TR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en-US" sz="12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808080"/>
                </a:solidFill>
                <a:latin typeface="Consolas"/>
              </a:rPr>
              <a:t>st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] !=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'\n'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&amp;&amp; </a:t>
            </a:r>
            <a:r>
              <a:rPr lang="en-US" sz="1200" dirty="0" err="1">
                <a:solidFill>
                  <a:srgbClr val="808080"/>
                </a:solidFill>
                <a:latin typeface="Consolas"/>
              </a:rPr>
              <a:t>st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] !=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'\0'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2"/>
            <a:r>
              <a:rPr lang="tr-TR" sz="1200" dirty="0">
                <a:solidFill>
                  <a:srgbClr val="000000"/>
                </a:solidFill>
                <a:latin typeface="Consolas"/>
              </a:rPr>
              <a:t>       i++;</a:t>
            </a:r>
          </a:p>
          <a:p>
            <a:pPr lvl="2"/>
            <a:r>
              <a:rPr lang="tr-TR" sz="1200" dirty="0" err="1">
                <a:solidFill>
                  <a:srgbClr val="0000FF"/>
                </a:solidFill>
                <a:latin typeface="Consolas"/>
              </a:rPr>
              <a:t>if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st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[i] ==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'\n'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2"/>
            <a:r>
              <a:rPr lang="tr-TR" sz="1200" dirty="0">
                <a:solidFill>
                  <a:srgbClr val="80808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st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[i] =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'\0'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must have words[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i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] == '\0'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lvl="2"/>
            <a:r>
              <a:rPr lang="tr-TR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while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getchar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() !=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'\n'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2"/>
            <a:r>
              <a:rPr lang="tr-TR" sz="1200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continue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tr-TR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ret_val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4" name="Dikdörtgen 3"/>
          <p:cNvSpPr/>
          <p:nvPr/>
        </p:nvSpPr>
        <p:spPr>
          <a:xfrm>
            <a:off x="345440" y="292065"/>
            <a:ext cx="4608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 </a:t>
            </a:r>
            <a:r>
              <a:rPr lang="tr-T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compare.c</a:t>
            </a:r>
            <a:r>
              <a:rPr lang="tr-T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-- </a:t>
            </a:r>
            <a:r>
              <a:rPr lang="tr-T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tr-T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</a:t>
            </a:r>
            <a:r>
              <a:rPr lang="tr-T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</a:t>
            </a:r>
            <a:r>
              <a:rPr lang="tr-T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*/</a:t>
            </a:r>
          </a:p>
        </p:txBody>
      </p:sp>
      <p:sp>
        <p:nvSpPr>
          <p:cNvPr id="8" name="Dikdörtgen 7"/>
          <p:cNvSpPr/>
          <p:nvPr/>
        </p:nvSpPr>
        <p:spPr>
          <a:xfrm>
            <a:off x="8835199" y="5576501"/>
            <a:ext cx="2925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tr-TR" dirty="0">
                <a:solidFill>
                  <a:srgbClr val="000000"/>
                </a:solidFill>
                <a:latin typeface="Consolas"/>
              </a:rPr>
              <a:t>Yardımcı Fonksiyon</a:t>
            </a:r>
          </a:p>
        </p:txBody>
      </p:sp>
    </p:spTree>
    <p:extLst>
      <p:ext uri="{BB962C8B-B14F-4D97-AF65-F5344CB8AC3E}">
        <p14:creationId xmlns:p14="http://schemas.microsoft.com/office/powerpoint/2010/main" val="1677638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A0F0CE4-1AA4-4781-A459-F01954AE5FAA}"/>
              </a:ext>
            </a:extLst>
          </p:cNvPr>
          <p:cNvSpPr txBox="1">
            <a:spLocks/>
          </p:cNvSpPr>
          <p:nvPr/>
        </p:nvSpPr>
        <p:spPr>
          <a:xfrm>
            <a:off x="8835199" y="0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36A26A-2E3A-47AE-954E-9DF5BBE68113}"/>
              </a:ext>
            </a:extLst>
          </p:cNvPr>
          <p:cNvSpPr txBox="1">
            <a:spLocks/>
          </p:cNvSpPr>
          <p:nvPr/>
        </p:nvSpPr>
        <p:spPr>
          <a:xfrm rot="10800000">
            <a:off x="11369436" y="5953898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392739"/>
              </p:ext>
            </p:extLst>
          </p:nvPr>
        </p:nvGraphicFramePr>
        <p:xfrm>
          <a:off x="375920" y="1209042"/>
          <a:ext cx="9936479" cy="4673596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60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5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9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078">
                <a:tc gridSpan="2">
                  <a:txBody>
                    <a:bodyPr/>
                    <a:lstStyle/>
                    <a:p>
                      <a:pPr marL="25400" marR="25400" algn="l">
                        <a:lnSpc>
                          <a:spcPts val="1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  <a:tabLst>
                          <a:tab pos="228600" algn="l"/>
                          <a:tab pos="12192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lang="en-US" sz="1600" dirty="0">
                          <a:effectLst/>
                        </a:rPr>
                        <a:t>Function prototype</a:t>
                      </a:r>
                      <a:endParaRPr lang="tr-TR" sz="1000" dirty="0">
                        <a:solidFill>
                          <a:srgbClr val="000000"/>
                        </a:solidFill>
                        <a:effectLst/>
                        <a:latin typeface="AvantGarde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algn="l">
                        <a:lnSpc>
                          <a:spcPts val="1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  <a:tabLst>
                          <a:tab pos="228600" algn="l"/>
                          <a:tab pos="12192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lang="en-US" sz="1600">
                          <a:effectLst/>
                        </a:rPr>
                        <a:t>Function description</a:t>
                      </a:r>
                      <a:endParaRPr lang="tr-TR" sz="1000">
                        <a:solidFill>
                          <a:srgbClr val="000000"/>
                        </a:solidFill>
                        <a:effectLst/>
                        <a:latin typeface="AvantGarde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5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 </a:t>
                      </a:r>
                      <a:endParaRPr lang="tr-T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5400" marR="25400" algn="l">
                        <a:lnSpc>
                          <a:spcPts val="11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200" b="1">
                          <a:effectLst/>
                        </a:rPr>
                        <a:t>char *strchr( const char *s, int c );</a:t>
                      </a:r>
                      <a:endParaRPr lang="tr-TR" sz="1100" b="1">
                        <a:solidFill>
                          <a:srgbClr val="000000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5400" marR="25400" algn="l">
                        <a:lnSpc>
                          <a:spcPts val="11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200" dirty="0">
                          <a:effectLst/>
                        </a:rPr>
                        <a:t>S </a:t>
                      </a:r>
                      <a:r>
                        <a:rPr lang="en-US" sz="1200" dirty="0" err="1">
                          <a:effectLst/>
                        </a:rPr>
                        <a:t>dizesinde</a:t>
                      </a:r>
                      <a:r>
                        <a:rPr lang="en-US" sz="1200" dirty="0">
                          <a:effectLst/>
                        </a:rPr>
                        <a:t> c </a:t>
                      </a:r>
                      <a:r>
                        <a:rPr lang="en-US" sz="1200" dirty="0" err="1">
                          <a:effectLst/>
                        </a:rPr>
                        <a:t>karakterinin</a:t>
                      </a:r>
                      <a:r>
                        <a:rPr lang="en-US" sz="1200" dirty="0">
                          <a:effectLst/>
                        </a:rPr>
                        <a:t> ilk </a:t>
                      </a:r>
                      <a:r>
                        <a:rPr lang="en-US" sz="1200" dirty="0" err="1">
                          <a:effectLst/>
                        </a:rPr>
                        <a:t>geçtiği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yeri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bulur</a:t>
                      </a:r>
                      <a:r>
                        <a:rPr lang="en-US" sz="1200" dirty="0">
                          <a:effectLst/>
                        </a:rPr>
                        <a:t>. </a:t>
                      </a:r>
                      <a:r>
                        <a:rPr lang="en-US" sz="1200" dirty="0" err="1">
                          <a:effectLst/>
                        </a:rPr>
                        <a:t>Eğer</a:t>
                      </a:r>
                      <a:r>
                        <a:rPr lang="en-US" sz="1200" dirty="0">
                          <a:effectLst/>
                        </a:rPr>
                        <a:t> c </a:t>
                      </a:r>
                      <a:r>
                        <a:rPr lang="en-US" sz="1200" dirty="0" err="1">
                          <a:effectLst/>
                        </a:rPr>
                        <a:t>bulunursa</a:t>
                      </a:r>
                      <a:r>
                        <a:rPr lang="en-US" sz="1200" dirty="0">
                          <a:effectLst/>
                        </a:rPr>
                        <a:t>, c </a:t>
                      </a:r>
                      <a:r>
                        <a:rPr lang="tr-TR" sz="1200" dirty="0" err="1">
                          <a:effectLst/>
                        </a:rPr>
                        <a:t>nin</a:t>
                      </a:r>
                      <a:r>
                        <a:rPr lang="tr-TR" sz="1200" dirty="0">
                          <a:effectLst/>
                        </a:rPr>
                        <a:t> s’deki yerini </a:t>
                      </a:r>
                      <a:r>
                        <a:rPr lang="en-US" sz="1200" dirty="0" err="1">
                          <a:effectLst/>
                        </a:rPr>
                        <a:t>bir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iişaretçiyle</a:t>
                      </a:r>
                      <a:r>
                        <a:rPr lang="tr-TR" sz="1200" baseline="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döndürülür</a:t>
                      </a:r>
                      <a:r>
                        <a:rPr lang="en-US" sz="1200" dirty="0">
                          <a:effectLst/>
                        </a:rPr>
                        <a:t>. </a:t>
                      </a:r>
                      <a:r>
                        <a:rPr lang="en-US" sz="1200" dirty="0" err="1">
                          <a:effectLst/>
                        </a:rPr>
                        <a:t>Aksi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takdirde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bir</a:t>
                      </a:r>
                      <a:r>
                        <a:rPr lang="en-US" sz="1200" dirty="0">
                          <a:effectLst/>
                        </a:rPr>
                        <a:t> NULL </a:t>
                      </a:r>
                      <a:r>
                        <a:rPr lang="en-US" sz="1200" dirty="0" err="1">
                          <a:effectLst/>
                        </a:rPr>
                        <a:t>işaretçisi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döndürülür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tr-TR" sz="1100" dirty="0">
                        <a:solidFill>
                          <a:srgbClr val="000000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5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 </a:t>
                      </a:r>
                      <a:endParaRPr lang="tr-T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5400" marR="25400" algn="l">
                        <a:lnSpc>
                          <a:spcPts val="11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200" b="1">
                          <a:effectLst/>
                        </a:rPr>
                        <a:t>size_t strcspn( const char *s1, const char *s2 );</a:t>
                      </a:r>
                      <a:endParaRPr lang="tr-TR" sz="1100" b="1">
                        <a:solidFill>
                          <a:srgbClr val="000000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5400" marR="25400" algn="l">
                        <a:lnSpc>
                          <a:spcPts val="11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200" dirty="0">
                          <a:effectLst/>
                        </a:rPr>
                        <a:t>S2 </a:t>
                      </a:r>
                      <a:r>
                        <a:rPr lang="en-US" sz="1200" dirty="0" err="1">
                          <a:effectLst/>
                        </a:rPr>
                        <a:t>dizesinde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bulunmayan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karakterlerden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oluşan</a:t>
                      </a:r>
                      <a:r>
                        <a:rPr lang="en-US" sz="1200" dirty="0">
                          <a:effectLst/>
                        </a:rPr>
                        <a:t> s1 </a:t>
                      </a:r>
                      <a:r>
                        <a:rPr lang="en-US" sz="1200" dirty="0" err="1">
                          <a:effectLst/>
                        </a:rPr>
                        <a:t>dizesinin</a:t>
                      </a:r>
                      <a:r>
                        <a:rPr lang="en-US" sz="1200" dirty="0">
                          <a:effectLst/>
                        </a:rPr>
                        <a:t> ilk </a:t>
                      </a:r>
                      <a:r>
                        <a:rPr lang="en-US" sz="1200" dirty="0" err="1">
                          <a:effectLst/>
                        </a:rPr>
                        <a:t>bölütünün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uzunluğunu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belirler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döndürür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tr-TR" sz="1100" dirty="0">
                        <a:solidFill>
                          <a:srgbClr val="000000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 </a:t>
                      </a:r>
                      <a:endParaRPr lang="tr-T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5400" marR="25400" algn="l">
                        <a:lnSpc>
                          <a:spcPts val="11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200" b="1">
                          <a:effectLst/>
                        </a:rPr>
                        <a:t>size_t strspn( const char *s1, const char *s2 );</a:t>
                      </a:r>
                      <a:endParaRPr lang="tr-TR" sz="1100" b="1">
                        <a:solidFill>
                          <a:srgbClr val="000000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5400" marR="25400" algn="l">
                        <a:lnSpc>
                          <a:spcPts val="11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200" dirty="0" err="1">
                          <a:effectLst/>
                        </a:rPr>
                        <a:t>Yalnızca</a:t>
                      </a:r>
                      <a:r>
                        <a:rPr lang="en-US" sz="1200" dirty="0">
                          <a:effectLst/>
                        </a:rPr>
                        <a:t> s2 </a:t>
                      </a:r>
                      <a:r>
                        <a:rPr lang="en-US" sz="1200" dirty="0" err="1">
                          <a:effectLst/>
                        </a:rPr>
                        <a:t>dizesinde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bulunan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karakterlerden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oluşan</a:t>
                      </a:r>
                      <a:r>
                        <a:rPr lang="en-US" sz="1200" dirty="0">
                          <a:effectLst/>
                        </a:rPr>
                        <a:t> s1 </a:t>
                      </a:r>
                      <a:r>
                        <a:rPr lang="en-US" sz="1200" dirty="0" err="1">
                          <a:effectLst/>
                        </a:rPr>
                        <a:t>dizesinin</a:t>
                      </a:r>
                      <a:r>
                        <a:rPr lang="en-US" sz="1200" dirty="0">
                          <a:effectLst/>
                        </a:rPr>
                        <a:t> ilk </a:t>
                      </a:r>
                      <a:r>
                        <a:rPr lang="en-US" sz="1200" dirty="0" err="1">
                          <a:effectLst/>
                        </a:rPr>
                        <a:t>bölütünün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uzunluğunu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belirler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döndürür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tr-TR" sz="1100" dirty="0">
                        <a:solidFill>
                          <a:srgbClr val="000000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2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 </a:t>
                      </a:r>
                      <a:endParaRPr lang="tr-T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5400" marR="25400" algn="l">
                        <a:lnSpc>
                          <a:spcPts val="11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200" b="1">
                          <a:effectLst/>
                        </a:rPr>
                        <a:t>char *strpbrk( const char *s1, const char *s2 );</a:t>
                      </a:r>
                      <a:endParaRPr lang="tr-TR" sz="1100" b="1">
                        <a:solidFill>
                          <a:srgbClr val="000000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5400" marR="25400" algn="l">
                        <a:lnSpc>
                          <a:spcPts val="11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200" dirty="0">
                          <a:effectLst/>
                        </a:rPr>
                        <a:t>S2 </a:t>
                      </a:r>
                      <a:r>
                        <a:rPr lang="en-US" sz="1200" dirty="0" err="1">
                          <a:effectLst/>
                        </a:rPr>
                        <a:t>dizesindeki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herhangi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bir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karakterin</a:t>
                      </a:r>
                      <a:r>
                        <a:rPr lang="en-US" sz="1200" dirty="0">
                          <a:effectLst/>
                        </a:rPr>
                        <a:t> s1 </a:t>
                      </a:r>
                      <a:r>
                        <a:rPr lang="en-US" sz="1200" dirty="0" err="1">
                          <a:effectLst/>
                        </a:rPr>
                        <a:t>dizesindeki</a:t>
                      </a:r>
                      <a:r>
                        <a:rPr lang="en-US" sz="1200" dirty="0">
                          <a:effectLst/>
                        </a:rPr>
                        <a:t> ilk </a:t>
                      </a:r>
                      <a:r>
                        <a:rPr lang="en-US" sz="1200" dirty="0" err="1">
                          <a:effectLst/>
                        </a:rPr>
                        <a:t>geçtiği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yeri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bulur</a:t>
                      </a:r>
                      <a:r>
                        <a:rPr lang="en-US" sz="1200" dirty="0">
                          <a:effectLst/>
                        </a:rPr>
                        <a:t>. S2 </a:t>
                      </a:r>
                      <a:r>
                        <a:rPr lang="en-US" sz="1200" dirty="0" err="1">
                          <a:effectLst/>
                        </a:rPr>
                        <a:t>dizgesinden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bir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karakter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bulunursa</a:t>
                      </a:r>
                      <a:r>
                        <a:rPr lang="en-US" sz="1200" dirty="0">
                          <a:effectLst/>
                        </a:rPr>
                        <a:t>, s1 </a:t>
                      </a:r>
                      <a:r>
                        <a:rPr lang="en-US" sz="1200" dirty="0" err="1">
                          <a:effectLst/>
                        </a:rPr>
                        <a:t>dizesindeki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karaktere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bir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gösterici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döndürülür</a:t>
                      </a:r>
                      <a:r>
                        <a:rPr lang="en-US" sz="1200" dirty="0">
                          <a:effectLst/>
                        </a:rPr>
                        <a:t>. </a:t>
                      </a:r>
                      <a:r>
                        <a:rPr lang="en-US" sz="1200" dirty="0" err="1">
                          <a:effectLst/>
                        </a:rPr>
                        <a:t>Aksi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takdirde</a:t>
                      </a:r>
                      <a:r>
                        <a:rPr lang="en-US" sz="1200" dirty="0">
                          <a:effectLst/>
                        </a:rPr>
                        <a:t>, NULL </a:t>
                      </a:r>
                      <a:r>
                        <a:rPr lang="en-US" sz="1200" dirty="0" err="1">
                          <a:effectLst/>
                        </a:rPr>
                        <a:t>gösterici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döndürülür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tr-TR" sz="1100" dirty="0">
                        <a:solidFill>
                          <a:srgbClr val="000000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5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 </a:t>
                      </a:r>
                      <a:endParaRPr lang="tr-T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5400" marR="25400" algn="l">
                        <a:lnSpc>
                          <a:spcPts val="11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200" b="1">
                          <a:effectLst/>
                        </a:rPr>
                        <a:t>char *strrchr( const char *s, int c );</a:t>
                      </a:r>
                      <a:endParaRPr lang="tr-TR" sz="1100" b="1">
                        <a:solidFill>
                          <a:srgbClr val="000000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5400" marR="25400" algn="l">
                        <a:lnSpc>
                          <a:spcPts val="11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200" dirty="0">
                          <a:effectLst/>
                        </a:rPr>
                        <a:t>S </a:t>
                      </a:r>
                      <a:r>
                        <a:rPr lang="en-US" sz="1200" dirty="0" err="1">
                          <a:effectLst/>
                        </a:rPr>
                        <a:t>dizgesinde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c'nin</a:t>
                      </a:r>
                      <a:r>
                        <a:rPr lang="en-US" sz="1200" dirty="0">
                          <a:effectLst/>
                        </a:rPr>
                        <a:t> son </a:t>
                      </a:r>
                      <a:r>
                        <a:rPr lang="en-US" sz="1200" dirty="0" err="1">
                          <a:effectLst/>
                        </a:rPr>
                        <a:t>geçtiği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yeri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bulur</a:t>
                      </a:r>
                      <a:r>
                        <a:rPr lang="en-US" sz="1200" dirty="0">
                          <a:effectLst/>
                        </a:rPr>
                        <a:t>. </a:t>
                      </a:r>
                      <a:r>
                        <a:rPr lang="en-US" sz="1200" dirty="0" err="1">
                          <a:effectLst/>
                        </a:rPr>
                        <a:t>Eğer</a:t>
                      </a:r>
                      <a:r>
                        <a:rPr lang="en-US" sz="1200" dirty="0">
                          <a:effectLst/>
                        </a:rPr>
                        <a:t> c </a:t>
                      </a:r>
                      <a:r>
                        <a:rPr lang="en-US" sz="1200" dirty="0" err="1">
                          <a:effectLst/>
                        </a:rPr>
                        <a:t>bulunursa</a:t>
                      </a:r>
                      <a:r>
                        <a:rPr lang="en-US" sz="1200" dirty="0">
                          <a:effectLst/>
                        </a:rPr>
                        <a:t>, s </a:t>
                      </a:r>
                      <a:r>
                        <a:rPr lang="en-US" sz="1200" dirty="0" err="1">
                          <a:effectLst/>
                        </a:rPr>
                        <a:t>dizesindeki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c'ye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bir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gösterici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döndürülür</a:t>
                      </a:r>
                      <a:r>
                        <a:rPr lang="en-US" sz="1200" dirty="0">
                          <a:effectLst/>
                        </a:rPr>
                        <a:t>. </a:t>
                      </a:r>
                      <a:r>
                        <a:rPr lang="en-US" sz="1200" dirty="0" err="1">
                          <a:effectLst/>
                        </a:rPr>
                        <a:t>Aksi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takdirde</a:t>
                      </a:r>
                      <a:r>
                        <a:rPr lang="en-US" sz="1200" dirty="0">
                          <a:effectLst/>
                        </a:rPr>
                        <a:t>, NULL </a:t>
                      </a:r>
                      <a:r>
                        <a:rPr lang="en-US" sz="1200" dirty="0" err="1">
                          <a:effectLst/>
                        </a:rPr>
                        <a:t>gösterici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döndürülür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tr-TR" sz="1100" dirty="0">
                        <a:solidFill>
                          <a:srgbClr val="000000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5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 </a:t>
                      </a:r>
                      <a:endParaRPr lang="tr-T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5400" marR="25400" algn="l">
                        <a:lnSpc>
                          <a:spcPts val="11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200" b="1" dirty="0">
                          <a:effectLst/>
                        </a:rPr>
                        <a:t>char *</a:t>
                      </a:r>
                      <a:r>
                        <a:rPr lang="en-US" sz="1200" b="1" dirty="0" err="1">
                          <a:effectLst/>
                        </a:rPr>
                        <a:t>strstr</a:t>
                      </a:r>
                      <a:r>
                        <a:rPr lang="en-US" sz="1200" b="1" dirty="0">
                          <a:effectLst/>
                        </a:rPr>
                        <a:t>( </a:t>
                      </a:r>
                      <a:r>
                        <a:rPr lang="en-US" sz="1200" b="1" dirty="0" err="1">
                          <a:effectLst/>
                        </a:rPr>
                        <a:t>const</a:t>
                      </a:r>
                      <a:r>
                        <a:rPr lang="en-US" sz="1200" b="1" dirty="0">
                          <a:effectLst/>
                        </a:rPr>
                        <a:t> char *s1, </a:t>
                      </a:r>
                      <a:r>
                        <a:rPr lang="en-US" sz="1200" b="1" dirty="0" err="1">
                          <a:effectLst/>
                        </a:rPr>
                        <a:t>const</a:t>
                      </a:r>
                      <a:r>
                        <a:rPr lang="en-US" sz="1200" b="1" dirty="0">
                          <a:effectLst/>
                        </a:rPr>
                        <a:t> char *s2 );</a:t>
                      </a:r>
                      <a:endParaRPr lang="tr-TR" sz="1100" b="1" dirty="0">
                        <a:solidFill>
                          <a:srgbClr val="000000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5400" marR="25400" algn="l">
                        <a:lnSpc>
                          <a:spcPts val="11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200" dirty="0">
                          <a:effectLst/>
                        </a:rPr>
                        <a:t>S2 </a:t>
                      </a:r>
                      <a:r>
                        <a:rPr lang="en-US" sz="1200" dirty="0" err="1">
                          <a:effectLst/>
                        </a:rPr>
                        <a:t>dizesinin</a:t>
                      </a:r>
                      <a:r>
                        <a:rPr lang="en-US" sz="1200" dirty="0">
                          <a:effectLst/>
                        </a:rPr>
                        <a:t> s1 </a:t>
                      </a:r>
                      <a:r>
                        <a:rPr lang="en-US" sz="1200" dirty="0" err="1">
                          <a:effectLst/>
                        </a:rPr>
                        <a:t>dizesindeki</a:t>
                      </a:r>
                      <a:r>
                        <a:rPr lang="en-US" sz="1200" dirty="0">
                          <a:effectLst/>
                        </a:rPr>
                        <a:t> ilk </a:t>
                      </a:r>
                      <a:r>
                        <a:rPr lang="en-US" sz="1200" dirty="0" err="1">
                          <a:effectLst/>
                        </a:rPr>
                        <a:t>geçtiği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yeri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bulur</a:t>
                      </a:r>
                      <a:r>
                        <a:rPr lang="en-US" sz="1200" dirty="0">
                          <a:effectLst/>
                        </a:rPr>
                        <a:t>. </a:t>
                      </a:r>
                      <a:r>
                        <a:rPr lang="en-US" sz="1200" dirty="0" err="1">
                          <a:effectLst/>
                        </a:rPr>
                        <a:t>Dizge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bulunursa</a:t>
                      </a:r>
                      <a:r>
                        <a:rPr lang="en-US" sz="1200" dirty="0">
                          <a:effectLst/>
                        </a:rPr>
                        <a:t>, s1'deki </a:t>
                      </a:r>
                      <a:r>
                        <a:rPr lang="en-US" sz="1200" dirty="0" err="1">
                          <a:effectLst/>
                        </a:rPr>
                        <a:t>dizgeye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bir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gösterici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döndürülür</a:t>
                      </a:r>
                      <a:r>
                        <a:rPr lang="en-US" sz="1200" dirty="0">
                          <a:effectLst/>
                        </a:rPr>
                        <a:t>. </a:t>
                      </a:r>
                      <a:r>
                        <a:rPr lang="en-US" sz="1200" dirty="0" err="1">
                          <a:effectLst/>
                        </a:rPr>
                        <a:t>Aksi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takdirde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bir</a:t>
                      </a:r>
                      <a:r>
                        <a:rPr lang="en-US" sz="1200" dirty="0">
                          <a:effectLst/>
                        </a:rPr>
                        <a:t> NULL </a:t>
                      </a:r>
                      <a:r>
                        <a:rPr lang="en-US" sz="1200" dirty="0" err="1">
                          <a:effectLst/>
                        </a:rPr>
                        <a:t>işaretçisi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döndürülür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tr-TR" sz="1100" dirty="0">
                        <a:solidFill>
                          <a:srgbClr val="000000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125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 </a:t>
                      </a:r>
                      <a:endParaRPr lang="tr-T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5400" marR="25400" algn="l">
                        <a:lnSpc>
                          <a:spcPts val="11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200" b="1" dirty="0">
                          <a:effectLst/>
                        </a:rPr>
                        <a:t>char *</a:t>
                      </a:r>
                      <a:r>
                        <a:rPr lang="en-US" sz="1200" b="1" dirty="0" err="1">
                          <a:effectLst/>
                        </a:rPr>
                        <a:t>strtok</a:t>
                      </a:r>
                      <a:r>
                        <a:rPr lang="en-US" sz="1200" b="1" dirty="0">
                          <a:effectLst/>
                        </a:rPr>
                        <a:t>( char *s1, </a:t>
                      </a:r>
                      <a:r>
                        <a:rPr lang="en-US" sz="1200" b="1" dirty="0" err="1">
                          <a:effectLst/>
                        </a:rPr>
                        <a:t>const</a:t>
                      </a:r>
                      <a:r>
                        <a:rPr lang="en-US" sz="1200" b="1" dirty="0">
                          <a:effectLst/>
                        </a:rPr>
                        <a:t> char *s2 );</a:t>
                      </a:r>
                      <a:endParaRPr lang="tr-TR" sz="1100" b="1" dirty="0">
                        <a:solidFill>
                          <a:srgbClr val="000000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5400" marR="25400" algn="l">
                        <a:lnSpc>
                          <a:spcPts val="11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200" dirty="0" err="1">
                          <a:effectLst/>
                        </a:rPr>
                        <a:t>Strtok'a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yapılan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bir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çağrı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dizisi</a:t>
                      </a:r>
                      <a:r>
                        <a:rPr lang="en-US" sz="1200" dirty="0">
                          <a:effectLst/>
                        </a:rPr>
                        <a:t>, s1 </a:t>
                      </a:r>
                      <a:r>
                        <a:rPr lang="en-US" sz="1200" dirty="0" err="1">
                          <a:effectLst/>
                        </a:rPr>
                        <a:t>dizesini</a:t>
                      </a:r>
                      <a:r>
                        <a:rPr lang="en-US" sz="1200" dirty="0">
                          <a:effectLst/>
                        </a:rPr>
                        <a:t>, s2 </a:t>
                      </a:r>
                      <a:r>
                        <a:rPr lang="en-US" sz="1200" dirty="0" err="1">
                          <a:effectLst/>
                        </a:rPr>
                        <a:t>dizesinde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bulunan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karakterlerle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ayrılmış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bir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metin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satırındaki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kelimeler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gibi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mantıksal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parçalara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ayırır</a:t>
                      </a:r>
                      <a:r>
                        <a:rPr lang="en-US" sz="1200" dirty="0">
                          <a:effectLst/>
                        </a:rPr>
                        <a:t>. İlk </a:t>
                      </a:r>
                      <a:r>
                        <a:rPr lang="en-US" sz="1200" dirty="0" err="1">
                          <a:effectLst/>
                        </a:rPr>
                        <a:t>çağrı</a:t>
                      </a:r>
                      <a:r>
                        <a:rPr lang="en-US" sz="1200" dirty="0">
                          <a:effectLst/>
                        </a:rPr>
                        <a:t>, ilk </a:t>
                      </a:r>
                      <a:r>
                        <a:rPr lang="en-US" sz="1200" dirty="0" err="1">
                          <a:effectLst/>
                        </a:rPr>
                        <a:t>argüman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olarak</a:t>
                      </a:r>
                      <a:r>
                        <a:rPr lang="en-US" sz="1200" dirty="0">
                          <a:effectLst/>
                        </a:rPr>
                        <a:t> s1'i </a:t>
                      </a:r>
                      <a:r>
                        <a:rPr lang="en-US" sz="1200" dirty="0" err="1">
                          <a:effectLst/>
                        </a:rPr>
                        <a:t>içerir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aynı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dizeyi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belirtmeye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devam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etmeye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yönelik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sonraki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çağrılar</a:t>
                      </a:r>
                      <a:r>
                        <a:rPr lang="en-US" sz="1200" dirty="0">
                          <a:effectLst/>
                        </a:rPr>
                        <a:t>, ilk </a:t>
                      </a:r>
                      <a:r>
                        <a:rPr lang="en-US" sz="1200" dirty="0" err="1">
                          <a:effectLst/>
                        </a:rPr>
                        <a:t>argüman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olarak</a:t>
                      </a:r>
                      <a:r>
                        <a:rPr lang="en-US" sz="1200" dirty="0">
                          <a:effectLst/>
                        </a:rPr>
                        <a:t> NULL </a:t>
                      </a:r>
                      <a:r>
                        <a:rPr lang="en-US" sz="1200" dirty="0" err="1">
                          <a:effectLst/>
                        </a:rPr>
                        <a:t>içerir</a:t>
                      </a:r>
                      <a:r>
                        <a:rPr lang="en-US" sz="1200" dirty="0">
                          <a:effectLst/>
                        </a:rPr>
                        <a:t>. Her </a:t>
                      </a:r>
                      <a:r>
                        <a:rPr lang="en-US" sz="1200" dirty="0" err="1">
                          <a:effectLst/>
                        </a:rPr>
                        <a:t>çağrı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tarafından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geçerli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belirteç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için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bir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işaretçi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döndürülür</a:t>
                      </a:r>
                      <a:r>
                        <a:rPr lang="en-US" sz="1200" dirty="0">
                          <a:effectLst/>
                        </a:rPr>
                        <a:t>. </a:t>
                      </a:r>
                      <a:r>
                        <a:rPr lang="en-US" sz="1200" dirty="0" err="1">
                          <a:effectLst/>
                        </a:rPr>
                        <a:t>İşlev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çağrıldığında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başka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simge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yoksa</a:t>
                      </a:r>
                      <a:r>
                        <a:rPr lang="en-US" sz="1200" dirty="0">
                          <a:effectLst/>
                        </a:rPr>
                        <a:t>, NULL </a:t>
                      </a:r>
                      <a:r>
                        <a:rPr lang="en-US" sz="1200" dirty="0" err="1">
                          <a:effectLst/>
                        </a:rPr>
                        <a:t>döndürülür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tr-TR" sz="1100" dirty="0">
                        <a:solidFill>
                          <a:srgbClr val="000000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Dikdörtgen 5"/>
          <p:cNvSpPr/>
          <p:nvPr/>
        </p:nvSpPr>
        <p:spPr>
          <a:xfrm>
            <a:off x="508000" y="11366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tr-TR" sz="2800" b="1" kern="0" dirty="0">
                <a:solidFill>
                  <a:srgbClr val="FF3300"/>
                </a:solidFill>
                <a:latin typeface="AvantGarde"/>
                <a:ea typeface="+mj-ea"/>
                <a:cs typeface="+mj-cs"/>
              </a:rPr>
              <a:t>Search Functions of the String Handling Library</a:t>
            </a:r>
            <a:endParaRPr kumimoji="0" lang="tr-T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00679DC6-FE1A-482B-90BA-0C89B207A6B2}"/>
              </a:ext>
            </a:extLst>
          </p:cNvPr>
          <p:cNvSpPr txBox="1">
            <a:spLocks/>
          </p:cNvSpPr>
          <p:nvPr/>
        </p:nvSpPr>
        <p:spPr>
          <a:xfrm>
            <a:off x="6870861" y="6279738"/>
            <a:ext cx="2615596" cy="59590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tr-TR" sz="2000" dirty="0"/>
              <a:t>Fonksiyonları</a:t>
            </a:r>
            <a:endParaRPr lang="en-US" sz="2000" dirty="0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DE75FCF7-AF4B-42AF-B16E-A23B01A44B88}"/>
              </a:ext>
            </a:extLst>
          </p:cNvPr>
          <p:cNvSpPr txBox="1">
            <a:spLocks/>
          </p:cNvSpPr>
          <p:nvPr/>
        </p:nvSpPr>
        <p:spPr>
          <a:xfrm>
            <a:off x="5065263" y="5951307"/>
            <a:ext cx="3611196" cy="59590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4000" spc="300" dirty="0" err="1">
                <a:solidFill>
                  <a:schemeClr val="accent2"/>
                </a:solidFill>
                <a:latin typeface="+mj-lt"/>
              </a:rPr>
              <a:t>String</a:t>
            </a:r>
            <a:r>
              <a:rPr lang="tr-TR" sz="4000" spc="300" dirty="0">
                <a:solidFill>
                  <a:schemeClr val="accent2"/>
                </a:solidFill>
                <a:latin typeface="+mj-lt"/>
              </a:rPr>
              <a:t> </a:t>
            </a:r>
            <a:endParaRPr lang="en-US" sz="4000" spc="3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6672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A0F0CE4-1AA4-4781-A459-F01954AE5FAA}"/>
              </a:ext>
            </a:extLst>
          </p:cNvPr>
          <p:cNvSpPr txBox="1">
            <a:spLocks/>
          </p:cNvSpPr>
          <p:nvPr/>
        </p:nvSpPr>
        <p:spPr>
          <a:xfrm>
            <a:off x="8835199" y="0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36A26A-2E3A-47AE-954E-9DF5BBE68113}"/>
              </a:ext>
            </a:extLst>
          </p:cNvPr>
          <p:cNvSpPr txBox="1">
            <a:spLocks/>
          </p:cNvSpPr>
          <p:nvPr/>
        </p:nvSpPr>
        <p:spPr>
          <a:xfrm rot="10800000">
            <a:off x="11369436" y="5953898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345440" y="292065"/>
            <a:ext cx="4608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 </a:t>
            </a:r>
            <a:r>
              <a:rPr lang="tr-T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compare.c</a:t>
            </a:r>
            <a:r>
              <a:rPr lang="tr-T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-- </a:t>
            </a:r>
            <a:r>
              <a:rPr lang="tr-T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tr-T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</a:t>
            </a:r>
            <a:r>
              <a:rPr lang="tr-T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</a:t>
            </a:r>
            <a:r>
              <a:rPr lang="tr-T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*/</a:t>
            </a:r>
          </a:p>
        </p:txBody>
      </p:sp>
      <p:sp>
        <p:nvSpPr>
          <p:cNvPr id="3" name="Dikdörtgen 2"/>
          <p:cNvSpPr/>
          <p:nvPr/>
        </p:nvSpPr>
        <p:spPr>
          <a:xfrm>
            <a:off x="345440" y="868441"/>
            <a:ext cx="6096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tr-TR" sz="1200" dirty="0">
              <a:solidFill>
                <a:srgbClr val="0000FF"/>
              </a:solidFill>
              <a:latin typeface="Consolas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stdlib.h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string.h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errno.h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conio.h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ctype.h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locale.h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</a:p>
          <a:p>
            <a:endParaRPr lang="tr-TR" sz="1200" dirty="0">
              <a:solidFill>
                <a:srgbClr val="0000FF"/>
              </a:solidFill>
              <a:latin typeface="Consolas"/>
            </a:endParaRPr>
          </a:p>
          <a:p>
            <a:r>
              <a:rPr lang="tr-TR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main(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setlocale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>
                <a:solidFill>
                  <a:srgbClr val="6F008A"/>
                </a:solidFill>
                <a:latin typeface="Consolas"/>
              </a:rPr>
              <a:t>LC_ALL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Turkish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cdizi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[] =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"Bilgisayar"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* ret;</a:t>
            </a:r>
          </a:p>
          <a:p>
            <a:pPr lvl="1"/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tr-TR" sz="1200" dirty="0">
                <a:solidFill>
                  <a:srgbClr val="000000"/>
                </a:solidFill>
                <a:latin typeface="Consolas"/>
              </a:rPr>
              <a:t>ret =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strchr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cdizi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's'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tr-TR" sz="12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"Bulunan karakterden itibaren dizi içeriği:</a:t>
            </a:r>
          </a:p>
          <a:p>
            <a:pPr lvl="1"/>
            <a:r>
              <a:rPr lang="tr-TR" sz="1200" dirty="0">
                <a:solidFill>
                  <a:srgbClr val="A31515"/>
                </a:solidFill>
                <a:latin typeface="Consolas"/>
              </a:rPr>
              <a:t>         %s\n"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ret);</a:t>
            </a:r>
          </a:p>
          <a:p>
            <a:pPr lvl="1"/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}</a:t>
            </a:r>
            <a:endParaRPr lang="tr-TR" sz="1200" dirty="0"/>
          </a:p>
        </p:txBody>
      </p:sp>
      <p:sp>
        <p:nvSpPr>
          <p:cNvPr id="2" name="Dikdörtgen 1"/>
          <p:cNvSpPr/>
          <p:nvPr/>
        </p:nvSpPr>
        <p:spPr>
          <a:xfrm>
            <a:off x="490299" y="5682734"/>
            <a:ext cx="3916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solidFill>
                  <a:srgbClr val="323232"/>
                </a:solidFill>
              </a:rPr>
              <a:t>char</a:t>
            </a:r>
            <a:r>
              <a:rPr lang="tr-TR" b="1" dirty="0">
                <a:solidFill>
                  <a:srgbClr val="323232"/>
                </a:solidFill>
              </a:rPr>
              <a:t>* </a:t>
            </a:r>
            <a:r>
              <a:rPr lang="tr-TR" b="1" dirty="0" err="1">
                <a:solidFill>
                  <a:srgbClr val="F40000"/>
                </a:solidFill>
              </a:rPr>
              <a:t>strchr</a:t>
            </a:r>
            <a:r>
              <a:rPr lang="tr-TR" b="1" dirty="0">
                <a:solidFill>
                  <a:srgbClr val="323232"/>
                </a:solidFill>
              </a:rPr>
              <a:t>(</a:t>
            </a:r>
            <a:r>
              <a:rPr lang="tr-TR" b="1" dirty="0" err="1">
                <a:solidFill>
                  <a:srgbClr val="323232"/>
                </a:solidFill>
              </a:rPr>
              <a:t>const</a:t>
            </a:r>
            <a:r>
              <a:rPr lang="tr-TR" b="1" dirty="0">
                <a:solidFill>
                  <a:srgbClr val="323232"/>
                </a:solidFill>
              </a:rPr>
              <a:t> </a:t>
            </a:r>
            <a:r>
              <a:rPr lang="tr-TR" b="1" dirty="0" err="1">
                <a:solidFill>
                  <a:srgbClr val="323232"/>
                </a:solidFill>
              </a:rPr>
              <a:t>char</a:t>
            </a:r>
            <a:r>
              <a:rPr lang="tr-TR" b="1" dirty="0">
                <a:solidFill>
                  <a:srgbClr val="323232"/>
                </a:solidFill>
              </a:rPr>
              <a:t> </a:t>
            </a:r>
            <a:r>
              <a:rPr lang="tr-TR" b="1" dirty="0">
                <a:solidFill>
                  <a:srgbClr val="AE81FF"/>
                </a:solidFill>
              </a:rPr>
              <a:t>*</a:t>
            </a:r>
            <a:r>
              <a:rPr lang="tr-TR" b="1" dirty="0" err="1">
                <a:solidFill>
                  <a:srgbClr val="AE81FF"/>
                </a:solidFill>
              </a:rPr>
              <a:t>str</a:t>
            </a:r>
            <a:r>
              <a:rPr lang="tr-TR" b="1" dirty="0">
                <a:solidFill>
                  <a:srgbClr val="323232"/>
                </a:solidFill>
              </a:rPr>
              <a:t>, </a:t>
            </a:r>
            <a:r>
              <a:rPr lang="tr-TR" b="1" dirty="0" err="1">
                <a:solidFill>
                  <a:srgbClr val="323232"/>
                </a:solidFill>
              </a:rPr>
              <a:t>int</a:t>
            </a:r>
            <a:r>
              <a:rPr lang="tr-TR" b="1" dirty="0">
                <a:solidFill>
                  <a:srgbClr val="323232"/>
                </a:solidFill>
              </a:rPr>
              <a:t> </a:t>
            </a:r>
            <a:r>
              <a:rPr lang="tr-TR" b="1" dirty="0">
                <a:solidFill>
                  <a:srgbClr val="AE81FF"/>
                </a:solidFill>
              </a:rPr>
              <a:t>c</a:t>
            </a:r>
            <a:r>
              <a:rPr lang="tr-TR" b="1" dirty="0">
                <a:solidFill>
                  <a:srgbClr val="323232"/>
                </a:solidFill>
              </a:rPr>
              <a:t>);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490299" y="6359951"/>
            <a:ext cx="74592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>
                <a:hlinkClick r:id="rId2"/>
              </a:rPr>
              <a:t>https://www.bilgigunlugum.net/prog/cprog/c_stdkut/string/strchr</a:t>
            </a:r>
            <a:endParaRPr lang="tr-TR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730" y="2090737"/>
            <a:ext cx="6079270" cy="2572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459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A0F0CE4-1AA4-4781-A459-F01954AE5FAA}"/>
              </a:ext>
            </a:extLst>
          </p:cNvPr>
          <p:cNvSpPr txBox="1">
            <a:spLocks/>
          </p:cNvSpPr>
          <p:nvPr/>
        </p:nvSpPr>
        <p:spPr>
          <a:xfrm>
            <a:off x="8835199" y="0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36A26A-2E3A-47AE-954E-9DF5BBE68113}"/>
              </a:ext>
            </a:extLst>
          </p:cNvPr>
          <p:cNvSpPr txBox="1">
            <a:spLocks/>
          </p:cNvSpPr>
          <p:nvPr/>
        </p:nvSpPr>
        <p:spPr>
          <a:xfrm rot="10800000">
            <a:off x="11369436" y="5953898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345440" y="292065"/>
            <a:ext cx="4673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232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char* </a:t>
            </a:r>
            <a:r>
              <a:rPr lang="en-US" b="1" dirty="0" err="1">
                <a:solidFill>
                  <a:srgbClr val="F4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strtok</a:t>
            </a:r>
            <a:r>
              <a:rPr lang="en-US" b="1" dirty="0">
                <a:solidFill>
                  <a:srgbClr val="3232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(char </a:t>
            </a:r>
            <a:r>
              <a:rPr lang="en-US" b="1" dirty="0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b="1" dirty="0" err="1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US" b="1" dirty="0">
                <a:solidFill>
                  <a:srgbClr val="3232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>
                <a:solidFill>
                  <a:srgbClr val="3232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</a:t>
            </a:r>
            <a:r>
              <a:rPr lang="en-US" b="1" dirty="0">
                <a:solidFill>
                  <a:srgbClr val="3232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char </a:t>
            </a:r>
            <a:r>
              <a:rPr lang="en-US" b="1" dirty="0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b="1" dirty="0" err="1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delim</a:t>
            </a:r>
            <a:r>
              <a:rPr lang="en-US" b="1" dirty="0">
                <a:solidFill>
                  <a:srgbClr val="3232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345440" y="868441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stdlib.h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string.h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errno.h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conio.h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ctype.h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locale.h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tr-TR" sz="1200" dirty="0" err="1">
                <a:solidFill>
                  <a:srgbClr val="008000"/>
                </a:solidFill>
                <a:latin typeface="Consolas"/>
              </a:rPr>
              <a:t>setlocale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(LC_ALL, "</a:t>
            </a:r>
            <a:r>
              <a:rPr lang="tr-TR" sz="1200" dirty="0" err="1">
                <a:solidFill>
                  <a:srgbClr val="008000"/>
                </a:solidFill>
                <a:latin typeface="Consolas"/>
              </a:rPr>
              <a:t>Turkish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");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setlocale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>
                <a:solidFill>
                  <a:srgbClr val="6F008A"/>
                </a:solidFill>
                <a:latin typeface="Consolas"/>
              </a:rPr>
              <a:t>LC_ALL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Turkish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  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//Dil seçimi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cdizi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[] =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"Bilgisayar &amp; ve &amp; Programlama &amp; Dilleri"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delp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/>
              </a:rPr>
              <a:t>    printf(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"Karakter dizisi: %s\n"</a:t>
            </a:r>
            <a:r>
              <a:rPr lang="pt-BR" sz="1200" dirty="0">
                <a:solidFill>
                  <a:srgbClr val="000000"/>
                </a:solidFill>
                <a:latin typeface="Consolas"/>
              </a:rPr>
              <a:t>, cdizi);</a:t>
            </a: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/* Sınırlayıcı karakterlerin bulunduğu dizindeki </a:t>
            </a:r>
          </a:p>
          <a:p>
            <a:r>
              <a:rPr lang="tr-TR" sz="1200" dirty="0">
                <a:solidFill>
                  <a:srgbClr val="008000"/>
                </a:solidFill>
                <a:latin typeface="Consolas"/>
              </a:rPr>
              <a:t>       karakterlerden herhangi birinin bulunmadığı ilk </a:t>
            </a:r>
          </a:p>
          <a:p>
            <a:r>
              <a:rPr lang="tr-TR" sz="1200" dirty="0">
                <a:solidFill>
                  <a:srgbClr val="008000"/>
                </a:solidFill>
                <a:latin typeface="Consolas"/>
              </a:rPr>
              <a:t>       karakterin bellek adresini geri döndürür. */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delp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strtok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cdizi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 &amp;"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"ilk kelime adresi: %p, dizi: %s\n"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delp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delp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while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delp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tr-TR" sz="1200" dirty="0">
                <a:solidFill>
                  <a:srgbClr val="6F008A"/>
                </a:solidFill>
                <a:latin typeface="Consolas"/>
              </a:rPr>
              <a:t>NULL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"%s\n"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delp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delp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strtok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>
                <a:solidFill>
                  <a:srgbClr val="6F008A"/>
                </a:solidFill>
                <a:latin typeface="Consolas"/>
              </a:rPr>
              <a:t>NULL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 &amp;"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}</a:t>
            </a:r>
            <a:endParaRPr lang="tr-TR" sz="1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940" y="1891665"/>
            <a:ext cx="5629943" cy="305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2438400" y="868441"/>
            <a:ext cx="60960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tr-TR" dirty="0">
                <a:solidFill>
                  <a:srgbClr val="505050"/>
                </a:solidFill>
              </a:rPr>
              <a:t>Delim parametresi ile gösterilen karakter dizisi içindeki sınırlayıcı karakterleri kullanarak </a:t>
            </a:r>
            <a:r>
              <a:rPr lang="tr-TR" dirty="0" err="1">
                <a:solidFill>
                  <a:srgbClr val="505050"/>
                </a:solidFill>
              </a:rPr>
              <a:t>str</a:t>
            </a:r>
            <a:r>
              <a:rPr lang="tr-TR" dirty="0">
                <a:solidFill>
                  <a:srgbClr val="505050"/>
                </a:solidFill>
              </a:rPr>
              <a:t> parametresi ile gösterilen karakter dizisini parçalara ayırır.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77248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A0F0CE4-1AA4-4781-A459-F01954AE5FAA}"/>
              </a:ext>
            </a:extLst>
          </p:cNvPr>
          <p:cNvSpPr txBox="1">
            <a:spLocks/>
          </p:cNvSpPr>
          <p:nvPr/>
        </p:nvSpPr>
        <p:spPr>
          <a:xfrm>
            <a:off x="8835199" y="0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36A26A-2E3A-47AE-954E-9DF5BBE68113}"/>
              </a:ext>
            </a:extLst>
          </p:cNvPr>
          <p:cNvSpPr txBox="1">
            <a:spLocks/>
          </p:cNvSpPr>
          <p:nvPr/>
        </p:nvSpPr>
        <p:spPr>
          <a:xfrm rot="10800000">
            <a:off x="11369436" y="5953898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375920" y="225956"/>
            <a:ext cx="49039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3232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Fonksiyon ile </a:t>
            </a:r>
            <a:r>
              <a:rPr lang="tr-TR" b="1" dirty="0" err="1">
                <a:solidFill>
                  <a:srgbClr val="3232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tr-TR" b="1" dirty="0">
                <a:solidFill>
                  <a:srgbClr val="3232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solidFill>
                  <a:srgbClr val="3232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içersinden</a:t>
            </a:r>
            <a:r>
              <a:rPr lang="tr-TR" b="1" dirty="0">
                <a:solidFill>
                  <a:srgbClr val="3232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istediğimiz </a:t>
            </a:r>
          </a:p>
          <a:p>
            <a:r>
              <a:rPr lang="tr-TR" b="1" dirty="0">
                <a:solidFill>
                  <a:srgbClr val="3232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kısmı almak…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345440" y="868441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stdlib.h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string.h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errno.h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conio.h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ctype.h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locale.h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tr-TR" sz="1200" dirty="0" err="1">
                <a:solidFill>
                  <a:srgbClr val="008000"/>
                </a:solidFill>
                <a:latin typeface="Consolas"/>
              </a:rPr>
              <a:t>setlocale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(LC_ALL, "</a:t>
            </a:r>
            <a:r>
              <a:rPr lang="tr-TR" sz="1200" dirty="0" err="1">
                <a:solidFill>
                  <a:srgbClr val="008000"/>
                </a:solidFill>
                <a:latin typeface="Consolas"/>
              </a:rPr>
              <a:t>Turkish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");</a:t>
            </a: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sv-SE" sz="12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sv-SE" sz="1200" dirty="0">
                <a:solidFill>
                  <a:srgbClr val="000000"/>
                </a:solidFill>
                <a:latin typeface="Consolas"/>
              </a:rPr>
              <a:t>* bolStr(</a:t>
            </a:r>
            <a:r>
              <a:rPr lang="sv-SE" sz="12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sv-SE" sz="1200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sv-SE" sz="1200" dirty="0">
                <a:solidFill>
                  <a:srgbClr val="808080"/>
                </a:solidFill>
                <a:latin typeface="Consolas"/>
              </a:rPr>
              <a:t>input_string</a:t>
            </a:r>
            <a:r>
              <a:rPr lang="sv-SE" sz="1200" dirty="0">
                <a:solidFill>
                  <a:srgbClr val="000000"/>
                </a:solidFill>
                <a:latin typeface="Consolas"/>
              </a:rPr>
              <a:t>,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sv-SE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sv-SE" sz="12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sv-SE" sz="1200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sv-SE" sz="1200" dirty="0">
                <a:solidFill>
                  <a:srgbClr val="808080"/>
                </a:solidFill>
                <a:latin typeface="Consolas"/>
              </a:rPr>
              <a:t>separator</a:t>
            </a:r>
            <a:r>
              <a:rPr lang="sv-SE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sv-SE" sz="12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sv-SE" sz="1200" dirty="0">
                <a:solidFill>
                  <a:srgbClr val="808080"/>
                </a:solidFill>
                <a:latin typeface="Consolas"/>
              </a:rPr>
              <a:t>segment_number</a:t>
            </a:r>
            <a:r>
              <a:rPr lang="sv-SE" sz="12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sv-SE" sz="12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/>
              </a:rPr>
              <a:t> karSay(</a:t>
            </a:r>
            <a:r>
              <a:rPr lang="sv-SE" sz="12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sv-SE" sz="1200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sv-SE" sz="1200" dirty="0">
                <a:solidFill>
                  <a:srgbClr val="808080"/>
                </a:solidFill>
                <a:latin typeface="Consolas"/>
              </a:rPr>
              <a:t>str</a:t>
            </a:r>
            <a:r>
              <a:rPr lang="sv-SE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sv-SE" sz="12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sv-SE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sv-SE" sz="1200" dirty="0">
                <a:solidFill>
                  <a:srgbClr val="808080"/>
                </a:solidFill>
                <a:latin typeface="Consolas"/>
              </a:rPr>
              <a:t>kar</a:t>
            </a:r>
            <a:r>
              <a:rPr lang="sv-SE" sz="12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setlocale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>
                <a:solidFill>
                  <a:srgbClr val="6F008A"/>
                </a:solidFill>
                <a:latin typeface="Consolas"/>
              </a:rPr>
              <a:t>LC_ALL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Turkish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  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//Dil seçimi</a:t>
            </a: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cdizi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[] =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"10,15,45,56,89,12,23,78,45,10"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/>
              </a:rPr>
              <a:t>    printf(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"Karakter dizisi: %s\n"</a:t>
            </a:r>
            <a:r>
              <a:rPr lang="pt-BR" sz="1200" dirty="0">
                <a:solidFill>
                  <a:srgbClr val="000000"/>
                </a:solidFill>
                <a:latin typeface="Consolas"/>
              </a:rPr>
              <a:t>, cdizi);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endParaRPr lang="pt-B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alt_str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uzunluk =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karSay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cdizi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','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nn-NO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nn-NO" sz="1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200" dirty="0">
                <a:solidFill>
                  <a:srgbClr val="2B91AF"/>
                </a:solidFill>
                <a:latin typeface="Consolas"/>
              </a:rPr>
              <a:t>size_t</a:t>
            </a:r>
            <a:r>
              <a:rPr lang="nn-NO" sz="1200" dirty="0">
                <a:solidFill>
                  <a:srgbClr val="000000"/>
                </a:solidFill>
                <a:latin typeface="Consolas"/>
              </a:rPr>
              <a:t> i = 1; i &lt;uzunluk+2; i++)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alt_str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bolStr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cdizi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","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i);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/>
              </a:rPr>
              <a:t>        printf(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"%u. parca: %s\n"</a:t>
            </a:r>
            <a:r>
              <a:rPr lang="pt-BR" sz="1200" dirty="0">
                <a:solidFill>
                  <a:srgbClr val="000000"/>
                </a:solidFill>
                <a:latin typeface="Consolas"/>
              </a:rPr>
              <a:t>, i,alt_str);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}   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}</a:t>
            </a:r>
            <a:endParaRPr lang="tr-TR" sz="1200" dirty="0"/>
          </a:p>
        </p:txBody>
      </p:sp>
      <p:sp>
        <p:nvSpPr>
          <p:cNvPr id="6" name="Dikdörtgen 5"/>
          <p:cNvSpPr/>
          <p:nvPr/>
        </p:nvSpPr>
        <p:spPr>
          <a:xfrm>
            <a:off x="5912149" y="119726"/>
            <a:ext cx="6096000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sv-SE" sz="12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sv-SE" sz="1200" dirty="0">
                <a:solidFill>
                  <a:srgbClr val="000000"/>
                </a:solidFill>
                <a:latin typeface="Consolas"/>
              </a:rPr>
              <a:t>* bolStr(</a:t>
            </a:r>
            <a:r>
              <a:rPr lang="sv-SE" sz="12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sv-SE" sz="1200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sv-SE" sz="1200" dirty="0">
                <a:solidFill>
                  <a:srgbClr val="808080"/>
                </a:solidFill>
                <a:latin typeface="Consolas"/>
              </a:rPr>
              <a:t>input_string</a:t>
            </a:r>
            <a:r>
              <a:rPr lang="sv-SE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sv-SE" sz="12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sv-SE" sz="1200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sv-SE" sz="1200" dirty="0">
                <a:solidFill>
                  <a:srgbClr val="808080"/>
                </a:solidFill>
                <a:latin typeface="Consolas"/>
              </a:rPr>
              <a:t>separator</a:t>
            </a:r>
            <a:r>
              <a:rPr lang="sv-SE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sv-SE" sz="12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sv-SE" sz="1200" dirty="0">
                <a:solidFill>
                  <a:srgbClr val="808080"/>
                </a:solidFill>
                <a:latin typeface="Consolas"/>
              </a:rPr>
              <a:t>segment_number</a:t>
            </a:r>
            <a:r>
              <a:rPr lang="sv-SE" sz="12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tr-TR" sz="1200" dirty="0">
                <a:solidFill>
                  <a:srgbClr val="008000"/>
                </a:solidFill>
                <a:latin typeface="Consolas"/>
              </a:rPr>
              <a:t>   // </a:t>
            </a:r>
            <a:r>
              <a:rPr lang="tr-TR" sz="1200" dirty="0" err="1">
                <a:solidFill>
                  <a:srgbClr val="008000"/>
                </a:solidFill>
                <a:latin typeface="Consolas"/>
              </a:rPr>
              <a:t>string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008000"/>
                </a:solidFill>
                <a:latin typeface="Consolas"/>
              </a:rPr>
              <a:t>içersinden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 istediğimiz parçayı(</a:t>
            </a:r>
            <a:r>
              <a:rPr lang="tr-TR" sz="1200" dirty="0" err="1">
                <a:solidFill>
                  <a:srgbClr val="008000"/>
                </a:solidFill>
                <a:latin typeface="Consolas"/>
              </a:rPr>
              <a:t>segment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) döndürür.</a:t>
            </a:r>
            <a:endParaRPr lang="sv-SE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8000"/>
                </a:solidFill>
                <a:latin typeface="Consolas"/>
              </a:rPr>
              <a:t>   // </a:t>
            </a:r>
            <a:r>
              <a:rPr lang="sv-SE" sz="1200" dirty="0">
                <a:solidFill>
                  <a:srgbClr val="808080"/>
                </a:solidFill>
                <a:latin typeface="Consolas"/>
              </a:rPr>
              <a:t>input_string 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ifadenin sonu her zaman '\0' karakteri olmalıdır. </a:t>
            </a:r>
          </a:p>
          <a:p>
            <a:r>
              <a:rPr lang="tr-TR" sz="1200" dirty="0">
                <a:solidFill>
                  <a:srgbClr val="008000"/>
                </a:solidFill>
                <a:latin typeface="Consolas"/>
              </a:rPr>
              <a:t>   </a:t>
            </a:r>
            <a:r>
              <a:rPr lang="sv-SE" sz="12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sv-SE" sz="1200" dirty="0">
                <a:solidFill>
                  <a:srgbClr val="008000"/>
                </a:solidFill>
                <a:latin typeface="Consolas"/>
              </a:rPr>
              <a:t>segment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_</a:t>
            </a:r>
            <a:r>
              <a:rPr lang="tr-TR" sz="1200" dirty="0" err="1">
                <a:solidFill>
                  <a:srgbClr val="008000"/>
                </a:solidFill>
                <a:latin typeface="Consolas"/>
              </a:rPr>
              <a:t>number</a:t>
            </a:r>
            <a:r>
              <a:rPr lang="sv-SE" sz="1200" dirty="0">
                <a:solidFill>
                  <a:srgbClr val="008000"/>
                </a:solidFill>
                <a:latin typeface="Consolas"/>
              </a:rPr>
              <a:t> 1'den başl</a:t>
            </a:r>
            <a:r>
              <a:rPr lang="tr-TR" sz="1200" dirty="0" err="1">
                <a:solidFill>
                  <a:srgbClr val="008000"/>
                </a:solidFill>
                <a:latin typeface="Consolas"/>
              </a:rPr>
              <a:t>amalıdır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.</a:t>
            </a:r>
            <a:r>
              <a:rPr lang="sv-SE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(1. parça, 2. parça vb.)</a:t>
            </a:r>
          </a:p>
          <a:p>
            <a:r>
              <a:rPr lang="tr-TR" sz="1200" dirty="0">
                <a:solidFill>
                  <a:srgbClr val="008000"/>
                </a:solidFill>
                <a:latin typeface="Consolas"/>
              </a:rPr>
              <a:t>   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>
                <a:solidFill>
                  <a:srgbClr val="808080"/>
                </a:solidFill>
                <a:latin typeface="Consolas"/>
              </a:rPr>
              <a:t>#define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6F008A"/>
                </a:solidFill>
                <a:latin typeface="Consolas"/>
              </a:rPr>
              <a:t>MAX_STRING_LEN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32 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//bölünecek </a:t>
            </a:r>
            <a:r>
              <a:rPr lang="tr-TR" sz="1200" dirty="0" err="1">
                <a:solidFill>
                  <a:srgbClr val="008000"/>
                </a:solidFill>
                <a:latin typeface="Consolas"/>
              </a:rPr>
              <a:t>string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008000"/>
                </a:solidFill>
                <a:latin typeface="Consolas"/>
              </a:rPr>
              <a:t>max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 karakter sayısı.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act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sub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copy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tr-TR" sz="1200" dirty="0">
                <a:solidFill>
                  <a:srgbClr val="6F008A"/>
                </a:solidFill>
                <a:latin typeface="Consolas"/>
              </a:rPr>
              <a:t>MAX_STRING_LEN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i;</a:t>
            </a: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strcpy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copy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input_string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= 1, act = copy;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&lt;= </a:t>
            </a:r>
            <a:r>
              <a:rPr lang="en-US" sz="1200" dirty="0" err="1">
                <a:solidFill>
                  <a:srgbClr val="808080"/>
                </a:solidFill>
                <a:latin typeface="Consolas"/>
              </a:rPr>
              <a:t>segment_number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++, act = </a:t>
            </a:r>
            <a:r>
              <a:rPr lang="en-US" sz="1200" dirty="0">
                <a:solidFill>
                  <a:srgbClr val="6F008A"/>
                </a:solidFill>
                <a:latin typeface="Consolas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sub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strtok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act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separator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if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sub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tr-TR" sz="1200" dirty="0">
                <a:solidFill>
                  <a:srgbClr val="6F008A"/>
                </a:solidFill>
                <a:latin typeface="Consolas"/>
              </a:rPr>
              <a:t>NULL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sub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132080" y="6249257"/>
            <a:ext cx="4673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232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char* </a:t>
            </a:r>
            <a:r>
              <a:rPr lang="en-US" b="1" dirty="0" err="1">
                <a:solidFill>
                  <a:srgbClr val="F4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strtok</a:t>
            </a:r>
            <a:r>
              <a:rPr lang="en-US" b="1" dirty="0">
                <a:solidFill>
                  <a:srgbClr val="3232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(char </a:t>
            </a:r>
            <a:r>
              <a:rPr lang="en-US" b="1" dirty="0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b="1" dirty="0" err="1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US" b="1" dirty="0">
                <a:solidFill>
                  <a:srgbClr val="3232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>
                <a:solidFill>
                  <a:srgbClr val="3232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</a:t>
            </a:r>
            <a:r>
              <a:rPr lang="en-US" b="1" dirty="0">
                <a:solidFill>
                  <a:srgbClr val="3232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char </a:t>
            </a:r>
            <a:r>
              <a:rPr lang="en-US" b="1" dirty="0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b="1" dirty="0" err="1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delim</a:t>
            </a:r>
            <a:r>
              <a:rPr lang="en-US" b="1" dirty="0">
                <a:solidFill>
                  <a:srgbClr val="3232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5912149" y="4508034"/>
            <a:ext cx="6096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0"/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sv-SE" sz="12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/>
              </a:rPr>
              <a:t> karSay(</a:t>
            </a:r>
            <a:r>
              <a:rPr lang="sv-SE" sz="12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sv-SE" sz="1200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sv-SE" sz="1200" dirty="0">
                <a:solidFill>
                  <a:srgbClr val="808080"/>
                </a:solidFill>
                <a:latin typeface="Consolas"/>
              </a:rPr>
              <a:t>str</a:t>
            </a:r>
            <a:r>
              <a:rPr lang="sv-SE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sv-SE" sz="12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sv-SE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sv-SE" sz="1200" dirty="0">
                <a:solidFill>
                  <a:srgbClr val="808080"/>
                </a:solidFill>
                <a:latin typeface="Consolas"/>
              </a:rPr>
              <a:t>kar</a:t>
            </a:r>
            <a:r>
              <a:rPr lang="sv-SE" sz="12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0"/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uz =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strlen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str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/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say = 0;</a:t>
            </a:r>
          </a:p>
          <a:p>
            <a:pPr lvl="0"/>
            <a:r>
              <a:rPr lang="nn-NO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nn-NO" sz="1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200" dirty="0">
                <a:solidFill>
                  <a:srgbClr val="2B91AF"/>
                </a:solidFill>
                <a:latin typeface="Consolas"/>
              </a:rPr>
              <a:t>size_t</a:t>
            </a:r>
            <a:r>
              <a:rPr lang="nn-NO" sz="1200" dirty="0">
                <a:solidFill>
                  <a:srgbClr val="000000"/>
                </a:solidFill>
                <a:latin typeface="Consolas"/>
              </a:rPr>
              <a:t> i = 0; i &lt; uz; i++)</a:t>
            </a:r>
          </a:p>
          <a:p>
            <a:pPr lvl="0"/>
            <a:r>
              <a:rPr lang="tr-TR" sz="12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lvl="0"/>
            <a:r>
              <a:rPr lang="tr-TR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if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str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[i] == </a:t>
            </a:r>
            <a:r>
              <a:rPr lang="tr-TR" sz="1200" dirty="0">
                <a:solidFill>
                  <a:srgbClr val="808080"/>
                </a:solidFill>
                <a:latin typeface="Consolas"/>
              </a:rPr>
              <a:t>kar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0"/>
            <a:r>
              <a:rPr lang="tr-TR" sz="1200" dirty="0">
                <a:solidFill>
                  <a:srgbClr val="000000"/>
                </a:solidFill>
                <a:latin typeface="Consolas"/>
              </a:rPr>
              <a:t>            say++;</a:t>
            </a:r>
          </a:p>
          <a:p>
            <a:pPr lvl="0"/>
            <a:r>
              <a:rPr lang="tr-TR" sz="12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lvl="0"/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say;</a:t>
            </a:r>
          </a:p>
          <a:p>
            <a:pPr lvl="0"/>
            <a:r>
              <a:rPr lang="tr-TR" sz="1200" dirty="0">
                <a:solidFill>
                  <a:srgbClr val="000000"/>
                </a:solidFill>
                <a:latin typeface="Consolas"/>
              </a:rPr>
              <a:t>}</a:t>
            </a:r>
            <a:endParaRPr lang="tr-TR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890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200" dirty="0"/>
              <a:t>Memory Functions of the String handling Library</a:t>
            </a:r>
            <a:endParaRPr lang="tr-TR" sz="3200" dirty="0"/>
          </a:p>
          <a:p>
            <a:r>
              <a:rPr lang="tr-TR" sz="3200" dirty="0"/>
              <a:t>(</a:t>
            </a:r>
            <a:r>
              <a:rPr lang="en-US" sz="3200" dirty="0" err="1"/>
              <a:t>Dize</a:t>
            </a:r>
            <a:r>
              <a:rPr lang="en-US" sz="3200" dirty="0"/>
              <a:t> </a:t>
            </a:r>
            <a:r>
              <a:rPr lang="en-US" sz="3200" dirty="0" err="1"/>
              <a:t>işleme</a:t>
            </a:r>
            <a:r>
              <a:rPr lang="en-US" sz="3200" dirty="0"/>
              <a:t> </a:t>
            </a:r>
            <a:r>
              <a:rPr lang="en-US" sz="3200" dirty="0" err="1"/>
              <a:t>Kitaplığının</a:t>
            </a:r>
            <a:r>
              <a:rPr lang="en-US" sz="3200" dirty="0"/>
              <a:t> </a:t>
            </a:r>
            <a:r>
              <a:rPr lang="en-US" sz="3200" dirty="0" err="1"/>
              <a:t>Bellek</a:t>
            </a:r>
            <a:r>
              <a:rPr lang="en-US" sz="3200" dirty="0"/>
              <a:t> </a:t>
            </a:r>
            <a:r>
              <a:rPr lang="en-US" sz="3200" dirty="0" err="1"/>
              <a:t>İşlevleri</a:t>
            </a:r>
            <a:r>
              <a:rPr lang="tr-TR" sz="3200" dirty="0"/>
              <a:t>)</a:t>
            </a:r>
            <a:endParaRPr lang="en-US" sz="32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6D500F6-22BD-4EA6-B66E-A916B754B334}"/>
              </a:ext>
            </a:extLst>
          </p:cNvPr>
          <p:cNvGrpSpPr/>
          <p:nvPr/>
        </p:nvGrpSpPr>
        <p:grpSpPr>
          <a:xfrm>
            <a:off x="3772808" y="1981201"/>
            <a:ext cx="4673128" cy="3429348"/>
            <a:chOff x="4256258" y="2335977"/>
            <a:chExt cx="3706228" cy="271979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024A99E-32CE-4931-98DA-6ABDBD803EE9}"/>
                </a:ext>
              </a:extLst>
            </p:cNvPr>
            <p:cNvCxnSpPr>
              <a:cxnSpLocks/>
            </p:cNvCxnSpPr>
            <p:nvPr/>
          </p:nvCxnSpPr>
          <p:spPr>
            <a:xfrm>
              <a:off x="5038725" y="3577600"/>
              <a:ext cx="2190750" cy="989172"/>
            </a:xfrm>
            <a:prstGeom prst="line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DBE187-F351-4B59-82A1-F9A769CA9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4752" y="3599568"/>
              <a:ext cx="2190750" cy="989172"/>
            </a:xfrm>
            <a:prstGeom prst="line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A05EF78-6480-4964-B21A-8C8C2DB44DD8}"/>
                </a:ext>
              </a:extLst>
            </p:cNvPr>
            <p:cNvGrpSpPr/>
            <p:nvPr/>
          </p:nvGrpSpPr>
          <p:grpSpPr>
            <a:xfrm>
              <a:off x="5537539" y="2335977"/>
              <a:ext cx="1157120" cy="2061311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62E993DB-B449-450E-BAF9-7309AB40D974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C2986685-5836-407A-8250-08CF3F7FE404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B44C5F37-B353-4A1E-8E92-E9E46AC0E923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0D15E5D-B979-4274-89E1-4DD08D943770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C6AACD2-E733-402A-BB14-7E389EBAC8D7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FFAEAA2-56D0-4ED6-AB6F-C9AA8ABBD3A4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8376615-ECCD-4219-B3D2-1006D340F2FB}"/>
                </a:ext>
              </a:extLst>
            </p:cNvPr>
            <p:cNvGrpSpPr/>
            <p:nvPr/>
          </p:nvGrpSpPr>
          <p:grpSpPr>
            <a:xfrm>
              <a:off x="4256258" y="4198390"/>
              <a:ext cx="578603" cy="857382"/>
              <a:chOff x="4256258" y="4198390"/>
              <a:chExt cx="578603" cy="857382"/>
            </a:xfrm>
            <a:solidFill>
              <a:schemeClr val="accent4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18889A5-E15D-4888-AF9C-23308C3A69F0}"/>
                  </a:ext>
                </a:extLst>
              </p:cNvPr>
              <p:cNvSpPr/>
              <p:nvPr/>
            </p:nvSpPr>
            <p:spPr>
              <a:xfrm>
                <a:off x="4256541" y="4269376"/>
                <a:ext cx="578233" cy="241806"/>
              </a:xfrm>
              <a:custGeom>
                <a:avLst/>
                <a:gdLst>
                  <a:gd name="connsiteX0" fmla="*/ 1489 w 578232"/>
                  <a:gd name="connsiteY0" fmla="*/ 0 h 241806"/>
                  <a:gd name="connsiteX1" fmla="*/ 147625 w 578232"/>
                  <a:gd name="connsiteY1" fmla="*/ 31890 h 241806"/>
                  <a:gd name="connsiteX2" fmla="*/ 370156 w 578232"/>
                  <a:gd name="connsiteY2" fmla="*/ 36446 h 241806"/>
                  <a:gd name="connsiteX3" fmla="*/ 536968 w 578232"/>
                  <a:gd name="connsiteY3" fmla="*/ 14719 h 241806"/>
                  <a:gd name="connsiteX4" fmla="*/ 577619 w 578232"/>
                  <a:gd name="connsiteY4" fmla="*/ 1051 h 241806"/>
                  <a:gd name="connsiteX5" fmla="*/ 578320 w 578232"/>
                  <a:gd name="connsiteY5" fmla="*/ 10864 h 241806"/>
                  <a:gd name="connsiteX6" fmla="*/ 578671 w 578232"/>
                  <a:gd name="connsiteY6" fmla="*/ 186436 h 241806"/>
                  <a:gd name="connsiteX7" fmla="*/ 565354 w 578232"/>
                  <a:gd name="connsiteY7" fmla="*/ 206762 h 241806"/>
                  <a:gd name="connsiteX8" fmla="*/ 479145 w 578232"/>
                  <a:gd name="connsiteY8" fmla="*/ 229190 h 241806"/>
                  <a:gd name="connsiteX9" fmla="*/ 245749 w 578232"/>
                  <a:gd name="connsiteY9" fmla="*/ 241806 h 241806"/>
                  <a:gd name="connsiteX10" fmla="*/ 48098 w 578232"/>
                  <a:gd name="connsiteY10" fmla="*/ 219027 h 241806"/>
                  <a:gd name="connsiteX11" fmla="*/ 8849 w 578232"/>
                  <a:gd name="connsiteY11" fmla="*/ 203958 h 241806"/>
                  <a:gd name="connsiteX12" fmla="*/ 438 w 578232"/>
                  <a:gd name="connsiteY12" fmla="*/ 190291 h 241806"/>
                  <a:gd name="connsiteX13" fmla="*/ 88 w 578232"/>
                  <a:gd name="connsiteY13" fmla="*/ 3504 h 241806"/>
                  <a:gd name="connsiteX14" fmla="*/ 1489 w 578232"/>
                  <a:gd name="connsiteY14" fmla="*/ 0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8232" h="241806">
                    <a:moveTo>
                      <a:pt x="1489" y="0"/>
                    </a:moveTo>
                    <a:cubicBezTo>
                      <a:pt x="48449" y="21728"/>
                      <a:pt x="98212" y="29087"/>
                      <a:pt x="147625" y="31890"/>
                    </a:cubicBezTo>
                    <a:cubicBezTo>
                      <a:pt x="221568" y="36096"/>
                      <a:pt x="295862" y="37498"/>
                      <a:pt x="370156" y="36446"/>
                    </a:cubicBezTo>
                    <a:cubicBezTo>
                      <a:pt x="426227" y="35745"/>
                      <a:pt x="482298" y="29087"/>
                      <a:pt x="536968" y="14719"/>
                    </a:cubicBezTo>
                    <a:cubicBezTo>
                      <a:pt x="550285" y="11214"/>
                      <a:pt x="563601" y="5958"/>
                      <a:pt x="577619" y="1051"/>
                    </a:cubicBezTo>
                    <a:cubicBezTo>
                      <a:pt x="577970" y="3855"/>
                      <a:pt x="578320" y="7359"/>
                      <a:pt x="578320" y="10864"/>
                    </a:cubicBezTo>
                    <a:cubicBezTo>
                      <a:pt x="578320" y="69388"/>
                      <a:pt x="577970" y="127912"/>
                      <a:pt x="578671" y="186436"/>
                    </a:cubicBezTo>
                    <a:cubicBezTo>
                      <a:pt x="578671" y="197300"/>
                      <a:pt x="574816" y="203958"/>
                      <a:pt x="565354" y="206762"/>
                    </a:cubicBezTo>
                    <a:cubicBezTo>
                      <a:pt x="536617" y="214822"/>
                      <a:pt x="508231" y="224284"/>
                      <a:pt x="479145" y="229190"/>
                    </a:cubicBezTo>
                    <a:cubicBezTo>
                      <a:pt x="402047" y="242157"/>
                      <a:pt x="323898" y="244259"/>
                      <a:pt x="245749" y="241806"/>
                    </a:cubicBezTo>
                    <a:cubicBezTo>
                      <a:pt x="179164" y="239704"/>
                      <a:pt x="112931" y="235849"/>
                      <a:pt x="48098" y="219027"/>
                    </a:cubicBezTo>
                    <a:cubicBezTo>
                      <a:pt x="34782" y="215523"/>
                      <a:pt x="21465" y="209916"/>
                      <a:pt x="8849" y="203958"/>
                    </a:cubicBezTo>
                    <a:cubicBezTo>
                      <a:pt x="4643" y="201856"/>
                      <a:pt x="438" y="194847"/>
                      <a:pt x="438" y="190291"/>
                    </a:cubicBezTo>
                    <a:cubicBezTo>
                      <a:pt x="-263" y="127912"/>
                      <a:pt x="88" y="65533"/>
                      <a:pt x="88" y="3504"/>
                    </a:cubicBezTo>
                    <a:cubicBezTo>
                      <a:pt x="438" y="2103"/>
                      <a:pt x="1139" y="1402"/>
                      <a:pt x="1489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E878D0A-F7E1-4209-B1F3-852C71D46AE6}"/>
                  </a:ext>
                </a:extLst>
              </p:cNvPr>
              <p:cNvSpPr/>
              <p:nvPr/>
            </p:nvSpPr>
            <p:spPr>
              <a:xfrm>
                <a:off x="4256258" y="4813966"/>
                <a:ext cx="578233" cy="241806"/>
              </a:xfrm>
              <a:custGeom>
                <a:avLst/>
                <a:gdLst>
                  <a:gd name="connsiteX0" fmla="*/ 721 w 578232"/>
                  <a:gd name="connsiteY0" fmla="*/ 0 h 241806"/>
                  <a:gd name="connsiteX1" fmla="*/ 153865 w 578232"/>
                  <a:gd name="connsiteY1" fmla="*/ 32942 h 241806"/>
                  <a:gd name="connsiteX2" fmla="*/ 354319 w 578232"/>
                  <a:gd name="connsiteY2" fmla="*/ 37498 h 241806"/>
                  <a:gd name="connsiteX3" fmla="*/ 543909 w 578232"/>
                  <a:gd name="connsiteY3" fmla="*/ 12966 h 241806"/>
                  <a:gd name="connsiteX4" fmla="*/ 578603 w 578232"/>
                  <a:gd name="connsiteY4" fmla="*/ 701 h 241806"/>
                  <a:gd name="connsiteX5" fmla="*/ 578603 w 578232"/>
                  <a:gd name="connsiteY5" fmla="*/ 30138 h 241806"/>
                  <a:gd name="connsiteX6" fmla="*/ 578954 w 578232"/>
                  <a:gd name="connsiteY6" fmla="*/ 185035 h 241806"/>
                  <a:gd name="connsiteX7" fmla="*/ 563884 w 578232"/>
                  <a:gd name="connsiteY7" fmla="*/ 208164 h 241806"/>
                  <a:gd name="connsiteX8" fmla="*/ 474872 w 578232"/>
                  <a:gd name="connsiteY8" fmla="*/ 229891 h 241806"/>
                  <a:gd name="connsiteX9" fmla="*/ 316822 w 578232"/>
                  <a:gd name="connsiteY9" fmla="*/ 241456 h 241806"/>
                  <a:gd name="connsiteX10" fmla="*/ 73613 w 578232"/>
                  <a:gd name="connsiteY10" fmla="*/ 224985 h 241806"/>
                  <a:gd name="connsiteX11" fmla="*/ 13687 w 578232"/>
                  <a:gd name="connsiteY11" fmla="*/ 207463 h 241806"/>
                  <a:gd name="connsiteX12" fmla="*/ 20 w 578232"/>
                  <a:gd name="connsiteY12" fmla="*/ 186086 h 241806"/>
                  <a:gd name="connsiteX13" fmla="*/ 721 w 578232"/>
                  <a:gd name="connsiteY13" fmla="*/ 0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232" h="241806">
                    <a:moveTo>
                      <a:pt x="721" y="0"/>
                    </a:moveTo>
                    <a:cubicBezTo>
                      <a:pt x="50484" y="22779"/>
                      <a:pt x="102350" y="30138"/>
                      <a:pt x="153865" y="32942"/>
                    </a:cubicBezTo>
                    <a:cubicBezTo>
                      <a:pt x="220449" y="36797"/>
                      <a:pt x="287735" y="38549"/>
                      <a:pt x="354319" y="37498"/>
                    </a:cubicBezTo>
                    <a:cubicBezTo>
                      <a:pt x="418100" y="36446"/>
                      <a:pt x="481881" y="30839"/>
                      <a:pt x="543909" y="12966"/>
                    </a:cubicBezTo>
                    <a:cubicBezTo>
                      <a:pt x="555123" y="9813"/>
                      <a:pt x="566338" y="4906"/>
                      <a:pt x="578603" y="701"/>
                    </a:cubicBezTo>
                    <a:cubicBezTo>
                      <a:pt x="578603" y="10864"/>
                      <a:pt x="578603" y="20326"/>
                      <a:pt x="578603" y="30138"/>
                    </a:cubicBezTo>
                    <a:cubicBezTo>
                      <a:pt x="578603" y="81654"/>
                      <a:pt x="578253" y="133519"/>
                      <a:pt x="578954" y="185035"/>
                    </a:cubicBezTo>
                    <a:cubicBezTo>
                      <a:pt x="579304" y="197650"/>
                      <a:pt x="574748" y="205010"/>
                      <a:pt x="563884" y="208164"/>
                    </a:cubicBezTo>
                    <a:cubicBezTo>
                      <a:pt x="534447" y="216224"/>
                      <a:pt x="505010" y="226387"/>
                      <a:pt x="474872" y="229891"/>
                    </a:cubicBezTo>
                    <a:cubicBezTo>
                      <a:pt x="422656" y="236199"/>
                      <a:pt x="369739" y="239003"/>
                      <a:pt x="316822" y="241456"/>
                    </a:cubicBezTo>
                    <a:cubicBezTo>
                      <a:pt x="235168" y="244960"/>
                      <a:pt x="154216" y="240054"/>
                      <a:pt x="73613" y="224985"/>
                    </a:cubicBezTo>
                    <a:cubicBezTo>
                      <a:pt x="53288" y="221130"/>
                      <a:pt x="33663" y="213771"/>
                      <a:pt x="13687" y="207463"/>
                    </a:cubicBezTo>
                    <a:cubicBezTo>
                      <a:pt x="3875" y="204309"/>
                      <a:pt x="-330" y="197300"/>
                      <a:pt x="20" y="186086"/>
                    </a:cubicBezTo>
                    <a:cubicBezTo>
                      <a:pt x="1071" y="124408"/>
                      <a:pt x="721" y="63080"/>
                      <a:pt x="72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F89DCD-2FE4-4951-B05A-A3ADAA4E9443}"/>
                  </a:ext>
                </a:extLst>
              </p:cNvPr>
              <p:cNvSpPr/>
              <p:nvPr/>
            </p:nvSpPr>
            <p:spPr>
              <a:xfrm>
                <a:off x="4256628" y="4547278"/>
                <a:ext cx="578233" cy="241806"/>
              </a:xfrm>
              <a:custGeom>
                <a:avLst/>
                <a:gdLst>
                  <a:gd name="connsiteX0" fmla="*/ 350 w 578232"/>
                  <a:gd name="connsiteY0" fmla="*/ 701 h 241806"/>
                  <a:gd name="connsiteX1" fmla="*/ 256875 w 578232"/>
                  <a:gd name="connsiteY1" fmla="*/ 38549 h 241806"/>
                  <a:gd name="connsiteX2" fmla="*/ 463637 w 578232"/>
                  <a:gd name="connsiteY2" fmla="*/ 28736 h 241806"/>
                  <a:gd name="connsiteX3" fmla="*/ 578233 w 578232"/>
                  <a:gd name="connsiteY3" fmla="*/ 0 h 241806"/>
                  <a:gd name="connsiteX4" fmla="*/ 578933 w 578232"/>
                  <a:gd name="connsiteY4" fmla="*/ 14368 h 241806"/>
                  <a:gd name="connsiteX5" fmla="*/ 579284 w 578232"/>
                  <a:gd name="connsiteY5" fmla="*/ 184684 h 241806"/>
                  <a:gd name="connsiteX6" fmla="*/ 564215 w 578232"/>
                  <a:gd name="connsiteY6" fmla="*/ 207813 h 241806"/>
                  <a:gd name="connsiteX7" fmla="*/ 471347 w 578232"/>
                  <a:gd name="connsiteY7" fmla="*/ 230242 h 241806"/>
                  <a:gd name="connsiteX8" fmla="*/ 316100 w 578232"/>
                  <a:gd name="connsiteY8" fmla="*/ 241105 h 241806"/>
                  <a:gd name="connsiteX9" fmla="*/ 65533 w 578232"/>
                  <a:gd name="connsiteY9" fmla="*/ 222882 h 241806"/>
                  <a:gd name="connsiteX10" fmla="*/ 15420 w 578232"/>
                  <a:gd name="connsiteY10" fmla="*/ 207813 h 241806"/>
                  <a:gd name="connsiteX11" fmla="*/ 0 w 578232"/>
                  <a:gd name="connsiteY11" fmla="*/ 184684 h 241806"/>
                  <a:gd name="connsiteX12" fmla="*/ 350 w 578232"/>
                  <a:gd name="connsiteY12" fmla="*/ 701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241806">
                    <a:moveTo>
                      <a:pt x="350" y="701"/>
                    </a:moveTo>
                    <a:cubicBezTo>
                      <a:pt x="84107" y="32591"/>
                      <a:pt x="170316" y="36096"/>
                      <a:pt x="256875" y="38549"/>
                    </a:cubicBezTo>
                    <a:cubicBezTo>
                      <a:pt x="325913" y="40651"/>
                      <a:pt x="394950" y="37848"/>
                      <a:pt x="463637" y="28736"/>
                    </a:cubicBezTo>
                    <a:cubicBezTo>
                      <a:pt x="502537" y="23480"/>
                      <a:pt x="541085" y="17522"/>
                      <a:pt x="578233" y="0"/>
                    </a:cubicBezTo>
                    <a:cubicBezTo>
                      <a:pt x="578583" y="5607"/>
                      <a:pt x="578933" y="9812"/>
                      <a:pt x="578933" y="14368"/>
                    </a:cubicBezTo>
                    <a:cubicBezTo>
                      <a:pt x="578933" y="71140"/>
                      <a:pt x="578583" y="127912"/>
                      <a:pt x="579284" y="184684"/>
                    </a:cubicBezTo>
                    <a:cubicBezTo>
                      <a:pt x="579284" y="196950"/>
                      <a:pt x="575429" y="205010"/>
                      <a:pt x="564215" y="207813"/>
                    </a:cubicBezTo>
                    <a:cubicBezTo>
                      <a:pt x="533376" y="215873"/>
                      <a:pt x="502887" y="226387"/>
                      <a:pt x="471347" y="230242"/>
                    </a:cubicBezTo>
                    <a:cubicBezTo>
                      <a:pt x="419832" y="236550"/>
                      <a:pt x="367966" y="239353"/>
                      <a:pt x="316100" y="241105"/>
                    </a:cubicBezTo>
                    <a:cubicBezTo>
                      <a:pt x="231994" y="244259"/>
                      <a:pt x="148238" y="240054"/>
                      <a:pt x="65533" y="222882"/>
                    </a:cubicBezTo>
                    <a:cubicBezTo>
                      <a:pt x="48712" y="219378"/>
                      <a:pt x="32241" y="213070"/>
                      <a:pt x="15420" y="207813"/>
                    </a:cubicBezTo>
                    <a:cubicBezTo>
                      <a:pt x="4556" y="204309"/>
                      <a:pt x="0" y="197300"/>
                      <a:pt x="0" y="184684"/>
                    </a:cubicBezTo>
                    <a:cubicBezTo>
                      <a:pt x="701" y="123707"/>
                      <a:pt x="350" y="62730"/>
                      <a:pt x="350" y="70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F37DBDE-B9CF-4045-92B7-CD7B47F704F8}"/>
                  </a:ext>
                </a:extLst>
              </p:cNvPr>
              <p:cNvSpPr/>
              <p:nvPr/>
            </p:nvSpPr>
            <p:spPr>
              <a:xfrm>
                <a:off x="4256628" y="4198390"/>
                <a:ext cx="578233" cy="91115"/>
              </a:xfrm>
              <a:custGeom>
                <a:avLst/>
                <a:gdLst>
                  <a:gd name="connsiteX0" fmla="*/ 0 w 578232"/>
                  <a:gd name="connsiteY0" fmla="*/ 44703 h 91115"/>
                  <a:gd name="connsiteX1" fmla="*/ 23830 w 578232"/>
                  <a:gd name="connsiteY1" fmla="*/ 31737 h 91115"/>
                  <a:gd name="connsiteX2" fmla="*/ 133519 w 578232"/>
                  <a:gd name="connsiteY2" fmla="*/ 8958 h 91115"/>
                  <a:gd name="connsiteX3" fmla="*/ 350444 w 578232"/>
                  <a:gd name="connsiteY3" fmla="*/ 1599 h 91115"/>
                  <a:gd name="connsiteX4" fmla="*/ 541436 w 578232"/>
                  <a:gd name="connsiteY4" fmla="*/ 26480 h 91115"/>
                  <a:gd name="connsiteX5" fmla="*/ 566317 w 578232"/>
                  <a:gd name="connsiteY5" fmla="*/ 35942 h 91115"/>
                  <a:gd name="connsiteX6" fmla="*/ 578933 w 578232"/>
                  <a:gd name="connsiteY6" fmla="*/ 47507 h 91115"/>
                  <a:gd name="connsiteX7" fmla="*/ 567018 w 578232"/>
                  <a:gd name="connsiteY7" fmla="*/ 58020 h 91115"/>
                  <a:gd name="connsiteX8" fmla="*/ 514802 w 578232"/>
                  <a:gd name="connsiteY8" fmla="*/ 74491 h 91115"/>
                  <a:gd name="connsiteX9" fmla="*/ 340982 w 578232"/>
                  <a:gd name="connsiteY9" fmla="*/ 93064 h 91115"/>
                  <a:gd name="connsiteX10" fmla="*/ 127912 w 578232"/>
                  <a:gd name="connsiteY10" fmla="*/ 84654 h 91115"/>
                  <a:gd name="connsiteX11" fmla="*/ 28036 w 578232"/>
                  <a:gd name="connsiteY11" fmla="*/ 64328 h 91115"/>
                  <a:gd name="connsiteX12" fmla="*/ 0 w 578232"/>
                  <a:gd name="connsiteY12" fmla="*/ 50661 h 91115"/>
                  <a:gd name="connsiteX13" fmla="*/ 0 w 578232"/>
                  <a:gd name="connsiteY13" fmla="*/ 44703 h 9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232" h="91115">
                    <a:moveTo>
                      <a:pt x="0" y="44703"/>
                    </a:moveTo>
                    <a:cubicBezTo>
                      <a:pt x="8060" y="40147"/>
                      <a:pt x="15420" y="33839"/>
                      <a:pt x="23830" y="31737"/>
                    </a:cubicBezTo>
                    <a:cubicBezTo>
                      <a:pt x="60276" y="23326"/>
                      <a:pt x="96723" y="14214"/>
                      <a:pt x="133519" y="8958"/>
                    </a:cubicBezTo>
                    <a:cubicBezTo>
                      <a:pt x="205360" y="-1205"/>
                      <a:pt x="278253" y="-1205"/>
                      <a:pt x="350444" y="1599"/>
                    </a:cubicBezTo>
                    <a:cubicBezTo>
                      <a:pt x="414575" y="4051"/>
                      <a:pt x="479057" y="8607"/>
                      <a:pt x="541436" y="26480"/>
                    </a:cubicBezTo>
                    <a:cubicBezTo>
                      <a:pt x="549847" y="28933"/>
                      <a:pt x="558608" y="32087"/>
                      <a:pt x="566317" y="35942"/>
                    </a:cubicBezTo>
                    <a:cubicBezTo>
                      <a:pt x="571224" y="38395"/>
                      <a:pt x="574728" y="43652"/>
                      <a:pt x="578933" y="47507"/>
                    </a:cubicBezTo>
                    <a:cubicBezTo>
                      <a:pt x="575079" y="51011"/>
                      <a:pt x="571574" y="56268"/>
                      <a:pt x="567018" y="58020"/>
                    </a:cubicBezTo>
                    <a:cubicBezTo>
                      <a:pt x="549847" y="64328"/>
                      <a:pt x="532675" y="70636"/>
                      <a:pt x="514802" y="74491"/>
                    </a:cubicBezTo>
                    <a:cubicBezTo>
                      <a:pt x="457680" y="87107"/>
                      <a:pt x="399506" y="90962"/>
                      <a:pt x="340982" y="93064"/>
                    </a:cubicBezTo>
                    <a:cubicBezTo>
                      <a:pt x="269842" y="95517"/>
                      <a:pt x="198702" y="94116"/>
                      <a:pt x="127912" y="84654"/>
                    </a:cubicBezTo>
                    <a:cubicBezTo>
                      <a:pt x="94269" y="80098"/>
                      <a:pt x="60977" y="72038"/>
                      <a:pt x="28036" y="64328"/>
                    </a:cubicBezTo>
                    <a:cubicBezTo>
                      <a:pt x="18223" y="61875"/>
                      <a:pt x="9462" y="55567"/>
                      <a:pt x="0" y="50661"/>
                    </a:cubicBezTo>
                    <a:cubicBezTo>
                      <a:pt x="0" y="48908"/>
                      <a:pt x="0" y="46806"/>
                      <a:pt x="0" y="44703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F1543DA-D38F-4C37-8662-E37833DEB7F7}"/>
                  </a:ext>
                </a:extLst>
              </p:cNvPr>
              <p:cNvSpPr/>
              <p:nvPr/>
            </p:nvSpPr>
            <p:spPr>
              <a:xfrm>
                <a:off x="4256278" y="4503692"/>
                <a:ext cx="578233" cy="63080"/>
              </a:xfrm>
              <a:custGeom>
                <a:avLst/>
                <a:gdLst>
                  <a:gd name="connsiteX0" fmla="*/ 0 w 578232"/>
                  <a:gd name="connsiteY0" fmla="*/ 19055 h 63079"/>
                  <a:gd name="connsiteX1" fmla="*/ 50113 w 578232"/>
                  <a:gd name="connsiteY1" fmla="*/ 1183 h 63079"/>
                  <a:gd name="connsiteX2" fmla="*/ 234097 w 578232"/>
                  <a:gd name="connsiteY2" fmla="*/ 22560 h 63079"/>
                  <a:gd name="connsiteX3" fmla="*/ 442260 w 578232"/>
                  <a:gd name="connsiteY3" fmla="*/ 15901 h 63079"/>
                  <a:gd name="connsiteX4" fmla="*/ 530572 w 578232"/>
                  <a:gd name="connsiteY4" fmla="*/ 1183 h 63079"/>
                  <a:gd name="connsiteX5" fmla="*/ 576480 w 578232"/>
                  <a:gd name="connsiteY5" fmla="*/ 15201 h 63079"/>
                  <a:gd name="connsiteX6" fmla="*/ 574378 w 578232"/>
                  <a:gd name="connsiteY6" fmla="*/ 27116 h 63079"/>
                  <a:gd name="connsiteX7" fmla="*/ 542838 w 578232"/>
                  <a:gd name="connsiteY7" fmla="*/ 40783 h 63079"/>
                  <a:gd name="connsiteX8" fmla="*/ 419481 w 578232"/>
                  <a:gd name="connsiteY8" fmla="*/ 61109 h 63079"/>
                  <a:gd name="connsiteX9" fmla="*/ 240755 w 578232"/>
                  <a:gd name="connsiteY9" fmla="*/ 66015 h 63079"/>
                  <a:gd name="connsiteX10" fmla="*/ 39600 w 578232"/>
                  <a:gd name="connsiteY10" fmla="*/ 41133 h 63079"/>
                  <a:gd name="connsiteX11" fmla="*/ 0 w 578232"/>
                  <a:gd name="connsiteY11" fmla="*/ 19055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8232" h="63079">
                    <a:moveTo>
                      <a:pt x="0" y="19055"/>
                    </a:moveTo>
                    <a:cubicBezTo>
                      <a:pt x="15420" y="7491"/>
                      <a:pt x="30138" y="-3723"/>
                      <a:pt x="50113" y="1183"/>
                    </a:cubicBezTo>
                    <a:cubicBezTo>
                      <a:pt x="110740" y="15201"/>
                      <a:pt x="172068" y="20107"/>
                      <a:pt x="234097" y="22560"/>
                    </a:cubicBezTo>
                    <a:cubicBezTo>
                      <a:pt x="303484" y="25363"/>
                      <a:pt x="373223" y="23611"/>
                      <a:pt x="442260" y="15901"/>
                    </a:cubicBezTo>
                    <a:cubicBezTo>
                      <a:pt x="471698" y="12397"/>
                      <a:pt x="501135" y="7140"/>
                      <a:pt x="530572" y="1183"/>
                    </a:cubicBezTo>
                    <a:cubicBezTo>
                      <a:pt x="548795" y="-2322"/>
                      <a:pt x="562813" y="6439"/>
                      <a:pt x="576480" y="15201"/>
                    </a:cubicBezTo>
                    <a:cubicBezTo>
                      <a:pt x="582788" y="19406"/>
                      <a:pt x="579634" y="24662"/>
                      <a:pt x="574378" y="27116"/>
                    </a:cubicBezTo>
                    <a:cubicBezTo>
                      <a:pt x="564215" y="32372"/>
                      <a:pt x="553701" y="38680"/>
                      <a:pt x="542838" y="40783"/>
                    </a:cubicBezTo>
                    <a:cubicBezTo>
                      <a:pt x="501836" y="48493"/>
                      <a:pt x="460834" y="57955"/>
                      <a:pt x="419481" y="61109"/>
                    </a:cubicBezTo>
                    <a:cubicBezTo>
                      <a:pt x="359906" y="65664"/>
                      <a:pt x="300330" y="67066"/>
                      <a:pt x="240755" y="66015"/>
                    </a:cubicBezTo>
                    <a:cubicBezTo>
                      <a:pt x="173119" y="64963"/>
                      <a:pt x="105484" y="59707"/>
                      <a:pt x="39600" y="41133"/>
                    </a:cubicBezTo>
                    <a:cubicBezTo>
                      <a:pt x="25232" y="37279"/>
                      <a:pt x="10513" y="33774"/>
                      <a:pt x="0" y="19055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F25352C-6B85-426A-9023-942DEB5D3AA5}"/>
                  </a:ext>
                </a:extLst>
              </p:cNvPr>
              <p:cNvSpPr/>
              <p:nvPr/>
            </p:nvSpPr>
            <p:spPr>
              <a:xfrm>
                <a:off x="4258073" y="4776681"/>
                <a:ext cx="574728" cy="56071"/>
              </a:xfrm>
              <a:custGeom>
                <a:avLst/>
                <a:gdLst>
                  <a:gd name="connsiteX0" fmla="*/ 288723 w 574728"/>
                  <a:gd name="connsiteY0" fmla="*/ 58312 h 56071"/>
                  <a:gd name="connsiteX1" fmla="*/ 54977 w 574728"/>
                  <a:gd name="connsiteY1" fmla="*/ 39738 h 56071"/>
                  <a:gd name="connsiteX2" fmla="*/ 7316 w 574728"/>
                  <a:gd name="connsiteY2" fmla="*/ 22216 h 56071"/>
                  <a:gd name="connsiteX3" fmla="*/ 6615 w 574728"/>
                  <a:gd name="connsiteY3" fmla="*/ 6446 h 56071"/>
                  <a:gd name="connsiteX4" fmla="*/ 32548 w 574728"/>
                  <a:gd name="connsiteY4" fmla="*/ 1540 h 56071"/>
                  <a:gd name="connsiteX5" fmla="*/ 186393 w 574728"/>
                  <a:gd name="connsiteY5" fmla="*/ 25019 h 56071"/>
                  <a:gd name="connsiteX6" fmla="*/ 470953 w 574728"/>
                  <a:gd name="connsiteY6" fmla="*/ 16959 h 56071"/>
                  <a:gd name="connsiteX7" fmla="*/ 548402 w 574728"/>
                  <a:gd name="connsiteY7" fmla="*/ 839 h 56071"/>
                  <a:gd name="connsiteX8" fmla="*/ 575386 w 574728"/>
                  <a:gd name="connsiteY8" fmla="*/ 10301 h 56071"/>
                  <a:gd name="connsiteX9" fmla="*/ 572232 w 574728"/>
                  <a:gd name="connsiteY9" fmla="*/ 20814 h 56071"/>
                  <a:gd name="connsiteX10" fmla="*/ 540692 w 574728"/>
                  <a:gd name="connsiteY10" fmla="*/ 34481 h 56071"/>
                  <a:gd name="connsiteX11" fmla="*/ 380539 w 574728"/>
                  <a:gd name="connsiteY11" fmla="*/ 57611 h 56071"/>
                  <a:gd name="connsiteX12" fmla="*/ 288723 w 574728"/>
                  <a:gd name="connsiteY12" fmla="*/ 58312 h 56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4728" h="56071">
                    <a:moveTo>
                      <a:pt x="288723" y="58312"/>
                    </a:moveTo>
                    <a:cubicBezTo>
                      <a:pt x="210223" y="60765"/>
                      <a:pt x="132074" y="57260"/>
                      <a:pt x="54977" y="39738"/>
                    </a:cubicBezTo>
                    <a:cubicBezTo>
                      <a:pt x="38506" y="35883"/>
                      <a:pt x="22736" y="29225"/>
                      <a:pt x="7316" y="22216"/>
                    </a:cubicBezTo>
                    <a:cubicBezTo>
                      <a:pt x="-2496" y="17660"/>
                      <a:pt x="-2146" y="12404"/>
                      <a:pt x="6615" y="6446"/>
                    </a:cubicBezTo>
                    <a:cubicBezTo>
                      <a:pt x="14675" y="1189"/>
                      <a:pt x="22385" y="-1614"/>
                      <a:pt x="32548" y="1540"/>
                    </a:cubicBezTo>
                    <a:cubicBezTo>
                      <a:pt x="82662" y="16609"/>
                      <a:pt x="134177" y="21866"/>
                      <a:pt x="186393" y="25019"/>
                    </a:cubicBezTo>
                    <a:cubicBezTo>
                      <a:pt x="281363" y="30627"/>
                      <a:pt x="376334" y="30276"/>
                      <a:pt x="470953" y="16959"/>
                    </a:cubicBezTo>
                    <a:cubicBezTo>
                      <a:pt x="496886" y="13104"/>
                      <a:pt x="522819" y="7497"/>
                      <a:pt x="548402" y="839"/>
                    </a:cubicBezTo>
                    <a:cubicBezTo>
                      <a:pt x="560667" y="-2315"/>
                      <a:pt x="568027" y="3993"/>
                      <a:pt x="575386" y="10301"/>
                    </a:cubicBezTo>
                    <a:cubicBezTo>
                      <a:pt x="576788" y="11352"/>
                      <a:pt x="574685" y="19763"/>
                      <a:pt x="572232" y="20814"/>
                    </a:cubicBezTo>
                    <a:cubicBezTo>
                      <a:pt x="562069" y="26071"/>
                      <a:pt x="551906" y="31328"/>
                      <a:pt x="540692" y="34481"/>
                    </a:cubicBezTo>
                    <a:cubicBezTo>
                      <a:pt x="488476" y="49901"/>
                      <a:pt x="434507" y="55158"/>
                      <a:pt x="380539" y="57611"/>
                    </a:cubicBezTo>
                    <a:cubicBezTo>
                      <a:pt x="350050" y="59363"/>
                      <a:pt x="319562" y="58312"/>
                      <a:pt x="288723" y="58312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1B971E8-5846-4CA3-9152-015CCA55CEEC}"/>
                </a:ext>
              </a:extLst>
            </p:cNvPr>
            <p:cNvGrpSpPr/>
            <p:nvPr/>
          </p:nvGrpSpPr>
          <p:grpSpPr>
            <a:xfrm>
              <a:off x="7382939" y="4199052"/>
              <a:ext cx="579547" cy="856720"/>
              <a:chOff x="7382939" y="4199052"/>
              <a:chExt cx="579547" cy="85672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F061A48-8FF2-4A96-8D5E-87819CAF7204}"/>
                  </a:ext>
                </a:extLst>
              </p:cNvPr>
              <p:cNvSpPr/>
              <p:nvPr/>
            </p:nvSpPr>
            <p:spPr>
              <a:xfrm>
                <a:off x="7383990" y="4269727"/>
                <a:ext cx="578233" cy="238302"/>
              </a:xfrm>
              <a:custGeom>
                <a:avLst/>
                <a:gdLst>
                  <a:gd name="connsiteX0" fmla="*/ 0 w 578232"/>
                  <a:gd name="connsiteY0" fmla="*/ 0 h 238301"/>
                  <a:gd name="connsiteX1" fmla="*/ 245661 w 578232"/>
                  <a:gd name="connsiteY1" fmla="*/ 37498 h 238301"/>
                  <a:gd name="connsiteX2" fmla="*/ 452423 w 578232"/>
                  <a:gd name="connsiteY2" fmla="*/ 29437 h 238301"/>
                  <a:gd name="connsiteX3" fmla="*/ 516554 w 578232"/>
                  <a:gd name="connsiteY3" fmla="*/ 18924 h 238301"/>
                  <a:gd name="connsiteX4" fmla="*/ 578583 w 578232"/>
                  <a:gd name="connsiteY4" fmla="*/ 1051 h 238301"/>
                  <a:gd name="connsiteX5" fmla="*/ 578583 w 578232"/>
                  <a:gd name="connsiteY5" fmla="*/ 11915 h 238301"/>
                  <a:gd name="connsiteX6" fmla="*/ 578933 w 578232"/>
                  <a:gd name="connsiteY6" fmla="*/ 182231 h 238301"/>
                  <a:gd name="connsiteX7" fmla="*/ 561762 w 578232"/>
                  <a:gd name="connsiteY7" fmla="*/ 207813 h 238301"/>
                  <a:gd name="connsiteX8" fmla="*/ 462586 w 578232"/>
                  <a:gd name="connsiteY8" fmla="*/ 230592 h 238301"/>
                  <a:gd name="connsiteX9" fmla="*/ 247063 w 578232"/>
                  <a:gd name="connsiteY9" fmla="*/ 240755 h 238301"/>
                  <a:gd name="connsiteX10" fmla="*/ 40651 w 578232"/>
                  <a:gd name="connsiteY10" fmla="*/ 215874 h 238301"/>
                  <a:gd name="connsiteX11" fmla="*/ 0 w 578232"/>
                  <a:gd name="connsiteY11" fmla="*/ 163307 h 238301"/>
                  <a:gd name="connsiteX12" fmla="*/ 0 w 578232"/>
                  <a:gd name="connsiteY12" fmla="*/ 12266 h 238301"/>
                  <a:gd name="connsiteX13" fmla="*/ 0 w 578232"/>
                  <a:gd name="connsiteY13" fmla="*/ 0 h 238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232" h="238301">
                    <a:moveTo>
                      <a:pt x="0" y="0"/>
                    </a:moveTo>
                    <a:cubicBezTo>
                      <a:pt x="79551" y="31540"/>
                      <a:pt x="162606" y="35395"/>
                      <a:pt x="245661" y="37498"/>
                    </a:cubicBezTo>
                    <a:cubicBezTo>
                      <a:pt x="314699" y="39250"/>
                      <a:pt x="383736" y="38899"/>
                      <a:pt x="452423" y="29437"/>
                    </a:cubicBezTo>
                    <a:cubicBezTo>
                      <a:pt x="473800" y="26634"/>
                      <a:pt x="495528" y="23480"/>
                      <a:pt x="516554" y="18924"/>
                    </a:cubicBezTo>
                    <a:cubicBezTo>
                      <a:pt x="537231" y="14368"/>
                      <a:pt x="557206" y="7359"/>
                      <a:pt x="578583" y="1051"/>
                    </a:cubicBezTo>
                    <a:cubicBezTo>
                      <a:pt x="578583" y="3855"/>
                      <a:pt x="578583" y="8060"/>
                      <a:pt x="578583" y="11915"/>
                    </a:cubicBezTo>
                    <a:cubicBezTo>
                      <a:pt x="578583" y="68687"/>
                      <a:pt x="578233" y="125459"/>
                      <a:pt x="578933" y="182231"/>
                    </a:cubicBezTo>
                    <a:cubicBezTo>
                      <a:pt x="579284" y="196249"/>
                      <a:pt x="574027" y="204659"/>
                      <a:pt x="561762" y="207813"/>
                    </a:cubicBezTo>
                    <a:cubicBezTo>
                      <a:pt x="528820" y="216224"/>
                      <a:pt x="495878" y="225686"/>
                      <a:pt x="462586" y="230592"/>
                    </a:cubicBezTo>
                    <a:cubicBezTo>
                      <a:pt x="391095" y="241105"/>
                      <a:pt x="318904" y="243208"/>
                      <a:pt x="247063" y="240755"/>
                    </a:cubicBezTo>
                    <a:cubicBezTo>
                      <a:pt x="177675" y="238302"/>
                      <a:pt x="108287" y="234797"/>
                      <a:pt x="40651" y="215874"/>
                    </a:cubicBezTo>
                    <a:cubicBezTo>
                      <a:pt x="350" y="204659"/>
                      <a:pt x="0" y="203958"/>
                      <a:pt x="0" y="163307"/>
                    </a:cubicBezTo>
                    <a:cubicBezTo>
                      <a:pt x="0" y="112843"/>
                      <a:pt x="0" y="62379"/>
                      <a:pt x="0" y="12266"/>
                    </a:cubicBezTo>
                    <a:cubicBezTo>
                      <a:pt x="0" y="8411"/>
                      <a:pt x="0" y="4205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1EF3B43-0055-4836-8E48-5E5108B48286}"/>
                  </a:ext>
                </a:extLst>
              </p:cNvPr>
              <p:cNvSpPr/>
              <p:nvPr/>
            </p:nvSpPr>
            <p:spPr>
              <a:xfrm>
                <a:off x="7384253" y="4813966"/>
                <a:ext cx="578233" cy="241806"/>
              </a:xfrm>
              <a:custGeom>
                <a:avLst/>
                <a:gdLst>
                  <a:gd name="connsiteX0" fmla="*/ 88 w 578232"/>
                  <a:gd name="connsiteY0" fmla="*/ 0 h 241806"/>
                  <a:gd name="connsiteX1" fmla="*/ 152180 w 578232"/>
                  <a:gd name="connsiteY1" fmla="*/ 32942 h 241806"/>
                  <a:gd name="connsiteX2" fmla="*/ 356489 w 578232"/>
                  <a:gd name="connsiteY2" fmla="*/ 37848 h 241806"/>
                  <a:gd name="connsiteX3" fmla="*/ 553439 w 578232"/>
                  <a:gd name="connsiteY3" fmla="*/ 10513 h 241806"/>
                  <a:gd name="connsiteX4" fmla="*/ 579021 w 578232"/>
                  <a:gd name="connsiteY4" fmla="*/ 701 h 241806"/>
                  <a:gd name="connsiteX5" fmla="*/ 578320 w 578232"/>
                  <a:gd name="connsiteY5" fmla="*/ 192394 h 241806"/>
                  <a:gd name="connsiteX6" fmla="*/ 565704 w 578232"/>
                  <a:gd name="connsiteY6" fmla="*/ 207463 h 241806"/>
                  <a:gd name="connsiteX7" fmla="*/ 491059 w 578232"/>
                  <a:gd name="connsiteY7" fmla="*/ 227789 h 241806"/>
                  <a:gd name="connsiteX8" fmla="*/ 325650 w 578232"/>
                  <a:gd name="connsiteY8" fmla="*/ 241806 h 241806"/>
                  <a:gd name="connsiteX9" fmla="*/ 61065 w 578232"/>
                  <a:gd name="connsiteY9" fmla="*/ 222882 h 241806"/>
                  <a:gd name="connsiteX10" fmla="*/ 11652 w 578232"/>
                  <a:gd name="connsiteY10" fmla="*/ 206412 h 241806"/>
                  <a:gd name="connsiteX11" fmla="*/ 438 w 578232"/>
                  <a:gd name="connsiteY11" fmla="*/ 191343 h 241806"/>
                  <a:gd name="connsiteX12" fmla="*/ 88 w 578232"/>
                  <a:gd name="connsiteY12" fmla="*/ 0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241806">
                    <a:moveTo>
                      <a:pt x="88" y="0"/>
                    </a:moveTo>
                    <a:cubicBezTo>
                      <a:pt x="49500" y="22428"/>
                      <a:pt x="100665" y="29788"/>
                      <a:pt x="152180" y="32942"/>
                    </a:cubicBezTo>
                    <a:cubicBezTo>
                      <a:pt x="220167" y="37147"/>
                      <a:pt x="288503" y="38899"/>
                      <a:pt x="356489" y="37848"/>
                    </a:cubicBezTo>
                    <a:cubicBezTo>
                      <a:pt x="423073" y="36797"/>
                      <a:pt x="489307" y="30839"/>
                      <a:pt x="553439" y="10513"/>
                    </a:cubicBezTo>
                    <a:cubicBezTo>
                      <a:pt x="561849" y="7710"/>
                      <a:pt x="569909" y="4205"/>
                      <a:pt x="579021" y="701"/>
                    </a:cubicBezTo>
                    <a:cubicBezTo>
                      <a:pt x="579021" y="65183"/>
                      <a:pt x="579372" y="128613"/>
                      <a:pt x="578320" y="192394"/>
                    </a:cubicBezTo>
                    <a:cubicBezTo>
                      <a:pt x="578320" y="197650"/>
                      <a:pt x="571311" y="205711"/>
                      <a:pt x="565704" y="207463"/>
                    </a:cubicBezTo>
                    <a:cubicBezTo>
                      <a:pt x="541173" y="215523"/>
                      <a:pt x="516292" y="224985"/>
                      <a:pt x="491059" y="227789"/>
                    </a:cubicBezTo>
                    <a:cubicBezTo>
                      <a:pt x="436040" y="234447"/>
                      <a:pt x="381020" y="239353"/>
                      <a:pt x="325650" y="241806"/>
                    </a:cubicBezTo>
                    <a:cubicBezTo>
                      <a:pt x="236988" y="246012"/>
                      <a:pt x="148326" y="241106"/>
                      <a:pt x="61065" y="222882"/>
                    </a:cubicBezTo>
                    <a:cubicBezTo>
                      <a:pt x="44244" y="219378"/>
                      <a:pt x="27773" y="213070"/>
                      <a:pt x="11652" y="206412"/>
                    </a:cubicBezTo>
                    <a:cubicBezTo>
                      <a:pt x="6746" y="204309"/>
                      <a:pt x="788" y="196599"/>
                      <a:pt x="438" y="191343"/>
                    </a:cubicBezTo>
                    <a:cubicBezTo>
                      <a:pt x="-263" y="127912"/>
                      <a:pt x="88" y="64832"/>
                      <a:pt x="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60EE1C4-7EC7-45E8-8B4F-C5DF18E2D184}"/>
                  </a:ext>
                </a:extLst>
              </p:cNvPr>
              <p:cNvSpPr/>
              <p:nvPr/>
            </p:nvSpPr>
            <p:spPr>
              <a:xfrm>
                <a:off x="7383640" y="4548680"/>
                <a:ext cx="578233" cy="238302"/>
              </a:xfrm>
              <a:custGeom>
                <a:avLst/>
                <a:gdLst>
                  <a:gd name="connsiteX0" fmla="*/ 579634 w 578232"/>
                  <a:gd name="connsiteY0" fmla="*/ 1752 h 238301"/>
                  <a:gd name="connsiteX1" fmla="*/ 578933 w 578232"/>
                  <a:gd name="connsiteY1" fmla="*/ 189590 h 238301"/>
                  <a:gd name="connsiteX2" fmla="*/ 565967 w 578232"/>
                  <a:gd name="connsiteY2" fmla="*/ 205710 h 238301"/>
                  <a:gd name="connsiteX3" fmla="*/ 488519 w 578232"/>
                  <a:gd name="connsiteY3" fmla="*/ 226387 h 238301"/>
                  <a:gd name="connsiteX4" fmla="*/ 325562 w 578232"/>
                  <a:gd name="connsiteY4" fmla="*/ 240054 h 238301"/>
                  <a:gd name="connsiteX5" fmla="*/ 76046 w 578232"/>
                  <a:gd name="connsiteY5" fmla="*/ 224284 h 238301"/>
                  <a:gd name="connsiteX6" fmla="*/ 14718 w 578232"/>
                  <a:gd name="connsiteY6" fmla="*/ 206411 h 238301"/>
                  <a:gd name="connsiteX7" fmla="*/ 0 w 578232"/>
                  <a:gd name="connsiteY7" fmla="*/ 183983 h 238301"/>
                  <a:gd name="connsiteX8" fmla="*/ 350 w 578232"/>
                  <a:gd name="connsiteY8" fmla="*/ 0 h 238301"/>
                  <a:gd name="connsiteX9" fmla="*/ 304536 w 578232"/>
                  <a:gd name="connsiteY9" fmla="*/ 37848 h 238301"/>
                  <a:gd name="connsiteX10" fmla="*/ 496579 w 578232"/>
                  <a:gd name="connsiteY10" fmla="*/ 22428 h 238301"/>
                  <a:gd name="connsiteX11" fmla="*/ 579634 w 578232"/>
                  <a:gd name="connsiteY11" fmla="*/ 1752 h 238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8232" h="238301">
                    <a:moveTo>
                      <a:pt x="579634" y="1752"/>
                    </a:moveTo>
                    <a:cubicBezTo>
                      <a:pt x="579634" y="63430"/>
                      <a:pt x="579985" y="126510"/>
                      <a:pt x="578933" y="189590"/>
                    </a:cubicBezTo>
                    <a:cubicBezTo>
                      <a:pt x="578933" y="195197"/>
                      <a:pt x="571574" y="203608"/>
                      <a:pt x="565967" y="205710"/>
                    </a:cubicBezTo>
                    <a:cubicBezTo>
                      <a:pt x="540384" y="213771"/>
                      <a:pt x="514802" y="223233"/>
                      <a:pt x="488519" y="226387"/>
                    </a:cubicBezTo>
                    <a:cubicBezTo>
                      <a:pt x="434551" y="233045"/>
                      <a:pt x="380232" y="237250"/>
                      <a:pt x="325562" y="240054"/>
                    </a:cubicBezTo>
                    <a:cubicBezTo>
                      <a:pt x="241806" y="244259"/>
                      <a:pt x="158751" y="239353"/>
                      <a:pt x="76046" y="224284"/>
                    </a:cubicBezTo>
                    <a:cubicBezTo>
                      <a:pt x="55370" y="220429"/>
                      <a:pt x="35044" y="213070"/>
                      <a:pt x="14718" y="206411"/>
                    </a:cubicBezTo>
                    <a:cubicBezTo>
                      <a:pt x="4556" y="203257"/>
                      <a:pt x="0" y="195898"/>
                      <a:pt x="0" y="183983"/>
                    </a:cubicBezTo>
                    <a:cubicBezTo>
                      <a:pt x="701" y="122655"/>
                      <a:pt x="350" y="61328"/>
                      <a:pt x="350" y="0"/>
                    </a:cubicBezTo>
                    <a:cubicBezTo>
                      <a:pt x="99176" y="36096"/>
                      <a:pt x="201856" y="37497"/>
                      <a:pt x="304536" y="37848"/>
                    </a:cubicBezTo>
                    <a:cubicBezTo>
                      <a:pt x="369017" y="37848"/>
                      <a:pt x="433149" y="34343"/>
                      <a:pt x="496579" y="22428"/>
                    </a:cubicBezTo>
                    <a:cubicBezTo>
                      <a:pt x="524614" y="16821"/>
                      <a:pt x="551248" y="8761"/>
                      <a:pt x="579634" y="175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D8C34D5-CEE2-44C1-A36D-8669B3A78325}"/>
                  </a:ext>
                </a:extLst>
              </p:cNvPr>
              <p:cNvSpPr/>
              <p:nvPr/>
            </p:nvSpPr>
            <p:spPr>
              <a:xfrm>
                <a:off x="7382939" y="4199052"/>
                <a:ext cx="578233" cy="91115"/>
              </a:xfrm>
              <a:custGeom>
                <a:avLst/>
                <a:gdLst>
                  <a:gd name="connsiteX0" fmla="*/ 581386 w 578232"/>
                  <a:gd name="connsiteY0" fmla="*/ 49999 h 91115"/>
                  <a:gd name="connsiteX1" fmla="*/ 545291 w 578232"/>
                  <a:gd name="connsiteY1" fmla="*/ 66119 h 91115"/>
                  <a:gd name="connsiteX2" fmla="*/ 405464 w 578232"/>
                  <a:gd name="connsiteY2" fmla="*/ 88898 h 91115"/>
                  <a:gd name="connsiteX3" fmla="*/ 274047 w 578232"/>
                  <a:gd name="connsiteY3" fmla="*/ 93454 h 91115"/>
                  <a:gd name="connsiteX4" fmla="*/ 43455 w 578232"/>
                  <a:gd name="connsiteY4" fmla="*/ 68923 h 91115"/>
                  <a:gd name="connsiteX5" fmla="*/ 0 w 578232"/>
                  <a:gd name="connsiteY5" fmla="*/ 44041 h 91115"/>
                  <a:gd name="connsiteX6" fmla="*/ 30138 w 578232"/>
                  <a:gd name="connsiteY6" fmla="*/ 29323 h 91115"/>
                  <a:gd name="connsiteX7" fmla="*/ 135271 w 578232"/>
                  <a:gd name="connsiteY7" fmla="*/ 8646 h 91115"/>
                  <a:gd name="connsiteX8" fmla="*/ 348341 w 578232"/>
                  <a:gd name="connsiteY8" fmla="*/ 1287 h 91115"/>
                  <a:gd name="connsiteX9" fmla="*/ 533025 w 578232"/>
                  <a:gd name="connsiteY9" fmla="*/ 23716 h 91115"/>
                  <a:gd name="connsiteX10" fmla="*/ 564215 w 578232"/>
                  <a:gd name="connsiteY10" fmla="*/ 34579 h 91115"/>
                  <a:gd name="connsiteX11" fmla="*/ 580686 w 578232"/>
                  <a:gd name="connsiteY11" fmla="*/ 45443 h 91115"/>
                  <a:gd name="connsiteX12" fmla="*/ 581386 w 578232"/>
                  <a:gd name="connsiteY12" fmla="*/ 49999 h 9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91115">
                    <a:moveTo>
                      <a:pt x="581386" y="49999"/>
                    </a:moveTo>
                    <a:cubicBezTo>
                      <a:pt x="569471" y="55606"/>
                      <a:pt x="557907" y="63666"/>
                      <a:pt x="545291" y="66119"/>
                    </a:cubicBezTo>
                    <a:cubicBezTo>
                      <a:pt x="499032" y="74880"/>
                      <a:pt x="452423" y="83992"/>
                      <a:pt x="405464" y="88898"/>
                    </a:cubicBezTo>
                    <a:cubicBezTo>
                      <a:pt x="362009" y="93454"/>
                      <a:pt x="317853" y="94155"/>
                      <a:pt x="274047" y="93454"/>
                    </a:cubicBezTo>
                    <a:cubicBezTo>
                      <a:pt x="196599" y="92402"/>
                      <a:pt x="118800" y="88898"/>
                      <a:pt x="43455" y="68923"/>
                    </a:cubicBezTo>
                    <a:cubicBezTo>
                      <a:pt x="18223" y="62264"/>
                      <a:pt x="9111" y="57008"/>
                      <a:pt x="0" y="44041"/>
                    </a:cubicBezTo>
                    <a:cubicBezTo>
                      <a:pt x="10163" y="38785"/>
                      <a:pt x="19625" y="31425"/>
                      <a:pt x="30138" y="29323"/>
                    </a:cubicBezTo>
                    <a:cubicBezTo>
                      <a:pt x="64832" y="21262"/>
                      <a:pt x="99877" y="13202"/>
                      <a:pt x="135271" y="8646"/>
                    </a:cubicBezTo>
                    <a:cubicBezTo>
                      <a:pt x="206061" y="-816"/>
                      <a:pt x="277201" y="-1166"/>
                      <a:pt x="348341" y="1287"/>
                    </a:cubicBezTo>
                    <a:cubicBezTo>
                      <a:pt x="410370" y="3390"/>
                      <a:pt x="472398" y="7946"/>
                      <a:pt x="533025" y="23716"/>
                    </a:cubicBezTo>
                    <a:cubicBezTo>
                      <a:pt x="543539" y="26519"/>
                      <a:pt x="554402" y="30024"/>
                      <a:pt x="564215" y="34579"/>
                    </a:cubicBezTo>
                    <a:cubicBezTo>
                      <a:pt x="570172" y="37032"/>
                      <a:pt x="575079" y="41588"/>
                      <a:pt x="580686" y="45443"/>
                    </a:cubicBezTo>
                    <a:cubicBezTo>
                      <a:pt x="581036" y="46845"/>
                      <a:pt x="581386" y="48597"/>
                      <a:pt x="581386" y="499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1344764-2D4B-40D1-A506-B65188F98A62}"/>
                  </a:ext>
                </a:extLst>
              </p:cNvPr>
              <p:cNvSpPr/>
              <p:nvPr/>
            </p:nvSpPr>
            <p:spPr>
              <a:xfrm>
                <a:off x="7383990" y="4504507"/>
                <a:ext cx="578233" cy="63080"/>
              </a:xfrm>
              <a:custGeom>
                <a:avLst/>
                <a:gdLst>
                  <a:gd name="connsiteX0" fmla="*/ 1051 w 578232"/>
                  <a:gd name="connsiteY0" fmla="*/ 17188 h 63079"/>
                  <a:gd name="connsiteX1" fmla="*/ 53968 w 578232"/>
                  <a:gd name="connsiteY1" fmla="*/ 1068 h 63079"/>
                  <a:gd name="connsiteX2" fmla="*/ 205711 w 578232"/>
                  <a:gd name="connsiteY2" fmla="*/ 19992 h 63079"/>
                  <a:gd name="connsiteX3" fmla="*/ 384437 w 578232"/>
                  <a:gd name="connsiteY3" fmla="*/ 19642 h 63079"/>
                  <a:gd name="connsiteX4" fmla="*/ 528470 w 578232"/>
                  <a:gd name="connsiteY4" fmla="*/ 718 h 63079"/>
                  <a:gd name="connsiteX5" fmla="*/ 575780 w 578232"/>
                  <a:gd name="connsiteY5" fmla="*/ 14735 h 63079"/>
                  <a:gd name="connsiteX6" fmla="*/ 572976 w 578232"/>
                  <a:gd name="connsiteY6" fmla="*/ 27351 h 63079"/>
                  <a:gd name="connsiteX7" fmla="*/ 532675 w 578232"/>
                  <a:gd name="connsiteY7" fmla="*/ 43121 h 63079"/>
                  <a:gd name="connsiteX8" fmla="*/ 365864 w 578232"/>
                  <a:gd name="connsiteY8" fmla="*/ 64148 h 63079"/>
                  <a:gd name="connsiteX9" fmla="*/ 157700 w 578232"/>
                  <a:gd name="connsiteY9" fmla="*/ 59943 h 63079"/>
                  <a:gd name="connsiteX10" fmla="*/ 29788 w 578232"/>
                  <a:gd name="connsiteY10" fmla="*/ 37164 h 63079"/>
                  <a:gd name="connsiteX11" fmla="*/ 0 w 578232"/>
                  <a:gd name="connsiteY11" fmla="*/ 22445 h 63079"/>
                  <a:gd name="connsiteX12" fmla="*/ 1051 w 578232"/>
                  <a:gd name="connsiteY12" fmla="*/ 17188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63079">
                    <a:moveTo>
                      <a:pt x="1051" y="17188"/>
                    </a:moveTo>
                    <a:cubicBezTo>
                      <a:pt x="16821" y="5974"/>
                      <a:pt x="31890" y="-2787"/>
                      <a:pt x="53968" y="1068"/>
                    </a:cubicBezTo>
                    <a:cubicBezTo>
                      <a:pt x="104432" y="9128"/>
                      <a:pt x="154896" y="17188"/>
                      <a:pt x="205711" y="19992"/>
                    </a:cubicBezTo>
                    <a:cubicBezTo>
                      <a:pt x="265286" y="23146"/>
                      <a:pt x="325212" y="22795"/>
                      <a:pt x="384437" y="19642"/>
                    </a:cubicBezTo>
                    <a:cubicBezTo>
                      <a:pt x="432798" y="16838"/>
                      <a:pt x="480809" y="8077"/>
                      <a:pt x="528470" y="718"/>
                    </a:cubicBezTo>
                    <a:cubicBezTo>
                      <a:pt x="547393" y="-2437"/>
                      <a:pt x="561411" y="5273"/>
                      <a:pt x="575780" y="14735"/>
                    </a:cubicBezTo>
                    <a:cubicBezTo>
                      <a:pt x="583139" y="19642"/>
                      <a:pt x="577882" y="24898"/>
                      <a:pt x="572976" y="27351"/>
                    </a:cubicBezTo>
                    <a:cubicBezTo>
                      <a:pt x="559659" y="33309"/>
                      <a:pt x="546693" y="39617"/>
                      <a:pt x="532675" y="43121"/>
                    </a:cubicBezTo>
                    <a:cubicBezTo>
                      <a:pt x="478006" y="57490"/>
                      <a:pt x="421935" y="63797"/>
                      <a:pt x="365864" y="64148"/>
                    </a:cubicBezTo>
                    <a:cubicBezTo>
                      <a:pt x="296476" y="64849"/>
                      <a:pt x="227088" y="64498"/>
                      <a:pt x="157700" y="59943"/>
                    </a:cubicBezTo>
                    <a:cubicBezTo>
                      <a:pt x="114595" y="57139"/>
                      <a:pt x="72191" y="45925"/>
                      <a:pt x="29788" y="37164"/>
                    </a:cubicBezTo>
                    <a:cubicBezTo>
                      <a:pt x="19274" y="35061"/>
                      <a:pt x="9812" y="27702"/>
                      <a:pt x="0" y="22445"/>
                    </a:cubicBezTo>
                    <a:cubicBezTo>
                      <a:pt x="350" y="20693"/>
                      <a:pt x="701" y="18941"/>
                      <a:pt x="1051" y="1718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852533-0901-47B8-BE2B-E013D9DEEE5E}"/>
                  </a:ext>
                </a:extLst>
              </p:cNvPr>
              <p:cNvSpPr/>
              <p:nvPr/>
            </p:nvSpPr>
            <p:spPr>
              <a:xfrm>
                <a:off x="7383640" y="4776200"/>
                <a:ext cx="578233" cy="59575"/>
              </a:xfrm>
              <a:custGeom>
                <a:avLst/>
                <a:gdLst>
                  <a:gd name="connsiteX0" fmla="*/ 0 w 578232"/>
                  <a:gd name="connsiteY0" fmla="*/ 17440 h 59575"/>
                  <a:gd name="connsiteX1" fmla="*/ 34343 w 578232"/>
                  <a:gd name="connsiteY1" fmla="*/ 2371 h 59575"/>
                  <a:gd name="connsiteX2" fmla="*/ 192043 w 578232"/>
                  <a:gd name="connsiteY2" fmla="*/ 25851 h 59575"/>
                  <a:gd name="connsiteX3" fmla="*/ 457680 w 578232"/>
                  <a:gd name="connsiteY3" fmla="*/ 19543 h 59575"/>
                  <a:gd name="connsiteX4" fmla="*/ 547744 w 578232"/>
                  <a:gd name="connsiteY4" fmla="*/ 2021 h 59575"/>
                  <a:gd name="connsiteX5" fmla="*/ 561061 w 578232"/>
                  <a:gd name="connsiteY5" fmla="*/ 619 h 59575"/>
                  <a:gd name="connsiteX6" fmla="*/ 579985 w 578232"/>
                  <a:gd name="connsiteY6" fmla="*/ 14637 h 59575"/>
                  <a:gd name="connsiteX7" fmla="*/ 563514 w 578232"/>
                  <a:gd name="connsiteY7" fmla="*/ 27603 h 59575"/>
                  <a:gd name="connsiteX8" fmla="*/ 450320 w 578232"/>
                  <a:gd name="connsiteY8" fmla="*/ 52835 h 59575"/>
                  <a:gd name="connsiteX9" fmla="*/ 216574 w 578232"/>
                  <a:gd name="connsiteY9" fmla="*/ 59844 h 59575"/>
                  <a:gd name="connsiteX10" fmla="*/ 30138 w 578232"/>
                  <a:gd name="connsiteY10" fmla="*/ 32509 h 59575"/>
                  <a:gd name="connsiteX11" fmla="*/ 0 w 578232"/>
                  <a:gd name="connsiteY11" fmla="*/ 17440 h 5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8232" h="59575">
                    <a:moveTo>
                      <a:pt x="0" y="17440"/>
                    </a:moveTo>
                    <a:cubicBezTo>
                      <a:pt x="11565" y="1670"/>
                      <a:pt x="20326" y="-1834"/>
                      <a:pt x="34343" y="2371"/>
                    </a:cubicBezTo>
                    <a:cubicBezTo>
                      <a:pt x="85859" y="17090"/>
                      <a:pt x="138776" y="22697"/>
                      <a:pt x="192043" y="25851"/>
                    </a:cubicBezTo>
                    <a:cubicBezTo>
                      <a:pt x="280706" y="31108"/>
                      <a:pt x="369368" y="30757"/>
                      <a:pt x="457680" y="19543"/>
                    </a:cubicBezTo>
                    <a:cubicBezTo>
                      <a:pt x="488168" y="15688"/>
                      <a:pt x="517956" y="7978"/>
                      <a:pt x="547744" y="2021"/>
                    </a:cubicBezTo>
                    <a:cubicBezTo>
                      <a:pt x="552300" y="1320"/>
                      <a:pt x="557907" y="-1133"/>
                      <a:pt x="561061" y="619"/>
                    </a:cubicBezTo>
                    <a:cubicBezTo>
                      <a:pt x="568070" y="4123"/>
                      <a:pt x="573677" y="9730"/>
                      <a:pt x="579985" y="14637"/>
                    </a:cubicBezTo>
                    <a:cubicBezTo>
                      <a:pt x="574728" y="19192"/>
                      <a:pt x="569822" y="24800"/>
                      <a:pt x="563514" y="27603"/>
                    </a:cubicBezTo>
                    <a:cubicBezTo>
                      <a:pt x="527418" y="43373"/>
                      <a:pt x="488869" y="48279"/>
                      <a:pt x="450320" y="52835"/>
                    </a:cubicBezTo>
                    <a:cubicBezTo>
                      <a:pt x="372522" y="62297"/>
                      <a:pt x="294723" y="63348"/>
                      <a:pt x="216574" y="59844"/>
                    </a:cubicBezTo>
                    <a:cubicBezTo>
                      <a:pt x="153494" y="57040"/>
                      <a:pt x="90415" y="52485"/>
                      <a:pt x="30138" y="32509"/>
                    </a:cubicBezTo>
                    <a:cubicBezTo>
                      <a:pt x="19975" y="29005"/>
                      <a:pt x="10513" y="22697"/>
                      <a:pt x="0" y="1744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D6BA74D-145E-46C5-82C2-FD71567148A5}"/>
                </a:ext>
              </a:extLst>
            </p:cNvPr>
            <p:cNvGrpSpPr/>
            <p:nvPr/>
          </p:nvGrpSpPr>
          <p:grpSpPr>
            <a:xfrm>
              <a:off x="7412026" y="3028298"/>
              <a:ext cx="508845" cy="635161"/>
              <a:chOff x="7412026" y="3028298"/>
              <a:chExt cx="508845" cy="635161"/>
            </a:xfrm>
            <a:solidFill>
              <a:schemeClr val="accent3"/>
            </a:solidFill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8565454-213E-44EF-BEBB-0B630C8A5A86}"/>
                  </a:ext>
                </a:extLst>
              </p:cNvPr>
              <p:cNvSpPr/>
              <p:nvPr/>
            </p:nvSpPr>
            <p:spPr>
              <a:xfrm>
                <a:off x="7412026" y="3491741"/>
                <a:ext cx="508144" cy="171718"/>
              </a:xfrm>
              <a:custGeom>
                <a:avLst/>
                <a:gdLst>
                  <a:gd name="connsiteX0" fmla="*/ 350 w 508143"/>
                  <a:gd name="connsiteY0" fmla="*/ 0 h 171717"/>
                  <a:gd name="connsiteX1" fmla="*/ 509896 w 508143"/>
                  <a:gd name="connsiteY1" fmla="*/ 350 h 171717"/>
                  <a:gd name="connsiteX2" fmla="*/ 510246 w 508143"/>
                  <a:gd name="connsiteY2" fmla="*/ 9462 h 171717"/>
                  <a:gd name="connsiteX3" fmla="*/ 510597 w 508143"/>
                  <a:gd name="connsiteY3" fmla="*/ 127211 h 171717"/>
                  <a:gd name="connsiteX4" fmla="*/ 495528 w 508143"/>
                  <a:gd name="connsiteY4" fmla="*/ 148238 h 171717"/>
                  <a:gd name="connsiteX5" fmla="*/ 414225 w 508143"/>
                  <a:gd name="connsiteY5" fmla="*/ 164358 h 171717"/>
                  <a:gd name="connsiteX6" fmla="*/ 192043 w 508143"/>
                  <a:gd name="connsiteY6" fmla="*/ 171718 h 171717"/>
                  <a:gd name="connsiteX7" fmla="*/ 27335 w 508143"/>
                  <a:gd name="connsiteY7" fmla="*/ 152093 h 171717"/>
                  <a:gd name="connsiteX8" fmla="*/ 21027 w 508143"/>
                  <a:gd name="connsiteY8" fmla="*/ 150341 h 171717"/>
                  <a:gd name="connsiteX9" fmla="*/ 0 w 508143"/>
                  <a:gd name="connsiteY9" fmla="*/ 121254 h 171717"/>
                  <a:gd name="connsiteX10" fmla="*/ 0 w 508143"/>
                  <a:gd name="connsiteY10" fmla="*/ 9812 h 171717"/>
                  <a:gd name="connsiteX11" fmla="*/ 350 w 508143"/>
                  <a:gd name="connsiteY11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8143" h="171717">
                    <a:moveTo>
                      <a:pt x="350" y="0"/>
                    </a:moveTo>
                    <a:cubicBezTo>
                      <a:pt x="170666" y="34694"/>
                      <a:pt x="339580" y="34344"/>
                      <a:pt x="509896" y="350"/>
                    </a:cubicBezTo>
                    <a:cubicBezTo>
                      <a:pt x="509896" y="1402"/>
                      <a:pt x="510246" y="5257"/>
                      <a:pt x="510246" y="9462"/>
                    </a:cubicBezTo>
                    <a:cubicBezTo>
                      <a:pt x="510246" y="48712"/>
                      <a:pt x="509546" y="87961"/>
                      <a:pt x="510597" y="127211"/>
                    </a:cubicBezTo>
                    <a:cubicBezTo>
                      <a:pt x="510947" y="139477"/>
                      <a:pt x="506041" y="145785"/>
                      <a:pt x="495528" y="148238"/>
                    </a:cubicBezTo>
                    <a:cubicBezTo>
                      <a:pt x="468543" y="153845"/>
                      <a:pt x="441559" y="160854"/>
                      <a:pt x="414225" y="164358"/>
                    </a:cubicBezTo>
                    <a:cubicBezTo>
                      <a:pt x="340632" y="173820"/>
                      <a:pt x="266337" y="174171"/>
                      <a:pt x="192043" y="171718"/>
                    </a:cubicBezTo>
                    <a:cubicBezTo>
                      <a:pt x="136673" y="169965"/>
                      <a:pt x="81303" y="166461"/>
                      <a:pt x="27335" y="152093"/>
                    </a:cubicBezTo>
                    <a:cubicBezTo>
                      <a:pt x="25232" y="151392"/>
                      <a:pt x="23129" y="151041"/>
                      <a:pt x="21027" y="150341"/>
                    </a:cubicBezTo>
                    <a:cubicBezTo>
                      <a:pt x="0" y="143682"/>
                      <a:pt x="0" y="143682"/>
                      <a:pt x="0" y="121254"/>
                    </a:cubicBezTo>
                    <a:cubicBezTo>
                      <a:pt x="0" y="84107"/>
                      <a:pt x="0" y="46960"/>
                      <a:pt x="0" y="9812"/>
                    </a:cubicBezTo>
                    <a:cubicBezTo>
                      <a:pt x="350" y="5607"/>
                      <a:pt x="350" y="1402"/>
                      <a:pt x="35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9891FD2-F668-4455-9341-4D536446BDE5}"/>
                  </a:ext>
                </a:extLst>
              </p:cNvPr>
              <p:cNvSpPr/>
              <p:nvPr/>
            </p:nvSpPr>
            <p:spPr>
              <a:xfrm>
                <a:off x="7412727" y="3284979"/>
                <a:ext cx="508144" cy="171718"/>
              </a:xfrm>
              <a:custGeom>
                <a:avLst/>
                <a:gdLst>
                  <a:gd name="connsiteX0" fmla="*/ 0 w 508143"/>
                  <a:gd name="connsiteY0" fmla="*/ 0 h 171717"/>
                  <a:gd name="connsiteX1" fmla="*/ 509545 w 508143"/>
                  <a:gd name="connsiteY1" fmla="*/ 350 h 171717"/>
                  <a:gd name="connsiteX2" fmla="*/ 510247 w 508143"/>
                  <a:gd name="connsiteY2" fmla="*/ 8411 h 171717"/>
                  <a:gd name="connsiteX3" fmla="*/ 510597 w 508143"/>
                  <a:gd name="connsiteY3" fmla="*/ 128613 h 171717"/>
                  <a:gd name="connsiteX4" fmla="*/ 497630 w 508143"/>
                  <a:gd name="connsiteY4" fmla="*/ 147186 h 171717"/>
                  <a:gd name="connsiteX5" fmla="*/ 403711 w 508143"/>
                  <a:gd name="connsiteY5" fmla="*/ 165059 h 171717"/>
                  <a:gd name="connsiteX6" fmla="*/ 234097 w 508143"/>
                  <a:gd name="connsiteY6" fmla="*/ 172418 h 171717"/>
                  <a:gd name="connsiteX7" fmla="*/ 32241 w 508143"/>
                  <a:gd name="connsiteY7" fmla="*/ 153144 h 171717"/>
                  <a:gd name="connsiteX8" fmla="*/ 25933 w 508143"/>
                  <a:gd name="connsiteY8" fmla="*/ 151742 h 171717"/>
                  <a:gd name="connsiteX9" fmla="*/ 350 w 508143"/>
                  <a:gd name="connsiteY9" fmla="*/ 118100 h 171717"/>
                  <a:gd name="connsiteX10" fmla="*/ 0 w 508143"/>
                  <a:gd name="connsiteY10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8143" h="171717">
                    <a:moveTo>
                      <a:pt x="0" y="0"/>
                    </a:moveTo>
                    <a:cubicBezTo>
                      <a:pt x="169965" y="35044"/>
                      <a:pt x="339230" y="34344"/>
                      <a:pt x="509545" y="350"/>
                    </a:cubicBezTo>
                    <a:cubicBezTo>
                      <a:pt x="509545" y="1051"/>
                      <a:pt x="510247" y="4556"/>
                      <a:pt x="510247" y="8411"/>
                    </a:cubicBezTo>
                    <a:cubicBezTo>
                      <a:pt x="510247" y="48361"/>
                      <a:pt x="509896" y="88662"/>
                      <a:pt x="510597" y="128613"/>
                    </a:cubicBezTo>
                    <a:cubicBezTo>
                      <a:pt x="510597" y="139126"/>
                      <a:pt x="507092" y="145084"/>
                      <a:pt x="497630" y="147186"/>
                    </a:cubicBezTo>
                    <a:cubicBezTo>
                      <a:pt x="466441" y="153845"/>
                      <a:pt x="435251" y="162606"/>
                      <a:pt x="403711" y="165059"/>
                    </a:cubicBezTo>
                    <a:cubicBezTo>
                      <a:pt x="347290" y="169615"/>
                      <a:pt x="290518" y="172418"/>
                      <a:pt x="234097" y="172418"/>
                    </a:cubicBezTo>
                    <a:cubicBezTo>
                      <a:pt x="166461" y="172068"/>
                      <a:pt x="98475" y="169264"/>
                      <a:pt x="32241" y="153144"/>
                    </a:cubicBezTo>
                    <a:cubicBezTo>
                      <a:pt x="30138" y="152794"/>
                      <a:pt x="28036" y="152093"/>
                      <a:pt x="25933" y="151742"/>
                    </a:cubicBezTo>
                    <a:cubicBezTo>
                      <a:pt x="350" y="144383"/>
                      <a:pt x="350" y="144383"/>
                      <a:pt x="350" y="118100"/>
                    </a:cubicBezTo>
                    <a:cubicBezTo>
                      <a:pt x="0" y="78149"/>
                      <a:pt x="0" y="37848"/>
                      <a:pt x="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04991CA-50F5-4765-BE75-628F194A76CE}"/>
                  </a:ext>
                </a:extLst>
              </p:cNvPr>
              <p:cNvSpPr/>
              <p:nvPr/>
            </p:nvSpPr>
            <p:spPr>
              <a:xfrm>
                <a:off x="7412376" y="3083123"/>
                <a:ext cx="508144" cy="171718"/>
              </a:xfrm>
              <a:custGeom>
                <a:avLst/>
                <a:gdLst>
                  <a:gd name="connsiteX0" fmla="*/ 0 w 508143"/>
                  <a:gd name="connsiteY0" fmla="*/ 0 h 171717"/>
                  <a:gd name="connsiteX1" fmla="*/ 510246 w 508143"/>
                  <a:gd name="connsiteY1" fmla="*/ 0 h 171717"/>
                  <a:gd name="connsiteX2" fmla="*/ 510246 w 508143"/>
                  <a:gd name="connsiteY2" fmla="*/ 10864 h 171717"/>
                  <a:gd name="connsiteX3" fmla="*/ 510597 w 508143"/>
                  <a:gd name="connsiteY3" fmla="*/ 126160 h 171717"/>
                  <a:gd name="connsiteX4" fmla="*/ 494827 w 508143"/>
                  <a:gd name="connsiteY4" fmla="*/ 147887 h 171717"/>
                  <a:gd name="connsiteX5" fmla="*/ 407216 w 508143"/>
                  <a:gd name="connsiteY5" fmla="*/ 164709 h 171717"/>
                  <a:gd name="connsiteX6" fmla="*/ 240054 w 508143"/>
                  <a:gd name="connsiteY6" fmla="*/ 172418 h 171717"/>
                  <a:gd name="connsiteX7" fmla="*/ 31891 w 508143"/>
                  <a:gd name="connsiteY7" fmla="*/ 152794 h 171717"/>
                  <a:gd name="connsiteX8" fmla="*/ 351 w 508143"/>
                  <a:gd name="connsiteY8" fmla="*/ 113544 h 171717"/>
                  <a:gd name="connsiteX9" fmla="*/ 351 w 508143"/>
                  <a:gd name="connsiteY9" fmla="*/ 9812 h 171717"/>
                  <a:gd name="connsiteX10" fmla="*/ 0 w 508143"/>
                  <a:gd name="connsiteY10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8143" h="171717">
                    <a:moveTo>
                      <a:pt x="0" y="0"/>
                    </a:moveTo>
                    <a:cubicBezTo>
                      <a:pt x="170316" y="35044"/>
                      <a:pt x="339580" y="34694"/>
                      <a:pt x="510246" y="0"/>
                    </a:cubicBezTo>
                    <a:cubicBezTo>
                      <a:pt x="510246" y="2103"/>
                      <a:pt x="510246" y="6308"/>
                      <a:pt x="510246" y="10864"/>
                    </a:cubicBezTo>
                    <a:cubicBezTo>
                      <a:pt x="510246" y="49413"/>
                      <a:pt x="509546" y="87611"/>
                      <a:pt x="510597" y="126160"/>
                    </a:cubicBezTo>
                    <a:cubicBezTo>
                      <a:pt x="510947" y="139126"/>
                      <a:pt x="506041" y="145434"/>
                      <a:pt x="494827" y="147887"/>
                    </a:cubicBezTo>
                    <a:cubicBezTo>
                      <a:pt x="465740" y="153845"/>
                      <a:pt x="436653" y="162256"/>
                      <a:pt x="407216" y="164709"/>
                    </a:cubicBezTo>
                    <a:cubicBezTo>
                      <a:pt x="351495" y="169264"/>
                      <a:pt x="295775" y="172769"/>
                      <a:pt x="240054" y="172418"/>
                    </a:cubicBezTo>
                    <a:cubicBezTo>
                      <a:pt x="170316" y="172068"/>
                      <a:pt x="100227" y="169615"/>
                      <a:pt x="31891" y="152794"/>
                    </a:cubicBezTo>
                    <a:cubicBezTo>
                      <a:pt x="351" y="145084"/>
                      <a:pt x="351" y="145084"/>
                      <a:pt x="351" y="113544"/>
                    </a:cubicBezTo>
                    <a:cubicBezTo>
                      <a:pt x="351" y="78850"/>
                      <a:pt x="351" y="44506"/>
                      <a:pt x="351" y="9812"/>
                    </a:cubicBezTo>
                    <a:cubicBezTo>
                      <a:pt x="0" y="5607"/>
                      <a:pt x="0" y="1402"/>
                      <a:pt x="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CC81BEC-0315-4A90-8D26-9A8A79A6FC0C}"/>
                  </a:ext>
                </a:extLst>
              </p:cNvPr>
              <p:cNvSpPr/>
              <p:nvPr/>
            </p:nvSpPr>
            <p:spPr>
              <a:xfrm>
                <a:off x="7412376" y="3028298"/>
                <a:ext cx="508144" cy="63080"/>
              </a:xfrm>
              <a:custGeom>
                <a:avLst/>
                <a:gdLst>
                  <a:gd name="connsiteX0" fmla="*/ 510246 w 508143"/>
                  <a:gd name="connsiteY0" fmla="*/ 35551 h 63079"/>
                  <a:gd name="connsiteX1" fmla="*/ 448919 w 508143"/>
                  <a:gd name="connsiteY1" fmla="*/ 50970 h 63079"/>
                  <a:gd name="connsiteX2" fmla="*/ 193796 w 508143"/>
                  <a:gd name="connsiteY2" fmla="*/ 62885 h 63079"/>
                  <a:gd name="connsiteX3" fmla="*/ 36446 w 508143"/>
                  <a:gd name="connsiteY3" fmla="*/ 45713 h 63079"/>
                  <a:gd name="connsiteX4" fmla="*/ 351 w 508143"/>
                  <a:gd name="connsiteY4" fmla="*/ 34149 h 63079"/>
                  <a:gd name="connsiteX5" fmla="*/ 0 w 508143"/>
                  <a:gd name="connsiteY5" fmla="*/ 29593 h 63079"/>
                  <a:gd name="connsiteX6" fmla="*/ 30138 w 508143"/>
                  <a:gd name="connsiteY6" fmla="*/ 19080 h 63079"/>
                  <a:gd name="connsiteX7" fmla="*/ 184684 w 508143"/>
                  <a:gd name="connsiteY7" fmla="*/ 1207 h 63079"/>
                  <a:gd name="connsiteX8" fmla="*/ 376377 w 508143"/>
                  <a:gd name="connsiteY8" fmla="*/ 4361 h 63079"/>
                  <a:gd name="connsiteX9" fmla="*/ 494476 w 508143"/>
                  <a:gd name="connsiteY9" fmla="*/ 23636 h 63079"/>
                  <a:gd name="connsiteX10" fmla="*/ 509195 w 508143"/>
                  <a:gd name="connsiteY10" fmla="*/ 29944 h 63079"/>
                  <a:gd name="connsiteX11" fmla="*/ 510246 w 508143"/>
                  <a:gd name="connsiteY11" fmla="*/ 35551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8143" h="63079">
                    <a:moveTo>
                      <a:pt x="510246" y="35551"/>
                    </a:moveTo>
                    <a:cubicBezTo>
                      <a:pt x="489921" y="40807"/>
                      <a:pt x="469595" y="47816"/>
                      <a:pt x="448919" y="50970"/>
                    </a:cubicBezTo>
                    <a:cubicBezTo>
                      <a:pt x="364462" y="64637"/>
                      <a:pt x="279304" y="67091"/>
                      <a:pt x="193796" y="62885"/>
                    </a:cubicBezTo>
                    <a:cubicBezTo>
                      <a:pt x="141229" y="60432"/>
                      <a:pt x="89013" y="52372"/>
                      <a:pt x="36446" y="45713"/>
                    </a:cubicBezTo>
                    <a:cubicBezTo>
                      <a:pt x="24181" y="44312"/>
                      <a:pt x="12266" y="38004"/>
                      <a:pt x="351" y="34149"/>
                    </a:cubicBezTo>
                    <a:cubicBezTo>
                      <a:pt x="351" y="32747"/>
                      <a:pt x="0" y="30995"/>
                      <a:pt x="0" y="29593"/>
                    </a:cubicBezTo>
                    <a:cubicBezTo>
                      <a:pt x="10163" y="26089"/>
                      <a:pt x="19975" y="20131"/>
                      <a:pt x="30138" y="19080"/>
                    </a:cubicBezTo>
                    <a:cubicBezTo>
                      <a:pt x="81654" y="12071"/>
                      <a:pt x="133169" y="3310"/>
                      <a:pt x="184684" y="1207"/>
                    </a:cubicBezTo>
                    <a:cubicBezTo>
                      <a:pt x="248465" y="-1246"/>
                      <a:pt x="312596" y="156"/>
                      <a:pt x="376377" y="4361"/>
                    </a:cubicBezTo>
                    <a:cubicBezTo>
                      <a:pt x="415977" y="6814"/>
                      <a:pt x="455227" y="16627"/>
                      <a:pt x="494476" y="23636"/>
                    </a:cubicBezTo>
                    <a:cubicBezTo>
                      <a:pt x="499733" y="24687"/>
                      <a:pt x="504289" y="27841"/>
                      <a:pt x="509195" y="29944"/>
                    </a:cubicBezTo>
                    <a:cubicBezTo>
                      <a:pt x="509896" y="31696"/>
                      <a:pt x="510246" y="33448"/>
                      <a:pt x="510246" y="3555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07B73E0-05E3-46E6-83D4-7375F3E32A00}"/>
                  </a:ext>
                </a:extLst>
              </p:cNvPr>
              <p:cNvSpPr/>
              <p:nvPr/>
            </p:nvSpPr>
            <p:spPr>
              <a:xfrm>
                <a:off x="7412727" y="3456049"/>
                <a:ext cx="508144" cy="42053"/>
              </a:xfrm>
              <a:custGeom>
                <a:avLst/>
                <a:gdLst>
                  <a:gd name="connsiteX0" fmla="*/ 701 w 508143"/>
                  <a:gd name="connsiteY0" fmla="*/ 10811 h 42053"/>
                  <a:gd name="connsiteX1" fmla="*/ 39950 w 508143"/>
                  <a:gd name="connsiteY1" fmla="*/ 298 h 42053"/>
                  <a:gd name="connsiteX2" fmla="*/ 206411 w 508143"/>
                  <a:gd name="connsiteY2" fmla="*/ 16068 h 42053"/>
                  <a:gd name="connsiteX3" fmla="*/ 399156 w 508143"/>
                  <a:gd name="connsiteY3" fmla="*/ 10811 h 42053"/>
                  <a:gd name="connsiteX4" fmla="*/ 466090 w 508143"/>
                  <a:gd name="connsiteY4" fmla="*/ 998 h 42053"/>
                  <a:gd name="connsiteX5" fmla="*/ 508494 w 508143"/>
                  <a:gd name="connsiteY5" fmla="*/ 11512 h 42053"/>
                  <a:gd name="connsiteX6" fmla="*/ 509195 w 508143"/>
                  <a:gd name="connsiteY6" fmla="*/ 16418 h 42053"/>
                  <a:gd name="connsiteX7" fmla="*/ 454526 w 508143"/>
                  <a:gd name="connsiteY7" fmla="*/ 30786 h 42053"/>
                  <a:gd name="connsiteX8" fmla="*/ 303134 w 508143"/>
                  <a:gd name="connsiteY8" fmla="*/ 44103 h 42053"/>
                  <a:gd name="connsiteX9" fmla="*/ 110390 w 508143"/>
                  <a:gd name="connsiteY9" fmla="*/ 38496 h 42053"/>
                  <a:gd name="connsiteX10" fmla="*/ 23480 w 508143"/>
                  <a:gd name="connsiteY10" fmla="*/ 23777 h 42053"/>
                  <a:gd name="connsiteX11" fmla="*/ 0 w 508143"/>
                  <a:gd name="connsiteY11" fmla="*/ 14666 h 42053"/>
                  <a:gd name="connsiteX12" fmla="*/ 701 w 508143"/>
                  <a:gd name="connsiteY12" fmla="*/ 10811 h 4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8143" h="42053">
                    <a:moveTo>
                      <a:pt x="701" y="10811"/>
                    </a:moveTo>
                    <a:cubicBezTo>
                      <a:pt x="12966" y="4853"/>
                      <a:pt x="24531" y="-1455"/>
                      <a:pt x="39950" y="298"/>
                    </a:cubicBezTo>
                    <a:cubicBezTo>
                      <a:pt x="95321" y="6255"/>
                      <a:pt x="150691" y="14666"/>
                      <a:pt x="206411" y="16068"/>
                    </a:cubicBezTo>
                    <a:cubicBezTo>
                      <a:pt x="270543" y="17820"/>
                      <a:pt x="335024" y="13614"/>
                      <a:pt x="399156" y="10811"/>
                    </a:cubicBezTo>
                    <a:cubicBezTo>
                      <a:pt x="421584" y="9759"/>
                      <a:pt x="444013" y="5204"/>
                      <a:pt x="466090" y="998"/>
                    </a:cubicBezTo>
                    <a:cubicBezTo>
                      <a:pt x="482561" y="-2156"/>
                      <a:pt x="495528" y="3452"/>
                      <a:pt x="508494" y="11512"/>
                    </a:cubicBezTo>
                    <a:cubicBezTo>
                      <a:pt x="508845" y="13264"/>
                      <a:pt x="508845" y="14666"/>
                      <a:pt x="509195" y="16418"/>
                    </a:cubicBezTo>
                    <a:cubicBezTo>
                      <a:pt x="490972" y="21324"/>
                      <a:pt x="473099" y="28683"/>
                      <a:pt x="454526" y="30786"/>
                    </a:cubicBezTo>
                    <a:cubicBezTo>
                      <a:pt x="404062" y="36744"/>
                      <a:pt x="353598" y="43052"/>
                      <a:pt x="303134" y="44103"/>
                    </a:cubicBezTo>
                    <a:cubicBezTo>
                      <a:pt x="239003" y="45154"/>
                      <a:pt x="174521" y="42351"/>
                      <a:pt x="110390" y="38496"/>
                    </a:cubicBezTo>
                    <a:cubicBezTo>
                      <a:pt x="81303" y="36744"/>
                      <a:pt x="52567" y="29384"/>
                      <a:pt x="23480" y="23777"/>
                    </a:cubicBezTo>
                    <a:cubicBezTo>
                      <a:pt x="15419" y="22375"/>
                      <a:pt x="8060" y="17820"/>
                      <a:pt x="0" y="14666"/>
                    </a:cubicBezTo>
                    <a:cubicBezTo>
                      <a:pt x="701" y="13264"/>
                      <a:pt x="701" y="11862"/>
                      <a:pt x="701" y="1081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A4358E1-567B-4133-A0BA-190819654BEE}"/>
                  </a:ext>
                </a:extLst>
              </p:cNvPr>
              <p:cNvSpPr/>
              <p:nvPr/>
            </p:nvSpPr>
            <p:spPr>
              <a:xfrm>
                <a:off x="7412376" y="3251947"/>
                <a:ext cx="508144" cy="42053"/>
              </a:xfrm>
              <a:custGeom>
                <a:avLst/>
                <a:gdLst>
                  <a:gd name="connsiteX0" fmla="*/ 0 w 508143"/>
                  <a:gd name="connsiteY0" fmla="*/ 10254 h 42053"/>
                  <a:gd name="connsiteX1" fmla="*/ 36096 w 508143"/>
                  <a:gd name="connsiteY1" fmla="*/ 441 h 42053"/>
                  <a:gd name="connsiteX2" fmla="*/ 180829 w 508143"/>
                  <a:gd name="connsiteY2" fmla="*/ 16912 h 42053"/>
                  <a:gd name="connsiteX3" fmla="*/ 353248 w 508143"/>
                  <a:gd name="connsiteY3" fmla="*/ 15861 h 42053"/>
                  <a:gd name="connsiteX4" fmla="*/ 479758 w 508143"/>
                  <a:gd name="connsiteY4" fmla="*/ 441 h 42053"/>
                  <a:gd name="connsiteX5" fmla="*/ 510597 w 508143"/>
                  <a:gd name="connsiteY5" fmla="*/ 5698 h 42053"/>
                  <a:gd name="connsiteX6" fmla="*/ 510947 w 508143"/>
                  <a:gd name="connsiteY6" fmla="*/ 12707 h 42053"/>
                  <a:gd name="connsiteX7" fmla="*/ 461885 w 508143"/>
                  <a:gd name="connsiteY7" fmla="*/ 26725 h 42053"/>
                  <a:gd name="connsiteX8" fmla="*/ 319605 w 508143"/>
                  <a:gd name="connsiteY8" fmla="*/ 40742 h 42053"/>
                  <a:gd name="connsiteX9" fmla="*/ 103732 w 508143"/>
                  <a:gd name="connsiteY9" fmla="*/ 34434 h 42053"/>
                  <a:gd name="connsiteX10" fmla="*/ 18574 w 508143"/>
                  <a:gd name="connsiteY10" fmla="*/ 18664 h 42053"/>
                  <a:gd name="connsiteX11" fmla="*/ 0 w 508143"/>
                  <a:gd name="connsiteY11" fmla="*/ 10254 h 4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8143" h="42053">
                    <a:moveTo>
                      <a:pt x="0" y="10254"/>
                    </a:moveTo>
                    <a:cubicBezTo>
                      <a:pt x="12266" y="2194"/>
                      <a:pt x="22078" y="-1311"/>
                      <a:pt x="36096" y="441"/>
                    </a:cubicBezTo>
                    <a:cubicBezTo>
                      <a:pt x="84107" y="7100"/>
                      <a:pt x="132468" y="14810"/>
                      <a:pt x="180829" y="16912"/>
                    </a:cubicBezTo>
                    <a:cubicBezTo>
                      <a:pt x="238302" y="19365"/>
                      <a:pt x="296125" y="18664"/>
                      <a:pt x="353248" y="15861"/>
                    </a:cubicBezTo>
                    <a:cubicBezTo>
                      <a:pt x="395651" y="13758"/>
                      <a:pt x="437705" y="4997"/>
                      <a:pt x="479758" y="441"/>
                    </a:cubicBezTo>
                    <a:cubicBezTo>
                      <a:pt x="489921" y="-610"/>
                      <a:pt x="500434" y="3946"/>
                      <a:pt x="510597" y="5698"/>
                    </a:cubicBezTo>
                    <a:cubicBezTo>
                      <a:pt x="510597" y="8151"/>
                      <a:pt x="510947" y="10254"/>
                      <a:pt x="510947" y="12707"/>
                    </a:cubicBezTo>
                    <a:cubicBezTo>
                      <a:pt x="494476" y="17613"/>
                      <a:pt x="478706" y="24622"/>
                      <a:pt x="461885" y="26725"/>
                    </a:cubicBezTo>
                    <a:cubicBezTo>
                      <a:pt x="414575" y="32682"/>
                      <a:pt x="367265" y="37939"/>
                      <a:pt x="319605" y="40742"/>
                    </a:cubicBezTo>
                    <a:cubicBezTo>
                      <a:pt x="247414" y="44948"/>
                      <a:pt x="175573" y="42845"/>
                      <a:pt x="103732" y="34434"/>
                    </a:cubicBezTo>
                    <a:cubicBezTo>
                      <a:pt x="74995" y="30930"/>
                      <a:pt x="46609" y="24272"/>
                      <a:pt x="18574" y="18664"/>
                    </a:cubicBezTo>
                    <a:cubicBezTo>
                      <a:pt x="12616" y="17613"/>
                      <a:pt x="7009" y="13758"/>
                      <a:pt x="0" y="102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E5EC27D-5DFB-420D-9098-4475589B7ABA}"/>
                </a:ext>
              </a:extLst>
            </p:cNvPr>
            <p:cNvGrpSpPr/>
            <p:nvPr/>
          </p:nvGrpSpPr>
          <p:grpSpPr>
            <a:xfrm>
              <a:off x="4335829" y="3026004"/>
              <a:ext cx="512349" cy="637455"/>
              <a:chOff x="4335829" y="3026004"/>
              <a:chExt cx="512349" cy="637455"/>
            </a:xfrm>
            <a:solidFill>
              <a:schemeClr val="accent5"/>
            </a:soli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C4C1A28-79B4-4273-BFCF-A322C776591C}"/>
                  </a:ext>
                </a:extLst>
              </p:cNvPr>
              <p:cNvSpPr/>
              <p:nvPr/>
            </p:nvSpPr>
            <p:spPr>
              <a:xfrm>
                <a:off x="4337581" y="3491741"/>
                <a:ext cx="508144" cy="171718"/>
              </a:xfrm>
              <a:custGeom>
                <a:avLst/>
                <a:gdLst>
                  <a:gd name="connsiteX0" fmla="*/ 350 w 508143"/>
                  <a:gd name="connsiteY0" fmla="*/ 0 h 171717"/>
                  <a:gd name="connsiteX1" fmla="*/ 510246 w 508143"/>
                  <a:gd name="connsiteY1" fmla="*/ 0 h 171717"/>
                  <a:gd name="connsiteX2" fmla="*/ 509896 w 508143"/>
                  <a:gd name="connsiteY2" fmla="*/ 135271 h 171717"/>
                  <a:gd name="connsiteX3" fmla="*/ 498331 w 508143"/>
                  <a:gd name="connsiteY3" fmla="*/ 146135 h 171717"/>
                  <a:gd name="connsiteX4" fmla="*/ 413524 w 508143"/>
                  <a:gd name="connsiteY4" fmla="*/ 163657 h 171717"/>
                  <a:gd name="connsiteX5" fmla="*/ 191342 w 508143"/>
                  <a:gd name="connsiteY5" fmla="*/ 171017 h 171717"/>
                  <a:gd name="connsiteX6" fmla="*/ 26634 w 508143"/>
                  <a:gd name="connsiteY6" fmla="*/ 151392 h 171717"/>
                  <a:gd name="connsiteX7" fmla="*/ 0 w 508143"/>
                  <a:gd name="connsiteY7" fmla="*/ 116347 h 171717"/>
                  <a:gd name="connsiteX8" fmla="*/ 350 w 508143"/>
                  <a:gd name="connsiteY8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8143" h="171717">
                    <a:moveTo>
                      <a:pt x="350" y="0"/>
                    </a:moveTo>
                    <a:cubicBezTo>
                      <a:pt x="170666" y="34344"/>
                      <a:pt x="339931" y="34344"/>
                      <a:pt x="510246" y="0"/>
                    </a:cubicBezTo>
                    <a:cubicBezTo>
                      <a:pt x="510246" y="43455"/>
                      <a:pt x="510597" y="89363"/>
                      <a:pt x="509896" y="135271"/>
                    </a:cubicBezTo>
                    <a:cubicBezTo>
                      <a:pt x="509896" y="139126"/>
                      <a:pt x="502887" y="145084"/>
                      <a:pt x="498331" y="146135"/>
                    </a:cubicBezTo>
                    <a:cubicBezTo>
                      <a:pt x="470296" y="152794"/>
                      <a:pt x="441910" y="159802"/>
                      <a:pt x="413524" y="163657"/>
                    </a:cubicBezTo>
                    <a:cubicBezTo>
                      <a:pt x="339931" y="173470"/>
                      <a:pt x="265637" y="173470"/>
                      <a:pt x="191342" y="171017"/>
                    </a:cubicBezTo>
                    <a:cubicBezTo>
                      <a:pt x="135972" y="169264"/>
                      <a:pt x="80602" y="165760"/>
                      <a:pt x="26634" y="151392"/>
                    </a:cubicBezTo>
                    <a:cubicBezTo>
                      <a:pt x="0" y="144032"/>
                      <a:pt x="0" y="143682"/>
                      <a:pt x="0" y="116347"/>
                    </a:cubicBezTo>
                    <a:cubicBezTo>
                      <a:pt x="350" y="76747"/>
                      <a:pt x="350" y="37147"/>
                      <a:pt x="35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CA0F0E7-6AF1-460C-A21C-2C7C4E5E3B4A}"/>
                  </a:ext>
                </a:extLst>
              </p:cNvPr>
              <p:cNvSpPr/>
              <p:nvPr/>
            </p:nvSpPr>
            <p:spPr>
              <a:xfrm>
                <a:off x="4337581" y="3284979"/>
                <a:ext cx="508144" cy="171718"/>
              </a:xfrm>
              <a:custGeom>
                <a:avLst/>
                <a:gdLst>
                  <a:gd name="connsiteX0" fmla="*/ 0 w 508143"/>
                  <a:gd name="connsiteY0" fmla="*/ 0 h 171717"/>
                  <a:gd name="connsiteX1" fmla="*/ 510246 w 508143"/>
                  <a:gd name="connsiteY1" fmla="*/ 0 h 171717"/>
                  <a:gd name="connsiteX2" fmla="*/ 510246 w 508143"/>
                  <a:gd name="connsiteY2" fmla="*/ 57473 h 171717"/>
                  <a:gd name="connsiteX3" fmla="*/ 510597 w 508143"/>
                  <a:gd name="connsiteY3" fmla="*/ 126510 h 171717"/>
                  <a:gd name="connsiteX4" fmla="*/ 494476 w 508143"/>
                  <a:gd name="connsiteY4" fmla="*/ 148238 h 171717"/>
                  <a:gd name="connsiteX5" fmla="*/ 403011 w 508143"/>
                  <a:gd name="connsiteY5" fmla="*/ 165410 h 171717"/>
                  <a:gd name="connsiteX6" fmla="*/ 234447 w 508143"/>
                  <a:gd name="connsiteY6" fmla="*/ 172418 h 171717"/>
                  <a:gd name="connsiteX7" fmla="*/ 32591 w 508143"/>
                  <a:gd name="connsiteY7" fmla="*/ 153495 h 171717"/>
                  <a:gd name="connsiteX8" fmla="*/ 0 w 508143"/>
                  <a:gd name="connsiteY8" fmla="*/ 112493 h 171717"/>
                  <a:gd name="connsiteX9" fmla="*/ 0 w 508143"/>
                  <a:gd name="connsiteY9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8143" h="171717">
                    <a:moveTo>
                      <a:pt x="0" y="0"/>
                    </a:moveTo>
                    <a:cubicBezTo>
                      <a:pt x="170666" y="34694"/>
                      <a:pt x="339580" y="35044"/>
                      <a:pt x="510246" y="0"/>
                    </a:cubicBezTo>
                    <a:cubicBezTo>
                      <a:pt x="510246" y="17873"/>
                      <a:pt x="510246" y="37498"/>
                      <a:pt x="510246" y="57473"/>
                    </a:cubicBezTo>
                    <a:cubicBezTo>
                      <a:pt x="510246" y="80602"/>
                      <a:pt x="509195" y="103731"/>
                      <a:pt x="510597" y="126510"/>
                    </a:cubicBezTo>
                    <a:cubicBezTo>
                      <a:pt x="511298" y="139477"/>
                      <a:pt x="506041" y="145785"/>
                      <a:pt x="494476" y="148238"/>
                    </a:cubicBezTo>
                    <a:cubicBezTo>
                      <a:pt x="463988" y="154546"/>
                      <a:pt x="433850" y="162956"/>
                      <a:pt x="403011" y="165410"/>
                    </a:cubicBezTo>
                    <a:cubicBezTo>
                      <a:pt x="346940" y="169965"/>
                      <a:pt x="290518" y="172769"/>
                      <a:pt x="234447" y="172418"/>
                    </a:cubicBezTo>
                    <a:cubicBezTo>
                      <a:pt x="166811" y="172068"/>
                      <a:pt x="98825" y="169264"/>
                      <a:pt x="32591" y="153495"/>
                    </a:cubicBezTo>
                    <a:cubicBezTo>
                      <a:pt x="0" y="145785"/>
                      <a:pt x="0" y="145434"/>
                      <a:pt x="0" y="112493"/>
                    </a:cubicBezTo>
                    <a:cubicBezTo>
                      <a:pt x="0" y="74294"/>
                      <a:pt x="0" y="36446"/>
                      <a:pt x="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83585B2-8C61-4936-A139-4EDF67279587}"/>
                  </a:ext>
                </a:extLst>
              </p:cNvPr>
              <p:cNvSpPr/>
              <p:nvPr/>
            </p:nvSpPr>
            <p:spPr>
              <a:xfrm>
                <a:off x="4337931" y="3083123"/>
                <a:ext cx="508144" cy="171718"/>
              </a:xfrm>
              <a:custGeom>
                <a:avLst/>
                <a:gdLst>
                  <a:gd name="connsiteX0" fmla="*/ 0 w 508143"/>
                  <a:gd name="connsiteY0" fmla="*/ 350 h 171717"/>
                  <a:gd name="connsiteX1" fmla="*/ 510246 w 508143"/>
                  <a:gd name="connsiteY1" fmla="*/ 0 h 171717"/>
                  <a:gd name="connsiteX2" fmla="*/ 509546 w 508143"/>
                  <a:gd name="connsiteY2" fmla="*/ 134921 h 171717"/>
                  <a:gd name="connsiteX3" fmla="*/ 497630 w 508143"/>
                  <a:gd name="connsiteY3" fmla="*/ 147186 h 171717"/>
                  <a:gd name="connsiteX4" fmla="*/ 426841 w 508143"/>
                  <a:gd name="connsiteY4" fmla="*/ 162956 h 171717"/>
                  <a:gd name="connsiteX5" fmla="*/ 239353 w 508143"/>
                  <a:gd name="connsiteY5" fmla="*/ 173119 h 171717"/>
                  <a:gd name="connsiteX6" fmla="*/ 31190 w 508143"/>
                  <a:gd name="connsiteY6" fmla="*/ 153494 h 171717"/>
                  <a:gd name="connsiteX7" fmla="*/ 29788 w 508143"/>
                  <a:gd name="connsiteY7" fmla="*/ 153144 h 171717"/>
                  <a:gd name="connsiteX8" fmla="*/ 0 w 508143"/>
                  <a:gd name="connsiteY8" fmla="*/ 114946 h 171717"/>
                  <a:gd name="connsiteX9" fmla="*/ 0 w 508143"/>
                  <a:gd name="connsiteY9" fmla="*/ 35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8143" h="171717">
                    <a:moveTo>
                      <a:pt x="0" y="350"/>
                    </a:moveTo>
                    <a:cubicBezTo>
                      <a:pt x="171017" y="34344"/>
                      <a:pt x="340281" y="35044"/>
                      <a:pt x="510246" y="0"/>
                    </a:cubicBezTo>
                    <a:cubicBezTo>
                      <a:pt x="510246" y="43455"/>
                      <a:pt x="510597" y="89013"/>
                      <a:pt x="509546" y="134921"/>
                    </a:cubicBezTo>
                    <a:cubicBezTo>
                      <a:pt x="509546" y="139126"/>
                      <a:pt x="502537" y="145785"/>
                      <a:pt x="497630" y="147186"/>
                    </a:cubicBezTo>
                    <a:cubicBezTo>
                      <a:pt x="474151" y="153494"/>
                      <a:pt x="450671" y="160854"/>
                      <a:pt x="426841" y="162956"/>
                    </a:cubicBezTo>
                    <a:cubicBezTo>
                      <a:pt x="364462" y="167863"/>
                      <a:pt x="301732" y="172769"/>
                      <a:pt x="239353" y="173119"/>
                    </a:cubicBezTo>
                    <a:cubicBezTo>
                      <a:pt x="169615" y="173119"/>
                      <a:pt x="99526" y="169965"/>
                      <a:pt x="31190" y="153494"/>
                    </a:cubicBezTo>
                    <a:cubicBezTo>
                      <a:pt x="30839" y="153494"/>
                      <a:pt x="30489" y="153494"/>
                      <a:pt x="29788" y="153144"/>
                    </a:cubicBezTo>
                    <a:cubicBezTo>
                      <a:pt x="0" y="145434"/>
                      <a:pt x="0" y="145434"/>
                      <a:pt x="0" y="114946"/>
                    </a:cubicBezTo>
                    <a:cubicBezTo>
                      <a:pt x="0" y="75345"/>
                      <a:pt x="0" y="36446"/>
                      <a:pt x="0" y="35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DF485D7-2109-438F-8D63-9E49A763A055}"/>
                  </a:ext>
                </a:extLst>
              </p:cNvPr>
              <p:cNvSpPr/>
              <p:nvPr/>
            </p:nvSpPr>
            <p:spPr>
              <a:xfrm>
                <a:off x="4336530" y="3026004"/>
                <a:ext cx="511648" cy="63080"/>
              </a:xfrm>
              <a:custGeom>
                <a:avLst/>
                <a:gdLst>
                  <a:gd name="connsiteX0" fmla="*/ 0 w 511648"/>
                  <a:gd name="connsiteY0" fmla="*/ 34691 h 63079"/>
                  <a:gd name="connsiteX1" fmla="*/ 70439 w 511648"/>
                  <a:gd name="connsiteY1" fmla="*/ 12963 h 63079"/>
                  <a:gd name="connsiteX2" fmla="*/ 304886 w 511648"/>
                  <a:gd name="connsiteY2" fmla="*/ 1399 h 63079"/>
                  <a:gd name="connsiteX3" fmla="*/ 472398 w 511648"/>
                  <a:gd name="connsiteY3" fmla="*/ 18220 h 63079"/>
                  <a:gd name="connsiteX4" fmla="*/ 511999 w 511648"/>
                  <a:gd name="connsiteY4" fmla="*/ 30135 h 63079"/>
                  <a:gd name="connsiteX5" fmla="*/ 512349 w 511648"/>
                  <a:gd name="connsiteY5" fmla="*/ 35742 h 63079"/>
                  <a:gd name="connsiteX6" fmla="*/ 474852 w 511648"/>
                  <a:gd name="connsiteY6" fmla="*/ 47657 h 63079"/>
                  <a:gd name="connsiteX7" fmla="*/ 335375 w 511648"/>
                  <a:gd name="connsiteY7" fmla="*/ 63427 h 63079"/>
                  <a:gd name="connsiteX8" fmla="*/ 203608 w 511648"/>
                  <a:gd name="connsiteY8" fmla="*/ 64829 h 63079"/>
                  <a:gd name="connsiteX9" fmla="*/ 30138 w 511648"/>
                  <a:gd name="connsiteY9" fmla="*/ 45204 h 63079"/>
                  <a:gd name="connsiteX10" fmla="*/ 0 w 511648"/>
                  <a:gd name="connsiteY10" fmla="*/ 34691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1648" h="63079">
                    <a:moveTo>
                      <a:pt x="0" y="34691"/>
                    </a:moveTo>
                    <a:cubicBezTo>
                      <a:pt x="24181" y="19972"/>
                      <a:pt x="47660" y="16818"/>
                      <a:pt x="70439" y="12963"/>
                    </a:cubicBezTo>
                    <a:cubicBezTo>
                      <a:pt x="148238" y="698"/>
                      <a:pt x="226737" y="-2106"/>
                      <a:pt x="304886" y="1399"/>
                    </a:cubicBezTo>
                    <a:cubicBezTo>
                      <a:pt x="360957" y="3852"/>
                      <a:pt x="416678" y="11562"/>
                      <a:pt x="472398" y="18220"/>
                    </a:cubicBezTo>
                    <a:cubicBezTo>
                      <a:pt x="486066" y="19972"/>
                      <a:pt x="499032" y="26280"/>
                      <a:pt x="511999" y="30135"/>
                    </a:cubicBezTo>
                    <a:cubicBezTo>
                      <a:pt x="511999" y="31887"/>
                      <a:pt x="511999" y="33990"/>
                      <a:pt x="512349" y="35742"/>
                    </a:cubicBezTo>
                    <a:cubicBezTo>
                      <a:pt x="500084" y="39948"/>
                      <a:pt x="487818" y="45905"/>
                      <a:pt x="474852" y="47657"/>
                    </a:cubicBezTo>
                    <a:cubicBezTo>
                      <a:pt x="428593" y="53965"/>
                      <a:pt x="381984" y="60273"/>
                      <a:pt x="335375" y="63427"/>
                    </a:cubicBezTo>
                    <a:cubicBezTo>
                      <a:pt x="291569" y="66231"/>
                      <a:pt x="247413" y="66231"/>
                      <a:pt x="203608" y="64829"/>
                    </a:cubicBezTo>
                    <a:cubicBezTo>
                      <a:pt x="145434" y="63077"/>
                      <a:pt x="86910" y="59923"/>
                      <a:pt x="30138" y="45204"/>
                    </a:cubicBezTo>
                    <a:cubicBezTo>
                      <a:pt x="21377" y="43452"/>
                      <a:pt x="12616" y="39247"/>
                      <a:pt x="0" y="3469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1CAD379-FCA1-42F9-81A3-77CD7D68DFFE}"/>
                  </a:ext>
                </a:extLst>
              </p:cNvPr>
              <p:cNvSpPr/>
              <p:nvPr/>
            </p:nvSpPr>
            <p:spPr>
              <a:xfrm>
                <a:off x="4336530" y="3455466"/>
                <a:ext cx="511648" cy="42053"/>
              </a:xfrm>
              <a:custGeom>
                <a:avLst/>
                <a:gdLst>
                  <a:gd name="connsiteX0" fmla="*/ 512349 w 511648"/>
                  <a:gd name="connsiteY0" fmla="*/ 15599 h 42053"/>
                  <a:gd name="connsiteX1" fmla="*/ 469244 w 511648"/>
                  <a:gd name="connsiteY1" fmla="*/ 28566 h 42053"/>
                  <a:gd name="connsiteX2" fmla="*/ 305587 w 511648"/>
                  <a:gd name="connsiteY2" fmla="*/ 43985 h 42053"/>
                  <a:gd name="connsiteX3" fmla="*/ 114245 w 511648"/>
                  <a:gd name="connsiteY3" fmla="*/ 38378 h 42053"/>
                  <a:gd name="connsiteX4" fmla="*/ 26283 w 511648"/>
                  <a:gd name="connsiteY4" fmla="*/ 23659 h 42053"/>
                  <a:gd name="connsiteX5" fmla="*/ 0 w 511648"/>
                  <a:gd name="connsiteY5" fmla="*/ 13497 h 42053"/>
                  <a:gd name="connsiteX6" fmla="*/ 40301 w 511648"/>
                  <a:gd name="connsiteY6" fmla="*/ 530 h 42053"/>
                  <a:gd name="connsiteX7" fmla="*/ 234797 w 511648"/>
                  <a:gd name="connsiteY7" fmla="*/ 17351 h 42053"/>
                  <a:gd name="connsiteX8" fmla="*/ 441209 w 511648"/>
                  <a:gd name="connsiteY8" fmla="*/ 6137 h 42053"/>
                  <a:gd name="connsiteX9" fmla="*/ 468894 w 511648"/>
                  <a:gd name="connsiteY9" fmla="*/ 1231 h 42053"/>
                  <a:gd name="connsiteX10" fmla="*/ 511648 w 511648"/>
                  <a:gd name="connsiteY10" fmla="*/ 11394 h 42053"/>
                  <a:gd name="connsiteX11" fmla="*/ 512349 w 511648"/>
                  <a:gd name="connsiteY11" fmla="*/ 15599 h 4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11648" h="42053">
                    <a:moveTo>
                      <a:pt x="512349" y="15599"/>
                    </a:moveTo>
                    <a:cubicBezTo>
                      <a:pt x="497981" y="20155"/>
                      <a:pt x="483963" y="26813"/>
                      <a:pt x="469244" y="28566"/>
                    </a:cubicBezTo>
                    <a:cubicBezTo>
                      <a:pt x="414926" y="34874"/>
                      <a:pt x="360256" y="42583"/>
                      <a:pt x="305587" y="43985"/>
                    </a:cubicBezTo>
                    <a:cubicBezTo>
                      <a:pt x="241806" y="45737"/>
                      <a:pt x="178026" y="42233"/>
                      <a:pt x="114245" y="38378"/>
                    </a:cubicBezTo>
                    <a:cubicBezTo>
                      <a:pt x="84807" y="36626"/>
                      <a:pt x="55370" y="29266"/>
                      <a:pt x="26283" y="23659"/>
                    </a:cubicBezTo>
                    <a:cubicBezTo>
                      <a:pt x="18223" y="22258"/>
                      <a:pt x="10864" y="17702"/>
                      <a:pt x="0" y="13497"/>
                    </a:cubicBezTo>
                    <a:cubicBezTo>
                      <a:pt x="14368" y="5086"/>
                      <a:pt x="25933" y="-1923"/>
                      <a:pt x="40301" y="530"/>
                    </a:cubicBezTo>
                    <a:cubicBezTo>
                      <a:pt x="104432" y="12796"/>
                      <a:pt x="169615" y="16300"/>
                      <a:pt x="234797" y="17351"/>
                    </a:cubicBezTo>
                    <a:cubicBezTo>
                      <a:pt x="303835" y="18403"/>
                      <a:pt x="372522" y="15950"/>
                      <a:pt x="441209" y="6137"/>
                    </a:cubicBezTo>
                    <a:cubicBezTo>
                      <a:pt x="450320" y="4735"/>
                      <a:pt x="459783" y="3334"/>
                      <a:pt x="468894" y="1231"/>
                    </a:cubicBezTo>
                    <a:cubicBezTo>
                      <a:pt x="485365" y="-2974"/>
                      <a:pt x="498331" y="4385"/>
                      <a:pt x="511648" y="11394"/>
                    </a:cubicBezTo>
                    <a:cubicBezTo>
                      <a:pt x="511999" y="12796"/>
                      <a:pt x="512349" y="14197"/>
                      <a:pt x="512349" y="15599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3BCDA7E-DD17-4DE6-A8F6-C0717D67AD1A}"/>
                  </a:ext>
                </a:extLst>
              </p:cNvPr>
              <p:cNvSpPr/>
              <p:nvPr/>
            </p:nvSpPr>
            <p:spPr>
              <a:xfrm>
                <a:off x="4335829" y="3251897"/>
                <a:ext cx="511648" cy="38549"/>
              </a:xfrm>
              <a:custGeom>
                <a:avLst/>
                <a:gdLst>
                  <a:gd name="connsiteX0" fmla="*/ 0 w 511648"/>
                  <a:gd name="connsiteY0" fmla="*/ 10654 h 38548"/>
                  <a:gd name="connsiteX1" fmla="*/ 39951 w 511648"/>
                  <a:gd name="connsiteY1" fmla="*/ 1192 h 38548"/>
                  <a:gd name="connsiteX2" fmla="*/ 189590 w 511648"/>
                  <a:gd name="connsiteY2" fmla="*/ 16962 h 38548"/>
                  <a:gd name="connsiteX3" fmla="*/ 369718 w 511648"/>
                  <a:gd name="connsiteY3" fmla="*/ 14509 h 38548"/>
                  <a:gd name="connsiteX4" fmla="*/ 474852 w 511648"/>
                  <a:gd name="connsiteY4" fmla="*/ 842 h 38548"/>
                  <a:gd name="connsiteX5" fmla="*/ 513751 w 511648"/>
                  <a:gd name="connsiteY5" fmla="*/ 10654 h 38548"/>
                  <a:gd name="connsiteX6" fmla="*/ 482912 w 511648"/>
                  <a:gd name="connsiteY6" fmla="*/ 21868 h 38548"/>
                  <a:gd name="connsiteX7" fmla="*/ 338529 w 511648"/>
                  <a:gd name="connsiteY7" fmla="*/ 39390 h 38548"/>
                  <a:gd name="connsiteX8" fmla="*/ 132818 w 511648"/>
                  <a:gd name="connsiteY8" fmla="*/ 36937 h 38548"/>
                  <a:gd name="connsiteX9" fmla="*/ 24531 w 511648"/>
                  <a:gd name="connsiteY9" fmla="*/ 20116 h 38548"/>
                  <a:gd name="connsiteX10" fmla="*/ 0 w 511648"/>
                  <a:gd name="connsiteY10" fmla="*/ 10654 h 38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1648" h="38548">
                    <a:moveTo>
                      <a:pt x="0" y="10654"/>
                    </a:moveTo>
                    <a:cubicBezTo>
                      <a:pt x="14368" y="842"/>
                      <a:pt x="25582" y="-560"/>
                      <a:pt x="39951" y="1192"/>
                    </a:cubicBezTo>
                    <a:cubicBezTo>
                      <a:pt x="89714" y="8201"/>
                      <a:pt x="139827" y="15210"/>
                      <a:pt x="189590" y="16962"/>
                    </a:cubicBezTo>
                    <a:cubicBezTo>
                      <a:pt x="249516" y="19065"/>
                      <a:pt x="309792" y="17312"/>
                      <a:pt x="369718" y="14509"/>
                    </a:cubicBezTo>
                    <a:cubicBezTo>
                      <a:pt x="404763" y="12757"/>
                      <a:pt x="440158" y="6799"/>
                      <a:pt x="474852" y="842"/>
                    </a:cubicBezTo>
                    <a:cubicBezTo>
                      <a:pt x="488869" y="-1612"/>
                      <a:pt x="499733" y="1192"/>
                      <a:pt x="513751" y="10654"/>
                    </a:cubicBezTo>
                    <a:cubicBezTo>
                      <a:pt x="501836" y="15210"/>
                      <a:pt x="492724" y="20466"/>
                      <a:pt x="482912" y="21868"/>
                    </a:cubicBezTo>
                    <a:cubicBezTo>
                      <a:pt x="434901" y="28527"/>
                      <a:pt x="386890" y="37638"/>
                      <a:pt x="338529" y="39390"/>
                    </a:cubicBezTo>
                    <a:cubicBezTo>
                      <a:pt x="270192" y="41843"/>
                      <a:pt x="201155" y="40091"/>
                      <a:pt x="132818" y="36937"/>
                    </a:cubicBezTo>
                    <a:cubicBezTo>
                      <a:pt x="96372" y="35185"/>
                      <a:pt x="60627" y="26424"/>
                      <a:pt x="24531" y="20116"/>
                    </a:cubicBezTo>
                    <a:cubicBezTo>
                      <a:pt x="16821" y="19065"/>
                      <a:pt x="9812" y="14509"/>
                      <a:pt x="0" y="106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0125FC8-F41B-449A-8F17-CB93E2DF1EE5}"/>
              </a:ext>
            </a:extLst>
          </p:cNvPr>
          <p:cNvGrpSpPr/>
          <p:nvPr/>
        </p:nvGrpSpPr>
        <p:grpSpPr>
          <a:xfrm>
            <a:off x="8393465" y="2506166"/>
            <a:ext cx="3544536" cy="1955320"/>
            <a:chOff x="-475010" y="1116937"/>
            <a:chExt cx="4241713" cy="1129554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E4B60D3-C6B2-44D3-A410-23294668537F}"/>
                </a:ext>
              </a:extLst>
            </p:cNvPr>
            <p:cNvSpPr txBox="1"/>
            <p:nvPr/>
          </p:nvSpPr>
          <p:spPr>
            <a:xfrm>
              <a:off x="-475010" y="1116937"/>
              <a:ext cx="4241713" cy="3022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/>
              <a:r>
                <a:rPr lang="tr-TR" sz="1400" b="1" dirty="0">
                  <a:solidFill>
                    <a:srgbClr val="323232"/>
                  </a:solidFill>
                </a:rPr>
                <a:t>3- </a:t>
              </a:r>
              <a:r>
                <a:rPr lang="tr-TR" sz="1400" b="1" dirty="0" err="1">
                  <a:solidFill>
                    <a:srgbClr val="323232"/>
                  </a:solidFill>
                </a:rPr>
                <a:t>int</a:t>
              </a:r>
              <a:r>
                <a:rPr lang="tr-TR" sz="1400" b="1" dirty="0">
                  <a:solidFill>
                    <a:srgbClr val="323232"/>
                  </a:solidFill>
                </a:rPr>
                <a:t> </a:t>
              </a:r>
              <a:r>
                <a:rPr lang="tr-TR" sz="1400" b="1" dirty="0" err="1">
                  <a:solidFill>
                    <a:srgbClr val="F40000"/>
                  </a:solidFill>
                </a:rPr>
                <a:t>memcmp</a:t>
              </a:r>
              <a:r>
                <a:rPr lang="tr-TR" sz="1400" b="1" dirty="0">
                  <a:solidFill>
                    <a:srgbClr val="323232"/>
                  </a:solidFill>
                </a:rPr>
                <a:t>(</a:t>
              </a:r>
              <a:r>
                <a:rPr lang="tr-TR" sz="1400" b="1" dirty="0" err="1">
                  <a:solidFill>
                    <a:srgbClr val="323232"/>
                  </a:solidFill>
                </a:rPr>
                <a:t>const</a:t>
              </a:r>
              <a:r>
                <a:rPr lang="tr-TR" sz="1400" b="1" dirty="0">
                  <a:solidFill>
                    <a:srgbClr val="323232"/>
                  </a:solidFill>
                </a:rPr>
                <a:t> </a:t>
              </a:r>
              <a:r>
                <a:rPr lang="tr-TR" sz="1400" b="1" dirty="0" err="1">
                  <a:solidFill>
                    <a:srgbClr val="323232"/>
                  </a:solidFill>
                </a:rPr>
                <a:t>void</a:t>
              </a:r>
              <a:r>
                <a:rPr lang="tr-TR" sz="1400" b="1" dirty="0">
                  <a:solidFill>
                    <a:srgbClr val="323232"/>
                  </a:solidFill>
                </a:rPr>
                <a:t> </a:t>
              </a:r>
              <a:r>
                <a:rPr lang="tr-TR" sz="1400" b="1" dirty="0">
                  <a:solidFill>
                    <a:srgbClr val="AE81FF"/>
                  </a:solidFill>
                </a:rPr>
                <a:t>*ptr1</a:t>
              </a:r>
              <a:r>
                <a:rPr lang="tr-TR" sz="1400" b="1" dirty="0">
                  <a:solidFill>
                    <a:srgbClr val="323232"/>
                  </a:solidFill>
                </a:rPr>
                <a:t>,  </a:t>
              </a:r>
            </a:p>
            <a:p>
              <a:pPr lvl="0"/>
              <a:r>
                <a:rPr lang="tr-TR" sz="1400" b="1" dirty="0">
                  <a:solidFill>
                    <a:srgbClr val="323232"/>
                  </a:solidFill>
                </a:rPr>
                <a:t>                       </a:t>
              </a:r>
              <a:r>
                <a:rPr lang="tr-TR" sz="1400" b="1" dirty="0" err="1">
                  <a:solidFill>
                    <a:srgbClr val="323232"/>
                  </a:solidFill>
                </a:rPr>
                <a:t>const</a:t>
              </a:r>
              <a:r>
                <a:rPr lang="tr-TR" sz="1400" b="1" dirty="0">
                  <a:solidFill>
                    <a:srgbClr val="323232"/>
                  </a:solidFill>
                </a:rPr>
                <a:t> </a:t>
              </a:r>
              <a:r>
                <a:rPr lang="tr-TR" sz="1400" b="1" dirty="0" err="1">
                  <a:solidFill>
                    <a:srgbClr val="323232"/>
                  </a:solidFill>
                </a:rPr>
                <a:t>void</a:t>
              </a:r>
              <a:r>
                <a:rPr lang="tr-TR" sz="1400" b="1" dirty="0">
                  <a:solidFill>
                    <a:srgbClr val="323232"/>
                  </a:solidFill>
                </a:rPr>
                <a:t> </a:t>
              </a:r>
              <a:r>
                <a:rPr lang="tr-TR" sz="1400" b="1" dirty="0">
                  <a:solidFill>
                    <a:srgbClr val="AE81FF"/>
                  </a:solidFill>
                </a:rPr>
                <a:t>*ptr2</a:t>
              </a:r>
              <a:r>
                <a:rPr lang="tr-TR" sz="1400" b="1" dirty="0">
                  <a:solidFill>
                    <a:srgbClr val="323232"/>
                  </a:solidFill>
                </a:rPr>
                <a:t>, </a:t>
              </a:r>
              <a:r>
                <a:rPr lang="tr-TR" sz="1400" b="1" dirty="0" err="1">
                  <a:solidFill>
                    <a:srgbClr val="323232"/>
                  </a:solidFill>
                </a:rPr>
                <a:t>size_t</a:t>
              </a:r>
              <a:r>
                <a:rPr lang="tr-TR" sz="1400" b="1" dirty="0">
                  <a:solidFill>
                    <a:srgbClr val="323232"/>
                  </a:solidFill>
                </a:rPr>
                <a:t> </a:t>
              </a:r>
              <a:r>
                <a:rPr lang="tr-TR" sz="1400" b="1" dirty="0">
                  <a:solidFill>
                    <a:srgbClr val="AE81FF"/>
                  </a:solidFill>
                </a:rPr>
                <a:t>n</a:t>
              </a:r>
              <a:r>
                <a:rPr lang="tr-TR" sz="1400" b="1" dirty="0">
                  <a:solidFill>
                    <a:srgbClr val="323232"/>
                  </a:solidFill>
                </a:rPr>
                <a:t>);</a:t>
              </a:r>
              <a:endParaRPr lang="tr-TR" sz="1400" dirty="0">
                <a:solidFill>
                  <a:prstClr val="black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FD8E24-477B-475E-90A9-E7AA5A8681B3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906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tr-TR" altLang="ko-KR" sz="1200" dirty="0">
                <a:cs typeface="Arial" pitchFamily="34" charset="0"/>
              </a:endParaRPr>
            </a:p>
            <a:p>
              <a:r>
                <a:rPr lang="en-US" altLang="ko-KR" sz="1200" dirty="0">
                  <a:cs typeface="Arial" pitchFamily="34" charset="0"/>
                </a:rPr>
                <a:t>Ptr1 </a:t>
              </a:r>
              <a:r>
                <a:rPr lang="en-US" altLang="ko-KR" sz="1200" dirty="0" err="1">
                  <a:cs typeface="Arial" pitchFamily="34" charset="0"/>
                </a:rPr>
                <a:t>parametresi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ile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gösterilen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bellek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bölgesinin</a:t>
              </a:r>
              <a:r>
                <a:rPr lang="en-US" altLang="ko-KR" sz="1200" dirty="0">
                  <a:cs typeface="Arial" pitchFamily="34" charset="0"/>
                </a:rPr>
                <a:t> n </a:t>
              </a:r>
              <a:r>
                <a:rPr lang="en-US" altLang="ko-KR" sz="1200" dirty="0" err="1">
                  <a:cs typeface="Arial" pitchFamily="34" charset="0"/>
                </a:rPr>
                <a:t>parametre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değeri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kadar</a:t>
              </a:r>
              <a:r>
                <a:rPr lang="en-US" altLang="ko-KR" sz="1200" dirty="0">
                  <a:cs typeface="Arial" pitchFamily="34" charset="0"/>
                </a:rPr>
                <a:t> ilk </a:t>
              </a:r>
              <a:r>
                <a:rPr lang="en-US" altLang="ko-KR" sz="1200" dirty="0" err="1">
                  <a:cs typeface="Arial" pitchFamily="34" charset="0"/>
                </a:rPr>
                <a:t>byte'ını</a:t>
              </a:r>
              <a:r>
                <a:rPr lang="en-US" altLang="ko-KR" sz="1200" dirty="0">
                  <a:cs typeface="Arial" pitchFamily="34" charset="0"/>
                </a:rPr>
                <a:t> ptr2 </a:t>
              </a:r>
              <a:r>
                <a:rPr lang="en-US" altLang="ko-KR" sz="1200" dirty="0" err="1">
                  <a:cs typeface="Arial" pitchFamily="34" charset="0"/>
                </a:rPr>
                <a:t>parametresi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ile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gösterilen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bellek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bölgesi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ile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karşılaştırır</a:t>
              </a:r>
              <a:r>
                <a:rPr lang="en-US" altLang="ko-KR" sz="1200" dirty="0">
                  <a:cs typeface="Arial" pitchFamily="34" charset="0"/>
                </a:rPr>
                <a:t>.</a:t>
              </a:r>
              <a:endParaRPr lang="tr-TR" altLang="ko-KR" sz="1200" dirty="0">
                <a:cs typeface="Arial" pitchFamily="34" charset="0"/>
              </a:endParaRPr>
            </a:p>
            <a:p>
              <a:r>
                <a:rPr lang="en-US" altLang="ko-KR" sz="1200" dirty="0" err="1">
                  <a:cs typeface="Arial" pitchFamily="34" charset="0"/>
                </a:rPr>
                <a:t>Eğer</a:t>
              </a:r>
              <a:r>
                <a:rPr lang="en-US" altLang="ko-KR" sz="1200" dirty="0">
                  <a:cs typeface="Arial" pitchFamily="34" charset="0"/>
                </a:rPr>
                <a:t> her </a:t>
              </a:r>
              <a:r>
                <a:rPr lang="en-US" altLang="ko-KR" sz="1200" dirty="0" err="1">
                  <a:cs typeface="Arial" pitchFamily="34" charset="0"/>
                </a:rPr>
                <a:t>iki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bellek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bölgesindeki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tüm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değerler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aynı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ise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sıfır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değeri</a:t>
              </a:r>
              <a:r>
                <a:rPr lang="en-US" altLang="ko-KR" sz="1200" dirty="0">
                  <a:cs typeface="Arial" pitchFamily="34" charset="0"/>
                </a:rPr>
                <a:t>, </a:t>
              </a:r>
              <a:r>
                <a:rPr lang="en-US" altLang="ko-KR" sz="1200" dirty="0" err="1">
                  <a:cs typeface="Arial" pitchFamily="34" charset="0"/>
                </a:rPr>
                <a:t>aksi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takdirde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sıfırdan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farklı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bir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değer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geri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döndürür</a:t>
              </a:r>
              <a:r>
                <a:rPr lang="en-US" altLang="ko-KR" sz="1200" dirty="0">
                  <a:cs typeface="Arial" pitchFamily="34" charset="0"/>
                </a:rPr>
                <a:t>.</a:t>
              </a: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985CB46D-B6FD-49BE-9B5D-0D17866B9448}"/>
              </a:ext>
            </a:extLst>
          </p:cNvPr>
          <p:cNvSpPr/>
          <p:nvPr/>
        </p:nvSpPr>
        <p:spPr>
          <a:xfrm>
            <a:off x="9787903" y="1915226"/>
            <a:ext cx="566192" cy="56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5" name="Rounded Rectangle 24">
            <a:extLst>
              <a:ext uri="{FF2B5EF4-FFF2-40B4-BE49-F238E27FC236}">
                <a16:creationId xmlns:a16="http://schemas.microsoft.com/office/drawing/2014/main" id="{07903ECA-C83B-43A2-9D0A-170938FDD98A}"/>
              </a:ext>
            </a:extLst>
          </p:cNvPr>
          <p:cNvSpPr/>
          <p:nvPr/>
        </p:nvSpPr>
        <p:spPr>
          <a:xfrm>
            <a:off x="9928296" y="2089207"/>
            <a:ext cx="285406" cy="208600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A4AF117-8341-43E2-BD1F-A42E35AC3DEB}"/>
              </a:ext>
            </a:extLst>
          </p:cNvPr>
          <p:cNvGrpSpPr/>
          <p:nvPr/>
        </p:nvGrpSpPr>
        <p:grpSpPr>
          <a:xfrm>
            <a:off x="8743953" y="4993221"/>
            <a:ext cx="3130497" cy="1864779"/>
            <a:chOff x="-475010" y="1088845"/>
            <a:chExt cx="4351085" cy="127750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8EA6006-8C84-4CD7-B33E-9F9643B24A2D}"/>
                </a:ext>
              </a:extLst>
            </p:cNvPr>
            <p:cNvSpPr txBox="1"/>
            <p:nvPr/>
          </p:nvSpPr>
          <p:spPr>
            <a:xfrm>
              <a:off x="-475010" y="1088845"/>
              <a:ext cx="4241713" cy="3584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/>
              <a:r>
                <a:rPr lang="tr-TR" sz="1400" b="1" dirty="0">
                  <a:solidFill>
                    <a:srgbClr val="323232"/>
                  </a:solidFill>
                </a:rPr>
                <a:t>4- </a:t>
              </a:r>
              <a:r>
                <a:rPr lang="tr-TR" sz="1400" b="1" dirty="0" err="1">
                  <a:solidFill>
                    <a:srgbClr val="323232"/>
                  </a:solidFill>
                </a:rPr>
                <a:t>void</a:t>
              </a:r>
              <a:r>
                <a:rPr lang="tr-TR" sz="1400" b="1" dirty="0">
                  <a:solidFill>
                    <a:srgbClr val="323232"/>
                  </a:solidFill>
                </a:rPr>
                <a:t>* </a:t>
              </a:r>
              <a:r>
                <a:rPr lang="tr-TR" sz="1400" b="1" dirty="0" err="1">
                  <a:solidFill>
                    <a:srgbClr val="F40000"/>
                  </a:solidFill>
                </a:rPr>
                <a:t>memchr</a:t>
              </a:r>
              <a:r>
                <a:rPr lang="tr-TR" sz="1400" b="1" dirty="0">
                  <a:solidFill>
                    <a:srgbClr val="323232"/>
                  </a:solidFill>
                </a:rPr>
                <a:t>(</a:t>
              </a:r>
              <a:r>
                <a:rPr lang="tr-TR" sz="1400" b="1" dirty="0" err="1">
                  <a:solidFill>
                    <a:srgbClr val="323232"/>
                  </a:solidFill>
                </a:rPr>
                <a:t>const</a:t>
              </a:r>
              <a:r>
                <a:rPr lang="tr-TR" sz="1400" b="1" dirty="0">
                  <a:solidFill>
                    <a:srgbClr val="323232"/>
                  </a:solidFill>
                </a:rPr>
                <a:t> </a:t>
              </a:r>
              <a:r>
                <a:rPr lang="tr-TR" sz="1400" b="1" dirty="0" err="1">
                  <a:solidFill>
                    <a:srgbClr val="323232"/>
                  </a:solidFill>
                </a:rPr>
                <a:t>void</a:t>
              </a:r>
              <a:r>
                <a:rPr lang="tr-TR" sz="1400" b="1" dirty="0">
                  <a:solidFill>
                    <a:srgbClr val="323232"/>
                  </a:solidFill>
                </a:rPr>
                <a:t> </a:t>
              </a:r>
              <a:r>
                <a:rPr lang="tr-TR" sz="1400" b="1" dirty="0">
                  <a:solidFill>
                    <a:srgbClr val="AE81FF"/>
                  </a:solidFill>
                </a:rPr>
                <a:t>*</a:t>
              </a:r>
              <a:r>
                <a:rPr lang="tr-TR" sz="1400" b="1" dirty="0" err="1">
                  <a:solidFill>
                    <a:srgbClr val="AE81FF"/>
                  </a:solidFill>
                </a:rPr>
                <a:t>ptr</a:t>
              </a:r>
              <a:r>
                <a:rPr lang="tr-TR" sz="1400" b="1" dirty="0">
                  <a:solidFill>
                    <a:srgbClr val="323232"/>
                  </a:solidFill>
                </a:rPr>
                <a:t>,      </a:t>
              </a:r>
            </a:p>
            <a:p>
              <a:pPr lvl="0"/>
              <a:r>
                <a:rPr lang="tr-TR" sz="1400" b="1" dirty="0">
                  <a:solidFill>
                    <a:srgbClr val="323232"/>
                  </a:solidFill>
                </a:rPr>
                <a:t>                          </a:t>
              </a:r>
              <a:r>
                <a:rPr lang="tr-TR" sz="1400" b="1" dirty="0" err="1">
                  <a:solidFill>
                    <a:srgbClr val="323232"/>
                  </a:solidFill>
                </a:rPr>
                <a:t>int</a:t>
              </a:r>
              <a:r>
                <a:rPr lang="tr-TR" sz="1400" b="1" dirty="0">
                  <a:solidFill>
                    <a:srgbClr val="323232"/>
                  </a:solidFill>
                </a:rPr>
                <a:t> </a:t>
              </a:r>
              <a:r>
                <a:rPr lang="tr-TR" sz="1400" b="1" dirty="0">
                  <a:solidFill>
                    <a:srgbClr val="AE81FF"/>
                  </a:solidFill>
                </a:rPr>
                <a:t>c</a:t>
              </a:r>
              <a:r>
                <a:rPr lang="tr-TR" sz="1400" b="1" dirty="0">
                  <a:solidFill>
                    <a:srgbClr val="323232"/>
                  </a:solidFill>
                </a:rPr>
                <a:t>, </a:t>
              </a:r>
              <a:r>
                <a:rPr lang="tr-TR" sz="1400" b="1" dirty="0" err="1">
                  <a:solidFill>
                    <a:srgbClr val="323232"/>
                  </a:solidFill>
                </a:rPr>
                <a:t>size_t</a:t>
              </a:r>
              <a:r>
                <a:rPr lang="tr-TR" sz="1400" b="1" dirty="0">
                  <a:solidFill>
                    <a:srgbClr val="323232"/>
                  </a:solidFill>
                </a:rPr>
                <a:t> </a:t>
              </a:r>
              <a:r>
                <a:rPr lang="tr-TR" sz="1400" b="1" dirty="0">
                  <a:solidFill>
                    <a:srgbClr val="AE81FF"/>
                  </a:solidFill>
                </a:rPr>
                <a:t>n</a:t>
              </a:r>
              <a:r>
                <a:rPr lang="tr-TR" sz="1400" b="1" dirty="0">
                  <a:solidFill>
                    <a:srgbClr val="323232"/>
                  </a:solidFill>
                </a:rPr>
                <a:t>);</a:t>
              </a:r>
              <a:endParaRPr lang="tr-TR" sz="1400" dirty="0">
                <a:solidFill>
                  <a:prstClr val="black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6937D6B-0F6C-49C8-BA46-1FCAF2288CD9}"/>
                </a:ext>
              </a:extLst>
            </p:cNvPr>
            <p:cNvSpPr txBox="1"/>
            <p:nvPr/>
          </p:nvSpPr>
          <p:spPr>
            <a:xfrm>
              <a:off x="-350216" y="1291022"/>
              <a:ext cx="4226291" cy="1075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tr-TR" altLang="ko-KR" sz="1200" dirty="0">
                <a:cs typeface="Arial" pitchFamily="34" charset="0"/>
              </a:endParaRPr>
            </a:p>
            <a:p>
              <a:r>
                <a:rPr lang="en-US" altLang="ko-KR" sz="1200" dirty="0" err="1">
                  <a:cs typeface="Arial" pitchFamily="34" charset="0"/>
                </a:rPr>
                <a:t>Ptr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parametresi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ile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gösterilen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bellek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bölgesinin</a:t>
              </a:r>
              <a:r>
                <a:rPr lang="en-US" altLang="ko-KR" sz="1200" dirty="0">
                  <a:cs typeface="Arial" pitchFamily="34" charset="0"/>
                </a:rPr>
                <a:t> n </a:t>
              </a:r>
              <a:r>
                <a:rPr lang="en-US" altLang="ko-KR" sz="1200" dirty="0" err="1">
                  <a:cs typeface="Arial" pitchFamily="34" charset="0"/>
                </a:rPr>
                <a:t>parametre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değeri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kadar</a:t>
              </a:r>
              <a:r>
                <a:rPr lang="en-US" altLang="ko-KR" sz="1200" dirty="0">
                  <a:cs typeface="Arial" pitchFamily="34" charset="0"/>
                </a:rPr>
                <a:t> ilk </a:t>
              </a:r>
              <a:r>
                <a:rPr lang="en-US" altLang="ko-KR" sz="1200" dirty="0" err="1">
                  <a:cs typeface="Arial" pitchFamily="34" charset="0"/>
                </a:rPr>
                <a:t>byte'ında</a:t>
              </a:r>
              <a:r>
                <a:rPr lang="en-US" altLang="ko-KR" sz="1200" dirty="0">
                  <a:cs typeface="Arial" pitchFamily="34" charset="0"/>
                </a:rPr>
                <a:t> c </a:t>
              </a:r>
              <a:r>
                <a:rPr lang="en-US" altLang="ko-KR" sz="1200" dirty="0" err="1">
                  <a:cs typeface="Arial" pitchFamily="34" charset="0"/>
                </a:rPr>
                <a:t>parametresi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ile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gösterilen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değerin</a:t>
              </a:r>
              <a:r>
                <a:rPr lang="en-US" altLang="ko-KR" sz="1200" dirty="0">
                  <a:cs typeface="Arial" pitchFamily="34" charset="0"/>
                </a:rPr>
                <a:t> (unsigned char </a:t>
              </a:r>
              <a:r>
                <a:rPr lang="en-US" altLang="ko-KR" sz="1200" dirty="0" err="1">
                  <a:cs typeface="Arial" pitchFamily="34" charset="0"/>
                </a:rPr>
                <a:t>olarak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değerlendirilir</a:t>
              </a:r>
              <a:r>
                <a:rPr lang="en-US" altLang="ko-KR" sz="1200" dirty="0">
                  <a:cs typeface="Arial" pitchFamily="34" charset="0"/>
                </a:rPr>
                <a:t>) ilk </a:t>
              </a:r>
              <a:r>
                <a:rPr lang="en-US" altLang="ko-KR" sz="1200" dirty="0" err="1">
                  <a:cs typeface="Arial" pitchFamily="34" charset="0"/>
                </a:rPr>
                <a:t>geçtiği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yeri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arar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ve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bu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bellek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adresini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gösteren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bir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işaretçi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geri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döndürür</a:t>
              </a:r>
              <a:r>
                <a:rPr lang="en-US" altLang="ko-KR" sz="1200" dirty="0">
                  <a:cs typeface="Arial" pitchFamily="34" charset="0"/>
                </a:rPr>
                <a:t>..</a:t>
              </a: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88BD8D44-C67B-452E-85BA-D90C04978951}"/>
              </a:ext>
            </a:extLst>
          </p:cNvPr>
          <p:cNvSpPr/>
          <p:nvPr/>
        </p:nvSpPr>
        <p:spPr>
          <a:xfrm>
            <a:off x="9787903" y="4444037"/>
            <a:ext cx="566192" cy="56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BD9196D-CA50-42F4-B5B9-42A7A9115D04}"/>
              </a:ext>
            </a:extLst>
          </p:cNvPr>
          <p:cNvGrpSpPr/>
          <p:nvPr/>
        </p:nvGrpSpPr>
        <p:grpSpPr>
          <a:xfrm>
            <a:off x="88391" y="2244663"/>
            <a:ext cx="5042409" cy="1005892"/>
            <a:chOff x="-475010" y="1076678"/>
            <a:chExt cx="4241713" cy="73589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9B466AC-7F5C-43F9-B010-5FA6F556E030}"/>
                </a:ext>
              </a:extLst>
            </p:cNvPr>
            <p:cNvSpPr txBox="1"/>
            <p:nvPr/>
          </p:nvSpPr>
          <p:spPr>
            <a:xfrm>
              <a:off x="-475010" y="1076678"/>
              <a:ext cx="4241713" cy="3827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/>
              <a:r>
                <a:rPr lang="tr-TR" sz="1400" b="1" dirty="0">
                  <a:solidFill>
                    <a:srgbClr val="323232"/>
                  </a:solidFill>
                </a:rPr>
                <a:t>1- </a:t>
              </a:r>
              <a:r>
                <a:rPr lang="tr-TR" sz="1400" b="1" dirty="0" err="1">
                  <a:solidFill>
                    <a:srgbClr val="323232"/>
                  </a:solidFill>
                </a:rPr>
                <a:t>void</a:t>
              </a:r>
              <a:r>
                <a:rPr lang="tr-TR" sz="1400" b="1" dirty="0">
                  <a:solidFill>
                    <a:srgbClr val="323232"/>
                  </a:solidFill>
                </a:rPr>
                <a:t>* </a:t>
              </a:r>
              <a:r>
                <a:rPr lang="tr-TR" sz="1400" b="1" dirty="0" err="1">
                  <a:solidFill>
                    <a:srgbClr val="F40000"/>
                  </a:solidFill>
                </a:rPr>
                <a:t>memcpy</a:t>
              </a:r>
              <a:r>
                <a:rPr lang="tr-TR" sz="1400" b="1" dirty="0">
                  <a:solidFill>
                    <a:srgbClr val="323232"/>
                  </a:solidFill>
                </a:rPr>
                <a:t>(</a:t>
              </a:r>
              <a:r>
                <a:rPr lang="tr-TR" sz="1400" b="1" dirty="0" err="1">
                  <a:solidFill>
                    <a:srgbClr val="323232"/>
                  </a:solidFill>
                </a:rPr>
                <a:t>void</a:t>
              </a:r>
              <a:r>
                <a:rPr lang="tr-TR" sz="1400" b="1" dirty="0">
                  <a:solidFill>
                    <a:srgbClr val="323232"/>
                  </a:solidFill>
                </a:rPr>
                <a:t> </a:t>
              </a:r>
              <a:r>
                <a:rPr lang="tr-TR" sz="1400" b="1" dirty="0">
                  <a:solidFill>
                    <a:srgbClr val="AE81FF"/>
                  </a:solidFill>
                </a:rPr>
                <a:t>*dest</a:t>
              </a:r>
              <a:r>
                <a:rPr lang="tr-TR" sz="1400" b="1" dirty="0">
                  <a:solidFill>
                    <a:srgbClr val="323232"/>
                  </a:solidFill>
                </a:rPr>
                <a:t>,  </a:t>
              </a:r>
              <a:r>
                <a:rPr lang="tr-TR" sz="1400" b="1" dirty="0" err="1">
                  <a:solidFill>
                    <a:srgbClr val="323232"/>
                  </a:solidFill>
                </a:rPr>
                <a:t>const</a:t>
              </a:r>
              <a:r>
                <a:rPr lang="tr-TR" sz="1400" b="1" dirty="0">
                  <a:solidFill>
                    <a:srgbClr val="323232"/>
                  </a:solidFill>
                </a:rPr>
                <a:t> </a:t>
              </a:r>
              <a:r>
                <a:rPr lang="tr-TR" sz="1400" b="1" dirty="0" err="1">
                  <a:solidFill>
                    <a:srgbClr val="323232"/>
                  </a:solidFill>
                </a:rPr>
                <a:t>void</a:t>
              </a:r>
              <a:r>
                <a:rPr lang="tr-TR" sz="1400" b="1" dirty="0">
                  <a:solidFill>
                    <a:srgbClr val="323232"/>
                  </a:solidFill>
                </a:rPr>
                <a:t> </a:t>
              </a:r>
              <a:r>
                <a:rPr lang="tr-TR" sz="1400" b="1" dirty="0">
                  <a:solidFill>
                    <a:srgbClr val="AE81FF"/>
                  </a:solidFill>
                </a:rPr>
                <a:t>*</a:t>
              </a:r>
              <a:r>
                <a:rPr lang="tr-TR" sz="1400" b="1" dirty="0" err="1">
                  <a:solidFill>
                    <a:srgbClr val="AE81FF"/>
                  </a:solidFill>
                </a:rPr>
                <a:t>src</a:t>
              </a:r>
              <a:r>
                <a:rPr lang="tr-TR" sz="1400" b="1" dirty="0">
                  <a:solidFill>
                    <a:srgbClr val="323232"/>
                  </a:solidFill>
                </a:rPr>
                <a:t>,  </a:t>
              </a:r>
              <a:r>
                <a:rPr lang="tr-TR" sz="1400" b="1" dirty="0" err="1">
                  <a:solidFill>
                    <a:srgbClr val="323232"/>
                  </a:solidFill>
                </a:rPr>
                <a:t>size_t</a:t>
              </a:r>
              <a:r>
                <a:rPr lang="tr-TR" sz="1400" b="1" dirty="0">
                  <a:solidFill>
                    <a:srgbClr val="323232"/>
                  </a:solidFill>
                </a:rPr>
                <a:t> </a:t>
              </a:r>
              <a:r>
                <a:rPr lang="tr-TR" sz="1400" b="1" dirty="0">
                  <a:solidFill>
                    <a:srgbClr val="AE81FF"/>
                  </a:solidFill>
                </a:rPr>
                <a:t>n</a:t>
              </a:r>
              <a:r>
                <a:rPr lang="tr-TR" sz="1400" b="1" dirty="0">
                  <a:solidFill>
                    <a:srgbClr val="323232"/>
                  </a:solidFill>
                </a:rPr>
                <a:t>);</a:t>
              </a:r>
              <a:endParaRPr lang="tr-TR" sz="1400" dirty="0">
                <a:solidFill>
                  <a:prstClr val="black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38A6CFE-6509-419D-92F4-2D25BFE9CF9E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472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sz="12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s</a:t>
              </a:r>
              <a:r>
                <a:rPr lang="en-US" altLang="ko-KR" sz="12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rc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parametresi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ile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gösterilen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bellek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bölgesindeki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endParaRPr lang="tr-TR" altLang="ko-KR" sz="1200" dirty="0">
                <a:cs typeface="Arial" pitchFamily="34" charset="0"/>
              </a:endParaRPr>
            </a:p>
            <a:p>
              <a:r>
                <a:rPr lang="en-US" altLang="ko-KR" sz="1200" dirty="0" err="1">
                  <a:cs typeface="Arial" pitchFamily="34" charset="0"/>
                </a:rPr>
                <a:t>karakterleri</a:t>
              </a:r>
              <a:r>
                <a:rPr lang="en-US" altLang="ko-KR" sz="1200" dirty="0">
                  <a:cs typeface="Arial" pitchFamily="34" charset="0"/>
                </a:rPr>
                <a:t>, n </a:t>
              </a:r>
              <a:r>
                <a:rPr lang="en-US" altLang="ko-KR" sz="1200" dirty="0" err="1">
                  <a:cs typeface="Arial" pitchFamily="34" charset="0"/>
                </a:rPr>
                <a:t>parametre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değeri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kadar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uzunlukta</a:t>
              </a:r>
              <a:r>
                <a:rPr lang="en-US" altLang="ko-KR" sz="1200" dirty="0">
                  <a:cs typeface="Arial" pitchFamily="34" charset="0"/>
                </a:rPr>
                <a:t>,</a:t>
              </a:r>
              <a:endParaRPr lang="tr-TR" altLang="ko-KR" sz="1200" dirty="0">
                <a:cs typeface="Arial" pitchFamily="34" charset="0"/>
              </a:endParaRPr>
            </a:p>
            <a:p>
              <a:r>
                <a:rPr lang="en-US" altLang="ko-KR" sz="12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dest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parametresindeki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bellek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bölgesine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kopyalar</a:t>
              </a:r>
              <a:r>
                <a:rPr lang="en-US" altLang="ko-KR" sz="1200" dirty="0">
                  <a:cs typeface="Arial" pitchFamily="34" charset="0"/>
                </a:rPr>
                <a:t>.</a:t>
              </a:r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CB2B4693-2283-4EE0-BD03-188B3B8B2929}"/>
              </a:ext>
            </a:extLst>
          </p:cNvPr>
          <p:cNvSpPr/>
          <p:nvPr/>
        </p:nvSpPr>
        <p:spPr>
          <a:xfrm>
            <a:off x="1884509" y="1812358"/>
            <a:ext cx="566192" cy="56619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accent5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C9BE563-0AAB-4F36-93F1-3CFC48E069A9}"/>
              </a:ext>
            </a:extLst>
          </p:cNvPr>
          <p:cNvGrpSpPr/>
          <p:nvPr/>
        </p:nvGrpSpPr>
        <p:grpSpPr>
          <a:xfrm>
            <a:off x="23875" y="5154761"/>
            <a:ext cx="4706953" cy="1220102"/>
            <a:chOff x="-475010" y="1121024"/>
            <a:chExt cx="4241713" cy="68577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9A3EF3-85D9-4D2C-AB49-B25F40B969A0}"/>
                </a:ext>
              </a:extLst>
            </p:cNvPr>
            <p:cNvSpPr txBox="1"/>
            <p:nvPr/>
          </p:nvSpPr>
          <p:spPr>
            <a:xfrm>
              <a:off x="-475010" y="1121024"/>
              <a:ext cx="4241713" cy="2940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/>
              <a:r>
                <a:rPr lang="tr-TR" sz="1400" b="1" dirty="0">
                  <a:solidFill>
                    <a:srgbClr val="323232"/>
                  </a:solidFill>
                </a:rPr>
                <a:t>2- </a:t>
              </a:r>
              <a:r>
                <a:rPr lang="tr-TR" sz="1400" b="1" dirty="0" err="1">
                  <a:solidFill>
                    <a:srgbClr val="323232"/>
                  </a:solidFill>
                </a:rPr>
                <a:t>void</a:t>
              </a:r>
              <a:r>
                <a:rPr lang="tr-TR" sz="1400" b="1" dirty="0">
                  <a:solidFill>
                    <a:srgbClr val="323232"/>
                  </a:solidFill>
                </a:rPr>
                <a:t>* </a:t>
              </a:r>
              <a:r>
                <a:rPr lang="tr-TR" sz="1400" b="1" dirty="0" err="1">
                  <a:solidFill>
                    <a:srgbClr val="F40000"/>
                  </a:solidFill>
                </a:rPr>
                <a:t>memmove</a:t>
              </a:r>
              <a:r>
                <a:rPr lang="tr-TR" sz="1400" b="1" dirty="0">
                  <a:solidFill>
                    <a:srgbClr val="323232"/>
                  </a:solidFill>
                </a:rPr>
                <a:t>(</a:t>
              </a:r>
              <a:r>
                <a:rPr lang="tr-TR" sz="1400" b="1" dirty="0" err="1">
                  <a:solidFill>
                    <a:srgbClr val="323232"/>
                  </a:solidFill>
                </a:rPr>
                <a:t>void</a:t>
              </a:r>
              <a:r>
                <a:rPr lang="tr-TR" sz="1400" b="1" dirty="0">
                  <a:solidFill>
                    <a:srgbClr val="323232"/>
                  </a:solidFill>
                </a:rPr>
                <a:t> </a:t>
              </a:r>
              <a:r>
                <a:rPr lang="tr-TR" sz="1400" b="1" dirty="0">
                  <a:solidFill>
                    <a:srgbClr val="AE81FF"/>
                  </a:solidFill>
                </a:rPr>
                <a:t>*dest</a:t>
              </a:r>
              <a:r>
                <a:rPr lang="tr-TR" sz="1400" b="1" dirty="0">
                  <a:solidFill>
                    <a:srgbClr val="323232"/>
                  </a:solidFill>
                </a:rPr>
                <a:t>, </a:t>
              </a:r>
            </a:p>
            <a:p>
              <a:pPr lvl="0"/>
              <a:r>
                <a:rPr lang="tr-TR" sz="1400" b="1" dirty="0">
                  <a:solidFill>
                    <a:srgbClr val="323232"/>
                  </a:solidFill>
                </a:rPr>
                <a:t>                             </a:t>
              </a:r>
              <a:r>
                <a:rPr lang="tr-TR" sz="1400" b="1" dirty="0" err="1">
                  <a:solidFill>
                    <a:srgbClr val="323232"/>
                  </a:solidFill>
                </a:rPr>
                <a:t>const</a:t>
              </a:r>
              <a:r>
                <a:rPr lang="tr-TR" sz="1400" b="1" dirty="0">
                  <a:solidFill>
                    <a:srgbClr val="323232"/>
                  </a:solidFill>
                </a:rPr>
                <a:t> </a:t>
              </a:r>
              <a:r>
                <a:rPr lang="tr-TR" sz="1400" b="1" dirty="0" err="1">
                  <a:solidFill>
                    <a:srgbClr val="323232"/>
                  </a:solidFill>
                </a:rPr>
                <a:t>void</a:t>
              </a:r>
              <a:r>
                <a:rPr lang="tr-TR" sz="1400" b="1" dirty="0">
                  <a:solidFill>
                    <a:srgbClr val="323232"/>
                  </a:solidFill>
                </a:rPr>
                <a:t> </a:t>
              </a:r>
              <a:r>
                <a:rPr lang="tr-TR" sz="1400" b="1" dirty="0">
                  <a:solidFill>
                    <a:srgbClr val="AE81FF"/>
                  </a:solidFill>
                </a:rPr>
                <a:t>*</a:t>
              </a:r>
              <a:r>
                <a:rPr lang="tr-TR" sz="1400" b="1" dirty="0" err="1">
                  <a:solidFill>
                    <a:srgbClr val="AE81FF"/>
                  </a:solidFill>
                </a:rPr>
                <a:t>src</a:t>
              </a:r>
              <a:r>
                <a:rPr lang="tr-TR" sz="1400" b="1" dirty="0">
                  <a:solidFill>
                    <a:srgbClr val="323232"/>
                  </a:solidFill>
                </a:rPr>
                <a:t>,  </a:t>
              </a:r>
              <a:r>
                <a:rPr lang="tr-TR" sz="1400" b="1" dirty="0" err="1">
                  <a:solidFill>
                    <a:srgbClr val="323232"/>
                  </a:solidFill>
                </a:rPr>
                <a:t>size_t</a:t>
              </a:r>
              <a:r>
                <a:rPr lang="tr-TR" sz="1400" b="1" dirty="0">
                  <a:solidFill>
                    <a:srgbClr val="323232"/>
                  </a:solidFill>
                </a:rPr>
                <a:t> </a:t>
              </a:r>
              <a:r>
                <a:rPr lang="tr-TR" sz="1400" b="1" dirty="0">
                  <a:solidFill>
                    <a:srgbClr val="AE81FF"/>
                  </a:solidFill>
                </a:rPr>
                <a:t>n</a:t>
              </a:r>
              <a:r>
                <a:rPr lang="tr-TR" sz="1400" b="1" dirty="0">
                  <a:solidFill>
                    <a:srgbClr val="323232"/>
                  </a:solidFill>
                </a:rPr>
                <a:t>);</a:t>
              </a:r>
              <a:endParaRPr lang="tr-TR" sz="1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FA38F00-AA11-4B8D-85A2-77FB19795AD1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467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tr-TR" altLang="ko-KR" sz="1200" dirty="0">
                <a:cs typeface="Arial" pitchFamily="34" charset="0"/>
              </a:endParaRPr>
            </a:p>
            <a:p>
              <a:r>
                <a:rPr lang="en-US" altLang="ko-KR" sz="1200" dirty="0" err="1">
                  <a:cs typeface="Arial" pitchFamily="34" charset="0"/>
                </a:rPr>
                <a:t>Src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parametresi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ile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gösterilen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bellek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bölgesindeki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karakterleri</a:t>
              </a:r>
              <a:r>
                <a:rPr lang="en-US" altLang="ko-KR" sz="1200" dirty="0">
                  <a:cs typeface="Arial" pitchFamily="34" charset="0"/>
                </a:rPr>
                <a:t>, n </a:t>
              </a:r>
              <a:r>
                <a:rPr lang="en-US" altLang="ko-KR" sz="1200" dirty="0" err="1">
                  <a:cs typeface="Arial" pitchFamily="34" charset="0"/>
                </a:rPr>
                <a:t>parametre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değeri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kadar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uzunlukta</a:t>
              </a:r>
              <a:r>
                <a:rPr lang="en-US" altLang="ko-KR" sz="1200" dirty="0">
                  <a:cs typeface="Arial" pitchFamily="34" charset="0"/>
                </a:rPr>
                <a:t>, </a:t>
              </a:r>
              <a:r>
                <a:rPr lang="en-US" altLang="ko-KR" sz="1200" dirty="0" err="1">
                  <a:cs typeface="Arial" pitchFamily="34" charset="0"/>
                </a:rPr>
                <a:t>dest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parametresindeki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bellek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bölgesine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kopyalar</a:t>
              </a:r>
              <a:r>
                <a:rPr lang="en-US" altLang="ko-KR" sz="1200" dirty="0">
                  <a:cs typeface="Arial" pitchFamily="34" charset="0"/>
                </a:rPr>
                <a:t>.</a:t>
              </a:r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699239A2-10A8-4474-A5AD-8B179085AEB1}"/>
              </a:ext>
            </a:extLst>
          </p:cNvPr>
          <p:cNvSpPr/>
          <p:nvPr/>
        </p:nvSpPr>
        <p:spPr>
          <a:xfrm>
            <a:off x="1884509" y="4452930"/>
            <a:ext cx="566192" cy="5661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8" name="Oval 21">
            <a:extLst>
              <a:ext uri="{FF2B5EF4-FFF2-40B4-BE49-F238E27FC236}">
                <a16:creationId xmlns:a16="http://schemas.microsoft.com/office/drawing/2014/main" id="{0AF357DB-9AD1-452D-9F8E-2C50A7500C3F}"/>
              </a:ext>
            </a:extLst>
          </p:cNvPr>
          <p:cNvSpPr/>
          <p:nvPr/>
        </p:nvSpPr>
        <p:spPr>
          <a:xfrm rot="20700000">
            <a:off x="1998970" y="4579336"/>
            <a:ext cx="337277" cy="29559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9" name="Pie 2">
            <a:extLst>
              <a:ext uri="{FF2B5EF4-FFF2-40B4-BE49-F238E27FC236}">
                <a16:creationId xmlns:a16="http://schemas.microsoft.com/office/drawing/2014/main" id="{CA131C45-6B4E-4B55-915B-BDB5E74C971D}"/>
              </a:ext>
            </a:extLst>
          </p:cNvPr>
          <p:cNvSpPr/>
          <p:nvPr/>
        </p:nvSpPr>
        <p:spPr>
          <a:xfrm>
            <a:off x="9901560" y="4560530"/>
            <a:ext cx="338883" cy="33320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70" name="Donut 15">
            <a:extLst>
              <a:ext uri="{FF2B5EF4-FFF2-40B4-BE49-F238E27FC236}">
                <a16:creationId xmlns:a16="http://schemas.microsoft.com/office/drawing/2014/main" id="{8F02FCBE-6E20-426C-9A4F-A547962F557B}"/>
              </a:ext>
            </a:extLst>
          </p:cNvPr>
          <p:cNvSpPr/>
          <p:nvPr/>
        </p:nvSpPr>
        <p:spPr>
          <a:xfrm>
            <a:off x="1987532" y="1902927"/>
            <a:ext cx="360149" cy="3576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9" name="Dikdörtgen 38"/>
          <p:cNvSpPr/>
          <p:nvPr/>
        </p:nvSpPr>
        <p:spPr>
          <a:xfrm>
            <a:off x="34035" y="6374863"/>
            <a:ext cx="4374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Eğer dest veya </a:t>
            </a:r>
            <a:r>
              <a:rPr lang="tr-TR" sz="1200" dirty="0" err="1"/>
              <a:t>src</a:t>
            </a:r>
            <a:r>
              <a:rPr lang="tr-TR" sz="1200" dirty="0"/>
              <a:t> parametrelerinden birisi NULL bir işaretçi ise, belirsiz sonuçlar elde edilir.</a:t>
            </a:r>
          </a:p>
        </p:txBody>
      </p:sp>
      <p:sp>
        <p:nvSpPr>
          <p:cNvPr id="48" name="Dikdörtgen 47"/>
          <p:cNvSpPr/>
          <p:nvPr/>
        </p:nvSpPr>
        <p:spPr>
          <a:xfrm>
            <a:off x="4729182" y="5505842"/>
            <a:ext cx="3812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b="1" dirty="0">
                <a:solidFill>
                  <a:srgbClr val="323232"/>
                </a:solidFill>
              </a:rPr>
              <a:t>5- </a:t>
            </a:r>
            <a:r>
              <a:rPr lang="tr-TR" sz="1400" b="1" dirty="0" err="1">
                <a:solidFill>
                  <a:srgbClr val="323232"/>
                </a:solidFill>
              </a:rPr>
              <a:t>void</a:t>
            </a:r>
            <a:r>
              <a:rPr lang="tr-TR" sz="1400" b="1" dirty="0">
                <a:solidFill>
                  <a:srgbClr val="323232"/>
                </a:solidFill>
              </a:rPr>
              <a:t>* </a:t>
            </a:r>
            <a:r>
              <a:rPr lang="tr-TR" sz="1400" b="1" dirty="0" err="1">
                <a:solidFill>
                  <a:srgbClr val="F40000"/>
                </a:solidFill>
              </a:rPr>
              <a:t>memset</a:t>
            </a:r>
            <a:r>
              <a:rPr lang="tr-TR" sz="1400" b="1" dirty="0">
                <a:solidFill>
                  <a:srgbClr val="323232"/>
                </a:solidFill>
              </a:rPr>
              <a:t>(</a:t>
            </a:r>
            <a:r>
              <a:rPr lang="tr-TR" sz="1400" b="1" dirty="0" err="1">
                <a:solidFill>
                  <a:srgbClr val="323232"/>
                </a:solidFill>
              </a:rPr>
              <a:t>void</a:t>
            </a:r>
            <a:r>
              <a:rPr lang="tr-TR" sz="1400" b="1" dirty="0">
                <a:solidFill>
                  <a:srgbClr val="323232"/>
                </a:solidFill>
              </a:rPr>
              <a:t> </a:t>
            </a:r>
            <a:r>
              <a:rPr lang="tr-TR" sz="1400" b="1" dirty="0">
                <a:solidFill>
                  <a:srgbClr val="AE81FF"/>
                </a:solidFill>
              </a:rPr>
              <a:t>*dest</a:t>
            </a:r>
            <a:r>
              <a:rPr lang="tr-TR" sz="1400" b="1" dirty="0">
                <a:solidFill>
                  <a:srgbClr val="323232"/>
                </a:solidFill>
              </a:rPr>
              <a:t>, </a:t>
            </a:r>
            <a:r>
              <a:rPr lang="tr-TR" sz="1400" b="1" dirty="0" err="1">
                <a:solidFill>
                  <a:srgbClr val="323232"/>
                </a:solidFill>
              </a:rPr>
              <a:t>int</a:t>
            </a:r>
            <a:r>
              <a:rPr lang="tr-TR" sz="1400" b="1" dirty="0">
                <a:solidFill>
                  <a:srgbClr val="323232"/>
                </a:solidFill>
              </a:rPr>
              <a:t> </a:t>
            </a:r>
            <a:r>
              <a:rPr lang="tr-TR" sz="1400" b="1" dirty="0">
                <a:solidFill>
                  <a:srgbClr val="AE81FF"/>
                </a:solidFill>
              </a:rPr>
              <a:t>c</a:t>
            </a:r>
            <a:r>
              <a:rPr lang="tr-TR" sz="1400" b="1" dirty="0">
                <a:solidFill>
                  <a:srgbClr val="323232"/>
                </a:solidFill>
              </a:rPr>
              <a:t>, </a:t>
            </a:r>
            <a:r>
              <a:rPr lang="tr-TR" sz="1400" b="1" dirty="0" err="1">
                <a:solidFill>
                  <a:srgbClr val="323232"/>
                </a:solidFill>
              </a:rPr>
              <a:t>size_t</a:t>
            </a:r>
            <a:r>
              <a:rPr lang="tr-TR" sz="1400" b="1" dirty="0">
                <a:solidFill>
                  <a:srgbClr val="323232"/>
                </a:solidFill>
              </a:rPr>
              <a:t> </a:t>
            </a:r>
            <a:r>
              <a:rPr lang="tr-TR" sz="1400" b="1" dirty="0">
                <a:solidFill>
                  <a:srgbClr val="AE81FF"/>
                </a:solidFill>
              </a:rPr>
              <a:t>n</a:t>
            </a:r>
            <a:r>
              <a:rPr lang="tr-TR" sz="1400" b="1" dirty="0">
                <a:solidFill>
                  <a:srgbClr val="323232"/>
                </a:solidFill>
              </a:rPr>
              <a:t>);</a:t>
            </a:r>
            <a:endParaRPr lang="tr-TR" sz="1400" dirty="0"/>
          </a:p>
        </p:txBody>
      </p:sp>
      <p:sp>
        <p:nvSpPr>
          <p:cNvPr id="71" name="Dikdörtgen 70"/>
          <p:cNvSpPr/>
          <p:nvPr/>
        </p:nvSpPr>
        <p:spPr>
          <a:xfrm>
            <a:off x="4569201" y="5813619"/>
            <a:ext cx="39722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C parametresi ile gösterilen bellek bölgesindeki karakteri (</a:t>
            </a:r>
            <a:r>
              <a:rPr lang="tr-TR" sz="1200" dirty="0" err="1"/>
              <a:t>unsigned</a:t>
            </a:r>
            <a:r>
              <a:rPr lang="tr-TR" sz="1200" dirty="0"/>
              <a:t> </a:t>
            </a:r>
            <a:r>
              <a:rPr lang="tr-TR" sz="1200" dirty="0" err="1"/>
              <a:t>char</a:t>
            </a:r>
            <a:r>
              <a:rPr lang="tr-TR" sz="1200" dirty="0"/>
              <a:t>), dest parametresindeki bellek bölgesinin ilk n parametre değeri kadar </a:t>
            </a:r>
            <a:r>
              <a:rPr lang="tr-TR" sz="1200" dirty="0" err="1"/>
              <a:t>byte'ına</a:t>
            </a:r>
            <a:r>
              <a:rPr lang="tr-TR" sz="1200" dirty="0"/>
              <a:t> kopyalar.</a:t>
            </a:r>
          </a:p>
        </p:txBody>
      </p:sp>
    </p:spTree>
    <p:extLst>
      <p:ext uri="{BB962C8B-B14F-4D97-AF65-F5344CB8AC3E}">
        <p14:creationId xmlns:p14="http://schemas.microsoft.com/office/powerpoint/2010/main" val="3161881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A0F0CE4-1AA4-4781-A459-F01954AE5FAA}"/>
              </a:ext>
            </a:extLst>
          </p:cNvPr>
          <p:cNvSpPr txBox="1">
            <a:spLocks/>
          </p:cNvSpPr>
          <p:nvPr/>
        </p:nvSpPr>
        <p:spPr>
          <a:xfrm>
            <a:off x="8835199" y="0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36A26A-2E3A-47AE-954E-9DF5BBE68113}"/>
              </a:ext>
            </a:extLst>
          </p:cNvPr>
          <p:cNvSpPr txBox="1">
            <a:spLocks/>
          </p:cNvSpPr>
          <p:nvPr/>
        </p:nvSpPr>
        <p:spPr>
          <a:xfrm rot="10800000">
            <a:off x="11369436" y="5953898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345440" y="868441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stdlib.h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string.h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errno.h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conio.h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ctype.h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locale.h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tr-TR" sz="1200" dirty="0" err="1">
                <a:solidFill>
                  <a:srgbClr val="008000"/>
                </a:solidFill>
                <a:latin typeface="Consolas"/>
              </a:rPr>
              <a:t>setlocale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(LC_ALL, "</a:t>
            </a:r>
            <a:r>
              <a:rPr lang="tr-TR" sz="1200" dirty="0" err="1">
                <a:solidFill>
                  <a:srgbClr val="008000"/>
                </a:solidFill>
                <a:latin typeface="Consolas"/>
              </a:rPr>
              <a:t>Turkish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");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setlocale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>
                <a:solidFill>
                  <a:srgbClr val="6F008A"/>
                </a:solidFill>
                <a:latin typeface="Consolas"/>
              </a:rPr>
              <a:t>LC_ALL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Turkish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  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//Dil seçimi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cp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Bilgisayar&amp;Programlama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dest[40];</a:t>
            </a: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memset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(dest,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'\0'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40);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memcpy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(dest,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cp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40);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"%s\n"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dest);</a:t>
            </a: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memset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(dest,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'\0'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strlen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cp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memcpy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(dest,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cp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'&amp;'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cp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"%s"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dest);</a:t>
            </a: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}</a:t>
            </a:r>
            <a:endParaRPr lang="tr-TR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558" y="2486025"/>
            <a:ext cx="5392737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ikdörtgen 5"/>
          <p:cNvSpPr/>
          <p:nvPr/>
        </p:nvSpPr>
        <p:spPr>
          <a:xfrm>
            <a:off x="345440" y="436830"/>
            <a:ext cx="46682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r-TR" sz="1400" b="1" dirty="0" err="1">
                <a:solidFill>
                  <a:srgbClr val="323232"/>
                </a:solidFill>
              </a:rPr>
              <a:t>void</a:t>
            </a:r>
            <a:r>
              <a:rPr lang="tr-TR" sz="1400" b="1" dirty="0">
                <a:solidFill>
                  <a:srgbClr val="323232"/>
                </a:solidFill>
              </a:rPr>
              <a:t>* </a:t>
            </a:r>
            <a:r>
              <a:rPr lang="tr-TR" sz="1400" b="1" dirty="0" err="1">
                <a:solidFill>
                  <a:srgbClr val="F40000"/>
                </a:solidFill>
              </a:rPr>
              <a:t>memcpy</a:t>
            </a:r>
            <a:r>
              <a:rPr lang="tr-TR" sz="1400" b="1" dirty="0">
                <a:solidFill>
                  <a:srgbClr val="323232"/>
                </a:solidFill>
              </a:rPr>
              <a:t>(</a:t>
            </a:r>
            <a:r>
              <a:rPr lang="tr-TR" sz="1400" b="1" dirty="0" err="1">
                <a:solidFill>
                  <a:srgbClr val="323232"/>
                </a:solidFill>
              </a:rPr>
              <a:t>void</a:t>
            </a:r>
            <a:r>
              <a:rPr lang="tr-TR" sz="1400" b="1" dirty="0">
                <a:solidFill>
                  <a:srgbClr val="323232"/>
                </a:solidFill>
              </a:rPr>
              <a:t> </a:t>
            </a:r>
            <a:r>
              <a:rPr lang="tr-TR" sz="1400" b="1" dirty="0">
                <a:solidFill>
                  <a:srgbClr val="AE81FF"/>
                </a:solidFill>
              </a:rPr>
              <a:t>*dest</a:t>
            </a:r>
            <a:r>
              <a:rPr lang="tr-TR" sz="1400" b="1" dirty="0">
                <a:solidFill>
                  <a:srgbClr val="323232"/>
                </a:solidFill>
              </a:rPr>
              <a:t>,  </a:t>
            </a:r>
            <a:r>
              <a:rPr lang="tr-TR" sz="1400" b="1" dirty="0" err="1">
                <a:solidFill>
                  <a:srgbClr val="323232"/>
                </a:solidFill>
              </a:rPr>
              <a:t>const</a:t>
            </a:r>
            <a:r>
              <a:rPr lang="tr-TR" sz="1400" b="1" dirty="0">
                <a:solidFill>
                  <a:srgbClr val="323232"/>
                </a:solidFill>
              </a:rPr>
              <a:t> </a:t>
            </a:r>
            <a:r>
              <a:rPr lang="tr-TR" sz="1400" b="1" dirty="0" err="1">
                <a:solidFill>
                  <a:srgbClr val="323232"/>
                </a:solidFill>
              </a:rPr>
              <a:t>void</a:t>
            </a:r>
            <a:r>
              <a:rPr lang="tr-TR" sz="1400" b="1" dirty="0">
                <a:solidFill>
                  <a:srgbClr val="323232"/>
                </a:solidFill>
              </a:rPr>
              <a:t> </a:t>
            </a:r>
            <a:r>
              <a:rPr lang="tr-TR" sz="1400" b="1" dirty="0">
                <a:solidFill>
                  <a:srgbClr val="AE81FF"/>
                </a:solidFill>
              </a:rPr>
              <a:t>*</a:t>
            </a:r>
            <a:r>
              <a:rPr lang="tr-TR" sz="1400" b="1" dirty="0" err="1">
                <a:solidFill>
                  <a:srgbClr val="AE81FF"/>
                </a:solidFill>
              </a:rPr>
              <a:t>src</a:t>
            </a:r>
            <a:r>
              <a:rPr lang="tr-TR" sz="1400" b="1" dirty="0">
                <a:solidFill>
                  <a:srgbClr val="323232"/>
                </a:solidFill>
              </a:rPr>
              <a:t>,  </a:t>
            </a:r>
            <a:r>
              <a:rPr lang="tr-TR" sz="1400" b="1" dirty="0" err="1">
                <a:solidFill>
                  <a:srgbClr val="323232"/>
                </a:solidFill>
              </a:rPr>
              <a:t>size_t</a:t>
            </a:r>
            <a:r>
              <a:rPr lang="tr-TR" sz="1400" b="1" dirty="0">
                <a:solidFill>
                  <a:srgbClr val="323232"/>
                </a:solidFill>
              </a:rPr>
              <a:t> </a:t>
            </a:r>
            <a:r>
              <a:rPr lang="tr-TR" sz="1400" b="1" dirty="0">
                <a:solidFill>
                  <a:srgbClr val="AE81FF"/>
                </a:solidFill>
              </a:rPr>
              <a:t>n</a:t>
            </a:r>
            <a:r>
              <a:rPr lang="tr-TR" sz="1400" b="1" dirty="0">
                <a:solidFill>
                  <a:srgbClr val="323232"/>
                </a:solidFill>
              </a:rPr>
              <a:t>);</a:t>
            </a:r>
            <a:endParaRPr lang="tr-T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962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A0F0CE4-1AA4-4781-A459-F01954AE5FAA}"/>
              </a:ext>
            </a:extLst>
          </p:cNvPr>
          <p:cNvSpPr txBox="1">
            <a:spLocks/>
          </p:cNvSpPr>
          <p:nvPr/>
        </p:nvSpPr>
        <p:spPr>
          <a:xfrm>
            <a:off x="8835199" y="0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36A26A-2E3A-47AE-954E-9DF5BBE68113}"/>
              </a:ext>
            </a:extLst>
          </p:cNvPr>
          <p:cNvSpPr txBox="1">
            <a:spLocks/>
          </p:cNvSpPr>
          <p:nvPr/>
        </p:nvSpPr>
        <p:spPr>
          <a:xfrm rot="10800000">
            <a:off x="11369436" y="5953898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345440" y="868441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stdlib.h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string.h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errno.h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conio.h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ctype.h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locale.h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tr-TR" sz="1200" dirty="0" err="1">
                <a:solidFill>
                  <a:srgbClr val="008000"/>
                </a:solidFill>
                <a:latin typeface="Consolas"/>
              </a:rPr>
              <a:t>setlocale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(LC_ALL, "</a:t>
            </a:r>
            <a:r>
              <a:rPr lang="tr-TR" sz="1200" dirty="0" err="1">
                <a:solidFill>
                  <a:srgbClr val="008000"/>
                </a:solidFill>
                <a:latin typeface="Consolas"/>
              </a:rPr>
              <a:t>Turkish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");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setlocale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>
                <a:solidFill>
                  <a:srgbClr val="6F008A"/>
                </a:solidFill>
                <a:latin typeface="Consolas"/>
              </a:rPr>
              <a:t>LC_ALL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Turkish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  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//Dil seçimi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* cp1 =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"Bilgisayar"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* cp2 =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"Bilgileri"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ret;</a:t>
            </a: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ret =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memcmp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(cp1, cp2, 4);</a:t>
            </a: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if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(ret &lt; 0)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"cp1 bellek içeriği cp2 bellek </a:t>
            </a:r>
          </a:p>
          <a:p>
            <a:r>
              <a:rPr lang="tr-TR" sz="1200" dirty="0">
                <a:solidFill>
                  <a:srgbClr val="A31515"/>
                </a:solidFill>
                <a:latin typeface="Consolas"/>
              </a:rPr>
              <a:t>        içeriğinden küçüktür!"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if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(ret &gt; 0)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"cp2 bellek içeriği cp1</a:t>
            </a:r>
          </a:p>
          <a:p>
            <a:r>
              <a:rPr lang="tr-TR" sz="1200" dirty="0">
                <a:solidFill>
                  <a:srgbClr val="A31515"/>
                </a:solidFill>
                <a:latin typeface="Consolas"/>
              </a:rPr>
              <a:t>        bellek içeriğinden küçüktür!"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"cp1 bellek içeriği cp2 bellek</a:t>
            </a:r>
          </a:p>
          <a:p>
            <a:r>
              <a:rPr lang="tr-TR" sz="1200" dirty="0">
                <a:solidFill>
                  <a:srgbClr val="A31515"/>
                </a:solidFill>
                <a:latin typeface="Consolas"/>
              </a:rPr>
              <a:t>                 içeriğine eşittir!"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tr-TR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}</a:t>
            </a:r>
            <a:endParaRPr lang="tr-TR" sz="1200" dirty="0"/>
          </a:p>
        </p:txBody>
      </p:sp>
      <p:sp>
        <p:nvSpPr>
          <p:cNvPr id="2" name="Dikdörtgen 1"/>
          <p:cNvSpPr/>
          <p:nvPr/>
        </p:nvSpPr>
        <p:spPr>
          <a:xfrm>
            <a:off x="264160" y="1086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tr-TR" b="1" dirty="0" err="1">
                <a:solidFill>
                  <a:srgbClr val="323232"/>
                </a:solidFill>
              </a:rPr>
              <a:t>int</a:t>
            </a:r>
            <a:r>
              <a:rPr lang="tr-TR" b="1" dirty="0">
                <a:solidFill>
                  <a:srgbClr val="323232"/>
                </a:solidFill>
              </a:rPr>
              <a:t> </a:t>
            </a:r>
            <a:r>
              <a:rPr lang="tr-TR" b="1" dirty="0" err="1">
                <a:solidFill>
                  <a:srgbClr val="F40000"/>
                </a:solidFill>
              </a:rPr>
              <a:t>memcmp</a:t>
            </a:r>
            <a:r>
              <a:rPr lang="tr-TR" b="1" dirty="0">
                <a:solidFill>
                  <a:srgbClr val="323232"/>
                </a:solidFill>
              </a:rPr>
              <a:t>(</a:t>
            </a:r>
            <a:r>
              <a:rPr lang="tr-TR" b="1" dirty="0" err="1">
                <a:solidFill>
                  <a:srgbClr val="323232"/>
                </a:solidFill>
              </a:rPr>
              <a:t>const</a:t>
            </a:r>
            <a:r>
              <a:rPr lang="tr-TR" b="1" dirty="0">
                <a:solidFill>
                  <a:srgbClr val="323232"/>
                </a:solidFill>
              </a:rPr>
              <a:t> </a:t>
            </a:r>
            <a:r>
              <a:rPr lang="tr-TR" b="1" dirty="0" err="1">
                <a:solidFill>
                  <a:srgbClr val="323232"/>
                </a:solidFill>
              </a:rPr>
              <a:t>void</a:t>
            </a:r>
            <a:r>
              <a:rPr lang="tr-TR" b="1" dirty="0">
                <a:solidFill>
                  <a:srgbClr val="323232"/>
                </a:solidFill>
              </a:rPr>
              <a:t> </a:t>
            </a:r>
            <a:r>
              <a:rPr lang="tr-TR" b="1" dirty="0">
                <a:solidFill>
                  <a:srgbClr val="AE81FF"/>
                </a:solidFill>
              </a:rPr>
              <a:t>*ptr1</a:t>
            </a:r>
            <a:r>
              <a:rPr lang="tr-TR" b="1" dirty="0">
                <a:solidFill>
                  <a:srgbClr val="323232"/>
                </a:solidFill>
              </a:rPr>
              <a:t>,  </a:t>
            </a:r>
          </a:p>
          <a:p>
            <a:pPr lvl="0"/>
            <a:r>
              <a:rPr lang="tr-TR" b="1" dirty="0">
                <a:solidFill>
                  <a:srgbClr val="323232"/>
                </a:solidFill>
              </a:rPr>
              <a:t>                       </a:t>
            </a:r>
            <a:r>
              <a:rPr lang="tr-TR" b="1" dirty="0" err="1">
                <a:solidFill>
                  <a:srgbClr val="323232"/>
                </a:solidFill>
              </a:rPr>
              <a:t>const</a:t>
            </a:r>
            <a:r>
              <a:rPr lang="tr-TR" b="1" dirty="0">
                <a:solidFill>
                  <a:srgbClr val="323232"/>
                </a:solidFill>
              </a:rPr>
              <a:t> </a:t>
            </a:r>
            <a:r>
              <a:rPr lang="tr-TR" b="1" dirty="0" err="1">
                <a:solidFill>
                  <a:srgbClr val="323232"/>
                </a:solidFill>
              </a:rPr>
              <a:t>void</a:t>
            </a:r>
            <a:r>
              <a:rPr lang="tr-TR" b="1" dirty="0">
                <a:solidFill>
                  <a:srgbClr val="323232"/>
                </a:solidFill>
              </a:rPr>
              <a:t> </a:t>
            </a:r>
            <a:r>
              <a:rPr lang="tr-TR" b="1" dirty="0">
                <a:solidFill>
                  <a:srgbClr val="AE81FF"/>
                </a:solidFill>
              </a:rPr>
              <a:t>*ptr2</a:t>
            </a:r>
            <a:r>
              <a:rPr lang="tr-TR" b="1" dirty="0">
                <a:solidFill>
                  <a:srgbClr val="323232"/>
                </a:solidFill>
              </a:rPr>
              <a:t>, </a:t>
            </a:r>
            <a:r>
              <a:rPr lang="tr-TR" b="1" dirty="0" err="1">
                <a:solidFill>
                  <a:srgbClr val="323232"/>
                </a:solidFill>
              </a:rPr>
              <a:t>size_t</a:t>
            </a:r>
            <a:r>
              <a:rPr lang="tr-TR" b="1" dirty="0">
                <a:solidFill>
                  <a:srgbClr val="323232"/>
                </a:solidFill>
              </a:rPr>
              <a:t> </a:t>
            </a:r>
            <a:r>
              <a:rPr lang="tr-TR" b="1" dirty="0">
                <a:solidFill>
                  <a:srgbClr val="AE81FF"/>
                </a:solidFill>
              </a:rPr>
              <a:t>n</a:t>
            </a:r>
            <a:r>
              <a:rPr lang="tr-TR" b="1" dirty="0">
                <a:solidFill>
                  <a:srgbClr val="323232"/>
                </a:solidFill>
              </a:rPr>
              <a:t>);</a:t>
            </a:r>
            <a:endParaRPr lang="tr-TR" dirty="0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617" y="2361248"/>
            <a:ext cx="585787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41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499E92-50A7-4680-90CB-41532F4FC718}"/>
              </a:ext>
            </a:extLst>
          </p:cNvPr>
          <p:cNvSpPr/>
          <p:nvPr/>
        </p:nvSpPr>
        <p:spPr>
          <a:xfrm>
            <a:off x="6305942" y="76260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305942" y="1681595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tr-TR" altLang="ko-KR" sz="2700" b="1" dirty="0">
                  <a:solidFill>
                    <a:schemeClr val="bg1"/>
                  </a:solidFill>
                  <a:cs typeface="Arial" pitchFamily="34" charset="0"/>
                </a:rPr>
                <a:t>STRING NEDIR ?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305942" y="2333465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tr-TR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String</a:t>
              </a:r>
              <a:r>
                <a:rPr lang="tr-TR" altLang="ko-KR" sz="2700" b="1" dirty="0">
                  <a:solidFill>
                    <a:schemeClr val="bg1"/>
                  </a:solidFill>
                  <a:cs typeface="Arial" pitchFamily="34" charset="0"/>
                </a:rPr>
                <a:t> değişkenler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314488" y="3016953"/>
            <a:ext cx="5419664" cy="777510"/>
            <a:chOff x="6102442" y="1483456"/>
            <a:chExt cx="5419664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tr-TR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String</a:t>
              </a:r>
              <a:r>
                <a:rPr lang="tr-TR" altLang="ko-KR" sz="2700" b="1" dirty="0">
                  <a:solidFill>
                    <a:schemeClr val="bg1"/>
                  </a:solidFill>
                  <a:cs typeface="Arial" pitchFamily="34" charset="0"/>
                </a:rPr>
                <a:t> giriş/çıkış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6314488" y="3678967"/>
            <a:ext cx="5491890" cy="1116540"/>
            <a:chOff x="6444034" y="1424095"/>
            <a:chExt cx="5491890" cy="111654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7274084" y="1586528"/>
              <a:ext cx="4661840" cy="95410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tr-TR" sz="2700" b="1" dirty="0" err="1">
                  <a:solidFill>
                    <a:schemeClr val="bg1"/>
                  </a:solidFill>
                  <a:cs typeface="Arial" pitchFamily="34" charset="0"/>
                </a:rPr>
                <a:t>String</a:t>
              </a:r>
              <a:r>
                <a:rPr lang="tr-TR" sz="2700" b="1" dirty="0">
                  <a:solidFill>
                    <a:schemeClr val="bg1"/>
                  </a:solidFill>
                  <a:cs typeface="Arial" pitchFamily="34" charset="0"/>
                </a:rPr>
                <a:t> ve Karakterlerle ilgili Fonksiyonlar</a:t>
              </a:r>
              <a:endParaRPr 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444034" y="1424095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420242" y="391190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09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28886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4762" y="371449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Dizeleri</a:t>
            </a:r>
            <a:r>
              <a:rPr lang="tr-TR" dirty="0"/>
              <a:t>(</a:t>
            </a:r>
            <a:r>
              <a:rPr lang="tr-TR" dirty="0" err="1"/>
              <a:t>Strings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9" name="Oval 21">
            <a:extLst>
              <a:ext uri="{FF2B5EF4-FFF2-40B4-BE49-F238E27FC236}">
                <a16:creationId xmlns:a16="http://schemas.microsoft.com/office/drawing/2014/main" id="{E0128FAD-AD00-4242-94C0-A3B0A04B2802}"/>
              </a:ext>
            </a:extLst>
          </p:cNvPr>
          <p:cNvSpPr>
            <a:spLocks noChangeAspect="1"/>
          </p:cNvSpPr>
          <p:nvPr/>
        </p:nvSpPr>
        <p:spPr>
          <a:xfrm>
            <a:off x="3972318" y="3445870"/>
            <a:ext cx="396792" cy="40010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" name="Donut 8">
            <a:extLst>
              <a:ext uri="{FF2B5EF4-FFF2-40B4-BE49-F238E27FC236}">
                <a16:creationId xmlns:a16="http://schemas.microsoft.com/office/drawing/2014/main" id="{9DE38CF0-4A70-4BB3-9422-5DD3DEF3AB33}"/>
              </a:ext>
            </a:extLst>
          </p:cNvPr>
          <p:cNvSpPr/>
          <p:nvPr/>
        </p:nvSpPr>
        <p:spPr>
          <a:xfrm>
            <a:off x="8234007" y="3432650"/>
            <a:ext cx="285611" cy="341396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Block Arc 25">
            <a:extLst>
              <a:ext uri="{FF2B5EF4-FFF2-40B4-BE49-F238E27FC236}">
                <a16:creationId xmlns:a16="http://schemas.microsoft.com/office/drawing/2014/main" id="{F8681329-8D57-4047-9185-C5CD23E86D92}"/>
              </a:ext>
            </a:extLst>
          </p:cNvPr>
          <p:cNvSpPr>
            <a:spLocks noChangeAspect="1"/>
          </p:cNvSpPr>
          <p:nvPr/>
        </p:nvSpPr>
        <p:spPr>
          <a:xfrm>
            <a:off x="6148408" y="3419225"/>
            <a:ext cx="237395" cy="34296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 flipV="1">
            <a:off x="745022" y="3370704"/>
            <a:ext cx="1529081" cy="520902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C6F4E4-6D0D-4B70-A06B-9B42EF9D5B5A}"/>
              </a:ext>
            </a:extLst>
          </p:cNvPr>
          <p:cNvSpPr txBox="1"/>
          <p:nvPr/>
        </p:nvSpPr>
        <p:spPr>
          <a:xfrm>
            <a:off x="919655" y="3541120"/>
            <a:ext cx="2719301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karakter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içeren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bayt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depolama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alanı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kaplar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C132628-1B87-451C-BB7B-D89EBEBF31CE}"/>
              </a:ext>
            </a:extLst>
          </p:cNvPr>
          <p:cNvGrpSpPr/>
          <p:nvPr/>
        </p:nvGrpSpPr>
        <p:grpSpPr>
          <a:xfrm>
            <a:off x="1706917" y="1644629"/>
            <a:ext cx="2045528" cy="849842"/>
            <a:chOff x="1418442" y="3789040"/>
            <a:chExt cx="2045528" cy="84984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3F21C9-B5BC-4095-A853-F20F24E4EF2D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tr-TR" altLang="ko-KR" sz="16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NEDİR ?</a:t>
              </a:r>
              <a:endParaRPr lang="ko-KR" alt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C5DDF2-DF42-4FC4-9B7E-D391F716EDE8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58477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Bir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karakter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dizisine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genellikle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"string"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denir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8" name="Elbow Connector 43">
            <a:extLst>
              <a:ext uri="{FF2B5EF4-FFF2-40B4-BE49-F238E27FC236}">
                <a16:creationId xmlns:a16="http://schemas.microsoft.com/office/drawing/2014/main" id="{2085084D-9491-4B46-871F-18ECA41711FA}"/>
              </a:ext>
            </a:extLst>
          </p:cNvPr>
          <p:cNvCxnSpPr/>
          <p:nvPr/>
        </p:nvCxnSpPr>
        <p:spPr>
          <a:xfrm>
            <a:off x="1370417" y="1774970"/>
            <a:ext cx="2542346" cy="854225"/>
          </a:xfrm>
          <a:prstGeom prst="bentConnector3">
            <a:avLst>
              <a:gd name="adj1" fmla="val -6919"/>
            </a:avLst>
          </a:prstGeom>
          <a:ln w="25400">
            <a:solidFill>
              <a:schemeClr val="accent2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DDC783D-AC40-4A04-AC28-1A021DD8D256}"/>
              </a:ext>
            </a:extLst>
          </p:cNvPr>
          <p:cNvSpPr txBox="1"/>
          <p:nvPr/>
        </p:nvSpPr>
        <p:spPr>
          <a:xfrm>
            <a:off x="8234007" y="1884437"/>
            <a:ext cx="2907324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null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karakteri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'\0'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biten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char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türünde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dizide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saklanır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Elbow Connector 55">
            <a:extLst>
              <a:ext uri="{FF2B5EF4-FFF2-40B4-BE49-F238E27FC236}">
                <a16:creationId xmlns:a16="http://schemas.microsoft.com/office/drawing/2014/main" id="{67A69DF5-F536-4184-9694-E80F89841402}"/>
              </a:ext>
            </a:extLst>
          </p:cNvPr>
          <p:cNvCxnSpPr/>
          <p:nvPr/>
        </p:nvCxnSpPr>
        <p:spPr>
          <a:xfrm flipV="1">
            <a:off x="8065839" y="1738964"/>
            <a:ext cx="2755744" cy="926235"/>
          </a:xfrm>
          <a:prstGeom prst="bentConnector3">
            <a:avLst>
              <a:gd name="adj1" fmla="val 117007"/>
            </a:avLst>
          </a:prstGeom>
          <a:ln w="25400">
            <a:solidFill>
              <a:schemeClr val="accent4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513" y="1401460"/>
            <a:ext cx="1810737" cy="2044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64" y="4372117"/>
            <a:ext cx="3109341" cy="215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783" y="5008117"/>
            <a:ext cx="4627229" cy="130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15">
            <a:extLst>
              <a:ext uri="{FF2B5EF4-FFF2-40B4-BE49-F238E27FC236}">
                <a16:creationId xmlns:a16="http://schemas.microsoft.com/office/drawing/2014/main" id="{F4C6F4E4-6D0D-4B70-A06B-9B42EF9D5B5A}"/>
              </a:ext>
            </a:extLst>
          </p:cNvPr>
          <p:cNvSpPr txBox="1"/>
          <p:nvPr/>
        </p:nvSpPr>
        <p:spPr>
          <a:xfrm>
            <a:off x="8583809" y="3695257"/>
            <a:ext cx="2719301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tr-TR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Her </a:t>
            </a:r>
            <a:r>
              <a:rPr lang="tr-TR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char</a:t>
            </a:r>
            <a:r>
              <a:rPr lang="tr-TR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tipindeki dizide saklanan değerler </a:t>
            </a:r>
            <a:r>
              <a:rPr lang="tr-TR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tr-TR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değildir.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6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 flipV="1">
            <a:off x="8414378" y="3501740"/>
            <a:ext cx="1529081" cy="520902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Dizeleri</a:t>
            </a:r>
            <a:r>
              <a:rPr lang="tr-TR" dirty="0"/>
              <a:t>(</a:t>
            </a:r>
            <a:r>
              <a:rPr lang="tr-TR" dirty="0" err="1"/>
              <a:t>Strings</a:t>
            </a:r>
            <a:r>
              <a:rPr lang="tr-TR" dirty="0"/>
              <a:t>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602" y="1702601"/>
            <a:ext cx="7289800" cy="294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onut 8">
            <a:extLst>
              <a:ext uri="{FF2B5EF4-FFF2-40B4-BE49-F238E27FC236}">
                <a16:creationId xmlns:a16="http://schemas.microsoft.com/office/drawing/2014/main" id="{9DE38CF0-4A70-4BB3-9422-5DD3DEF3AB33}"/>
              </a:ext>
            </a:extLst>
          </p:cNvPr>
          <p:cNvSpPr/>
          <p:nvPr/>
        </p:nvSpPr>
        <p:spPr>
          <a:xfrm>
            <a:off x="1098269" y="1633511"/>
            <a:ext cx="285611" cy="341396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F4C6F4E4-6D0D-4B70-A06B-9B42EF9D5B5A}"/>
              </a:ext>
            </a:extLst>
          </p:cNvPr>
          <p:cNvSpPr txBox="1"/>
          <p:nvPr/>
        </p:nvSpPr>
        <p:spPr>
          <a:xfrm>
            <a:off x="1448071" y="1896118"/>
            <a:ext cx="3217933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tr-TR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tr-TR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içeren </a:t>
            </a:r>
            <a:r>
              <a:rPr lang="tr-TR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char</a:t>
            </a:r>
            <a:r>
              <a:rPr lang="tr-TR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tipindeki bir dizinin tüm elemanları da  </a:t>
            </a:r>
            <a:r>
              <a:rPr lang="tr-TR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tr-TR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olmayabilir.</a:t>
            </a:r>
          </a:p>
        </p:txBody>
      </p:sp>
      <p:cxnSp>
        <p:nvCxnSpPr>
          <p:cNvPr id="7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 flipV="1">
            <a:off x="1278640" y="1702601"/>
            <a:ext cx="1529081" cy="520902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58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0B81192-FF30-494C-AE36-511FFA8CCA69}"/>
              </a:ext>
            </a:extLst>
          </p:cNvPr>
          <p:cNvGrpSpPr/>
          <p:nvPr/>
        </p:nvGrpSpPr>
        <p:grpSpPr>
          <a:xfrm>
            <a:off x="8531550" y="2632104"/>
            <a:ext cx="3214643" cy="3716680"/>
            <a:chOff x="4125210" y="1802423"/>
            <a:chExt cx="3954428" cy="457199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C1AD90B-E89A-4228-BB5D-32EF4BB96710}"/>
                </a:ext>
              </a:extLst>
            </p:cNvPr>
            <p:cNvGrpSpPr/>
            <p:nvPr/>
          </p:nvGrpSpPr>
          <p:grpSpPr>
            <a:xfrm>
              <a:off x="4125210" y="3947746"/>
              <a:ext cx="3954428" cy="2426676"/>
              <a:chOff x="4125210" y="3947746"/>
              <a:chExt cx="3954428" cy="2426676"/>
            </a:xfrm>
            <a:solidFill>
              <a:schemeClr val="accent4"/>
            </a:solidFill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7609D28-DF4B-497D-BE9A-537960EDC953}"/>
                  </a:ext>
                </a:extLst>
              </p:cNvPr>
              <p:cNvSpPr/>
              <p:nvPr/>
            </p:nvSpPr>
            <p:spPr>
              <a:xfrm>
                <a:off x="5803486" y="3947746"/>
                <a:ext cx="597877" cy="11560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26EC58B-864B-49B0-8567-850D52CCD139}"/>
                  </a:ext>
                </a:extLst>
              </p:cNvPr>
              <p:cNvSpPr/>
              <p:nvPr/>
            </p:nvSpPr>
            <p:spPr>
              <a:xfrm>
                <a:off x="4125210" y="4897315"/>
                <a:ext cx="3954428" cy="14771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796397-C9F4-4DA8-B7A6-1349395E5117}"/>
                </a:ext>
              </a:extLst>
            </p:cNvPr>
            <p:cNvSpPr/>
            <p:nvPr/>
          </p:nvSpPr>
          <p:spPr>
            <a:xfrm>
              <a:off x="4580792" y="1802423"/>
              <a:ext cx="3047335" cy="2778367"/>
            </a:xfrm>
            <a:custGeom>
              <a:avLst/>
              <a:gdLst>
                <a:gd name="connsiteX0" fmla="*/ 2686434 w 3047335"/>
                <a:gd name="connsiteY0" fmla="*/ 649222 h 2778367"/>
                <a:gd name="connsiteX1" fmla="*/ 2480724 w 3047335"/>
                <a:gd name="connsiteY1" fmla="*/ 868916 h 2778367"/>
                <a:gd name="connsiteX2" fmla="*/ 2831980 w 3047335"/>
                <a:gd name="connsiteY2" fmla="*/ 868916 h 2778367"/>
                <a:gd name="connsiteX3" fmla="*/ 2831980 w 3047335"/>
                <a:gd name="connsiteY3" fmla="*/ 866747 h 2778367"/>
                <a:gd name="connsiteX4" fmla="*/ 2939658 w 3047335"/>
                <a:gd name="connsiteY4" fmla="*/ 759069 h 2778367"/>
                <a:gd name="connsiteX5" fmla="*/ 2831980 w 3047335"/>
                <a:gd name="connsiteY5" fmla="*/ 651391 h 2778367"/>
                <a:gd name="connsiteX6" fmla="*/ 2831980 w 3047335"/>
                <a:gd name="connsiteY6" fmla="*/ 649222 h 2778367"/>
                <a:gd name="connsiteX7" fmla="*/ 32816 w 3047335"/>
                <a:gd name="connsiteY7" fmla="*/ 0 h 2778367"/>
                <a:gd name="connsiteX8" fmla="*/ 2993848 w 3047335"/>
                <a:gd name="connsiteY8" fmla="*/ 0 h 2778367"/>
                <a:gd name="connsiteX9" fmla="*/ 3026664 w 3047335"/>
                <a:gd name="connsiteY9" fmla="*/ 32816 h 2778367"/>
                <a:gd name="connsiteX10" fmla="*/ 3026664 w 3047335"/>
                <a:gd name="connsiteY10" fmla="*/ 285864 h 2778367"/>
                <a:gd name="connsiteX11" fmla="*/ 3026664 w 3047335"/>
                <a:gd name="connsiteY11" fmla="*/ 290147 h 2778367"/>
                <a:gd name="connsiteX12" fmla="*/ 3022654 w 3047335"/>
                <a:gd name="connsiteY12" fmla="*/ 290147 h 2778367"/>
                <a:gd name="connsiteX13" fmla="*/ 2785226 w 3047335"/>
                <a:gd name="connsiteY13" fmla="*/ 543714 h 2778367"/>
                <a:gd name="connsiteX14" fmla="*/ 2831980 w 3047335"/>
                <a:gd name="connsiteY14" fmla="*/ 543714 h 2778367"/>
                <a:gd name="connsiteX15" fmla="*/ 2834863 w 3047335"/>
                <a:gd name="connsiteY15" fmla="*/ 543714 h 2778367"/>
                <a:gd name="connsiteX16" fmla="*/ 2834863 w 3047335"/>
                <a:gd name="connsiteY16" fmla="*/ 544005 h 2778367"/>
                <a:gd name="connsiteX17" fmla="*/ 2875382 w 3047335"/>
                <a:gd name="connsiteY17" fmla="*/ 548089 h 2778367"/>
                <a:gd name="connsiteX18" fmla="*/ 3047335 w 3047335"/>
                <a:gd name="connsiteY18" fmla="*/ 759069 h 2778367"/>
                <a:gd name="connsiteX19" fmla="*/ 2875382 w 3047335"/>
                <a:gd name="connsiteY19" fmla="*/ 970049 h 2778367"/>
                <a:gd name="connsiteX20" fmla="*/ 2834863 w 3047335"/>
                <a:gd name="connsiteY20" fmla="*/ 974134 h 2778367"/>
                <a:gd name="connsiteX21" fmla="*/ 2834863 w 3047335"/>
                <a:gd name="connsiteY21" fmla="*/ 974424 h 2778367"/>
                <a:gd name="connsiteX22" fmla="*/ 2831980 w 3047335"/>
                <a:gd name="connsiteY22" fmla="*/ 974424 h 2778367"/>
                <a:gd name="connsiteX23" fmla="*/ 2381931 w 3047335"/>
                <a:gd name="connsiteY23" fmla="*/ 974424 h 2778367"/>
                <a:gd name="connsiteX24" fmla="*/ 1891751 w 3047335"/>
                <a:gd name="connsiteY24" fmla="*/ 1497925 h 2778367"/>
                <a:gd name="connsiteX25" fmla="*/ 1891751 w 3047335"/>
                <a:gd name="connsiteY25" fmla="*/ 2250406 h 2778367"/>
                <a:gd name="connsiteX26" fmla="*/ 1142998 w 3047335"/>
                <a:gd name="connsiteY26" fmla="*/ 2778367 h 2778367"/>
                <a:gd name="connsiteX27" fmla="*/ 1142998 w 3047335"/>
                <a:gd name="connsiteY27" fmla="*/ 1506560 h 2778367"/>
                <a:gd name="connsiteX28" fmla="*/ 4010 w 3047335"/>
                <a:gd name="connsiteY28" fmla="*/ 290147 h 2778367"/>
                <a:gd name="connsiteX29" fmla="*/ 0 w 3047335"/>
                <a:gd name="connsiteY29" fmla="*/ 290147 h 2778367"/>
                <a:gd name="connsiteX30" fmla="*/ 0 w 3047335"/>
                <a:gd name="connsiteY30" fmla="*/ 285864 h 2778367"/>
                <a:gd name="connsiteX31" fmla="*/ 0 w 3047335"/>
                <a:gd name="connsiteY31" fmla="*/ 32816 h 2778367"/>
                <a:gd name="connsiteX32" fmla="*/ 32816 w 3047335"/>
                <a:gd name="connsiteY32" fmla="*/ 0 h 277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47335" h="2778367">
                  <a:moveTo>
                    <a:pt x="2686434" y="649222"/>
                  </a:moveTo>
                  <a:lnTo>
                    <a:pt x="2480724" y="868916"/>
                  </a:lnTo>
                  <a:lnTo>
                    <a:pt x="2831980" y="868916"/>
                  </a:lnTo>
                  <a:lnTo>
                    <a:pt x="2831980" y="866747"/>
                  </a:lnTo>
                  <a:cubicBezTo>
                    <a:pt x="2891449" y="866747"/>
                    <a:pt x="2939658" y="818538"/>
                    <a:pt x="2939658" y="759069"/>
                  </a:cubicBezTo>
                  <a:cubicBezTo>
                    <a:pt x="2939658" y="699600"/>
                    <a:pt x="2891449" y="651391"/>
                    <a:pt x="2831980" y="651391"/>
                  </a:cubicBezTo>
                  <a:lnTo>
                    <a:pt x="2831980" y="649222"/>
                  </a:lnTo>
                  <a:close/>
                  <a:moveTo>
                    <a:pt x="32816" y="0"/>
                  </a:moveTo>
                  <a:lnTo>
                    <a:pt x="2993848" y="0"/>
                  </a:lnTo>
                  <a:cubicBezTo>
                    <a:pt x="3011972" y="0"/>
                    <a:pt x="3026664" y="14692"/>
                    <a:pt x="3026664" y="32816"/>
                  </a:cubicBezTo>
                  <a:lnTo>
                    <a:pt x="3026664" y="285864"/>
                  </a:lnTo>
                  <a:lnTo>
                    <a:pt x="3026664" y="290147"/>
                  </a:lnTo>
                  <a:lnTo>
                    <a:pt x="3022654" y="290147"/>
                  </a:lnTo>
                  <a:lnTo>
                    <a:pt x="2785226" y="543714"/>
                  </a:lnTo>
                  <a:lnTo>
                    <a:pt x="2831980" y="543714"/>
                  </a:lnTo>
                  <a:lnTo>
                    <a:pt x="2834863" y="543714"/>
                  </a:lnTo>
                  <a:lnTo>
                    <a:pt x="2834863" y="544005"/>
                  </a:lnTo>
                  <a:lnTo>
                    <a:pt x="2875382" y="548089"/>
                  </a:lnTo>
                  <a:cubicBezTo>
                    <a:pt x="2973515" y="568170"/>
                    <a:pt x="3047335" y="654999"/>
                    <a:pt x="3047335" y="759069"/>
                  </a:cubicBezTo>
                  <a:cubicBezTo>
                    <a:pt x="3047335" y="863139"/>
                    <a:pt x="2973515" y="949968"/>
                    <a:pt x="2875382" y="970049"/>
                  </a:cubicBezTo>
                  <a:lnTo>
                    <a:pt x="2834863" y="974134"/>
                  </a:lnTo>
                  <a:lnTo>
                    <a:pt x="2834863" y="974424"/>
                  </a:lnTo>
                  <a:lnTo>
                    <a:pt x="2831980" y="974424"/>
                  </a:lnTo>
                  <a:lnTo>
                    <a:pt x="2381931" y="974424"/>
                  </a:lnTo>
                  <a:lnTo>
                    <a:pt x="1891751" y="1497925"/>
                  </a:lnTo>
                  <a:lnTo>
                    <a:pt x="1891751" y="2250406"/>
                  </a:lnTo>
                  <a:lnTo>
                    <a:pt x="1142998" y="2778367"/>
                  </a:lnTo>
                  <a:lnTo>
                    <a:pt x="1142998" y="1506560"/>
                  </a:lnTo>
                  <a:lnTo>
                    <a:pt x="4010" y="290147"/>
                  </a:lnTo>
                  <a:lnTo>
                    <a:pt x="0" y="290147"/>
                  </a:lnTo>
                  <a:lnTo>
                    <a:pt x="0" y="285864"/>
                  </a:lnTo>
                  <a:lnTo>
                    <a:pt x="0" y="32816"/>
                  </a:lnTo>
                  <a:cubicBezTo>
                    <a:pt x="0" y="14692"/>
                    <a:pt x="14692" y="0"/>
                    <a:pt x="3281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9FE859-E196-4C40-BDDE-310CA193082D}"/>
                </a:ext>
              </a:extLst>
            </p:cNvPr>
            <p:cNvSpPr/>
            <p:nvPr/>
          </p:nvSpPr>
          <p:spPr>
            <a:xfrm>
              <a:off x="4580792" y="1987062"/>
              <a:ext cx="3026664" cy="10550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C18A593-ECF3-4E92-9EF2-602A60375A09}"/>
              </a:ext>
            </a:extLst>
          </p:cNvPr>
          <p:cNvSpPr txBox="1"/>
          <p:nvPr/>
        </p:nvSpPr>
        <p:spPr>
          <a:xfrm>
            <a:off x="8998490" y="-45552"/>
            <a:ext cx="23073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10100110100100001010100111101110110110110101010000111001010110010101001110101000101010001011010110110110100010101110001010100010100010111010110001001101001101001000010101001111011101101101101010100001110010101100101010011101010001010100010110101101101101001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177C753-3D96-4004-912A-B046B24A8E76}"/>
              </a:ext>
            </a:extLst>
          </p:cNvPr>
          <p:cNvGrpSpPr/>
          <p:nvPr/>
        </p:nvGrpSpPr>
        <p:grpSpPr>
          <a:xfrm>
            <a:off x="649703" y="130491"/>
            <a:ext cx="5853647" cy="2092881"/>
            <a:chOff x="4244163" y="1645867"/>
            <a:chExt cx="5285657" cy="209288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37072D-EA0A-4A85-8662-CCACF8FC4125}"/>
                </a:ext>
              </a:extLst>
            </p:cNvPr>
            <p:cNvSpPr txBox="1"/>
            <p:nvPr/>
          </p:nvSpPr>
          <p:spPr>
            <a:xfrm>
              <a:off x="5792960" y="1923770"/>
              <a:ext cx="373686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tr-TR" altLang="ko-KR" sz="6000" dirty="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ITRING</a:t>
              </a:r>
              <a:endParaRPr lang="en-US" altLang="ko-KR" sz="6000" dirty="0">
                <a:solidFill>
                  <a:schemeClr val="accent2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937101-C539-492B-81E3-7F9CBE9A0A06}"/>
                </a:ext>
              </a:extLst>
            </p:cNvPr>
            <p:cNvSpPr txBox="1"/>
            <p:nvPr/>
          </p:nvSpPr>
          <p:spPr>
            <a:xfrm>
              <a:off x="5792959" y="2681288"/>
              <a:ext cx="3736861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tr-TR" altLang="ko-KR" sz="4000" b="1" dirty="0">
                  <a:solidFill>
                    <a:schemeClr val="accent4"/>
                  </a:solidFill>
                  <a:latin typeface="Adobe Song Std L" panose="02020300000000000000" pitchFamily="18" charset="-128"/>
                  <a:ea typeface="Adobe Song Std L" panose="02020300000000000000" pitchFamily="18" charset="-128"/>
                  <a:cs typeface="Arial" pitchFamily="34" charset="0"/>
                </a:rPr>
                <a:t>Ve  Karakter</a:t>
              </a:r>
              <a:endParaRPr lang="en-US" altLang="ko-KR" sz="4000" b="1" dirty="0">
                <a:solidFill>
                  <a:schemeClr val="accent4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89951B-B1B6-4349-9D17-20E5DC324838}"/>
                </a:ext>
              </a:extLst>
            </p:cNvPr>
            <p:cNvSpPr txBox="1"/>
            <p:nvPr/>
          </p:nvSpPr>
          <p:spPr>
            <a:xfrm>
              <a:off x="4244163" y="1645867"/>
              <a:ext cx="1428068" cy="20928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tr-TR" altLang="ko-KR" sz="13000" b="1" dirty="0">
                  <a:solidFill>
                    <a:schemeClr val="accent2"/>
                  </a:solidFill>
                  <a:latin typeface="Arial Black" panose="020B0A04020102020204" pitchFamily="34" charset="0"/>
                  <a:ea typeface="Adobe Song Std L" panose="02020300000000000000" pitchFamily="18" charset="-128"/>
                  <a:cs typeface="Arial" pitchFamily="34" charset="0"/>
                </a:rPr>
                <a:t>S</a:t>
              </a:r>
              <a:endParaRPr lang="en-US" altLang="ko-KR" sz="13000" b="1" dirty="0">
                <a:solidFill>
                  <a:schemeClr val="accent2"/>
                </a:solidFill>
                <a:latin typeface="Arial Black" panose="020B0A04020102020204" pitchFamily="34" charset="0"/>
                <a:ea typeface="Adobe Song Std L" panose="02020300000000000000" pitchFamily="18" charset="-128"/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08E7E78-07F8-4FB7-B7AF-ECEF4F7DF126}"/>
              </a:ext>
            </a:extLst>
          </p:cNvPr>
          <p:cNvSpPr txBox="1"/>
          <p:nvPr/>
        </p:nvSpPr>
        <p:spPr>
          <a:xfrm>
            <a:off x="408719" y="2154873"/>
            <a:ext cx="2241327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tr-TR" altLang="ko-KR" sz="2000" dirty="0" err="1">
                <a:solidFill>
                  <a:schemeClr val="accent4"/>
                </a:solidFill>
                <a:cs typeface="Arial" pitchFamily="34" charset="0"/>
              </a:rPr>
              <a:t>String</a:t>
            </a:r>
            <a:r>
              <a:rPr lang="en-GB" altLang="ko-KR" sz="2000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sz="2000" dirty="0" err="1">
                <a:solidFill>
                  <a:schemeClr val="accent4"/>
                </a:solidFill>
                <a:cs typeface="Arial" pitchFamily="34" charset="0"/>
              </a:rPr>
              <a:t>sabiti</a:t>
            </a:r>
            <a:r>
              <a:rPr lang="en-GB" altLang="ko-KR" sz="2000" dirty="0">
                <a:solidFill>
                  <a:schemeClr val="accent4"/>
                </a:solidFill>
                <a:cs typeface="Arial" pitchFamily="34" charset="0"/>
              </a:rPr>
              <a:t>, </a:t>
            </a:r>
            <a:r>
              <a:rPr lang="en-GB" altLang="ko-KR" sz="2000" dirty="0" err="1">
                <a:solidFill>
                  <a:schemeClr val="accent4"/>
                </a:solidFill>
                <a:cs typeface="Arial" pitchFamily="34" charset="0"/>
              </a:rPr>
              <a:t>çift</a:t>
            </a:r>
            <a:r>
              <a:rPr lang="en-GB" altLang="ko-KR" sz="2000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sz="2000" dirty="0" err="1">
                <a:solidFill>
                  <a:schemeClr val="accent4"/>
                </a:solidFill>
                <a:cs typeface="Arial" pitchFamily="34" charset="0"/>
              </a:rPr>
              <a:t>tırnak</a:t>
            </a:r>
            <a:r>
              <a:rPr lang="en-GB" altLang="ko-KR" sz="2000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sz="2000" dirty="0" err="1">
                <a:solidFill>
                  <a:schemeClr val="accent4"/>
                </a:solidFill>
                <a:cs typeface="Arial" pitchFamily="34" charset="0"/>
              </a:rPr>
              <a:t>içine</a:t>
            </a:r>
            <a:r>
              <a:rPr lang="en-GB" altLang="ko-KR" sz="2000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sz="2000" dirty="0" err="1">
                <a:solidFill>
                  <a:schemeClr val="accent4"/>
                </a:solidFill>
                <a:cs typeface="Arial" pitchFamily="34" charset="0"/>
              </a:rPr>
              <a:t>alınmış</a:t>
            </a:r>
            <a:r>
              <a:rPr lang="en-GB" altLang="ko-KR" sz="2000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sz="2000" dirty="0" err="1">
                <a:solidFill>
                  <a:schemeClr val="accent4"/>
                </a:solidFill>
                <a:cs typeface="Arial" pitchFamily="34" charset="0"/>
              </a:rPr>
              <a:t>bir</a:t>
            </a:r>
            <a:r>
              <a:rPr lang="en-GB" altLang="ko-KR" sz="2000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sz="2000" dirty="0" err="1">
                <a:solidFill>
                  <a:schemeClr val="accent4"/>
                </a:solidFill>
                <a:cs typeface="Arial" pitchFamily="34" charset="0"/>
              </a:rPr>
              <a:t>karakter</a:t>
            </a:r>
            <a:r>
              <a:rPr lang="en-GB" altLang="ko-KR" sz="2000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sz="2000" dirty="0" err="1">
                <a:solidFill>
                  <a:schemeClr val="accent4"/>
                </a:solidFill>
                <a:cs typeface="Arial" pitchFamily="34" charset="0"/>
              </a:rPr>
              <a:t>dizisidir</a:t>
            </a:r>
            <a:r>
              <a:rPr lang="en-GB" altLang="ko-KR" sz="2000" dirty="0">
                <a:solidFill>
                  <a:schemeClr val="accent4"/>
                </a:solidFill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EC9908C-F377-4620-A71C-7D5AF49E1042}"/>
              </a:ext>
            </a:extLst>
          </p:cNvPr>
          <p:cNvGrpSpPr/>
          <p:nvPr/>
        </p:nvGrpSpPr>
        <p:grpSpPr>
          <a:xfrm>
            <a:off x="332173" y="3856838"/>
            <a:ext cx="2487939" cy="584775"/>
            <a:chOff x="5889060" y="3872747"/>
            <a:chExt cx="2527679" cy="58477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6CC3398-A277-4A9B-98EB-21694AC69F21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6C189DE-6D10-48E4-94AE-D82D5EE4D28F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nn-NO" altLang="ko-KR" sz="1600" b="1" dirty="0">
                  <a:cs typeface="Arial" pitchFamily="34" charset="0"/>
                </a:rPr>
                <a:t>Öte yandan, karakter, tek tırnak içinde</a:t>
              </a:r>
              <a:r>
                <a:rPr lang="nn-NO" altLang="ko-KR" sz="1400" dirty="0">
                  <a:cs typeface="Arial" pitchFamily="34" charset="0"/>
                </a:rPr>
                <a:t>:</a:t>
              </a:r>
              <a:endParaRPr lang="ko-KR" altLang="en-US" sz="1400" dirty="0"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3D5DD2F-03B9-4451-BD92-02FB72360C04}"/>
              </a:ext>
            </a:extLst>
          </p:cNvPr>
          <p:cNvSpPr txBox="1"/>
          <p:nvPr/>
        </p:nvSpPr>
        <p:spPr>
          <a:xfrm>
            <a:off x="8853359" y="5456009"/>
            <a:ext cx="2597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BIG DATA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2459139" y="2076272"/>
            <a:ext cx="639422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tr-TR" altLang="zh-TW" sz="2000" dirty="0">
                <a:ea typeface="新細明體" pitchFamily="18" charset="-120"/>
              </a:rPr>
              <a:t>Örneğin </a:t>
            </a:r>
            <a:r>
              <a:rPr lang="en-US" altLang="zh-TW" sz="2000" dirty="0">
                <a:ea typeface="新細明體" pitchFamily="18" charset="-120"/>
              </a:rPr>
              <a:t>, </a:t>
            </a:r>
            <a:r>
              <a:rPr lang="tr-TR" altLang="zh-TW" sz="2000" dirty="0">
                <a:ea typeface="新細明體" pitchFamily="18" charset="-120"/>
              </a:rPr>
              <a:t>bir karakter </a:t>
            </a:r>
            <a:r>
              <a:rPr lang="en-US" altLang="zh-TW" sz="2000" dirty="0">
                <a:ea typeface="新細明體" pitchFamily="18" charset="-120"/>
              </a:rPr>
              <a:t>string: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b="1" dirty="0">
                <a:solidFill>
                  <a:srgbClr val="A2C1FE"/>
                </a:solidFill>
                <a:latin typeface="Courier New" pitchFamily="49" charset="0"/>
                <a:ea typeface="新細明體" pitchFamily="18" charset="-120"/>
              </a:rPr>
              <a:t>char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 s1[2]=</a:t>
            </a:r>
            <a:r>
              <a:rPr lang="en-US" altLang="zh-TW" dirty="0">
                <a:ea typeface="新細明體" pitchFamily="18" charset="-120"/>
              </a:rPr>
              <a:t>"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a</a:t>
            </a:r>
            <a:r>
              <a:rPr lang="en-US" altLang="zh-TW" dirty="0">
                <a:ea typeface="新細明體" pitchFamily="18" charset="-120"/>
              </a:rPr>
              <a:t>"; 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chemeClr val="tx2"/>
                </a:solidFill>
                <a:latin typeface="Courier New" pitchFamily="49" charset="0"/>
                <a:ea typeface="新細明體" pitchFamily="18" charset="-120"/>
              </a:rPr>
              <a:t>//</a:t>
            </a:r>
            <a:r>
              <a:rPr lang="tr-TR" altLang="zh-TW" b="1" dirty="0">
                <a:solidFill>
                  <a:schemeClr val="tx2"/>
                </a:solidFill>
                <a:latin typeface="Courier New" pitchFamily="49" charset="0"/>
                <a:ea typeface="新細明體" pitchFamily="18" charset="-120"/>
              </a:rPr>
              <a:t>2 </a:t>
            </a:r>
            <a:r>
              <a:rPr lang="tr-TR" altLang="zh-TW" b="1" dirty="0" err="1">
                <a:solidFill>
                  <a:schemeClr val="tx2"/>
                </a:solidFill>
                <a:latin typeface="Courier New" pitchFamily="49" charset="0"/>
                <a:ea typeface="新細明體" pitchFamily="18" charset="-120"/>
              </a:rPr>
              <a:t>byte</a:t>
            </a:r>
            <a:r>
              <a:rPr lang="tr-TR" altLang="zh-TW" b="1" dirty="0">
                <a:solidFill>
                  <a:schemeClr val="tx2"/>
                </a:solidFill>
                <a:latin typeface="Courier New" pitchFamily="49" charset="0"/>
                <a:ea typeface="新細明體" pitchFamily="18" charset="-120"/>
              </a:rPr>
              <a:t> olarak saklanır</a:t>
            </a:r>
          </a:p>
          <a:p>
            <a:pPr lvl="1">
              <a:buFont typeface="Monotype Sorts" pitchFamily="2" charset="2"/>
              <a:buNone/>
            </a:pPr>
            <a:endParaRPr lang="tr-TR" altLang="zh-TW" b="1" dirty="0">
              <a:solidFill>
                <a:srgbClr val="66FF33"/>
              </a:solidFill>
              <a:latin typeface="Courier New" pitchFamily="49" charset="0"/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tr-TR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pitchFamily="18" charset="-120"/>
              </a:rPr>
              <a:t>s1: 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468398"/>
              </p:ext>
            </p:extLst>
          </p:nvPr>
        </p:nvGraphicFramePr>
        <p:xfrm>
          <a:off x="3533750" y="2936538"/>
          <a:ext cx="7647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3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Dikdörtgen 3"/>
          <p:cNvSpPr/>
          <p:nvPr/>
        </p:nvSpPr>
        <p:spPr>
          <a:xfrm>
            <a:off x="2650046" y="385683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Font typeface="Monotype Sorts" pitchFamily="2" charset="2"/>
              <a:buNone/>
            </a:pPr>
            <a:r>
              <a:rPr lang="en-US" altLang="zh-TW" b="1" dirty="0">
                <a:solidFill>
                  <a:srgbClr val="A2C1FE"/>
                </a:solidFill>
                <a:latin typeface="Courier New" pitchFamily="49" charset="0"/>
                <a:ea typeface="新細明體" pitchFamily="18" charset="-120"/>
              </a:rPr>
              <a:t>char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 s2= </a:t>
            </a:r>
            <a:r>
              <a:rPr lang="en-US" altLang="zh-TW" dirty="0">
                <a:ea typeface="新細明體" pitchFamily="18" charset="-120"/>
              </a:rPr>
              <a:t>`a`; </a:t>
            </a:r>
            <a:r>
              <a:rPr lang="en-US" altLang="zh-TW" b="1" dirty="0">
                <a:solidFill>
                  <a:schemeClr val="tx2"/>
                </a:solidFill>
                <a:latin typeface="Courier New" pitchFamily="49" charset="0"/>
                <a:ea typeface="新細明體" pitchFamily="18" charset="-120"/>
              </a:rPr>
              <a:t>// </a:t>
            </a:r>
            <a:r>
              <a:rPr lang="tr-TR" altLang="zh-TW" b="1" dirty="0">
                <a:solidFill>
                  <a:schemeClr val="tx2"/>
                </a:solidFill>
                <a:latin typeface="Courier New" pitchFamily="49" charset="0"/>
                <a:ea typeface="新細明體" pitchFamily="18" charset="-120"/>
              </a:rPr>
              <a:t>1 </a:t>
            </a:r>
            <a:r>
              <a:rPr lang="tr-TR" altLang="zh-TW" b="1" dirty="0" err="1">
                <a:solidFill>
                  <a:schemeClr val="tx2"/>
                </a:solidFill>
                <a:latin typeface="Courier New" pitchFamily="49" charset="0"/>
                <a:ea typeface="新細明體" pitchFamily="18" charset="-120"/>
              </a:rPr>
              <a:t>byte</a:t>
            </a:r>
            <a:r>
              <a:rPr lang="tr-TR" altLang="zh-TW" b="1" dirty="0">
                <a:solidFill>
                  <a:schemeClr val="tx2"/>
                </a:solidFill>
                <a:latin typeface="Courier New" pitchFamily="49" charset="0"/>
                <a:ea typeface="新細明體" pitchFamily="18" charset="-120"/>
              </a:rPr>
              <a:t> olarak depolanır</a:t>
            </a:r>
            <a:r>
              <a:rPr lang="tr-TR" altLang="zh-TW" b="1" dirty="0">
                <a:solidFill>
                  <a:srgbClr val="66FF33"/>
                </a:solidFill>
                <a:latin typeface="Courier New" pitchFamily="49" charset="0"/>
                <a:ea typeface="新細明體" pitchFamily="18" charset="-120"/>
              </a:rPr>
              <a:t>.</a:t>
            </a:r>
          </a:p>
          <a:p>
            <a:pPr lvl="1">
              <a:buFont typeface="Monotype Sorts" pitchFamily="2" charset="2"/>
              <a:buNone/>
            </a:pPr>
            <a:endParaRPr lang="tr-TR" altLang="zh-TW" b="1" dirty="0">
              <a:solidFill>
                <a:srgbClr val="66FF33"/>
              </a:solidFill>
              <a:latin typeface="Courier New" pitchFamily="49" charset="0"/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s2: </a:t>
            </a:r>
            <a:endParaRPr lang="en-US" altLang="zh-TW" sz="2000" dirty="0">
              <a:ea typeface="新細明體" pitchFamily="18" charset="-120"/>
            </a:endParaRPr>
          </a:p>
        </p:txBody>
      </p:sp>
      <p:graphicFrame>
        <p:nvGraphicFramePr>
          <p:cNvPr id="34" name="Tablo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081203"/>
              </p:ext>
            </p:extLst>
          </p:nvPr>
        </p:nvGraphicFramePr>
        <p:xfrm>
          <a:off x="3908341" y="4391014"/>
          <a:ext cx="38260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2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5" name="Picture 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99" y="5245529"/>
            <a:ext cx="6937450" cy="1305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604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tr-TR" dirty="0" err="1"/>
              <a:t>String</a:t>
            </a:r>
            <a:r>
              <a:rPr lang="tr-TR" dirty="0"/>
              <a:t> değişkenler(</a:t>
            </a:r>
            <a:r>
              <a:rPr lang="en-US" altLang="tr-TR" dirty="0"/>
              <a:t>String Variables</a:t>
            </a:r>
            <a:r>
              <a:rPr lang="tr-TR" altLang="tr-TR" dirty="0"/>
              <a:t>)</a:t>
            </a:r>
            <a:endParaRPr lang="en-US" dirty="0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1CF2E0EF-678D-4DB7-94EC-E888F9DAE5AA}"/>
              </a:ext>
            </a:extLst>
          </p:cNvPr>
          <p:cNvSpPr/>
          <p:nvPr/>
        </p:nvSpPr>
        <p:spPr>
          <a:xfrm>
            <a:off x="4836596" y="3122298"/>
            <a:ext cx="2518808" cy="1631644"/>
          </a:xfrm>
          <a:custGeom>
            <a:avLst/>
            <a:gdLst/>
            <a:ahLst/>
            <a:cxnLst/>
            <a:rect l="l" t="t" r="r" b="b"/>
            <a:pathLst>
              <a:path w="3816424" h="2472220">
                <a:moveTo>
                  <a:pt x="1972064" y="0"/>
                </a:moveTo>
                <a:cubicBezTo>
                  <a:pt x="2225646" y="0"/>
                  <a:pt x="2443064" y="140235"/>
                  <a:pt x="2531016" y="340937"/>
                </a:cubicBezTo>
                <a:cubicBezTo>
                  <a:pt x="2600132" y="306460"/>
                  <a:pt x="2678169" y="288032"/>
                  <a:pt x="2760510" y="288032"/>
                </a:cubicBezTo>
                <a:cubicBezTo>
                  <a:pt x="3009887" y="288032"/>
                  <a:pt x="3219786" y="457055"/>
                  <a:pt x="3279705" y="687381"/>
                </a:cubicBezTo>
                <a:cubicBezTo>
                  <a:pt x="3582169" y="717391"/>
                  <a:pt x="3816424" y="950318"/>
                  <a:pt x="3816424" y="1232795"/>
                </a:cubicBezTo>
                <a:lnTo>
                  <a:pt x="3816055" y="1236110"/>
                </a:lnTo>
                <a:cubicBezTo>
                  <a:pt x="3816421" y="1237213"/>
                  <a:pt x="3816424" y="1238319"/>
                  <a:pt x="3816424" y="1239425"/>
                </a:cubicBezTo>
                <a:cubicBezTo>
                  <a:pt x="3816424" y="1544322"/>
                  <a:pt x="3543509" y="1791490"/>
                  <a:pt x="3206852" y="1791490"/>
                </a:cubicBezTo>
                <a:lnTo>
                  <a:pt x="3136943" y="1786289"/>
                </a:lnTo>
                <a:cubicBezTo>
                  <a:pt x="3133151" y="1787239"/>
                  <a:pt x="3129282" y="1787343"/>
                  <a:pt x="3125386" y="1787343"/>
                </a:cubicBezTo>
                <a:lnTo>
                  <a:pt x="3087511" y="1787343"/>
                </a:lnTo>
                <a:cubicBezTo>
                  <a:pt x="3038440" y="1991344"/>
                  <a:pt x="2837482" y="2143516"/>
                  <a:pt x="2597280" y="2143516"/>
                </a:cubicBezTo>
                <a:cubicBezTo>
                  <a:pt x="2532520" y="2143516"/>
                  <a:pt x="2470613" y="2132455"/>
                  <a:pt x="2414162" y="2111319"/>
                </a:cubicBezTo>
                <a:cubicBezTo>
                  <a:pt x="2330064" y="2322315"/>
                  <a:pt x="2106542" y="2472220"/>
                  <a:pt x="1844361" y="2472220"/>
                </a:cubicBezTo>
                <a:cubicBezTo>
                  <a:pt x="1529851" y="2472220"/>
                  <a:pt x="1270971" y="2256501"/>
                  <a:pt x="1241364" y="1979223"/>
                </a:cubicBezTo>
                <a:cubicBezTo>
                  <a:pt x="1233180" y="1981311"/>
                  <a:pt x="1224850" y="1981496"/>
                  <a:pt x="1216474" y="1981496"/>
                </a:cubicBezTo>
                <a:cubicBezTo>
                  <a:pt x="1047138" y="1981496"/>
                  <a:pt x="897304" y="1905869"/>
                  <a:pt x="810084" y="1787343"/>
                </a:cubicBezTo>
                <a:lnTo>
                  <a:pt x="683468" y="1787343"/>
                </a:lnTo>
                <a:lnTo>
                  <a:pt x="669303" y="1786050"/>
                </a:lnTo>
                <a:cubicBezTo>
                  <a:pt x="649856" y="1790596"/>
                  <a:pt x="629830" y="1791490"/>
                  <a:pt x="609572" y="1791490"/>
                </a:cubicBezTo>
                <a:cubicBezTo>
                  <a:pt x="272915" y="1791490"/>
                  <a:pt x="0" y="1544322"/>
                  <a:pt x="0" y="1239425"/>
                </a:cubicBezTo>
                <a:lnTo>
                  <a:pt x="369" y="1236110"/>
                </a:lnTo>
                <a:cubicBezTo>
                  <a:pt x="3" y="1235007"/>
                  <a:pt x="0" y="1233901"/>
                  <a:pt x="0" y="1232795"/>
                </a:cubicBezTo>
                <a:cubicBezTo>
                  <a:pt x="0" y="927898"/>
                  <a:pt x="272915" y="680730"/>
                  <a:pt x="609572" y="680730"/>
                </a:cubicBezTo>
                <a:lnTo>
                  <a:pt x="648332" y="683614"/>
                </a:lnTo>
                <a:cubicBezTo>
                  <a:pt x="648074" y="682757"/>
                  <a:pt x="648072" y="681899"/>
                  <a:pt x="648072" y="681040"/>
                </a:cubicBezTo>
                <a:cubicBezTo>
                  <a:pt x="648072" y="382773"/>
                  <a:pt x="889865" y="140980"/>
                  <a:pt x="1188132" y="140980"/>
                </a:cubicBezTo>
                <a:cubicBezTo>
                  <a:pt x="1296209" y="140980"/>
                  <a:pt x="1396871" y="172727"/>
                  <a:pt x="1480802" y="228175"/>
                </a:cubicBezTo>
                <a:cubicBezTo>
                  <a:pt x="1589955" y="89512"/>
                  <a:pt x="1769468" y="0"/>
                  <a:pt x="1972064" y="0"/>
                </a:cubicBezTo>
                <a:close/>
              </a:path>
            </a:pathLst>
          </a:custGeom>
          <a:noFill/>
          <a:ln w="762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4FDB39-BC36-4918-81BE-7DE1A317F559}"/>
              </a:ext>
            </a:extLst>
          </p:cNvPr>
          <p:cNvSpPr/>
          <p:nvPr/>
        </p:nvSpPr>
        <p:spPr>
          <a:xfrm>
            <a:off x="5676070" y="1742695"/>
            <a:ext cx="797943" cy="797943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F89395-4508-41A2-B82B-7E42234E19A9}"/>
              </a:ext>
            </a:extLst>
          </p:cNvPr>
          <p:cNvSpPr/>
          <p:nvPr/>
        </p:nvSpPr>
        <p:spPr>
          <a:xfrm>
            <a:off x="2869182" y="4953012"/>
            <a:ext cx="797943" cy="797943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A9057E-FEDC-4569-BD07-2510D730E574}"/>
              </a:ext>
            </a:extLst>
          </p:cNvPr>
          <p:cNvSpPr/>
          <p:nvPr/>
        </p:nvSpPr>
        <p:spPr>
          <a:xfrm>
            <a:off x="5607294" y="5294301"/>
            <a:ext cx="797943" cy="7979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153BF8-EA68-41BB-81BC-B2AB1C047E15}"/>
              </a:ext>
            </a:extLst>
          </p:cNvPr>
          <p:cNvSpPr/>
          <p:nvPr/>
        </p:nvSpPr>
        <p:spPr>
          <a:xfrm>
            <a:off x="7581742" y="4481794"/>
            <a:ext cx="797943" cy="797943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8A4D763-8802-4CE9-985E-76AF2B24C180}"/>
              </a:ext>
            </a:extLst>
          </p:cNvPr>
          <p:cNvGrpSpPr/>
          <p:nvPr/>
        </p:nvGrpSpPr>
        <p:grpSpPr>
          <a:xfrm flipH="1">
            <a:off x="6015002" y="2628563"/>
            <a:ext cx="120077" cy="443661"/>
            <a:chOff x="1408027" y="3329887"/>
            <a:chExt cx="155342" cy="573958"/>
          </a:xfrm>
          <a:solidFill>
            <a:schemeClr val="accent3"/>
          </a:soli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71A80E-6BB4-4688-9510-FAB78E2F68B0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61D6485-9DF4-47AC-894A-E504C1FACB72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6198F9C-C4C9-4992-9C26-E91569BE6302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CA6098-0224-489D-B107-0F70C08ACEA3}"/>
              </a:ext>
            </a:extLst>
          </p:cNvPr>
          <p:cNvGrpSpPr/>
          <p:nvPr/>
        </p:nvGrpSpPr>
        <p:grpSpPr>
          <a:xfrm rot="2880000">
            <a:off x="4516343" y="4215286"/>
            <a:ext cx="120077" cy="443661"/>
            <a:chOff x="1408027" y="3329887"/>
            <a:chExt cx="155342" cy="573958"/>
          </a:xfrm>
          <a:solidFill>
            <a:schemeClr val="accent1"/>
          </a:solidFill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19E2016-2856-448D-9C65-51979562478A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A3B023-5622-4794-966F-8304C55A35A6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3ADCB25-59D9-4EC2-8534-D0DEE77B2C87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18ACF42-6025-40F4-8683-2075D5A58B3C}"/>
              </a:ext>
            </a:extLst>
          </p:cNvPr>
          <p:cNvGrpSpPr/>
          <p:nvPr/>
        </p:nvGrpSpPr>
        <p:grpSpPr>
          <a:xfrm rot="1380000">
            <a:off x="5976945" y="4784687"/>
            <a:ext cx="120077" cy="443661"/>
            <a:chOff x="1408027" y="3329887"/>
            <a:chExt cx="155342" cy="573958"/>
          </a:xfrm>
          <a:solidFill>
            <a:schemeClr val="accent2"/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170FCEF-C868-446C-A9A2-1476A9F3B276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1CF9736-5600-438F-80BD-D2EB66BCB185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02CD7D9-AD29-45E5-B47A-EDA32D7611E8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3ED04D4-FA19-4497-987E-818B8194DDB6}"/>
              </a:ext>
            </a:extLst>
          </p:cNvPr>
          <p:cNvGrpSpPr/>
          <p:nvPr/>
        </p:nvGrpSpPr>
        <p:grpSpPr>
          <a:xfrm rot="19920000" flipH="1">
            <a:off x="7527796" y="4106520"/>
            <a:ext cx="120077" cy="443661"/>
            <a:chOff x="1408027" y="3329887"/>
            <a:chExt cx="155350" cy="573958"/>
          </a:xfrm>
          <a:solidFill>
            <a:schemeClr val="accent3"/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2A840D3-AA70-4000-975B-F3A46DBA0311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115F8B1-4215-4C92-AECD-EF0832B67423}"/>
                </a:ext>
              </a:extLst>
            </p:cNvPr>
            <p:cNvSpPr/>
            <p:nvPr/>
          </p:nvSpPr>
          <p:spPr>
            <a:xfrm>
              <a:off x="1408034" y="3539195"/>
              <a:ext cx="155343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A7DED8-EEBB-412D-915C-06A131F7D567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B71E602-2873-4B06-965F-238AF6E09A4A}"/>
              </a:ext>
            </a:extLst>
          </p:cNvPr>
          <p:cNvSpPr txBox="1"/>
          <p:nvPr/>
        </p:nvSpPr>
        <p:spPr>
          <a:xfrm>
            <a:off x="5198249" y="3910906"/>
            <a:ext cx="177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RAM</a:t>
            </a:r>
          </a:p>
          <a:p>
            <a:pPr algn="ctr"/>
            <a:r>
              <a:rPr lang="tr-TR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String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B208E2-1902-4072-AA03-D4B2FF355A66}"/>
              </a:ext>
            </a:extLst>
          </p:cNvPr>
          <p:cNvSpPr txBox="1"/>
          <p:nvPr/>
        </p:nvSpPr>
        <p:spPr>
          <a:xfrm>
            <a:off x="4769050" y="1364093"/>
            <a:ext cx="3298180" cy="3416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tr-TR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char str1[6] = “Hello”;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AD7ECD-A70D-4994-8405-69732B671A80}"/>
              </a:ext>
            </a:extLst>
          </p:cNvPr>
          <p:cNvSpPr txBox="1"/>
          <p:nvPr/>
        </p:nvSpPr>
        <p:spPr>
          <a:xfrm>
            <a:off x="1680341" y="6027903"/>
            <a:ext cx="2550807" cy="2862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tr-T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char str2[] = “Hello”;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7486BB-5B7F-471D-B46B-749135A3256A}"/>
              </a:ext>
            </a:extLst>
          </p:cNvPr>
          <p:cNvSpPr txBox="1"/>
          <p:nvPr/>
        </p:nvSpPr>
        <p:spPr>
          <a:xfrm>
            <a:off x="4786566" y="6206778"/>
            <a:ext cx="2374399" cy="2862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tr-T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char *str3 = “Hello”;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71BF14-E8E0-45C3-A373-527304467797}"/>
              </a:ext>
            </a:extLst>
          </p:cNvPr>
          <p:cNvSpPr txBox="1"/>
          <p:nvPr/>
        </p:nvSpPr>
        <p:spPr>
          <a:xfrm>
            <a:off x="7604103" y="5607839"/>
            <a:ext cx="3705065" cy="2862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tr-T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char str4[6] = {‘</a:t>
            </a:r>
            <a:r>
              <a:rPr lang="en-US" altLang="tr-T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H’,’e’,’l’,’l’,’o</a:t>
            </a:r>
            <a:r>
              <a:rPr lang="en-US" altLang="tr-T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’,’\0’};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C9B1FC-E4D4-4581-AA68-26C9A950C43F}"/>
              </a:ext>
            </a:extLst>
          </p:cNvPr>
          <p:cNvSpPr txBox="1"/>
          <p:nvPr/>
        </p:nvSpPr>
        <p:spPr>
          <a:xfrm>
            <a:off x="8240957" y="1566454"/>
            <a:ext cx="34639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Yukardaki tanımlama ile 6 elemanlı bir dizi oluşturulmuştur ve;</a:t>
            </a:r>
          </a:p>
          <a:p>
            <a:endParaRPr lang="tr-TR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tr-TR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Dizinin1. Elemanı </a:t>
            </a:r>
            <a:r>
              <a:rPr lang="tr-T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  </a:t>
            </a:r>
            <a:r>
              <a:rPr lang="tr-TR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str1[0] </a:t>
            </a:r>
            <a:r>
              <a:rPr lang="tr-TR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dır</a:t>
            </a:r>
            <a:r>
              <a:rPr lang="tr-T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tr-T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Aynı zamanda dizinin ismi 1. elemanı yani 0. indeksteki elemanı </a:t>
            </a:r>
            <a:r>
              <a:rPr lang="tr-TR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gösteriri</a:t>
            </a:r>
            <a:r>
              <a:rPr lang="tr-T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yani</a:t>
            </a:r>
          </a:p>
          <a:p>
            <a:r>
              <a:rPr lang="tr-T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	str1 ==str1[0]	</a:t>
            </a:r>
          </a:p>
          <a:p>
            <a:endParaRPr lang="tr-TR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  <a:sym typeface="Wingdings" panose="05000000000000000000" pitchFamily="2" charset="2"/>
            </a:endParaRPr>
          </a:p>
          <a:p>
            <a:r>
              <a:rPr lang="tr-TR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Dizinin2. Elemanı </a:t>
            </a:r>
            <a:r>
              <a:rPr lang="tr-T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  </a:t>
            </a:r>
            <a:r>
              <a:rPr lang="tr-TR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str1[1] </a:t>
            </a:r>
            <a:r>
              <a:rPr lang="tr-TR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dır</a:t>
            </a:r>
            <a:r>
              <a:rPr lang="tr-T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. </a:t>
            </a:r>
          </a:p>
          <a:p>
            <a:r>
              <a:rPr lang="tr-T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…</a:t>
            </a:r>
          </a:p>
          <a:p>
            <a:endParaRPr lang="tr-TR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tr-T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tr-TR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Dizinin6. Elemanı </a:t>
            </a:r>
            <a:r>
              <a:rPr lang="tr-T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  </a:t>
            </a:r>
            <a:r>
              <a:rPr lang="tr-TR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str1[5] </a:t>
            </a:r>
            <a:r>
              <a:rPr lang="tr-TR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dır</a:t>
            </a:r>
            <a:r>
              <a:rPr lang="tr-T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. </a:t>
            </a:r>
          </a:p>
          <a:p>
            <a:endParaRPr lang="tr-TR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  <a:sym typeface="Wingdings" panose="05000000000000000000" pitchFamily="2" charset="2"/>
            </a:endParaRPr>
          </a:p>
          <a:p>
            <a:r>
              <a:rPr lang="tr-T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Köşeli </a:t>
            </a:r>
            <a:r>
              <a:rPr lang="tr-TR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parentez</a:t>
            </a:r>
            <a:r>
              <a:rPr lang="tr-T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tr-TR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içersine</a:t>
            </a:r>
            <a:r>
              <a:rPr lang="tr-T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yazılan pozitif tam sayı dizinin elemanının indeksini ifade eder.</a:t>
            </a: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037629-1792-4F7E-B61C-AF0FE63F4365}"/>
              </a:ext>
            </a:extLst>
          </p:cNvPr>
          <p:cNvSpPr txBox="1"/>
          <p:nvPr/>
        </p:nvSpPr>
        <p:spPr>
          <a:xfrm>
            <a:off x="548436" y="1318995"/>
            <a:ext cx="368271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ZShuTi" pitchFamily="2" charset="-122"/>
                <a:cs typeface="Arial" pitchFamily="34" charset="0"/>
              </a:rPr>
              <a:t>String</a:t>
            </a:r>
            <a:r>
              <a:rPr lang="tr-TR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ZShuTi" pitchFamily="2" charset="-122"/>
                <a:cs typeface="Arial" pitchFamily="34" charset="0"/>
              </a:rPr>
              <a:t> değişkenler en az iki elemanlı karakter dizisi olmak zorundadır. </a:t>
            </a:r>
          </a:p>
          <a:p>
            <a:endParaRPr lang="tr-TR" altLang="ko-KR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FZShuTi" pitchFamily="2" charset="-122"/>
              <a:cs typeface="Arial" pitchFamily="34" charset="0"/>
            </a:endParaRPr>
          </a:p>
          <a:p>
            <a:r>
              <a:rPr lang="tr-TR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Bir dizi </a:t>
            </a:r>
            <a:r>
              <a:rPr lang="tr-T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RAM bellekte oluşturulmuş ve arka arkaya sıralanmış tipi belli değişkenlerden  oluşur. </a:t>
            </a:r>
          </a:p>
          <a:p>
            <a:endParaRPr lang="tr-TR" altLang="ko-KR" sz="16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r>
              <a:rPr lang="tr-TR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Bu değişkenler </a:t>
            </a:r>
            <a:r>
              <a:rPr lang="tr-T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dizinin isim uzayı altında yer alırlar. Dizinin ismi ve değişkenin dizideki indeksi ile ayrıca isimlendirilirler. Dizinin içeriği okunurken veya yazılırken bu isim ve indeks kullanılır. İndeks her zaman 0(sıfır)’dan başlar.</a:t>
            </a: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Rectangle 30">
            <a:extLst>
              <a:ext uri="{FF2B5EF4-FFF2-40B4-BE49-F238E27FC236}">
                <a16:creationId xmlns:a16="http://schemas.microsoft.com/office/drawing/2014/main" id="{DE64BDE6-E97D-4B9F-8F55-5B169DD439D7}"/>
              </a:ext>
            </a:extLst>
          </p:cNvPr>
          <p:cNvSpPr/>
          <p:nvPr/>
        </p:nvSpPr>
        <p:spPr>
          <a:xfrm>
            <a:off x="5862870" y="552384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Frame 17">
            <a:extLst>
              <a:ext uri="{FF2B5EF4-FFF2-40B4-BE49-F238E27FC236}">
                <a16:creationId xmlns:a16="http://schemas.microsoft.com/office/drawing/2014/main" id="{BB06DA03-C930-4A73-86B9-22D235D516EF}"/>
              </a:ext>
            </a:extLst>
          </p:cNvPr>
          <p:cNvSpPr/>
          <p:nvPr/>
        </p:nvSpPr>
        <p:spPr>
          <a:xfrm>
            <a:off x="3096288" y="5180118"/>
            <a:ext cx="343730" cy="34373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Rounded Rectangle 5">
            <a:extLst>
              <a:ext uri="{FF2B5EF4-FFF2-40B4-BE49-F238E27FC236}">
                <a16:creationId xmlns:a16="http://schemas.microsoft.com/office/drawing/2014/main" id="{64838679-BE28-4C8C-B058-9675CB19099C}"/>
              </a:ext>
            </a:extLst>
          </p:cNvPr>
          <p:cNvSpPr/>
          <p:nvPr/>
        </p:nvSpPr>
        <p:spPr>
          <a:xfrm flipH="1">
            <a:off x="7784871" y="471920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ectangle 36">
            <a:extLst>
              <a:ext uri="{FF2B5EF4-FFF2-40B4-BE49-F238E27FC236}">
                <a16:creationId xmlns:a16="http://schemas.microsoft.com/office/drawing/2014/main" id="{D9C1897A-47BB-421F-9AE0-1109017D3EA4}"/>
              </a:ext>
            </a:extLst>
          </p:cNvPr>
          <p:cNvSpPr/>
          <p:nvPr/>
        </p:nvSpPr>
        <p:spPr>
          <a:xfrm>
            <a:off x="5901172" y="1982750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자유형 151">
            <a:extLst>
              <a:ext uri="{FF2B5EF4-FFF2-40B4-BE49-F238E27FC236}">
                <a16:creationId xmlns:a16="http://schemas.microsoft.com/office/drawing/2014/main" id="{7F21A49A-9F2C-4116-9D5A-2C9B419BE68A}"/>
              </a:ext>
            </a:extLst>
          </p:cNvPr>
          <p:cNvSpPr/>
          <p:nvPr/>
        </p:nvSpPr>
        <p:spPr>
          <a:xfrm>
            <a:off x="5824120" y="3344620"/>
            <a:ext cx="525858" cy="551925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58" name="Dirsek Bağlayıcısı 57"/>
          <p:cNvCxnSpPr/>
          <p:nvPr/>
        </p:nvCxnSpPr>
        <p:spPr>
          <a:xfrm flipV="1">
            <a:off x="6052492" y="1145136"/>
            <a:ext cx="749960" cy="218957"/>
          </a:xfrm>
          <a:prstGeom prst="bentConnector3">
            <a:avLst>
              <a:gd name="adj1" fmla="val 21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43">
            <a:extLst>
              <a:ext uri="{FF2B5EF4-FFF2-40B4-BE49-F238E27FC236}">
                <a16:creationId xmlns:a16="http://schemas.microsoft.com/office/drawing/2014/main" id="{A87486BB-5B7F-471D-B46B-749135A3256A}"/>
              </a:ext>
            </a:extLst>
          </p:cNvPr>
          <p:cNvSpPr txBox="1"/>
          <p:nvPr/>
        </p:nvSpPr>
        <p:spPr>
          <a:xfrm>
            <a:off x="6319436" y="1005508"/>
            <a:ext cx="2374399" cy="2862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tr-TR" altLang="tr-TR" sz="1400" b="1" dirty="0">
                <a:solidFill>
                  <a:srgbClr val="FF0000"/>
                </a:solidFill>
                <a:ea typeface="FZShuTi" pitchFamily="2" charset="-122"/>
                <a:cs typeface="Arial" pitchFamily="34" charset="0"/>
              </a:rPr>
              <a:t>Dizinin ismi</a:t>
            </a:r>
            <a:endParaRPr lang="en-US" altLang="tr-TR" sz="1400" b="1" dirty="0">
              <a:solidFill>
                <a:srgbClr val="FF0000"/>
              </a:solidFill>
              <a:ea typeface="FZShuTi" pitchFamily="2" charset="-122"/>
              <a:cs typeface="Arial" pitchFamily="34" charset="0"/>
            </a:endParaRPr>
          </a:p>
        </p:txBody>
      </p:sp>
      <p:cxnSp>
        <p:nvCxnSpPr>
          <p:cNvPr id="61" name="Dirsek Bağlayıcısı 60"/>
          <p:cNvCxnSpPr>
            <a:stCxn id="42" idx="0"/>
          </p:cNvCxnSpPr>
          <p:nvPr/>
        </p:nvCxnSpPr>
        <p:spPr>
          <a:xfrm rot="5400000" flipH="1" flipV="1">
            <a:off x="7476510" y="260625"/>
            <a:ext cx="45098" cy="21618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Dikdörtgen 68"/>
          <p:cNvSpPr/>
          <p:nvPr/>
        </p:nvSpPr>
        <p:spPr>
          <a:xfrm>
            <a:off x="8067230" y="1175879"/>
            <a:ext cx="1830950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tr-TR" altLang="tr-TR" sz="1400" b="1" dirty="0">
                <a:solidFill>
                  <a:srgbClr val="FF0000"/>
                </a:solidFill>
                <a:ea typeface="FZShuTi" pitchFamily="2" charset="-122"/>
                <a:cs typeface="Arial" pitchFamily="34" charset="0"/>
              </a:rPr>
              <a:t>Eleman sayısı</a:t>
            </a:r>
            <a:endParaRPr lang="en-US" altLang="tr-TR" sz="1400" b="1" dirty="0">
              <a:solidFill>
                <a:srgbClr val="FF0000"/>
              </a:solidFill>
              <a:ea typeface="FZShuTi" pitchFamily="2" charset="-122"/>
              <a:cs typeface="Arial" pitchFamily="34" charset="0"/>
            </a:endParaRPr>
          </a:p>
        </p:txBody>
      </p:sp>
      <p:cxnSp>
        <p:nvCxnSpPr>
          <p:cNvPr id="71" name="Düz Ok Bağlayıcısı 70"/>
          <p:cNvCxnSpPr/>
          <p:nvPr/>
        </p:nvCxnSpPr>
        <p:spPr>
          <a:xfrm>
            <a:off x="10297682" y="3344620"/>
            <a:ext cx="589660" cy="210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Düz Ok Bağlayıcısı 72"/>
          <p:cNvCxnSpPr/>
          <p:nvPr/>
        </p:nvCxnSpPr>
        <p:spPr>
          <a:xfrm flipV="1">
            <a:off x="10383140" y="3620582"/>
            <a:ext cx="444381" cy="86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Dikdörtgen 75"/>
          <p:cNvSpPr/>
          <p:nvPr/>
        </p:nvSpPr>
        <p:spPr>
          <a:xfrm>
            <a:off x="10552980" y="3330191"/>
            <a:ext cx="144302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tr-TR" altLang="tr-TR" sz="1400" b="1" dirty="0">
                <a:solidFill>
                  <a:srgbClr val="FF0000"/>
                </a:solidFill>
                <a:ea typeface="FZShuTi" pitchFamily="2" charset="-122"/>
                <a:cs typeface="Arial" pitchFamily="34" charset="0"/>
              </a:rPr>
              <a:t>Elemanın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tr-TR" altLang="tr-TR" sz="1400" b="1" dirty="0">
                <a:solidFill>
                  <a:srgbClr val="FF0000"/>
                </a:solidFill>
                <a:ea typeface="FZShuTi" pitchFamily="2" charset="-122"/>
                <a:cs typeface="Arial" pitchFamily="34" charset="0"/>
              </a:rPr>
              <a:t>İndeksi.</a:t>
            </a:r>
            <a:endParaRPr lang="en-US" altLang="tr-TR" sz="1400" b="1" dirty="0">
              <a:solidFill>
                <a:srgbClr val="FF0000"/>
              </a:solidFill>
              <a:ea typeface="FZShuTi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0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084E826-761C-4980-9B99-1CF80CB73AD0}"/>
              </a:ext>
            </a:extLst>
          </p:cNvPr>
          <p:cNvGrpSpPr/>
          <p:nvPr/>
        </p:nvGrpSpPr>
        <p:grpSpPr>
          <a:xfrm>
            <a:off x="5795802" y="840197"/>
            <a:ext cx="5105230" cy="6293350"/>
            <a:chOff x="5840272" y="742562"/>
            <a:chExt cx="2844742" cy="385278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B29D82-6A98-463D-A002-35875D32DB85}"/>
                </a:ext>
              </a:extLst>
            </p:cNvPr>
            <p:cNvSpPr/>
            <p:nvPr/>
          </p:nvSpPr>
          <p:spPr>
            <a:xfrm>
              <a:off x="5941814" y="931986"/>
              <a:ext cx="2743200" cy="366336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D05618F-4A57-444D-B8D3-B562EB3A9094}"/>
                </a:ext>
              </a:extLst>
            </p:cNvPr>
            <p:cNvSpPr/>
            <p:nvPr/>
          </p:nvSpPr>
          <p:spPr>
            <a:xfrm>
              <a:off x="5840273" y="742562"/>
              <a:ext cx="1773866" cy="231175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B999AF-AD38-492F-ADD7-B8ACCC68292B}"/>
                </a:ext>
              </a:extLst>
            </p:cNvPr>
            <p:cNvSpPr txBox="1"/>
            <p:nvPr/>
          </p:nvSpPr>
          <p:spPr>
            <a:xfrm>
              <a:off x="5840272" y="778097"/>
              <a:ext cx="1715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altLang="ko-KR" sz="1400" b="1" dirty="0">
                  <a:solidFill>
                    <a:schemeClr val="bg1"/>
                  </a:solidFill>
                  <a:cs typeface="Arial" pitchFamily="34" charset="0"/>
                </a:rPr>
                <a:t>Nasıl Değiştirirler?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FE65E0-C83B-49FE-A097-74C60F79CC69}"/>
                </a:ext>
              </a:extLst>
            </p:cNvPr>
            <p:cNvSpPr txBox="1"/>
            <p:nvPr/>
          </p:nvSpPr>
          <p:spPr>
            <a:xfrm>
              <a:off x="6158525" y="990552"/>
              <a:ext cx="2438675" cy="3457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sz="12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String</a:t>
              </a:r>
              <a:r>
                <a:rPr lang="tr-TR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değişkenler</a:t>
              </a:r>
              <a:r>
                <a:rPr lang="tr-TR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değiştirilemez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ancak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işaretçi</a:t>
              </a:r>
              <a:r>
                <a:rPr lang="en-US" altLang="ko-KR" sz="12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 </a:t>
              </a:r>
              <a:r>
                <a:rPr lang="tr-TR" altLang="ko-KR" sz="12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(</a:t>
              </a:r>
              <a:r>
                <a:rPr lang="tr-TR" altLang="ko-KR" sz="1200" b="1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pointer</a:t>
              </a:r>
              <a:r>
                <a:rPr lang="tr-TR" altLang="ko-KR" sz="12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) </a:t>
              </a:r>
              <a:r>
                <a:rPr lang="en-US" altLang="ko-KR" sz="12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değişkenleri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kullanılabilir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</a:t>
              </a:r>
              <a:endParaRPr lang="tr-TR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endParaRPr lang="tr-TR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tr-TR" sz="1300" b="1" dirty="0"/>
                <a:t>    </a:t>
              </a:r>
              <a:r>
                <a:rPr lang="en-US" sz="1300" b="1" dirty="0"/>
                <a:t>char* str1 = "hello";   /* str1 unchangeable */</a:t>
              </a:r>
            </a:p>
            <a:p>
              <a:r>
                <a:rPr lang="tr-TR" sz="1300" b="1" dirty="0"/>
                <a:t>    </a:t>
              </a:r>
              <a:r>
                <a:rPr lang="tr-TR" sz="1300" b="1" dirty="0" err="1"/>
                <a:t>printf</a:t>
              </a:r>
              <a:r>
                <a:rPr lang="tr-TR" sz="1300" b="1" dirty="0"/>
                <a:t>("str1:%s\n", str1);</a:t>
              </a:r>
            </a:p>
            <a:p>
              <a:endParaRPr lang="tr-TR" sz="1300" b="1" dirty="0"/>
            </a:p>
            <a:p>
              <a:r>
                <a:rPr lang="en-US" sz="1300" b="1" dirty="0"/>
                <a:t>    char* str2 = "goodbye"; /* str2 unchangeable */</a:t>
              </a:r>
            </a:p>
            <a:p>
              <a:r>
                <a:rPr lang="tr-TR" sz="1300" b="1" dirty="0"/>
                <a:t>    </a:t>
              </a:r>
              <a:r>
                <a:rPr lang="tr-TR" sz="1300" b="1" dirty="0" err="1"/>
                <a:t>printf</a:t>
              </a:r>
              <a:r>
                <a:rPr lang="tr-TR" sz="1300" b="1" dirty="0"/>
                <a:t>("str2:%s\n", str2);</a:t>
              </a:r>
            </a:p>
            <a:p>
              <a:endParaRPr lang="tr-TR" sz="1300" b="1" dirty="0"/>
            </a:p>
            <a:p>
              <a:r>
                <a:rPr lang="en-US" sz="1300" b="1" dirty="0"/>
                <a:t>    char* str3; /* </a:t>
              </a:r>
              <a:r>
                <a:rPr lang="en-US" sz="1300" b="1" dirty="0" err="1"/>
                <a:t>bağlı</a:t>
              </a:r>
              <a:r>
                <a:rPr lang="en-US" sz="1300" b="1" dirty="0"/>
                <a:t> </a:t>
              </a:r>
              <a:r>
                <a:rPr lang="en-US" sz="1300" b="1" dirty="0" err="1"/>
                <a:t>değil</a:t>
              </a:r>
              <a:r>
                <a:rPr lang="en-US" sz="1300" b="1" dirty="0"/>
                <a:t> */</a:t>
              </a:r>
            </a:p>
            <a:p>
              <a:r>
                <a:rPr lang="tr-TR" sz="1300" b="1" dirty="0"/>
                <a:t>    </a:t>
              </a:r>
              <a:r>
                <a:rPr lang="tr-TR" sz="1300" b="1" dirty="0" err="1"/>
                <a:t>printf</a:t>
              </a:r>
              <a:r>
                <a:rPr lang="tr-TR" sz="1300" b="1" dirty="0"/>
                <a:t>("\</a:t>
              </a:r>
              <a:r>
                <a:rPr lang="tr-TR" sz="1300" b="1" dirty="0" err="1"/>
                <a:t>nDegiskene</a:t>
              </a:r>
              <a:r>
                <a:rPr lang="tr-TR" sz="1300" b="1" dirty="0"/>
                <a:t> atama: \n");</a:t>
              </a:r>
            </a:p>
            <a:p>
              <a:endParaRPr lang="tr-TR" sz="1300" b="1" dirty="0"/>
            </a:p>
            <a:p>
              <a:r>
                <a:rPr lang="en-US" sz="1300" b="1" dirty="0"/>
                <a:t>    str3 = str1; /* </a:t>
              </a:r>
              <a:r>
                <a:rPr lang="en-US" sz="1300" b="1" dirty="0" err="1"/>
                <a:t>aynı</a:t>
              </a:r>
              <a:r>
                <a:rPr lang="en-US" sz="1300" b="1" dirty="0"/>
                <a:t> </a:t>
              </a:r>
              <a:r>
                <a:rPr lang="tr-TR" sz="1300" b="1" dirty="0" err="1"/>
                <a:t>stringi</a:t>
              </a:r>
              <a:r>
                <a:rPr lang="en-US" sz="1300" b="1" dirty="0"/>
                <a:t> </a:t>
              </a:r>
              <a:r>
                <a:rPr lang="en-US" sz="1300" b="1" dirty="0" err="1"/>
                <a:t>gösterir</a:t>
              </a:r>
              <a:r>
                <a:rPr lang="en-US" sz="1300" b="1" dirty="0"/>
                <a:t> s1 </a:t>
              </a:r>
              <a:r>
                <a:rPr lang="en-US" sz="1300" b="1" dirty="0" err="1"/>
                <a:t>bağlı</a:t>
              </a:r>
              <a:r>
                <a:rPr lang="en-US" sz="1300" b="1" dirty="0"/>
                <a:t> */</a:t>
              </a:r>
            </a:p>
            <a:p>
              <a:r>
                <a:rPr lang="tr-TR" sz="1300" b="1" dirty="0"/>
                <a:t>    </a:t>
              </a:r>
              <a:r>
                <a:rPr lang="tr-TR" sz="1300" b="1" dirty="0" err="1"/>
                <a:t>printf</a:t>
              </a:r>
              <a:r>
                <a:rPr lang="tr-TR" sz="1300" b="1" dirty="0"/>
                <a:t>("str3:%s\n",str3);</a:t>
              </a:r>
            </a:p>
            <a:p>
              <a:endParaRPr lang="tr-TR" sz="1300" b="1" dirty="0"/>
            </a:p>
            <a:p>
              <a:r>
                <a:rPr lang="tr-TR" sz="1300" b="1" dirty="0"/>
                <a:t>    str3 = str2;</a:t>
              </a:r>
            </a:p>
            <a:p>
              <a:r>
                <a:rPr lang="tr-TR" sz="1300" b="1" dirty="0"/>
                <a:t>    </a:t>
              </a:r>
              <a:r>
                <a:rPr lang="tr-TR" sz="1300" b="1" dirty="0" err="1"/>
                <a:t>printf</a:t>
              </a:r>
              <a:r>
                <a:rPr lang="tr-TR" sz="1300" b="1" dirty="0"/>
                <a:t>("str3:%s\n", str3);</a:t>
              </a:r>
            </a:p>
            <a:p>
              <a:endParaRPr lang="tr-TR" sz="1300" b="1" dirty="0"/>
            </a:p>
            <a:p>
              <a:r>
                <a:rPr lang="pt-BR" sz="1300" b="1" dirty="0"/>
                <a:t>    printf("\nYeni icerik atama: \n");</a:t>
              </a:r>
            </a:p>
            <a:p>
              <a:endParaRPr lang="tr-TR" sz="1300" b="1" dirty="0"/>
            </a:p>
            <a:p>
              <a:r>
                <a:rPr lang="tr-TR" sz="1300" b="1" dirty="0"/>
                <a:t>    str1 = "Merhaba1";</a:t>
              </a:r>
            </a:p>
            <a:p>
              <a:r>
                <a:rPr lang="tr-TR" sz="1300" b="1" dirty="0"/>
                <a:t>    </a:t>
              </a:r>
              <a:r>
                <a:rPr lang="tr-TR" sz="1300" b="1" dirty="0" err="1"/>
                <a:t>printf</a:t>
              </a:r>
              <a:r>
                <a:rPr lang="tr-TR" sz="1300" b="1" dirty="0"/>
                <a:t>("str1:%s\n", str1);</a:t>
              </a:r>
            </a:p>
            <a:p>
              <a:endParaRPr lang="tr-TR" sz="1300" b="1" dirty="0"/>
            </a:p>
            <a:p>
              <a:r>
                <a:rPr lang="tr-TR" sz="1300" b="1" dirty="0"/>
                <a:t>    str2 = "Merhaba2";</a:t>
              </a:r>
            </a:p>
            <a:p>
              <a:r>
                <a:rPr lang="tr-TR" sz="1300" b="1" dirty="0"/>
                <a:t>    </a:t>
              </a:r>
              <a:r>
                <a:rPr lang="tr-TR" sz="1300" b="1" dirty="0" err="1"/>
                <a:t>printf</a:t>
              </a:r>
              <a:r>
                <a:rPr lang="tr-TR" sz="1300" b="1" dirty="0"/>
                <a:t>("str2:%s\n", str2);</a:t>
              </a:r>
            </a:p>
            <a:p>
              <a:endParaRPr lang="tr-TR" sz="1300" b="1" dirty="0"/>
            </a:p>
            <a:p>
              <a:r>
                <a:rPr lang="tr-TR" sz="1300" b="1" dirty="0"/>
                <a:t>    str3 = "Merhaba3";</a:t>
              </a:r>
            </a:p>
            <a:p>
              <a:r>
                <a:rPr lang="tr-TR" sz="1300" b="1" dirty="0"/>
                <a:t>    </a:t>
              </a:r>
              <a:r>
                <a:rPr lang="tr-TR" sz="1300" b="1" dirty="0" err="1"/>
                <a:t>printf</a:t>
              </a:r>
              <a:r>
                <a:rPr lang="tr-TR" sz="1300" b="1" dirty="0"/>
                <a:t>("str3:%s\n", str3);</a:t>
              </a:r>
              <a:endParaRPr lang="en-US" altLang="ko-KR" sz="13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52E615-AF19-4E1B-B7D5-05E689EC3B54}"/>
              </a:ext>
            </a:extLst>
          </p:cNvPr>
          <p:cNvGrpSpPr/>
          <p:nvPr/>
        </p:nvGrpSpPr>
        <p:grpSpPr>
          <a:xfrm>
            <a:off x="123943" y="1000112"/>
            <a:ext cx="5257564" cy="1833163"/>
            <a:chOff x="6442066" y="2444599"/>
            <a:chExt cx="5257564" cy="183316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9A5B5C5-70DB-40D6-8159-0733660FD818}"/>
                </a:ext>
              </a:extLst>
            </p:cNvPr>
            <p:cNvGrpSpPr/>
            <p:nvPr/>
          </p:nvGrpSpPr>
          <p:grpSpPr>
            <a:xfrm>
              <a:off x="9185029" y="2450892"/>
              <a:ext cx="2514601" cy="1736505"/>
              <a:chOff x="6031523" y="778095"/>
              <a:chExt cx="2514601" cy="173650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C04C95E-CE4D-4872-AD43-842FE593C991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E925DAC-9DC7-4015-85D7-8EA0F3FD4AC5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17EC30-FAF4-4BEF-8D30-052BAAE76070}"/>
                  </a:ext>
                </a:extLst>
              </p:cNvPr>
              <p:cNvSpPr txBox="1"/>
              <p:nvPr/>
            </p:nvSpPr>
            <p:spPr>
              <a:xfrm>
                <a:off x="6090375" y="819848"/>
                <a:ext cx="1464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Sonrasında;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424E76-DB0B-44E0-951A-219996937979}"/>
                  </a:ext>
                </a:extLst>
              </p:cNvPr>
              <p:cNvSpPr txBox="1"/>
              <p:nvPr/>
            </p:nvSpPr>
            <p:spPr>
              <a:xfrm>
                <a:off x="6525936" y="1219970"/>
                <a:ext cx="1877468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s1= </a:t>
                </a:r>
                <a:r>
                  <a:rPr lang="en-US" altLang="zh-TW" sz="1200" dirty="0">
                    <a:solidFill>
                      <a:schemeClr val="bg1"/>
                    </a:solidFill>
                    <a:ea typeface="新細明體" pitchFamily="18" charset="-120"/>
                  </a:rPr>
                  <a:t>"</a:t>
                </a:r>
                <a:r>
                  <a:rPr lang="tr-TR" altLang="zh-TW" sz="1200" dirty="0">
                    <a:solidFill>
                      <a:schemeClr val="bg1"/>
                    </a:solidFill>
                    <a:ea typeface="新細明體" pitchFamily="18" charset="-120"/>
                  </a:rPr>
                  <a:t>selam</a:t>
                </a:r>
                <a:r>
                  <a:rPr lang="en-US" altLang="zh-TW" sz="1200" dirty="0">
                    <a:solidFill>
                      <a:schemeClr val="bg1"/>
                    </a:solidFill>
                    <a:ea typeface="新細明體" pitchFamily="18" charset="-120"/>
                  </a:rPr>
                  <a:t>";</a:t>
                </a:r>
                <a:endParaRPr lang="tr-TR" altLang="zh-TW" sz="1200" dirty="0">
                  <a:solidFill>
                    <a:schemeClr val="bg1"/>
                  </a:solidFill>
                  <a:ea typeface="新細明體" pitchFamily="18" charset="-120"/>
                </a:endParaRPr>
              </a:p>
              <a:p>
                <a:r>
                  <a:rPr lang="tr-TR" altLang="zh-TW" sz="1200" dirty="0">
                    <a:ea typeface="新細明體" pitchFamily="18" charset="-120"/>
                  </a:rPr>
                  <a:t>Veya;</a:t>
                </a:r>
              </a:p>
              <a:p>
                <a:r>
                  <a:rPr lang="tr-TR" altLang="zh-TW" sz="1200" dirty="0">
                    <a:solidFill>
                      <a:schemeClr val="bg1"/>
                    </a:solidFill>
                    <a:ea typeface="新細明體" pitchFamily="18" charset="-120"/>
                  </a:rPr>
                  <a:t>s1=s2;  </a:t>
                </a:r>
              </a:p>
              <a:p>
                <a:r>
                  <a:rPr lang="tr-TR" altLang="zh-TW" sz="1200" dirty="0">
                    <a:ea typeface="新細明體" pitchFamily="18" charset="-120"/>
                  </a:rPr>
                  <a:t>Şeklinde </a:t>
                </a:r>
                <a:r>
                  <a:rPr lang="tr-TR" altLang="zh-TW" sz="1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itchFamily="18" charset="-120"/>
                  </a:rPr>
                  <a:t>değiştirilemezler.</a:t>
                </a:r>
                <a:endParaRPr lang="tr-TR" altLang="zh-TW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endParaRPr>
              </a:p>
              <a:p>
                <a:endParaRPr lang="tr-TR" altLang="zh-TW" sz="1200" dirty="0">
                  <a:ea typeface="新細明體" pitchFamily="18" charset="-12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6AAE7A2-6345-41B3-81CB-7B027A0DD739}"/>
                </a:ext>
              </a:extLst>
            </p:cNvPr>
            <p:cNvGrpSpPr/>
            <p:nvPr/>
          </p:nvGrpSpPr>
          <p:grpSpPr>
            <a:xfrm>
              <a:off x="6442066" y="2444599"/>
              <a:ext cx="2455749" cy="1833163"/>
              <a:chOff x="6090375" y="771802"/>
              <a:chExt cx="2455749" cy="183316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04823C5-AAD3-4FB3-A25D-C238181A022C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5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79426DEA-E145-4CB5-A124-03449CFBB3D2}"/>
                  </a:ext>
                </a:extLst>
              </p:cNvPr>
              <p:cNvSpPr/>
              <p:nvPr/>
            </p:nvSpPr>
            <p:spPr>
              <a:xfrm>
                <a:off x="6383216" y="771802"/>
                <a:ext cx="158261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DFB5B5-FA64-4BEE-B753-0656AB389907}"/>
                  </a:ext>
                </a:extLst>
              </p:cNvPr>
              <p:cNvSpPr txBox="1"/>
              <p:nvPr/>
            </p:nvSpPr>
            <p:spPr>
              <a:xfrm>
                <a:off x="6090375" y="819848"/>
                <a:ext cx="1952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Tanımlanırken; 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C24BE7-F4B7-4B22-90D0-D58085FC6A1F}"/>
                  </a:ext>
                </a:extLst>
              </p:cNvPr>
              <p:cNvSpPr txBox="1"/>
              <p:nvPr/>
            </p:nvSpPr>
            <p:spPr>
              <a:xfrm>
                <a:off x="6525936" y="1219970"/>
                <a:ext cx="202018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Başlangıç ifadesi alabilirler.</a:t>
                </a:r>
              </a:p>
              <a:p>
                <a:endParaRPr lang="tr-TR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tr-TR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Ör.:</a:t>
                </a:r>
              </a:p>
              <a:p>
                <a:endParaRPr lang="tr-TR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altLang="zh-TW" sz="1200" b="1" dirty="0">
                    <a:solidFill>
                      <a:srgbClr val="A2C1FE"/>
                    </a:solidFill>
                    <a:latin typeface="Courier New" pitchFamily="49" charset="0"/>
                    <a:ea typeface="新細明體" pitchFamily="18" charset="-120"/>
                  </a:rPr>
                  <a:t>char</a:t>
                </a:r>
                <a:r>
                  <a:rPr lang="en-US" altLang="zh-TW" sz="1200" b="1" dirty="0">
                    <a:latin typeface="Courier New" pitchFamily="49" charset="0"/>
                    <a:ea typeface="新細明體" pitchFamily="18" charset="-120"/>
                  </a:rPr>
                  <a:t> s1[</a:t>
                </a:r>
                <a:r>
                  <a:rPr lang="tr-TR" altLang="zh-TW" sz="1200" b="1" dirty="0">
                    <a:latin typeface="Courier New" pitchFamily="49" charset="0"/>
                    <a:ea typeface="新細明體" pitchFamily="18" charset="-120"/>
                  </a:rPr>
                  <a:t>6</a:t>
                </a:r>
                <a:r>
                  <a:rPr lang="en-US" altLang="zh-TW" sz="1200" b="1" dirty="0">
                    <a:latin typeface="Courier New" pitchFamily="49" charset="0"/>
                    <a:ea typeface="新細明體" pitchFamily="18" charset="-120"/>
                  </a:rPr>
                  <a:t>]=</a:t>
                </a:r>
                <a:r>
                  <a:rPr lang="en-US" altLang="zh-TW" sz="1200" dirty="0">
                    <a:ea typeface="新細明體" pitchFamily="18" charset="-120"/>
                  </a:rPr>
                  <a:t>"</a:t>
                </a:r>
                <a:r>
                  <a:rPr lang="tr-TR" altLang="zh-TW" sz="1200" b="1" dirty="0" err="1">
                    <a:latin typeface="Courier New" pitchFamily="49" charset="0"/>
                    <a:ea typeface="新細明體" pitchFamily="18" charset="-120"/>
                  </a:rPr>
                  <a:t>hello</a:t>
                </a:r>
                <a:r>
                  <a:rPr lang="en-US" altLang="zh-TW" sz="1200" dirty="0">
                    <a:ea typeface="新細明體" pitchFamily="18" charset="-120"/>
                  </a:rPr>
                  <a:t>";</a:t>
                </a:r>
                <a:endParaRPr lang="tr-TR" altLang="zh-TW" sz="1200" dirty="0">
                  <a:ea typeface="新細明體" pitchFamily="18" charset="-120"/>
                </a:endParaRPr>
              </a:p>
              <a:p>
                <a:r>
                  <a:rPr lang="en-US" altLang="zh-TW" sz="1200" b="1" dirty="0">
                    <a:solidFill>
                      <a:srgbClr val="A2C1FE"/>
                    </a:solidFill>
                    <a:latin typeface="Courier New" pitchFamily="49" charset="0"/>
                    <a:ea typeface="新細明體" pitchFamily="18" charset="-120"/>
                  </a:rPr>
                  <a:t>char</a:t>
                </a:r>
                <a:r>
                  <a:rPr lang="en-US" altLang="zh-TW" sz="1200" b="1" dirty="0">
                    <a:latin typeface="Courier New" pitchFamily="49" charset="0"/>
                    <a:ea typeface="新細明體" pitchFamily="18" charset="-120"/>
                  </a:rPr>
                  <a:t> s</a:t>
                </a:r>
                <a:r>
                  <a:rPr lang="tr-TR" altLang="zh-TW" sz="1200" b="1" dirty="0">
                    <a:latin typeface="Courier New" pitchFamily="49" charset="0"/>
                    <a:ea typeface="新細明體" pitchFamily="18" charset="-120"/>
                  </a:rPr>
                  <a:t>2</a:t>
                </a:r>
                <a:r>
                  <a:rPr lang="en-US" altLang="zh-TW" sz="1200" b="1" dirty="0">
                    <a:latin typeface="Courier New" pitchFamily="49" charset="0"/>
                    <a:ea typeface="新細明體" pitchFamily="18" charset="-120"/>
                  </a:rPr>
                  <a:t>[</a:t>
                </a:r>
                <a:r>
                  <a:rPr lang="tr-TR" altLang="zh-TW" sz="1200" b="1" dirty="0">
                    <a:latin typeface="Courier New" pitchFamily="49" charset="0"/>
                    <a:ea typeface="新細明體" pitchFamily="18" charset="-120"/>
                  </a:rPr>
                  <a:t>6;</a:t>
                </a:r>
                <a:endPara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A3D444-F46D-4F17-BF36-04EA53966BBC}"/>
              </a:ext>
            </a:extLst>
          </p:cNvPr>
          <p:cNvGrpSpPr/>
          <p:nvPr/>
        </p:nvGrpSpPr>
        <p:grpSpPr>
          <a:xfrm>
            <a:off x="346992" y="3004399"/>
            <a:ext cx="3197226" cy="3492849"/>
            <a:chOff x="6031523" y="778095"/>
            <a:chExt cx="2312790" cy="176824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39C1B5F-C69F-4D54-848C-986E7863A7C5}"/>
                </a:ext>
              </a:extLst>
            </p:cNvPr>
            <p:cNvSpPr/>
            <p:nvPr/>
          </p:nvSpPr>
          <p:spPr>
            <a:xfrm>
              <a:off x="6181405" y="963723"/>
              <a:ext cx="2162908" cy="1582615"/>
            </a:xfrm>
            <a:prstGeom prst="rect">
              <a:avLst/>
            </a:prstGeom>
            <a:solidFill>
              <a:schemeClr val="accent5">
                <a:alpha val="7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238E599-161B-4F61-9D1D-C35A0B315FFE}"/>
                </a:ext>
              </a:extLst>
            </p:cNvPr>
            <p:cNvSpPr/>
            <p:nvPr/>
          </p:nvSpPr>
          <p:spPr>
            <a:xfrm>
              <a:off x="6031523" y="778095"/>
              <a:ext cx="2143068" cy="195641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0429A5-1862-442C-8D18-0BA19DD329D4}"/>
                </a:ext>
              </a:extLst>
            </p:cNvPr>
            <p:cNvSpPr txBox="1"/>
            <p:nvPr/>
          </p:nvSpPr>
          <p:spPr>
            <a:xfrm>
              <a:off x="6090375" y="793890"/>
              <a:ext cx="16654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Değiştrimek</a:t>
              </a:r>
              <a:r>
                <a:rPr lang="tr-TR" altLang="ko-KR" sz="1400" b="1" dirty="0">
                  <a:solidFill>
                    <a:schemeClr val="bg1"/>
                  </a:solidFill>
                  <a:cs typeface="Arial" pitchFamily="34" charset="0"/>
                </a:rPr>
                <a:t> istenirse;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22E9A4-E343-4B40-B83F-48C3AC84D9C8}"/>
                </a:ext>
              </a:extLst>
            </p:cNvPr>
            <p:cNvSpPr txBox="1"/>
            <p:nvPr/>
          </p:nvSpPr>
          <p:spPr>
            <a:xfrm>
              <a:off x="6284255" y="1012308"/>
              <a:ext cx="1877468" cy="1262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/>
                <a:t> </a:t>
              </a:r>
              <a:r>
                <a:rPr lang="tr-TR" sz="1200" dirty="0" err="1"/>
                <a:t>printf</a:t>
              </a:r>
              <a:r>
                <a:rPr lang="tr-TR" sz="1200" dirty="0"/>
                <a:t>("\</a:t>
              </a:r>
              <a:r>
                <a:rPr lang="tr-TR" sz="1200" dirty="0" err="1"/>
                <a:t>nYanlıs</a:t>
              </a:r>
              <a:r>
                <a:rPr lang="tr-TR" sz="1200" dirty="0"/>
                <a:t> </a:t>
              </a:r>
              <a:r>
                <a:rPr lang="tr-TR" sz="1200" dirty="0" err="1"/>
                <a:t>kullanim</a:t>
              </a:r>
              <a:r>
                <a:rPr lang="tr-TR" sz="1200" dirty="0"/>
                <a:t> \n");</a:t>
              </a:r>
            </a:p>
            <a:p>
              <a:endParaRPr lang="tr-TR" sz="1200" dirty="0"/>
            </a:p>
            <a:p>
              <a:r>
                <a:rPr lang="tr-TR" sz="1200" dirty="0"/>
                <a:t>    </a:t>
              </a:r>
              <a:r>
                <a:rPr lang="tr-TR" sz="1200" dirty="0" err="1"/>
                <a:t>char</a:t>
              </a:r>
              <a:r>
                <a:rPr lang="tr-TR" sz="1200" dirty="0"/>
                <a:t> s1[6] = "</a:t>
              </a:r>
              <a:r>
                <a:rPr lang="tr-TR" sz="1200" dirty="0" err="1"/>
                <a:t>hello</a:t>
              </a:r>
              <a:r>
                <a:rPr lang="tr-TR" sz="1200" dirty="0"/>
                <a:t>";</a:t>
              </a:r>
            </a:p>
            <a:p>
              <a:r>
                <a:rPr lang="tr-TR" sz="1200" dirty="0"/>
                <a:t>    </a:t>
              </a:r>
              <a:r>
                <a:rPr lang="tr-TR" sz="1200" dirty="0" err="1"/>
                <a:t>char</a:t>
              </a:r>
              <a:r>
                <a:rPr lang="tr-TR" sz="1200" dirty="0"/>
                <a:t> s2[6];</a:t>
              </a:r>
            </a:p>
            <a:p>
              <a:r>
                <a:rPr lang="tr-TR" sz="1200" dirty="0"/>
                <a:t>    </a:t>
              </a:r>
              <a:r>
                <a:rPr lang="tr-TR" sz="1200" dirty="0" err="1"/>
                <a:t>printf</a:t>
              </a:r>
              <a:r>
                <a:rPr lang="tr-TR" sz="1200" dirty="0"/>
                <a:t>("s1:%s\n", s1);</a:t>
              </a:r>
            </a:p>
            <a:p>
              <a:endParaRPr lang="tr-TR" sz="1200" dirty="0"/>
            </a:p>
            <a:p>
              <a:r>
                <a:rPr lang="tr-TR" sz="1200" dirty="0"/>
                <a:t>    s1 = "</a:t>
              </a:r>
              <a:r>
                <a:rPr lang="tr-TR" sz="1200" dirty="0" err="1"/>
                <a:t>olleh</a:t>
              </a:r>
              <a:r>
                <a:rPr lang="tr-TR" sz="1200" dirty="0"/>
                <a:t>";</a:t>
              </a:r>
            </a:p>
            <a:p>
              <a:r>
                <a:rPr lang="tr-TR" sz="1200" dirty="0"/>
                <a:t>    s1 = s2;</a:t>
              </a:r>
            </a:p>
            <a:p>
              <a:r>
                <a:rPr lang="en-US" sz="1200" dirty="0"/>
                <a:t>	</a:t>
              </a:r>
            </a:p>
            <a:p>
              <a:r>
                <a:rPr lang="tr-TR" sz="1200" dirty="0" err="1">
                  <a:solidFill>
                    <a:srgbClr val="FFC000"/>
                  </a:solidFill>
                </a:rPr>
                <a:t>Error</a:t>
              </a:r>
              <a:r>
                <a:rPr lang="tr-TR" sz="1200" dirty="0">
                  <a:solidFill>
                    <a:srgbClr val="FFC000"/>
                  </a:solidFill>
                </a:rPr>
                <a:t> C2106	'=': </a:t>
              </a:r>
              <a:r>
                <a:rPr lang="tr-TR" sz="1200" dirty="0" err="1">
                  <a:solidFill>
                    <a:srgbClr val="FFC000"/>
                  </a:solidFill>
                </a:rPr>
                <a:t>left</a:t>
              </a:r>
              <a:r>
                <a:rPr lang="tr-TR" sz="1200" dirty="0">
                  <a:solidFill>
                    <a:srgbClr val="FFC000"/>
                  </a:solidFill>
                </a:rPr>
                <a:t> </a:t>
              </a:r>
              <a:r>
                <a:rPr lang="tr-TR" sz="1200" dirty="0" err="1">
                  <a:solidFill>
                    <a:srgbClr val="FFC000"/>
                  </a:solidFill>
                </a:rPr>
                <a:t>operand</a:t>
              </a:r>
              <a:r>
                <a:rPr lang="tr-TR" sz="1200" dirty="0">
                  <a:solidFill>
                    <a:srgbClr val="FFC000"/>
                  </a:solidFill>
                </a:rPr>
                <a:t> </a:t>
              </a:r>
              <a:r>
                <a:rPr lang="tr-TR" sz="1200" dirty="0" err="1">
                  <a:solidFill>
                    <a:srgbClr val="FFC000"/>
                  </a:solidFill>
                </a:rPr>
                <a:t>must</a:t>
              </a:r>
              <a:r>
                <a:rPr lang="tr-TR" sz="1200" dirty="0">
                  <a:solidFill>
                    <a:srgbClr val="FFC000"/>
                  </a:solidFill>
                </a:rPr>
                <a:t> be l-</a:t>
              </a:r>
              <a:r>
                <a:rPr lang="tr-TR" sz="1200" dirty="0" err="1">
                  <a:solidFill>
                    <a:srgbClr val="FFC000"/>
                  </a:solidFill>
                </a:rPr>
                <a:t>value</a:t>
              </a:r>
              <a:r>
                <a:rPr lang="tr-TR" sz="1200" dirty="0"/>
                <a:t>	</a:t>
              </a:r>
            </a:p>
            <a:p>
              <a:endParaRPr lang="tr-TR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tr-TR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Hatasını derleyici verir.</a:t>
              </a:r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1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String</a:t>
            </a:r>
            <a:r>
              <a:rPr lang="tr-TR" dirty="0"/>
              <a:t> değişkenlerin değiştirilmesi(</a:t>
            </a:r>
            <a:r>
              <a:rPr lang="en-US" altLang="tr-TR" dirty="0"/>
              <a:t>Changing String Variables</a:t>
            </a:r>
            <a:r>
              <a:rPr lang="tr-TR" altLang="tr-TR" dirty="0"/>
              <a:t>)</a:t>
            </a:r>
            <a:endParaRPr lang="en-US" dirty="0"/>
          </a:p>
        </p:txBody>
      </p:sp>
      <p:sp>
        <p:nvSpPr>
          <p:cNvPr id="32" name="TextBox 10">
            <a:extLst>
              <a:ext uri="{FF2B5EF4-FFF2-40B4-BE49-F238E27FC236}">
                <a16:creationId xmlns:a16="http://schemas.microsoft.com/office/drawing/2014/main" id="{16B999AF-AD38-492F-ADD7-B8ACCC68292B}"/>
              </a:ext>
            </a:extLst>
          </p:cNvPr>
          <p:cNvSpPr txBox="1"/>
          <p:nvPr/>
        </p:nvSpPr>
        <p:spPr>
          <a:xfrm>
            <a:off x="9892851" y="4929848"/>
            <a:ext cx="2190902" cy="181588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altLang="ko-KR" sz="1400" b="1" dirty="0">
                <a:solidFill>
                  <a:schemeClr val="bg1"/>
                </a:solidFill>
                <a:cs typeface="Arial" pitchFamily="34" charset="0"/>
              </a:rPr>
              <a:t>Veya;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altLang="ko-KR" sz="1400" b="1" dirty="0">
                <a:solidFill>
                  <a:schemeClr val="bg1"/>
                </a:solidFill>
                <a:cs typeface="Arial" pitchFamily="34" charset="0"/>
              </a:rPr>
              <a:t> Özel fonksiyon ve </a:t>
            </a:r>
            <a:r>
              <a:rPr lang="tr-TR" altLang="ko-KR" sz="1400" b="1" dirty="0" err="1">
                <a:solidFill>
                  <a:schemeClr val="bg1"/>
                </a:solidFill>
                <a:cs typeface="Arial" pitchFamily="34" charset="0"/>
              </a:rPr>
              <a:t>metodlar</a:t>
            </a:r>
            <a:r>
              <a:rPr lang="tr-TR" altLang="ko-KR" sz="1400" b="1" dirty="0">
                <a:solidFill>
                  <a:schemeClr val="bg1"/>
                </a:solidFill>
                <a:cs typeface="Arial" pitchFamily="34" charset="0"/>
              </a:rPr>
              <a:t> kullanarak.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altLang="ko-KR" sz="1400" b="1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altLang="ko-KR" sz="1400" b="1" dirty="0">
                <a:solidFill>
                  <a:schemeClr val="bg1"/>
                </a:solidFill>
                <a:cs typeface="Arial" pitchFamily="34" charset="0"/>
              </a:rPr>
              <a:t>Her bir elemanın içeriği ayrı ayrı değiştirilerek</a:t>
            </a:r>
          </a:p>
          <a:p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DAE8B6C6-9CCF-427E-9985-9DDF2B7BE3D9}"/>
              </a:ext>
            </a:extLst>
          </p:cNvPr>
          <p:cNvSpPr txBox="1"/>
          <p:nvPr/>
        </p:nvSpPr>
        <p:spPr>
          <a:xfrm>
            <a:off x="189690" y="3116490"/>
            <a:ext cx="3801196" cy="275152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 algn="r">
              <a:lnSpc>
                <a:spcPct val="90000"/>
              </a:lnSpc>
              <a:buFontTx/>
              <a:buNone/>
            </a:pPr>
            <a:r>
              <a:rPr lang="tr-TR" altLang="tr-T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İki Kural </a:t>
            </a:r>
          </a:p>
          <a:p>
            <a:pPr lvl="1" algn="r">
              <a:lnSpc>
                <a:spcPct val="90000"/>
              </a:lnSpc>
              <a:buFontTx/>
              <a:buNone/>
            </a:pPr>
            <a:endParaRPr lang="tr-TR" altLang="tr-TR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 algn="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tr-TR" dirty="0" err="1"/>
              <a:t>Sınırlayıcıyı</a:t>
            </a:r>
            <a:r>
              <a:rPr lang="en-US" altLang="tr-TR" dirty="0"/>
              <a:t> </a:t>
            </a:r>
            <a:r>
              <a:rPr lang="en-US" altLang="tr-TR" dirty="0" err="1"/>
              <a:t>korumak</a:t>
            </a:r>
            <a:r>
              <a:rPr lang="en-US" altLang="tr-TR" dirty="0"/>
              <a:t> </a:t>
            </a:r>
            <a:r>
              <a:rPr lang="en-US" altLang="tr-TR" dirty="0" err="1"/>
              <a:t>önemlidir</a:t>
            </a:r>
            <a:r>
              <a:rPr lang="en-US" altLang="tr-TR" dirty="0"/>
              <a:t> (</a:t>
            </a:r>
            <a:r>
              <a:rPr lang="en-US" altLang="tr-TR" dirty="0" err="1"/>
              <a:t>orijinal</a:t>
            </a:r>
            <a:r>
              <a:rPr lang="en-US" altLang="tr-TR" dirty="0"/>
              <a:t> </a:t>
            </a:r>
            <a:r>
              <a:rPr lang="en-US" altLang="tr-TR" dirty="0" err="1"/>
              <a:t>dizedeki</a:t>
            </a:r>
            <a:r>
              <a:rPr lang="en-US" altLang="tr-TR" dirty="0"/>
              <a:t> </a:t>
            </a:r>
            <a:r>
              <a:rPr lang="en-US" altLang="tr-TR" b="1" dirty="0"/>
              <a:t>str1 [5]</a:t>
            </a:r>
            <a:r>
              <a:rPr lang="en-US" altLang="tr-TR" dirty="0"/>
              <a:t> '</a:t>
            </a:r>
            <a:r>
              <a:rPr lang="en-US" altLang="tr-TR" dirty="0" err="1"/>
              <a:t>i</a:t>
            </a:r>
            <a:r>
              <a:rPr lang="en-US" altLang="tr-TR" dirty="0"/>
              <a:t> </a:t>
            </a:r>
            <a:r>
              <a:rPr lang="en-US" alt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"\0"</a:t>
            </a:r>
            <a:r>
              <a:rPr lang="en-US" altLang="tr-TR" dirty="0"/>
              <a:t> </a:t>
            </a:r>
            <a:r>
              <a:rPr lang="en-US" altLang="tr-TR" dirty="0" err="1"/>
              <a:t>dışında</a:t>
            </a:r>
            <a:r>
              <a:rPr lang="en-US" altLang="tr-TR" dirty="0"/>
              <a:t> </a:t>
            </a:r>
            <a:r>
              <a:rPr lang="en-US" altLang="tr-TR" dirty="0" err="1"/>
              <a:t>bir</a:t>
            </a:r>
            <a:r>
              <a:rPr lang="en-US" altLang="tr-TR" dirty="0"/>
              <a:t> </a:t>
            </a:r>
            <a:r>
              <a:rPr lang="en-US" altLang="tr-TR" dirty="0" err="1"/>
              <a:t>şeyle</a:t>
            </a:r>
            <a:r>
              <a:rPr lang="en-US" altLang="tr-TR" dirty="0"/>
              <a:t> </a:t>
            </a:r>
            <a:r>
              <a:rPr lang="en-US" altLang="tr-TR" dirty="0" err="1"/>
              <a:t>değiştirmek</a:t>
            </a:r>
            <a:r>
              <a:rPr lang="en-US" altLang="tr-TR" dirty="0"/>
              <a:t>, </a:t>
            </a:r>
            <a:r>
              <a:rPr lang="en-US" altLang="tr-TR" dirty="0" err="1"/>
              <a:t>bitmeyen</a:t>
            </a:r>
            <a:r>
              <a:rPr lang="en-US" altLang="tr-TR" dirty="0"/>
              <a:t> </a:t>
            </a:r>
            <a:r>
              <a:rPr lang="en-US" altLang="tr-TR" dirty="0" err="1"/>
              <a:t>bir</a:t>
            </a:r>
            <a:r>
              <a:rPr lang="en-US" altLang="tr-TR" dirty="0"/>
              <a:t> </a:t>
            </a:r>
            <a:r>
              <a:rPr lang="en-US" altLang="tr-TR" dirty="0" err="1"/>
              <a:t>dize</a:t>
            </a:r>
            <a:r>
              <a:rPr lang="en-US" altLang="tr-TR" dirty="0"/>
              <a:t> </a:t>
            </a:r>
            <a:r>
              <a:rPr lang="en-US" altLang="tr-TR" dirty="0" err="1"/>
              <a:t>oluşturur</a:t>
            </a:r>
            <a:r>
              <a:rPr lang="en-US" altLang="tr-TR" dirty="0"/>
              <a:t>)</a:t>
            </a:r>
            <a:endParaRPr lang="tr-TR" altLang="tr-TR" dirty="0"/>
          </a:p>
          <a:p>
            <a:pPr lvl="1" algn="r">
              <a:lnSpc>
                <a:spcPct val="90000"/>
              </a:lnSpc>
              <a:buFontTx/>
              <a:buNone/>
            </a:pPr>
            <a:endParaRPr lang="tr-TR" altLang="tr-TR" dirty="0"/>
          </a:p>
          <a:p>
            <a:pPr marL="742950" lvl="1" indent="-285750" algn="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tr-TR" dirty="0" err="1"/>
              <a:t>Dizi</a:t>
            </a:r>
            <a:r>
              <a:rPr lang="en-US" altLang="tr-TR" dirty="0"/>
              <a:t> </a:t>
            </a:r>
            <a:r>
              <a:rPr lang="en-US" altLang="tr-TR" dirty="0" err="1"/>
              <a:t>sınırları</a:t>
            </a:r>
            <a:r>
              <a:rPr lang="en-US" altLang="tr-TR" dirty="0"/>
              <a:t> </a:t>
            </a:r>
            <a:r>
              <a:rPr lang="en-US" altLang="tr-TR" dirty="0" err="1"/>
              <a:t>içinde</a:t>
            </a:r>
            <a:r>
              <a:rPr lang="en-US" altLang="tr-TR" dirty="0"/>
              <a:t> </a:t>
            </a:r>
            <a:r>
              <a:rPr lang="tr-TR" altLang="tr-TR" dirty="0"/>
              <a:t>kalınmalıdır.</a:t>
            </a:r>
            <a:endParaRPr lang="en-US" altLang="tr-T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9F88F0-0442-4CAC-AB52-61BED642CCC3}"/>
              </a:ext>
            </a:extLst>
          </p:cNvPr>
          <p:cNvSpPr txBox="1"/>
          <p:nvPr/>
        </p:nvSpPr>
        <p:spPr>
          <a:xfrm>
            <a:off x="403334" y="472639"/>
            <a:ext cx="3701939" cy="1754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tr-TR" sz="3600" dirty="0"/>
              <a:t>Changing String Variables (</a:t>
            </a:r>
            <a:r>
              <a:rPr lang="en-US" altLang="tr-TR" sz="3600" dirty="0" err="1"/>
              <a:t>cont</a:t>
            </a:r>
            <a:r>
              <a:rPr lang="tr-TR" altLang="tr-TR" sz="3600" dirty="0" err="1"/>
              <a:t>inues</a:t>
            </a:r>
            <a:r>
              <a:rPr lang="en-US" altLang="tr-TR" sz="3600" dirty="0"/>
              <a:t>)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5227177" y="237189"/>
            <a:ext cx="6096000" cy="22252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tr-TR" altLang="tr-TR" sz="2800" u="sng" dirty="0"/>
              <a:t>Bir </a:t>
            </a:r>
            <a:r>
              <a:rPr lang="tr-TR" altLang="tr-TR" sz="2800" u="sng" dirty="0" err="1"/>
              <a:t>string</a:t>
            </a:r>
            <a:r>
              <a:rPr lang="tr-TR" altLang="tr-TR" sz="2800" u="sng" dirty="0"/>
              <a:t> in parçaları değiştirilebilir;</a:t>
            </a:r>
          </a:p>
          <a:p>
            <a:pPr>
              <a:lnSpc>
                <a:spcPct val="90000"/>
              </a:lnSpc>
            </a:pPr>
            <a:endParaRPr lang="en-US" altLang="tr-TR" sz="2800" dirty="0"/>
          </a:p>
          <a:p>
            <a:pPr marL="457200" lvl="2">
              <a:lnSpc>
                <a:spcPct val="90000"/>
              </a:lnSpc>
            </a:pPr>
            <a:r>
              <a:rPr lang="en-US" altLang="tr-TR" dirty="0"/>
              <a:t>char str1[6] = “hello”;</a:t>
            </a:r>
          </a:p>
          <a:p>
            <a:pPr marL="457200" lvl="2">
              <a:lnSpc>
                <a:spcPct val="90000"/>
              </a:lnSpc>
            </a:pPr>
            <a:r>
              <a:rPr lang="en-US" altLang="tr-TR" dirty="0"/>
              <a:t>str1[0] = ‘y’;</a:t>
            </a:r>
            <a:r>
              <a:rPr lang="tr-TR" altLang="tr-TR" dirty="0"/>
              <a:t>      </a:t>
            </a:r>
            <a:r>
              <a:rPr lang="en-US" altLang="tr-TR" dirty="0"/>
              <a:t>/* str1 is now “</a:t>
            </a:r>
            <a:r>
              <a:rPr lang="en-US" altLang="tr-TR" dirty="0" err="1"/>
              <a:t>yello</a:t>
            </a:r>
            <a:r>
              <a:rPr lang="en-US" altLang="tr-TR" dirty="0"/>
              <a:t>” */</a:t>
            </a:r>
          </a:p>
          <a:p>
            <a:pPr marL="457200" lvl="2">
              <a:lnSpc>
                <a:spcPct val="90000"/>
              </a:lnSpc>
            </a:pPr>
            <a:r>
              <a:rPr lang="en-US" altLang="tr-TR" dirty="0"/>
              <a:t>str1[4] = ‘\0’;</a:t>
            </a:r>
            <a:r>
              <a:rPr lang="tr-TR" altLang="tr-TR" dirty="0"/>
              <a:t>    </a:t>
            </a:r>
            <a:r>
              <a:rPr lang="en-US" altLang="tr-TR" dirty="0"/>
              <a:t>/* str1 is now “yell” */</a:t>
            </a:r>
            <a:endParaRPr lang="tr-TR" altLang="tr-TR" dirty="0"/>
          </a:p>
          <a:p>
            <a:pPr lvl="1">
              <a:lnSpc>
                <a:spcPct val="90000"/>
              </a:lnSpc>
              <a:buFontTx/>
              <a:buNone/>
            </a:pPr>
            <a:endParaRPr lang="tr-TR" altLang="tr-TR" sz="2400" dirty="0"/>
          </a:p>
          <a:p>
            <a:r>
              <a:rPr lang="tr-TR" dirty="0"/>
              <a:t>    </a:t>
            </a:r>
            <a:endParaRPr lang="tr-TR" altLang="tr-TR" sz="2400" dirty="0"/>
          </a:p>
        </p:txBody>
      </p:sp>
      <p:sp>
        <p:nvSpPr>
          <p:cNvPr id="4" name="Dikdörtgen 3"/>
          <p:cNvSpPr/>
          <p:nvPr/>
        </p:nvSpPr>
        <p:spPr>
          <a:xfrm>
            <a:off x="5227177" y="2645591"/>
            <a:ext cx="6096000" cy="369331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tr-TR" u="sng" dirty="0"/>
              <a:t>Bir </a:t>
            </a:r>
            <a:r>
              <a:rPr lang="tr-TR" u="sng" dirty="0" err="1"/>
              <a:t>string</a:t>
            </a:r>
            <a:r>
              <a:rPr lang="tr-TR" u="sng" dirty="0"/>
              <a:t> diğer bir </a:t>
            </a:r>
            <a:r>
              <a:rPr lang="tr-TR" u="sng" dirty="0" err="1"/>
              <a:t>stringe</a:t>
            </a:r>
            <a:r>
              <a:rPr lang="tr-TR" u="sng" dirty="0"/>
              <a:t> değiştirilebilir:</a:t>
            </a:r>
          </a:p>
          <a:p>
            <a:endParaRPr lang="tr-TR" dirty="0"/>
          </a:p>
          <a:p>
            <a:r>
              <a:rPr lang="tr-TR" dirty="0"/>
              <a:t>    </a:t>
            </a:r>
            <a:r>
              <a:rPr lang="tr-TR" dirty="0" err="1"/>
              <a:t>char</a:t>
            </a:r>
            <a:r>
              <a:rPr lang="tr-TR" dirty="0"/>
              <a:t> s1[6] = "</a:t>
            </a:r>
            <a:r>
              <a:rPr lang="tr-TR" dirty="0" err="1"/>
              <a:t>hello</a:t>
            </a:r>
            <a:r>
              <a:rPr lang="tr-TR" dirty="0"/>
              <a:t>";</a:t>
            </a:r>
          </a:p>
          <a:p>
            <a:r>
              <a:rPr lang="tr-TR" dirty="0"/>
              <a:t>    </a:t>
            </a:r>
            <a:r>
              <a:rPr lang="tr-TR" dirty="0" err="1"/>
              <a:t>char</a:t>
            </a:r>
            <a:r>
              <a:rPr lang="tr-TR" dirty="0"/>
              <a:t> s2[6];</a:t>
            </a:r>
          </a:p>
          <a:p>
            <a:r>
              <a:rPr lang="tr-TR" dirty="0"/>
              <a:t>    </a:t>
            </a:r>
            <a:r>
              <a:rPr lang="tr-TR" dirty="0" err="1"/>
              <a:t>printf</a:t>
            </a:r>
            <a:r>
              <a:rPr lang="tr-TR" dirty="0"/>
              <a:t>("s1:%s\n", s1);</a:t>
            </a:r>
          </a:p>
          <a:p>
            <a:endParaRPr lang="tr-TR" dirty="0"/>
          </a:p>
          <a:p>
            <a:r>
              <a:rPr lang="tr-TR" dirty="0"/>
              <a:t>    </a:t>
            </a:r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s_uzunluk</a:t>
            </a:r>
            <a:r>
              <a:rPr lang="tr-TR" dirty="0"/>
              <a:t> = </a:t>
            </a:r>
            <a:r>
              <a:rPr lang="tr-TR" dirty="0" err="1"/>
              <a:t>strlen</a:t>
            </a:r>
            <a:r>
              <a:rPr lang="tr-TR" dirty="0"/>
              <a:t>(s1);</a:t>
            </a:r>
          </a:p>
          <a:p>
            <a:r>
              <a:rPr lang="nn-NO" dirty="0"/>
              <a:t>    for (size_t i = 0; i &lt;= s_uzunluk; i++)</a:t>
            </a:r>
          </a:p>
          <a:p>
            <a:r>
              <a:rPr lang="tr-TR" dirty="0"/>
              <a:t>    {</a:t>
            </a:r>
          </a:p>
          <a:p>
            <a:r>
              <a:rPr lang="pl-PL" dirty="0"/>
              <a:t>        s2[i] = s1[i]; //</a:t>
            </a:r>
            <a:r>
              <a:rPr lang="tr-TR" dirty="0"/>
              <a:t>   </a:t>
            </a:r>
            <a:r>
              <a:rPr lang="pl-PL" dirty="0"/>
              <a:t>i, değişkeni her iki </a:t>
            </a:r>
          </a:p>
          <a:p>
            <a:r>
              <a:rPr lang="tr-TR" dirty="0"/>
              <a:t>                           //  dizininde indekslerini değiştirir.</a:t>
            </a:r>
          </a:p>
          <a:p>
            <a:r>
              <a:rPr lang="tr-TR" dirty="0"/>
              <a:t>    }</a:t>
            </a:r>
          </a:p>
          <a:p>
            <a:r>
              <a:rPr lang="tr-TR" dirty="0"/>
              <a:t>    </a:t>
            </a:r>
            <a:r>
              <a:rPr lang="tr-TR" dirty="0" err="1"/>
              <a:t>printf</a:t>
            </a:r>
            <a:r>
              <a:rPr lang="tr-TR" dirty="0"/>
              <a:t>("s2= %s\n", s2);</a:t>
            </a:r>
            <a:endParaRPr lang="tr-TR" altLang="tr-TR" sz="5400" dirty="0"/>
          </a:p>
        </p:txBody>
      </p:sp>
    </p:spTree>
    <p:extLst>
      <p:ext uri="{BB962C8B-B14F-4D97-AF65-F5344CB8AC3E}">
        <p14:creationId xmlns:p14="http://schemas.microsoft.com/office/powerpoint/2010/main" val="16968564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5368</TotalTime>
  <Words>5018</Words>
  <Application>Microsoft Office PowerPoint</Application>
  <PresentationFormat>Geniş ekran</PresentationFormat>
  <Paragraphs>782</Paragraphs>
  <Slides>30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3</vt:i4>
      </vt:variant>
      <vt:variant>
        <vt:lpstr>Slayt Başlıkları</vt:lpstr>
      </vt:variant>
      <vt:variant>
        <vt:i4>30</vt:i4>
      </vt:variant>
    </vt:vector>
  </HeadingPairs>
  <TitlesOfParts>
    <vt:vector size="43" baseType="lpstr">
      <vt:lpstr>Adobe Song Std L</vt:lpstr>
      <vt:lpstr>Arial</vt:lpstr>
      <vt:lpstr>Arial Black</vt:lpstr>
      <vt:lpstr>AvantGarde</vt:lpstr>
      <vt:lpstr>Calibri</vt:lpstr>
      <vt:lpstr>Consolas</vt:lpstr>
      <vt:lpstr>Courier New</vt:lpstr>
      <vt:lpstr>Monotype Sorts</vt:lpstr>
      <vt:lpstr>Times</vt:lpstr>
      <vt:lpstr>Times New Roman</vt:lpstr>
      <vt:lpstr>Cover and End Slide Master</vt:lpstr>
      <vt:lpstr>Contents Slide Master</vt:lpstr>
      <vt:lpstr>Section Break Slide Master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ilyas</cp:lastModifiedBy>
  <cp:revision>195</cp:revision>
  <dcterms:created xsi:type="dcterms:W3CDTF">2019-01-14T06:35:35Z</dcterms:created>
  <dcterms:modified xsi:type="dcterms:W3CDTF">2021-12-05T07:10:59Z</dcterms:modified>
</cp:coreProperties>
</file>