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9" r:id="rId6"/>
    <p:sldId id="272" r:id="rId7"/>
    <p:sldId id="275" r:id="rId8"/>
    <p:sldId id="257" r:id="rId9"/>
    <p:sldId id="258" r:id="rId10"/>
    <p:sldId id="260" r:id="rId11"/>
    <p:sldId id="261" r:id="rId12"/>
    <p:sldId id="263" r:id="rId13"/>
    <p:sldId id="278" r:id="rId14"/>
    <p:sldId id="262" r:id="rId15"/>
    <p:sldId id="264" r:id="rId16"/>
    <p:sldId id="265" r:id="rId17"/>
    <p:sldId id="266" r:id="rId18"/>
    <p:sldId id="280" r:id="rId19"/>
    <p:sldId id="267" r:id="rId20"/>
    <p:sldId id="286" r:id="rId21"/>
    <p:sldId id="268" r:id="rId22"/>
    <p:sldId id="269" r:id="rId23"/>
    <p:sldId id="271" r:id="rId24"/>
    <p:sldId id="281" r:id="rId25"/>
    <p:sldId id="282" r:id="rId26"/>
    <p:sldId id="283" r:id="rId27"/>
    <p:sldId id="284" r:id="rId28"/>
    <p:sldId id="285" r:id="rId29"/>
    <p:sldId id="274" r:id="rId3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CCFF"/>
    <a:srgbClr val="9900CC"/>
    <a:srgbClr val="9933FF"/>
    <a:srgbClr val="FF9900"/>
    <a:srgbClr val="FFFF99"/>
    <a:srgbClr val="CC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4" autoAdjust="0"/>
    <p:restoredTop sz="90929"/>
  </p:normalViewPr>
  <p:slideViewPr>
    <p:cSldViewPr>
      <p:cViewPr varScale="1">
        <p:scale>
          <a:sx n="80" d="100"/>
          <a:sy n="80" d="100"/>
        </p:scale>
        <p:origin x="-161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0EA729-09C3-451D-98CE-52320BA7A29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6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6B5208-2A4D-4AA6-9F7C-8E4BBAA38E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8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3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80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34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64770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5400" b="1">
                <a:solidFill>
                  <a:schemeClr val="accent2"/>
                </a:solidFill>
                <a:latin typeface="Tahoma" pitchFamily="34" charset="0"/>
              </a:rPr>
              <a:t>PROBLEM  ÇÖZME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/>
              <a:t>(PROBLEM SOLVING)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621780" y="3794125"/>
            <a:ext cx="69342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6600" dirty="0">
                <a:latin typeface="Monotype Corsiva" pitchFamily="66" charset="0"/>
              </a:rPr>
              <a:t>“nereden başlamalı 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381000"/>
            <a:ext cx="79248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4400" b="1"/>
              <a:t>Algoritma 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4400"/>
              <a:t>Algoritma sadece bilgisayar programlamada kullanılmaz.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4400"/>
              <a:t>Bir fabrika üretiminin algoritması, bir büro çalışma düzeninin algoritması, bir planlı gezinin algoritması...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86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>
                <a:latin typeface="Arial" charset="0"/>
              </a:rPr>
              <a:t>Algoritmaları bilgisayar programına çeviren üç teknik vardır</a:t>
            </a:r>
            <a:r>
              <a:rPr lang="en-US" altLang="tr-TR" sz="3200">
                <a:latin typeface="Arial" charset="0"/>
              </a:rPr>
              <a:t>: </a:t>
            </a:r>
            <a:endParaRPr lang="tr-TR" altLang="tr-TR" sz="32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tr-TR" sz="32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solidFill>
                  <a:schemeClr val="accent2"/>
                </a:solidFill>
                <a:latin typeface="Arial" charset="0"/>
              </a:rPr>
              <a:t>Akış diyagramı</a:t>
            </a: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latin typeface="Arial" charset="0"/>
              </a:rPr>
              <a:t>(</a:t>
            </a:r>
            <a:r>
              <a:rPr lang="en-US" altLang="tr-TR" sz="2800" b="1">
                <a:solidFill>
                  <a:srgbClr val="FF9900"/>
                </a:solidFill>
                <a:latin typeface="Arial" charset="0"/>
              </a:rPr>
              <a:t>Flowcharts</a:t>
            </a:r>
            <a:r>
              <a:rPr lang="tr-TR" altLang="tr-TR" sz="2800" b="1">
                <a:latin typeface="Arial" charset="0"/>
              </a:rPr>
              <a:t>)</a:t>
            </a:r>
            <a:r>
              <a:rPr lang="en-US" altLang="tr-TR" sz="2800">
                <a:latin typeface="Arial" charset="0"/>
              </a:rPr>
              <a:t>- </a:t>
            </a:r>
            <a:r>
              <a:rPr lang="tr-TR" altLang="tr-TR" sz="2800">
                <a:latin typeface="Arial" charset="0"/>
              </a:rPr>
              <a:t>Bir işi yapan mantıksal adımları ve adımlar arası geçişlerin grafiksel gösterimi</a:t>
            </a:r>
            <a:r>
              <a:rPr lang="en-US" altLang="tr-TR" sz="280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solidFill>
                  <a:schemeClr val="accent2"/>
                </a:solidFill>
                <a:latin typeface="Arial" charset="0"/>
              </a:rPr>
              <a:t>Satır algoritma</a:t>
            </a: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latin typeface="Arial" charset="0"/>
              </a:rPr>
              <a:t>(</a:t>
            </a:r>
            <a:r>
              <a:rPr lang="en-US" altLang="tr-TR" sz="2800" b="1">
                <a:solidFill>
                  <a:srgbClr val="FF9900"/>
                </a:solidFill>
                <a:latin typeface="Arial" charset="0"/>
              </a:rPr>
              <a:t>Pseudocode</a:t>
            </a:r>
            <a:r>
              <a:rPr lang="tr-TR" altLang="tr-TR" sz="2800" b="1">
                <a:latin typeface="Arial" charset="0"/>
              </a:rPr>
              <a:t>)</a:t>
            </a:r>
            <a:r>
              <a:rPr lang="en-US" altLang="tr-TR" sz="2800" b="1">
                <a:latin typeface="Arial" charset="0"/>
              </a:rPr>
              <a:t> </a:t>
            </a:r>
            <a:r>
              <a:rPr lang="en-US" altLang="tr-TR" sz="2800">
                <a:latin typeface="Arial" charset="0"/>
              </a:rPr>
              <a:t>– </a:t>
            </a:r>
            <a:r>
              <a:rPr lang="tr-TR" altLang="tr-TR" sz="2800">
                <a:latin typeface="Arial" charset="0"/>
              </a:rPr>
              <a:t>Programın ana hatlarını ve adımlarını gösteren kısa komutlar</a:t>
            </a:r>
            <a:r>
              <a:rPr lang="en-US" altLang="tr-TR" sz="280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solidFill>
                  <a:schemeClr val="accent2"/>
                </a:solidFill>
                <a:latin typeface="Arial" charset="0"/>
              </a:rPr>
              <a:t>Sıradüzeni grafiği</a:t>
            </a:r>
            <a:r>
              <a:rPr lang="tr-TR" altLang="tr-TR" sz="28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2800" b="1">
                <a:latin typeface="Arial" charset="0"/>
              </a:rPr>
              <a:t>(</a:t>
            </a:r>
            <a:r>
              <a:rPr lang="en-US" altLang="tr-TR" sz="2800" b="1">
                <a:solidFill>
                  <a:srgbClr val="FF9900"/>
                </a:solidFill>
                <a:latin typeface="Arial" charset="0"/>
              </a:rPr>
              <a:t>Hierarchy</a:t>
            </a:r>
            <a:r>
              <a:rPr lang="en-US" altLang="tr-TR" sz="2800">
                <a:solidFill>
                  <a:srgbClr val="FF9900"/>
                </a:solidFill>
                <a:latin typeface="Arial" charset="0"/>
              </a:rPr>
              <a:t> </a:t>
            </a:r>
            <a:r>
              <a:rPr lang="en-US" altLang="tr-TR" sz="2800" b="1">
                <a:solidFill>
                  <a:srgbClr val="FF9900"/>
                </a:solidFill>
                <a:latin typeface="Arial" charset="0"/>
              </a:rPr>
              <a:t>charts</a:t>
            </a:r>
            <a:r>
              <a:rPr lang="tr-TR" altLang="tr-TR" sz="2800" b="1">
                <a:latin typeface="Arial" charset="0"/>
              </a:rPr>
              <a:t>)</a:t>
            </a:r>
            <a:r>
              <a:rPr lang="en-US" altLang="tr-TR" sz="2800" b="1">
                <a:latin typeface="Arial" charset="0"/>
              </a:rPr>
              <a:t> </a:t>
            </a:r>
            <a:r>
              <a:rPr lang="en-US" altLang="tr-TR" sz="2800">
                <a:latin typeface="Arial" charset="0"/>
              </a:rPr>
              <a:t> - </a:t>
            </a:r>
            <a:r>
              <a:rPr lang="tr-TR" altLang="tr-TR" sz="2800">
                <a:latin typeface="Arial" charset="0"/>
              </a:rPr>
              <a:t>Programın farklı parçalarının birbirleriyle ilişkilerini gösterir</a:t>
            </a:r>
            <a:r>
              <a:rPr lang="en-US" altLang="tr-TR" sz="2800">
                <a:latin typeface="Arial" charset="0"/>
              </a:rPr>
              <a:t>.</a:t>
            </a:r>
            <a:endParaRPr lang="tr-TR" altLang="tr-TR"/>
          </a:p>
        </p:txBody>
      </p:sp>
      <p:sp>
        <p:nvSpPr>
          <p:cNvPr id="8197" name="Comment 5"/>
          <p:cNvSpPr>
            <a:spLocks noChangeArrowheads="1"/>
          </p:cNvSpPr>
          <p:nvPr/>
        </p:nvSpPr>
        <p:spPr bwMode="auto">
          <a:xfrm>
            <a:off x="2895600" y="4648200"/>
            <a:ext cx="5943600" cy="169703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r-TR" sz="1800">
                <a:latin typeface="Arial" charset="0"/>
              </a:rPr>
              <a:t>Hiyerarşi kartlarına aynı zamanda</a:t>
            </a:r>
            <a:endParaRPr lang="en-US" sz="1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tr-TR" sz="1800">
                <a:latin typeface="Arial" charset="0"/>
              </a:rPr>
              <a:t> yapı kartları</a:t>
            </a:r>
            <a:endParaRPr lang="en-US" sz="1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1800">
                <a:latin typeface="Arial" charset="0"/>
              </a:rPr>
              <a:t>HIPO (Hierarchy plus Input-Process-Output) </a:t>
            </a:r>
            <a:r>
              <a:rPr lang="tr-TR" sz="1800">
                <a:latin typeface="Arial" charset="0"/>
              </a:rPr>
              <a:t>kartları</a:t>
            </a:r>
            <a:endParaRPr lang="en-US" sz="1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tr-TR" sz="1800">
                <a:latin typeface="Arial" charset="0"/>
              </a:rPr>
              <a:t>Yukarıdan aşağı kartlar</a:t>
            </a:r>
            <a:endParaRPr lang="en-US" sz="1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1800">
                <a:latin typeface="Arial" charset="0"/>
              </a:rPr>
              <a:t>VTOC (Visual Table of Contents) </a:t>
            </a:r>
            <a:r>
              <a:rPr lang="tr-TR" sz="1800">
                <a:latin typeface="Arial" charset="0"/>
              </a:rPr>
              <a:t>kartları da denir.</a:t>
            </a:r>
            <a:endParaRPr lang="tr-TR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8" name="Comment 6"/>
          <p:cNvSpPr>
            <a:spLocks noChangeArrowheads="1"/>
          </p:cNvSpPr>
          <p:nvPr/>
        </p:nvSpPr>
        <p:spPr bwMode="auto">
          <a:xfrm>
            <a:off x="2743200" y="685800"/>
            <a:ext cx="5638800" cy="8318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tr-TR" b="1">
                <a:solidFill>
                  <a:srgbClr val="000000"/>
                </a:solidFill>
                <a:latin typeface="Arial" charset="0"/>
              </a:rPr>
              <a:t>Bunlar, kullanılacak programlama diline bağlı değildir.</a:t>
            </a:r>
            <a:endParaRPr lang="tr-TR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152400"/>
            <a:ext cx="77930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>
                <a:solidFill>
                  <a:schemeClr val="tx2"/>
                </a:solidFill>
              </a:rPr>
              <a:t>Akış diyagramı işaretleri </a:t>
            </a:r>
            <a:r>
              <a:rPr lang="tr-TR" altLang="tr-TR" sz="3600">
                <a:solidFill>
                  <a:schemeClr val="tx2"/>
                </a:solidFill>
              </a:rPr>
              <a:t>(</a:t>
            </a:r>
            <a:r>
              <a:rPr lang="en-US" altLang="tr-TR" sz="3600">
                <a:solidFill>
                  <a:schemeClr val="tx2"/>
                </a:solidFill>
              </a:rPr>
              <a:t>Flowchart symbols</a:t>
            </a:r>
            <a:r>
              <a:rPr lang="tr-TR" altLang="tr-TR" sz="3600">
                <a:solidFill>
                  <a:schemeClr val="tx2"/>
                </a:solidFill>
              </a:rPr>
              <a:t>)</a:t>
            </a:r>
            <a:endParaRPr lang="en-US" altLang="tr-TR" sz="3600">
              <a:solidFill>
                <a:schemeClr val="tx2"/>
              </a:solidFill>
            </a:endParaRP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457200" y="1676400"/>
            <a:ext cx="1524000" cy="685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600" b="1"/>
              <a:t>Başlama / Bitirme</a:t>
            </a:r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381000" y="2590800"/>
            <a:ext cx="1447800" cy="7620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33400" y="26670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800" b="1"/>
              <a:t>Okuma Data</a:t>
            </a:r>
          </a:p>
        </p:txBody>
      </p:sp>
      <p:sp>
        <p:nvSpPr>
          <p:cNvPr id="15369" name="AutoShape 10"/>
          <p:cNvSpPr>
            <a:spLocks noChangeArrowheads="1"/>
          </p:cNvSpPr>
          <p:nvPr/>
        </p:nvSpPr>
        <p:spPr bwMode="auto">
          <a:xfrm>
            <a:off x="457200" y="3581400"/>
            <a:ext cx="1752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533400" y="3657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800" b="1"/>
              <a:t>Aritmetik, mantık işlemi</a:t>
            </a:r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533400" y="4648200"/>
            <a:ext cx="1905000" cy="1219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85800" y="48768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800" b="1"/>
              <a:t>Şart - KararVerme</a:t>
            </a:r>
          </a:p>
        </p:txBody>
      </p:sp>
      <p:sp>
        <p:nvSpPr>
          <p:cNvPr id="15373" name="AutoShape 15"/>
          <p:cNvSpPr>
            <a:spLocks noChangeArrowheads="1"/>
          </p:cNvSpPr>
          <p:nvPr/>
        </p:nvSpPr>
        <p:spPr bwMode="auto">
          <a:xfrm>
            <a:off x="2590800" y="2514600"/>
            <a:ext cx="1752600" cy="990600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2743200" y="2819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 b="1"/>
              <a:t>Döngü</a:t>
            </a:r>
          </a:p>
        </p:txBody>
      </p:sp>
      <p:sp>
        <p:nvSpPr>
          <p:cNvPr id="15375" name="AutoShape 17"/>
          <p:cNvSpPr>
            <a:spLocks noChangeArrowheads="1"/>
          </p:cNvSpPr>
          <p:nvPr/>
        </p:nvSpPr>
        <p:spPr bwMode="auto">
          <a:xfrm>
            <a:off x="2667000" y="4953000"/>
            <a:ext cx="1752600" cy="990600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76" name="Text Box 18"/>
          <p:cNvSpPr txBox="1">
            <a:spLocks noChangeArrowheads="1"/>
          </p:cNvSpPr>
          <p:nvPr/>
        </p:nvSpPr>
        <p:spPr bwMode="auto">
          <a:xfrm>
            <a:off x="2743200" y="5257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800" b="1"/>
              <a:t>Bilgi gösterme</a:t>
            </a:r>
          </a:p>
        </p:txBody>
      </p:sp>
      <p:sp>
        <p:nvSpPr>
          <p:cNvPr id="15377" name="AutoShape 19"/>
          <p:cNvSpPr>
            <a:spLocks noChangeArrowheads="1"/>
          </p:cNvSpPr>
          <p:nvPr/>
        </p:nvSpPr>
        <p:spPr bwMode="auto">
          <a:xfrm>
            <a:off x="2667000" y="3733800"/>
            <a:ext cx="1676400" cy="990600"/>
          </a:xfrm>
          <a:prstGeom prst="flowChartManualIn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2743200" y="38862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 b="1"/>
              <a:t>Elle veri girişi</a:t>
            </a:r>
          </a:p>
        </p:txBody>
      </p:sp>
      <p:sp>
        <p:nvSpPr>
          <p:cNvPr id="15379" name="Oval 21"/>
          <p:cNvSpPr>
            <a:spLocks noChangeArrowheads="1"/>
          </p:cNvSpPr>
          <p:nvPr/>
        </p:nvSpPr>
        <p:spPr bwMode="auto">
          <a:xfrm>
            <a:off x="2590800" y="1600200"/>
            <a:ext cx="1828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2743200" y="17526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600" b="1"/>
              <a:t>Başlama / Bitirme</a:t>
            </a:r>
          </a:p>
        </p:txBody>
      </p:sp>
      <p:sp>
        <p:nvSpPr>
          <p:cNvPr id="15381" name="AutoShape 23"/>
          <p:cNvSpPr>
            <a:spLocks noChangeArrowheads="1"/>
          </p:cNvSpPr>
          <p:nvPr/>
        </p:nvSpPr>
        <p:spPr bwMode="auto">
          <a:xfrm>
            <a:off x="5029200" y="1752600"/>
            <a:ext cx="1752600" cy="10668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5181600" y="198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 b="1"/>
              <a:t>Yazma</a:t>
            </a:r>
          </a:p>
        </p:txBody>
      </p:sp>
      <p:sp>
        <p:nvSpPr>
          <p:cNvPr id="15383" name="AutoShape 25"/>
          <p:cNvSpPr>
            <a:spLocks noChangeArrowheads="1"/>
          </p:cNvSpPr>
          <p:nvPr/>
        </p:nvSpPr>
        <p:spPr bwMode="auto">
          <a:xfrm>
            <a:off x="4876800" y="3048000"/>
            <a:ext cx="2209800" cy="914400"/>
          </a:xfrm>
          <a:prstGeom prst="flowChartManualOpe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5105400" y="3276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 b="1"/>
              <a:t>Elle işlem</a:t>
            </a:r>
          </a:p>
        </p:txBody>
      </p:sp>
      <p:sp>
        <p:nvSpPr>
          <p:cNvPr id="10267" name="Comment 27"/>
          <p:cNvSpPr>
            <a:spLocks noChangeArrowheads="1"/>
          </p:cNvSpPr>
          <p:nvPr/>
        </p:nvSpPr>
        <p:spPr bwMode="auto">
          <a:xfrm>
            <a:off x="5562600" y="4191000"/>
            <a:ext cx="3124200" cy="144621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r-TR" sz="1600">
                <a:solidFill>
                  <a:srgbClr val="000000"/>
                </a:solidFill>
                <a:latin typeface="Arial" charset="0"/>
              </a:rPr>
              <a:t>Bunların dışında örneğin bilgisayar sisteminin işletilmesi için farklı akış işaretleri de kullanılmaktadır</a:t>
            </a:r>
          </a:p>
          <a:p>
            <a:pPr>
              <a:spcBef>
                <a:spcPct val="50000"/>
              </a:spcBef>
              <a:defRPr/>
            </a:pPr>
            <a:endParaRPr lang="tr-TR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86" name="Oval 28"/>
          <p:cNvSpPr>
            <a:spLocks noChangeArrowheads="1"/>
          </p:cNvSpPr>
          <p:nvPr/>
        </p:nvSpPr>
        <p:spPr bwMode="auto">
          <a:xfrm>
            <a:off x="7315200" y="1752600"/>
            <a:ext cx="12192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87" name="Text Box 29"/>
          <p:cNvSpPr txBox="1">
            <a:spLocks noChangeArrowheads="1"/>
          </p:cNvSpPr>
          <p:nvPr/>
        </p:nvSpPr>
        <p:spPr bwMode="auto">
          <a:xfrm>
            <a:off x="7315200" y="2057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 b="1"/>
              <a:t>Bağlantı</a:t>
            </a:r>
          </a:p>
        </p:txBody>
      </p:sp>
      <p:sp>
        <p:nvSpPr>
          <p:cNvPr id="15388" name="Line 30"/>
          <p:cNvSpPr>
            <a:spLocks noChangeShapeType="1"/>
          </p:cNvSpPr>
          <p:nvPr/>
        </p:nvSpPr>
        <p:spPr bwMode="auto">
          <a:xfrm>
            <a:off x="72390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89" name="Text Box 31"/>
          <p:cNvSpPr txBox="1">
            <a:spLocks noChangeArrowheads="1"/>
          </p:cNvSpPr>
          <p:nvPr/>
        </p:nvSpPr>
        <p:spPr bwMode="auto">
          <a:xfrm>
            <a:off x="7239000" y="3429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 b="1"/>
              <a:t>Gidiş yönü</a:t>
            </a:r>
          </a:p>
        </p:txBody>
      </p:sp>
      <p:sp>
        <p:nvSpPr>
          <p:cNvPr id="15390" name="AutoShape 32"/>
          <p:cNvSpPr>
            <a:spLocks noChangeArrowheads="1"/>
          </p:cNvSpPr>
          <p:nvPr/>
        </p:nvSpPr>
        <p:spPr bwMode="auto">
          <a:xfrm>
            <a:off x="5715000" y="5257800"/>
            <a:ext cx="228600" cy="2286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91" name="AutoShape 33"/>
          <p:cNvSpPr>
            <a:spLocks noChangeArrowheads="1"/>
          </p:cNvSpPr>
          <p:nvPr/>
        </p:nvSpPr>
        <p:spPr bwMode="auto">
          <a:xfrm>
            <a:off x="6096000" y="5257800"/>
            <a:ext cx="304800" cy="228600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92" name="AutoShape 34"/>
          <p:cNvSpPr>
            <a:spLocks noChangeArrowheads="1"/>
          </p:cNvSpPr>
          <p:nvPr/>
        </p:nvSpPr>
        <p:spPr bwMode="auto">
          <a:xfrm>
            <a:off x="6629400" y="5257800"/>
            <a:ext cx="304800" cy="228600"/>
          </a:xfrm>
          <a:prstGeom prst="flowChartMagneticDrum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93" name="AutoShape 35"/>
          <p:cNvSpPr>
            <a:spLocks noChangeArrowheads="1"/>
          </p:cNvSpPr>
          <p:nvPr/>
        </p:nvSpPr>
        <p:spPr bwMode="auto">
          <a:xfrm>
            <a:off x="7162800" y="5257800"/>
            <a:ext cx="381000" cy="30480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5394" name="AutoShape 36"/>
          <p:cNvSpPr>
            <a:spLocks noChangeArrowheads="1"/>
          </p:cNvSpPr>
          <p:nvPr/>
        </p:nvSpPr>
        <p:spPr bwMode="auto">
          <a:xfrm>
            <a:off x="7772400" y="5257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      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937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 b="1">
                <a:solidFill>
                  <a:schemeClr val="tx2"/>
                </a:solidFill>
              </a:rPr>
              <a:t>Böl ve Yönet Metodu</a:t>
            </a:r>
            <a:r>
              <a:rPr lang="tr-TR" altLang="tr-TR" sz="3200">
                <a:solidFill>
                  <a:schemeClr val="tx2"/>
                </a:solidFill>
              </a:rPr>
              <a:t> </a:t>
            </a:r>
          </a:p>
          <a:p>
            <a:pPr algn="ctr" eaLnBrk="1" hangingPunct="1"/>
            <a:r>
              <a:rPr lang="tr-TR" altLang="tr-TR" sz="3200">
                <a:solidFill>
                  <a:schemeClr val="tx2"/>
                </a:solidFill>
              </a:rPr>
              <a:t>(</a:t>
            </a:r>
            <a:r>
              <a:rPr lang="en-US" altLang="tr-TR" sz="3200">
                <a:solidFill>
                  <a:schemeClr val="tx2"/>
                </a:solidFill>
              </a:rPr>
              <a:t>Divide-and-conquer</a:t>
            </a:r>
            <a:r>
              <a:rPr lang="tr-TR" altLang="tr-TR" sz="3200">
                <a:solidFill>
                  <a:schemeClr val="tx2"/>
                </a:solidFill>
              </a:rPr>
              <a:t>)</a:t>
            </a:r>
            <a:endParaRPr lang="en-US" altLang="tr-TR" sz="3200">
              <a:solidFill>
                <a:schemeClr val="tx2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33400" y="1981200"/>
            <a:ext cx="7964488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3600"/>
              <a:t>Çok büyük problemleri parçalara ayırarak daha kolay çözeriz.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3600"/>
              <a:t>Çözülecek kadar küçülttüğün parçaları mantıklı bir sıraya koy.</a:t>
            </a:r>
            <a:endParaRPr lang="en-US" altLang="tr-TR" sz="36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3600"/>
              <a:t>Her parçayı ayrı </a:t>
            </a:r>
            <a:r>
              <a:rPr lang="tr-TR" altLang="tr-TR" sz="3600" b="1"/>
              <a:t>modül</a:t>
            </a:r>
            <a:r>
              <a:rPr lang="tr-TR" altLang="tr-TR" sz="3600"/>
              <a:t>ler olarak çöz ve birbirine bağla (</a:t>
            </a:r>
            <a:r>
              <a:rPr lang="tr-TR" altLang="tr-TR" sz="3600" b="1"/>
              <a:t>entegre</a:t>
            </a:r>
            <a:r>
              <a:rPr lang="tr-TR" altLang="tr-TR" sz="3600"/>
              <a:t> olsun)</a:t>
            </a:r>
            <a:endParaRPr lang="en-US" altLang="tr-TR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3810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>
                <a:solidFill>
                  <a:schemeClr val="tx2"/>
                </a:solidFill>
              </a:rPr>
              <a:t>İfade yapıları </a:t>
            </a:r>
            <a:r>
              <a:rPr lang="tr-TR" altLang="tr-TR">
                <a:solidFill>
                  <a:schemeClr val="tx2"/>
                </a:solidFill>
              </a:rPr>
              <a:t>(</a:t>
            </a:r>
            <a:r>
              <a:rPr lang="en-US" altLang="tr-TR">
                <a:solidFill>
                  <a:schemeClr val="tx2"/>
                </a:solidFill>
              </a:rPr>
              <a:t>Statement structure</a:t>
            </a:r>
            <a:r>
              <a:rPr lang="tr-TR" altLang="tr-TR">
                <a:solidFill>
                  <a:schemeClr val="tx2"/>
                </a:solidFill>
              </a:rPr>
              <a:t>)</a:t>
            </a:r>
            <a:endParaRPr lang="en-US" altLang="tr-TR">
              <a:solidFill>
                <a:schemeClr val="tx2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9600" y="1447800"/>
            <a:ext cx="7620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2800"/>
              <a:t>Sıralı (</a:t>
            </a:r>
            <a:r>
              <a:rPr lang="en-US" altLang="tr-TR" sz="2800"/>
              <a:t>Sequence</a:t>
            </a:r>
            <a:r>
              <a:rPr lang="tr-TR" altLang="tr-TR" sz="2800"/>
              <a:t>) yapılar</a:t>
            </a:r>
            <a:r>
              <a:rPr lang="en-US" altLang="tr-TR" sz="2800"/>
              <a:t> – </a:t>
            </a:r>
            <a:r>
              <a:rPr lang="tr-TR" altLang="tr-TR" sz="2800"/>
              <a:t>işlem hiç satır atlamadan doğrusal bir sıra ile olur</a:t>
            </a:r>
            <a:endParaRPr lang="en-US" altLang="tr-TR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2800"/>
              <a:t>Karar (</a:t>
            </a:r>
            <a:r>
              <a:rPr lang="en-US" altLang="tr-TR" sz="2800"/>
              <a:t>Decision</a:t>
            </a:r>
            <a:r>
              <a:rPr lang="tr-TR" altLang="tr-TR" sz="2800"/>
              <a:t>) yapıları</a:t>
            </a:r>
            <a:r>
              <a:rPr lang="en-US" altLang="tr-TR" sz="2800"/>
              <a:t> – </a:t>
            </a:r>
            <a:r>
              <a:rPr lang="tr-TR" altLang="tr-TR" sz="2800"/>
              <a:t>İçinde “evet”-”hayır” soruları soran ve cevaba göre farklı yönde farklı işlem yapan yapılar</a:t>
            </a:r>
            <a:endParaRPr lang="en-US" altLang="tr-TR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2800"/>
              <a:t>Döngü (</a:t>
            </a:r>
            <a:r>
              <a:rPr lang="en-US" altLang="tr-TR" sz="2800"/>
              <a:t>Looping</a:t>
            </a:r>
            <a:r>
              <a:rPr lang="tr-TR" altLang="tr-TR" sz="2800"/>
              <a:t>) yapıları</a:t>
            </a:r>
            <a:r>
              <a:rPr lang="en-US" altLang="tr-TR" sz="2800"/>
              <a:t> – </a:t>
            </a:r>
            <a:r>
              <a:rPr lang="tr-TR" altLang="tr-TR" sz="2800"/>
              <a:t>Bir şart gerçekleşinceye kadar tekrar tekrar yapılan işlemler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i="1">
                <a:latin typeface="Arial" charset="0"/>
              </a:rPr>
              <a:t>Koşulsuz atlama (GOTO Programın bir yerinden başka satıra atlama </a:t>
            </a:r>
            <a:r>
              <a:rPr lang="en-US" altLang="tr-TR" i="1">
                <a:latin typeface="Arial" charset="0"/>
              </a:rPr>
              <a:t>unconditional branch</a:t>
            </a:r>
            <a:r>
              <a:rPr lang="tr-TR" altLang="tr-TR" i="1">
                <a:latin typeface="Arial" charset="0"/>
              </a:rPr>
              <a:t>. Bu </a:t>
            </a:r>
            <a:r>
              <a:rPr lang="tr-TR" altLang="tr-TR" i="1">
                <a:solidFill>
                  <a:srgbClr val="99CC00"/>
                </a:solidFill>
                <a:latin typeface="Arial" charset="0"/>
              </a:rPr>
              <a:t>yapısal programlama</a:t>
            </a:r>
            <a:r>
              <a:rPr lang="tr-TR" altLang="tr-TR" i="1">
                <a:latin typeface="Arial" charset="0"/>
              </a:rPr>
              <a:t>da yok.</a:t>
            </a:r>
            <a:endParaRPr lang="en-US" altLang="tr-TR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9144000" cy="683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 Eşlem Resmi" r:id="rId3" imgW="6001588" imgH="4486901" progId="Paint.Picture">
                  <p:embed/>
                </p:oleObj>
              </mc:Choice>
              <mc:Fallback>
                <p:oleObj name="Bit Eşlem Resmi" r:id="rId3" imgW="6001588" imgH="44869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3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2915816" y="265691"/>
            <a:ext cx="3262386" cy="6008712"/>
            <a:chOff x="152400" y="152400"/>
            <a:chExt cx="3048000" cy="6172200"/>
          </a:xfrm>
        </p:grpSpPr>
        <p:sp>
          <p:nvSpPr>
            <p:cNvPr id="18436" name="Rectangle 60"/>
            <p:cNvSpPr>
              <a:spLocks noChangeArrowheads="1"/>
            </p:cNvSpPr>
            <p:nvPr/>
          </p:nvSpPr>
          <p:spPr bwMode="auto">
            <a:xfrm>
              <a:off x="152400" y="152400"/>
              <a:ext cx="2819400" cy="61722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38" name="AutoShape 8"/>
            <p:cNvSpPr>
              <a:spLocks noChangeArrowheads="1"/>
            </p:cNvSpPr>
            <p:nvPr/>
          </p:nvSpPr>
          <p:spPr bwMode="auto">
            <a:xfrm>
              <a:off x="533400" y="609600"/>
              <a:ext cx="1447800" cy="533400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39" name="AutoShape 9"/>
            <p:cNvSpPr>
              <a:spLocks noChangeArrowheads="1"/>
            </p:cNvSpPr>
            <p:nvPr/>
          </p:nvSpPr>
          <p:spPr bwMode="auto">
            <a:xfrm>
              <a:off x="304800" y="1447800"/>
              <a:ext cx="1600200" cy="685800"/>
            </a:xfrm>
            <a:prstGeom prst="flowChartInputOutpu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40" name="AutoShape 10"/>
            <p:cNvSpPr>
              <a:spLocks noChangeArrowheads="1"/>
            </p:cNvSpPr>
            <p:nvPr/>
          </p:nvSpPr>
          <p:spPr bwMode="auto">
            <a:xfrm>
              <a:off x="457200" y="2438400"/>
              <a:ext cx="1524000" cy="83820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41" name="AutoShape 11"/>
            <p:cNvSpPr>
              <a:spLocks noChangeArrowheads="1"/>
            </p:cNvSpPr>
            <p:nvPr/>
          </p:nvSpPr>
          <p:spPr bwMode="auto">
            <a:xfrm>
              <a:off x="533400" y="3733800"/>
              <a:ext cx="1447800" cy="914400"/>
            </a:xfrm>
            <a:prstGeom prst="flowChartDocumen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42" name="AutoShape 12"/>
            <p:cNvSpPr>
              <a:spLocks noChangeArrowheads="1"/>
            </p:cNvSpPr>
            <p:nvPr/>
          </p:nvSpPr>
          <p:spPr bwMode="auto">
            <a:xfrm>
              <a:off x="533400" y="5105400"/>
              <a:ext cx="1600200" cy="609600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685800" y="685800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Başla</a:t>
              </a:r>
            </a:p>
          </p:txBody>
        </p:sp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533400" y="1600200"/>
              <a:ext cx="2209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800"/>
                <a:t>İki sayı al           Input</a:t>
              </a: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533400" y="2667000"/>
              <a:ext cx="2362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600"/>
                <a:t>Sayıları topla         İşlem</a:t>
              </a:r>
            </a:p>
          </p:txBody>
        </p:sp>
        <p:sp>
          <p:nvSpPr>
            <p:cNvPr id="18446" name="Text Box 16"/>
            <p:cNvSpPr txBox="1">
              <a:spLocks noChangeArrowheads="1"/>
            </p:cNvSpPr>
            <p:nvPr/>
          </p:nvSpPr>
          <p:spPr bwMode="auto">
            <a:xfrm>
              <a:off x="609600" y="3962400"/>
              <a:ext cx="2590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800"/>
                <a:t>Ekrana yaz          Output</a:t>
              </a:r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762000" y="51816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Bitir</a:t>
              </a:r>
            </a:p>
          </p:txBody>
        </p: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>
              <a:off x="1219200" y="1143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>
              <a:off x="1143000" y="2133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>
              <a:off x="11430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1219200" y="464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 55"/>
          <p:cNvGrpSpPr/>
          <p:nvPr/>
        </p:nvGrpSpPr>
        <p:grpSpPr>
          <a:xfrm>
            <a:off x="14486" y="1686483"/>
            <a:ext cx="4114800" cy="4267200"/>
            <a:chOff x="2409825" y="2568575"/>
            <a:chExt cx="4114800" cy="4267200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2409825" y="2568575"/>
              <a:ext cx="4114800" cy="426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58" name="AutoShape 43"/>
            <p:cNvSpPr>
              <a:spLocks noChangeArrowheads="1"/>
            </p:cNvSpPr>
            <p:nvPr/>
          </p:nvSpPr>
          <p:spPr bwMode="auto">
            <a:xfrm>
              <a:off x="3581400" y="3276600"/>
              <a:ext cx="1524000" cy="1219200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59" name="Line 44"/>
            <p:cNvSpPr>
              <a:spLocks noChangeShapeType="1"/>
            </p:cNvSpPr>
            <p:nvPr/>
          </p:nvSpPr>
          <p:spPr bwMode="auto">
            <a:xfrm>
              <a:off x="4343400" y="2743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43434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3581400" y="4800600"/>
              <a:ext cx="1600200" cy="838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62" name="Text Box 47"/>
            <p:cNvSpPr txBox="1">
              <a:spLocks noChangeArrowheads="1"/>
            </p:cNvSpPr>
            <p:nvPr/>
          </p:nvSpPr>
          <p:spPr bwMode="auto">
            <a:xfrm>
              <a:off x="3810000" y="3581400"/>
              <a:ext cx="1143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800" dirty="0"/>
                <a:t>Eğer şart doğru ise</a:t>
              </a:r>
            </a:p>
          </p:txBody>
        </p:sp>
        <p:sp>
          <p:nvSpPr>
            <p:cNvPr id="63" name="Text Box 48"/>
            <p:cNvSpPr txBox="1">
              <a:spLocks noChangeArrowheads="1"/>
            </p:cNvSpPr>
            <p:nvPr/>
          </p:nvSpPr>
          <p:spPr bwMode="auto">
            <a:xfrm>
              <a:off x="3657600" y="4860925"/>
              <a:ext cx="1371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İşlem adımları</a:t>
              </a:r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>
              <a:off x="5105400" y="3886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5" name="Line 51"/>
            <p:cNvSpPr>
              <a:spLocks noChangeShapeType="1"/>
            </p:cNvSpPr>
            <p:nvPr/>
          </p:nvSpPr>
          <p:spPr bwMode="auto">
            <a:xfrm>
              <a:off x="5943600" y="39624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6" name="Line 52"/>
            <p:cNvSpPr>
              <a:spLocks noChangeShapeType="1"/>
            </p:cNvSpPr>
            <p:nvPr/>
          </p:nvSpPr>
          <p:spPr bwMode="auto">
            <a:xfrm flipH="1">
              <a:off x="4419600" y="5867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7" name="Line 53"/>
            <p:cNvSpPr>
              <a:spLocks noChangeShapeType="1"/>
            </p:cNvSpPr>
            <p:nvPr/>
          </p:nvSpPr>
          <p:spPr bwMode="auto">
            <a:xfrm>
              <a:off x="4419600" y="586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4343400" y="5638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 flipH="1">
              <a:off x="3200400" y="5791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flipV="1">
              <a:off x="3200400" y="30480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>
              <a:off x="3200400" y="3048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2" name="Text Box 58"/>
            <p:cNvSpPr txBox="1">
              <a:spLocks noChangeArrowheads="1"/>
            </p:cNvSpPr>
            <p:nvPr/>
          </p:nvSpPr>
          <p:spPr bwMode="auto">
            <a:xfrm>
              <a:off x="4343400" y="446405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600"/>
                <a:t>Evet</a:t>
              </a:r>
            </a:p>
          </p:txBody>
        </p:sp>
        <p:sp>
          <p:nvSpPr>
            <p:cNvPr id="73" name="Text Box 59"/>
            <p:cNvSpPr txBox="1">
              <a:spLocks noChangeArrowheads="1"/>
            </p:cNvSpPr>
            <p:nvPr/>
          </p:nvSpPr>
          <p:spPr bwMode="auto">
            <a:xfrm>
              <a:off x="5181600" y="3581400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/>
                <a:t>Hayır</a:t>
              </a:r>
            </a:p>
          </p:txBody>
        </p:sp>
      </p:grpSp>
      <p:grpSp>
        <p:nvGrpSpPr>
          <p:cNvPr id="74" name="Grup 73"/>
          <p:cNvGrpSpPr/>
          <p:nvPr/>
        </p:nvGrpSpPr>
        <p:grpSpPr>
          <a:xfrm>
            <a:off x="4533900" y="2105583"/>
            <a:ext cx="4419600" cy="3429000"/>
            <a:chOff x="2057400" y="1563960"/>
            <a:chExt cx="4419600" cy="3429000"/>
          </a:xfrm>
        </p:grpSpPr>
        <p:sp>
          <p:nvSpPr>
            <p:cNvPr id="75" name="Rectangle 61"/>
            <p:cNvSpPr>
              <a:spLocks noChangeArrowheads="1"/>
            </p:cNvSpPr>
            <p:nvPr/>
          </p:nvSpPr>
          <p:spPr bwMode="auto">
            <a:xfrm>
              <a:off x="2057400" y="1676400"/>
              <a:ext cx="4419600" cy="331656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76" name="AutoShape 23"/>
            <p:cNvSpPr>
              <a:spLocks noChangeArrowheads="1"/>
            </p:cNvSpPr>
            <p:nvPr/>
          </p:nvSpPr>
          <p:spPr bwMode="auto">
            <a:xfrm>
              <a:off x="3581400" y="1944960"/>
              <a:ext cx="1524000" cy="1219200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3810000" y="2249760"/>
              <a:ext cx="1143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800"/>
                <a:t>Eğer şart doğru ise</a:t>
              </a:r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>
              <a:off x="4343400" y="15639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H="1">
              <a:off x="2819400" y="255456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2819400" y="255456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1" name="Line 28"/>
            <p:cNvSpPr>
              <a:spLocks noChangeShapeType="1"/>
            </p:cNvSpPr>
            <p:nvPr/>
          </p:nvSpPr>
          <p:spPr bwMode="auto">
            <a:xfrm>
              <a:off x="5105400" y="255456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>
              <a:off x="5867400" y="255456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057400" y="3392760"/>
              <a:ext cx="1600200" cy="838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84" name="Rectangle 31"/>
            <p:cNvSpPr>
              <a:spLocks noChangeArrowheads="1"/>
            </p:cNvSpPr>
            <p:nvPr/>
          </p:nvSpPr>
          <p:spPr bwMode="auto">
            <a:xfrm>
              <a:off x="4876800" y="3316560"/>
              <a:ext cx="1600200" cy="838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>
              <a:off x="2895600" y="423096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5791200" y="415476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2895600" y="461196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8" name="Oval 35"/>
            <p:cNvSpPr>
              <a:spLocks noChangeArrowheads="1"/>
            </p:cNvSpPr>
            <p:nvPr/>
          </p:nvSpPr>
          <p:spPr bwMode="auto">
            <a:xfrm>
              <a:off x="4114800" y="4383360"/>
              <a:ext cx="457200" cy="4572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tr-TR"/>
            </a:p>
          </p:txBody>
        </p:sp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H="1">
              <a:off x="4648200" y="461196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0" name="Line 37"/>
            <p:cNvSpPr>
              <a:spLocks noChangeShapeType="1"/>
            </p:cNvSpPr>
            <p:nvPr/>
          </p:nvSpPr>
          <p:spPr bwMode="auto">
            <a:xfrm>
              <a:off x="4343400" y="484056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2895600" y="2249760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/>
                <a:t>Hayır</a:t>
              </a: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5105400" y="2249760"/>
              <a:ext cx="990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600"/>
                <a:t>Evet</a:t>
              </a:r>
            </a:p>
          </p:txBody>
        </p:sp>
        <p:sp>
          <p:nvSpPr>
            <p:cNvPr id="93" name="Text Box 40"/>
            <p:cNvSpPr txBox="1">
              <a:spLocks noChangeArrowheads="1"/>
            </p:cNvSpPr>
            <p:nvPr/>
          </p:nvSpPr>
          <p:spPr bwMode="auto">
            <a:xfrm>
              <a:off x="4953000" y="3392760"/>
              <a:ext cx="1371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1.işlem adımları</a:t>
              </a: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2209800" y="3545160"/>
              <a:ext cx="1371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2.işlem adımları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4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219200" y="152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b="1">
                <a:solidFill>
                  <a:schemeClr val="accent2"/>
                </a:solidFill>
              </a:rPr>
              <a:t>Bir sayının çift mi tek mi olduğu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/>
              <a:t>Akış diyagramı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4267200" y="1447800"/>
            <a:ext cx="4038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2000" b="1">
                <a:latin typeface="Arial" charset="0"/>
              </a:rPr>
              <a:t>Pseudocode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tr-TR" sz="2000" b="1">
                <a:latin typeface="Arial" charset="0"/>
              </a:rPr>
              <a:t>Program</a:t>
            </a:r>
            <a:r>
              <a:rPr lang="en-US" altLang="tr-TR" sz="2000">
                <a:latin typeface="Arial" charset="0"/>
              </a:rPr>
              <a:t>: </a:t>
            </a:r>
            <a:r>
              <a:rPr lang="tr-TR" altLang="tr-TR" sz="2000">
                <a:latin typeface="Arial" charset="0"/>
              </a:rPr>
              <a:t>Girilen iki sayının tek ve çift olduğunu belirleyip yazma</a:t>
            </a:r>
            <a:endParaRPr lang="en-US" altLang="tr-TR" sz="2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2000">
                <a:latin typeface="Arial" charset="0"/>
              </a:rPr>
              <a:t>Sayıları al</a:t>
            </a:r>
            <a:endParaRPr lang="en-US" altLang="tr-TR" sz="2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2000">
                <a:latin typeface="Arial" charset="0"/>
              </a:rPr>
              <a:t>Eğer sayı tek ise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2000">
                <a:latin typeface="Arial" charset="0"/>
              </a:rPr>
              <a:t>     “Tek” yaz</a:t>
            </a:r>
            <a:endParaRPr lang="en-US" altLang="tr-TR" sz="2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2000">
                <a:latin typeface="Arial" charset="0"/>
              </a:rPr>
              <a:t>Yoksa (sayı çift ise)</a:t>
            </a:r>
            <a:endParaRPr lang="en-US" altLang="tr-TR" sz="2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tr-TR" sz="2000">
                <a:latin typeface="Arial" charset="0"/>
              </a:rPr>
              <a:t>  </a:t>
            </a:r>
            <a:r>
              <a:rPr lang="tr-TR" altLang="tr-TR" sz="2000">
                <a:latin typeface="Arial" charset="0"/>
              </a:rPr>
              <a:t>  “Çift”</a:t>
            </a:r>
            <a:endParaRPr lang="en-US" altLang="tr-TR" sz="2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tr-TR" sz="2000">
                <a:latin typeface="Arial" charset="0"/>
              </a:rPr>
              <a:t>End If</a:t>
            </a:r>
            <a:endParaRPr lang="tr-TR" altLang="tr-TR" sz="1800"/>
          </a:p>
        </p:txBody>
      </p:sp>
      <p:sp>
        <p:nvSpPr>
          <p:cNvPr id="19462" name="AutoShape 10"/>
          <p:cNvSpPr>
            <a:spLocks noChangeArrowheads="1"/>
          </p:cNvSpPr>
          <p:nvPr/>
        </p:nvSpPr>
        <p:spPr bwMode="auto">
          <a:xfrm>
            <a:off x="1485900" y="990600"/>
            <a:ext cx="1447800" cy="533400"/>
          </a:xfrm>
          <a:prstGeom prst="flowChartTerminator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63" name="AutoShape 11"/>
          <p:cNvSpPr>
            <a:spLocks noChangeArrowheads="1"/>
          </p:cNvSpPr>
          <p:nvPr/>
        </p:nvSpPr>
        <p:spPr bwMode="auto">
          <a:xfrm>
            <a:off x="1333500" y="1828800"/>
            <a:ext cx="1600200" cy="685800"/>
          </a:xfrm>
          <a:prstGeom prst="flowChartInputOutpu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1790700" y="106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/>
              <a:t>Başla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1562100" y="1981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1800"/>
              <a:t>İki sayı al </a:t>
            </a:r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>
            <a:off x="22479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7" name="AutoShape 15"/>
          <p:cNvSpPr>
            <a:spLocks noChangeArrowheads="1"/>
          </p:cNvSpPr>
          <p:nvPr/>
        </p:nvSpPr>
        <p:spPr bwMode="auto">
          <a:xfrm>
            <a:off x="1333500" y="2727325"/>
            <a:ext cx="1524000" cy="1219200"/>
          </a:xfrm>
          <a:prstGeom prst="flowChartDecis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>
            <a:off x="876300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>
            <a:off x="3162300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419100" y="40989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71" name="Rectangle 19"/>
          <p:cNvSpPr>
            <a:spLocks noChangeArrowheads="1"/>
          </p:cNvSpPr>
          <p:nvPr/>
        </p:nvSpPr>
        <p:spPr bwMode="auto">
          <a:xfrm>
            <a:off x="2247900" y="40989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72" name="Text Box 20"/>
          <p:cNvSpPr txBox="1">
            <a:spLocks noChangeArrowheads="1"/>
          </p:cNvSpPr>
          <p:nvPr/>
        </p:nvSpPr>
        <p:spPr bwMode="auto">
          <a:xfrm>
            <a:off x="647700" y="303212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1400"/>
              <a:t>Hayır</a:t>
            </a:r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2857500" y="303212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1600"/>
              <a:t>Evet</a:t>
            </a:r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2324100" y="417512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1.işlem adımları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571500" y="425132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2.işlem adımları</a:t>
            </a:r>
          </a:p>
        </p:txBody>
      </p:sp>
      <p:sp>
        <p:nvSpPr>
          <p:cNvPr id="19476" name="Line 24"/>
          <p:cNvSpPr>
            <a:spLocks noChangeShapeType="1"/>
          </p:cNvSpPr>
          <p:nvPr/>
        </p:nvSpPr>
        <p:spPr bwMode="auto">
          <a:xfrm>
            <a:off x="8763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77" name="Line 25"/>
          <p:cNvSpPr>
            <a:spLocks noChangeShapeType="1"/>
          </p:cNvSpPr>
          <p:nvPr/>
        </p:nvSpPr>
        <p:spPr bwMode="auto">
          <a:xfrm>
            <a:off x="28575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1409700" y="3200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1800"/>
              <a:t>Sayı çift mi?</a:t>
            </a:r>
          </a:p>
        </p:txBody>
      </p:sp>
      <p:sp>
        <p:nvSpPr>
          <p:cNvPr id="19479" name="Line 27"/>
          <p:cNvSpPr>
            <a:spLocks noChangeShapeType="1"/>
          </p:cNvSpPr>
          <p:nvPr/>
        </p:nvSpPr>
        <p:spPr bwMode="auto">
          <a:xfrm>
            <a:off x="8001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8001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81" name="Line 31"/>
          <p:cNvSpPr>
            <a:spLocks noChangeShapeType="1"/>
          </p:cNvSpPr>
          <p:nvPr/>
        </p:nvSpPr>
        <p:spPr bwMode="auto">
          <a:xfrm flipH="1">
            <a:off x="25527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82" name="Line 32"/>
          <p:cNvSpPr>
            <a:spLocks noChangeShapeType="1"/>
          </p:cNvSpPr>
          <p:nvPr/>
        </p:nvSpPr>
        <p:spPr bwMode="auto">
          <a:xfrm>
            <a:off x="2247900" y="556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83" name="Line 33"/>
          <p:cNvSpPr>
            <a:spLocks noChangeShapeType="1"/>
          </p:cNvSpPr>
          <p:nvPr/>
        </p:nvSpPr>
        <p:spPr bwMode="auto">
          <a:xfrm>
            <a:off x="31623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84" name="AutoShape 34"/>
          <p:cNvSpPr>
            <a:spLocks noChangeArrowheads="1"/>
          </p:cNvSpPr>
          <p:nvPr/>
        </p:nvSpPr>
        <p:spPr bwMode="auto">
          <a:xfrm>
            <a:off x="2019300" y="5181600"/>
            <a:ext cx="533400" cy="3810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85" name="AutoShape 35"/>
          <p:cNvSpPr>
            <a:spLocks noChangeArrowheads="1"/>
          </p:cNvSpPr>
          <p:nvPr/>
        </p:nvSpPr>
        <p:spPr bwMode="auto">
          <a:xfrm>
            <a:off x="1485900" y="5715000"/>
            <a:ext cx="1447800" cy="533400"/>
          </a:xfrm>
          <a:prstGeom prst="flowChartTerminator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9486" name="Text Box 36"/>
          <p:cNvSpPr txBox="1">
            <a:spLocks noChangeArrowheads="1"/>
          </p:cNvSpPr>
          <p:nvPr/>
        </p:nvSpPr>
        <p:spPr bwMode="auto">
          <a:xfrm>
            <a:off x="1562100" y="58674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Bitiş</a:t>
            </a:r>
          </a:p>
        </p:txBody>
      </p:sp>
      <p:sp>
        <p:nvSpPr>
          <p:cNvPr id="19487" name="Line 37"/>
          <p:cNvSpPr>
            <a:spLocks noChangeShapeType="1"/>
          </p:cNvSpPr>
          <p:nvPr/>
        </p:nvSpPr>
        <p:spPr bwMode="auto">
          <a:xfrm>
            <a:off x="20955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228600"/>
            <a:ext cx="7793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>
                <a:solidFill>
                  <a:schemeClr val="tx2"/>
                </a:solidFill>
              </a:rPr>
              <a:t>Genel öğütler</a:t>
            </a:r>
            <a:endParaRPr lang="en-US" altLang="tr-TR" sz="4400">
              <a:solidFill>
                <a:schemeClr val="tx2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7200" y="1066800"/>
            <a:ext cx="79644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2800" dirty="0"/>
              <a:t>Akış diyagramlarının hazırlanması zaman alıcı ve güncellenmesi zordur. Programlama eğitiminde mantıksal akışı vermekte kullanılır, ama profesyonel programcılar sözde kodlama ve hiyerarşi kartlarını tercih ederler.</a:t>
            </a:r>
            <a:endParaRPr lang="en-US" altLang="tr-TR" sz="28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2800" dirty="0"/>
              <a:t>Gerçek kodları yazmadan önce taslak sözde kodlarla oluşturulur. Ayrıntılara girilmeden, her programlama diline uygun bir yazımdır. Mesela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tr-TR" dirty="0">
                <a:solidFill>
                  <a:schemeClr val="accent2"/>
                </a:solidFill>
                <a:latin typeface="Tahoma" pitchFamily="34" charset="0"/>
              </a:rPr>
              <a:t>Input Miles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tr-TR" dirty="0">
                <a:solidFill>
                  <a:schemeClr val="accent2"/>
                </a:solidFill>
                <a:latin typeface="Tahoma" pitchFamily="34" charset="0"/>
              </a:rPr>
              <a:t>Kilometers = Miles * 1.609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tr-TR" dirty="0">
                <a:solidFill>
                  <a:schemeClr val="accent2"/>
                </a:solidFill>
                <a:latin typeface="Tahoma" pitchFamily="34" charset="0"/>
              </a:rPr>
              <a:t>Output Kilometers</a:t>
            </a:r>
            <a:endParaRPr lang="en-US" altLang="tr-TR" sz="280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077200" cy="571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tr-T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Bilgisayar, sadece programcının kendisine söylediği şeyi nasıl yapacağını bilir.</a:t>
            </a:r>
            <a:endParaRPr lang="en-US" sz="4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endParaRPr lang="tr-TR" sz="4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tr-T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Bundan dolayı programcı bilgisayara problemi nasıl çözeceğini bildirmelidir.</a:t>
            </a:r>
            <a:endParaRPr lang="tr-TR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905125" y="1981200"/>
          <a:ext cx="62388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 Eşlem Resmi" r:id="rId3" imgW="6238095" imgH="2219635" progId="Paint.Picture">
                  <p:embed/>
                </p:oleObj>
              </mc:Choice>
              <mc:Fallback>
                <p:oleObj name="Bit Eşlem Resmi" r:id="rId3" imgW="6238095" imgH="2219635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981200"/>
                        <a:ext cx="62388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28600" y="30480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>
                <a:solidFill>
                  <a:schemeClr val="tx2"/>
                </a:solidFill>
              </a:rPr>
              <a:t>H</a:t>
            </a:r>
            <a:r>
              <a:rPr lang="en-US" altLang="tr-TR" sz="4400">
                <a:solidFill>
                  <a:schemeClr val="tx2"/>
                </a:solidFill>
              </a:rPr>
              <a:t>i</a:t>
            </a:r>
            <a:r>
              <a:rPr lang="tr-TR" altLang="tr-TR" sz="4400">
                <a:solidFill>
                  <a:schemeClr val="tx2"/>
                </a:solidFill>
              </a:rPr>
              <a:t>y</a:t>
            </a:r>
            <a:r>
              <a:rPr lang="en-US" altLang="tr-TR" sz="4400">
                <a:solidFill>
                  <a:schemeClr val="tx2"/>
                </a:solidFill>
              </a:rPr>
              <a:t>erar</a:t>
            </a:r>
            <a:r>
              <a:rPr lang="tr-TR" altLang="tr-TR" sz="4400">
                <a:solidFill>
                  <a:schemeClr val="tx2"/>
                </a:solidFill>
              </a:rPr>
              <a:t>şi kartları</a:t>
            </a:r>
            <a:endParaRPr lang="en-US" altLang="tr-TR" sz="4400">
              <a:solidFill>
                <a:schemeClr val="tx2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143000"/>
            <a:ext cx="5029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tr-TR" altLang="tr-TR" sz="3200"/>
              <a:t>Örgüt şemaları, kuruluş şemaları, soy ağaçları gibi. Çözüm nesneleri arasındaki ilişkiler, hangisi nereye bağlı.</a:t>
            </a:r>
            <a:endParaRPr lang="en-US" altLang="tr-TR" sz="3200"/>
          </a:p>
        </p:txBody>
      </p:sp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381000" y="4038600"/>
          <a:ext cx="52578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 Eşlem Resmi" r:id="rId5" imgW="4296375" imgH="2029108" progId="Paint.Picture">
                  <p:embed/>
                </p:oleObj>
              </mc:Choice>
              <mc:Fallback>
                <p:oleObj name="Bit Eşlem Resmi" r:id="rId5" imgW="4296375" imgH="202910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2578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475656" y="396151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Sıralama Algoritmaları (</a:t>
            </a:r>
            <a:r>
              <a:rPr lang="tr-TR" b="1" dirty="0" err="1"/>
              <a:t>Sorting</a:t>
            </a:r>
            <a:r>
              <a:rPr lang="tr-TR" b="1" dirty="0"/>
              <a:t> </a:t>
            </a:r>
            <a:r>
              <a:rPr lang="tr-TR" b="1" dirty="0" err="1"/>
              <a:t>Algorithms</a:t>
            </a:r>
            <a:r>
              <a:rPr lang="tr-TR" b="1" dirty="0"/>
              <a:t>)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259632" y="1340768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bilimlerinde verilmiş olan bir grup sayının küçükten büyüğe (veya tersi) sıralanması işlemini yapan algoritmalara verilen isimdir.</a:t>
            </a:r>
          </a:p>
        </p:txBody>
      </p:sp>
      <p:pic>
        <p:nvPicPr>
          <p:cNvPr id="35842" name="Picture 2" descr="https://3.bp.blogspot.com/--jcjO80cEWo/UxDHDFc8hPI/AAAAAAAAAMI/3_kwx64XNpo/s1600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s://3.bp.blogspot.com/-8Bv1tN9CTkI/UxDHC_Y_uFI/AAAAAAAAAME/sa3Q0yrNSoE/s1600/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4944"/>
            <a:ext cx="95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54868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Kabarcık Sıralaması (Baloncuk sıralaması, </a:t>
            </a:r>
            <a:r>
              <a:rPr lang="tr-TR" b="1" dirty="0" err="1"/>
              <a:t>Bubble</a:t>
            </a:r>
            <a:r>
              <a:rPr lang="tr-TR" b="1" dirty="0"/>
              <a:t> </a:t>
            </a:r>
            <a:r>
              <a:rPr lang="tr-TR" b="1" dirty="0" err="1"/>
              <a:t>Sort</a:t>
            </a:r>
            <a:r>
              <a:rPr lang="tr-TR" b="1" dirty="0"/>
              <a:t>)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55576" y="1025997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Basitçe ardışık duran iki hafıza bloğunun birbirine nispetle sıralanması ve bu işlemin sürekli tekrarlanması sayesinde sıralar. </a:t>
            </a:r>
            <a:endParaRPr lang="tr-TR" dirty="0" smtClean="0"/>
          </a:p>
          <a:p>
            <a:r>
              <a:rPr lang="tr-TR" dirty="0" smtClean="0"/>
              <a:t>Ardışık </a:t>
            </a:r>
            <a:r>
              <a:rPr lang="tr-TR" dirty="0"/>
              <a:t>iki hafıza bloğuna bakmasından dolayı baloncuk ismini almıştır. Çünkü bu bakma işlemi bir baloncuğun (</a:t>
            </a:r>
            <a:r>
              <a:rPr lang="tr-TR" dirty="0" err="1" smtClean="0"/>
              <a:t>bubble</a:t>
            </a:r>
            <a:r>
              <a:rPr lang="tr-TR" dirty="0"/>
              <a:t>) hareket etmesi gibi sayıların üzerinde hareket etmektedir.</a:t>
            </a:r>
          </a:p>
        </p:txBody>
      </p:sp>
      <p:pic>
        <p:nvPicPr>
          <p:cNvPr id="36868" name="Picture 4" descr="Bubble Sort GIF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61048"/>
            <a:ext cx="4320480" cy="27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9592" y="404664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/>
              <a:t>Kabarcık Sıralaması </a:t>
            </a:r>
            <a:r>
              <a:rPr lang="tr-TR" sz="3200" b="1" dirty="0" smtClean="0"/>
              <a:t>Algoritması </a:t>
            </a:r>
            <a:endParaRPr lang="tr-TR" sz="3200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467544" y="1628800"/>
            <a:ext cx="7493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Sıralanacak diziyi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Dizinin ikinci elemanından başlayarak ana döngüyü oluştur.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Dizinin 1. elemanından başlayarak sırayla iki elemanı karşılaştır.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En büyük/küçük elaman dizinin son elamanı oluncaya kadar birbiriyle yer değiştir.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Döngü işleminde her defasında en büyük/küçük elamanı döngüden çıkar.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Dizideki bütün elamanlar sayısınca  en büyük/küçük elemanın sona atılması işlemini tekrarla.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bble Sort and Cocktail Shaker Sort in JavaScrip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9921"/>
            <a:ext cx="7984133" cy="25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751010" y="650305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Kabarcık Sıralaması </a:t>
            </a:r>
            <a:r>
              <a:rPr lang="tr-TR" b="1" dirty="0" smtClean="0"/>
              <a:t>Algoritması 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899592" y="3573016"/>
            <a:ext cx="749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800" dirty="0" smtClean="0"/>
              <a:t>Burada iç içe iki döngü olması gereklidir.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/>
              <a:t>1. döngü 2. elemandan(5) dizinin sonuna kadar olmalı (</a:t>
            </a:r>
            <a:r>
              <a:rPr lang="tr-TR" sz="1800" dirty="0" err="1" smtClean="0"/>
              <a:t>ikinici</a:t>
            </a:r>
            <a:r>
              <a:rPr lang="tr-TR" sz="1800" dirty="0" smtClean="0"/>
              <a:t> döngüde 1. elaman ele alınmalı)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/>
              <a:t>2. döngü ise dizinin 1. elemanından(8) başlamalı ve 1. döngünün her bir artış değerinde döngü değerini azaltmalıdır. Çünkü ikinci döngünün </a:t>
            </a:r>
            <a:r>
              <a:rPr lang="tr-TR" sz="1800" dirty="0" err="1" smtClean="0"/>
              <a:t>herbir</a:t>
            </a:r>
            <a:r>
              <a:rPr lang="tr-TR" sz="1800" dirty="0" smtClean="0"/>
              <a:t> tekrarında dizinin sonuna en büyük/küçük elaman yerleşmektedir. Bu elamanı bir sonraki tekrar da kullanmaya gerek yoktur. Böylece toplam tekrar sayısı azaltılmış olur.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7113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dam ferriss bubble sort gif | Wiffle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76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39552" y="234806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Kabarcık Sıralaması </a:t>
            </a:r>
            <a:r>
              <a:rPr lang="tr-TR" b="1" dirty="0" smtClean="0"/>
              <a:t>Algoritması : UYGULAMA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3435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3276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tr-TR" sz="4800"/>
              <a:t>Any Questions?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55576" y="1219200"/>
            <a:ext cx="7169224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3600" dirty="0"/>
              <a:t>Algoritma ne diyorsa onu yap! Ne eksik ne fazla!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457200" y="381000"/>
            <a:ext cx="8153400" cy="2743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    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01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tr-TR" altLang="tr-TR" sz="4000" b="1">
                <a:latin typeface="Arial" charset="0"/>
              </a:rPr>
              <a:t>Bilgisayara nasıl iş yaptıracak, nasıl iletişim kuracaksınız?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tr-TR" altLang="tr-TR" sz="4000" b="1">
                <a:latin typeface="Arial" charset="0"/>
              </a:rPr>
              <a:t>Bir “Program” ile. Bilgisayarlar program olmadan çalışmazlar</a:t>
            </a:r>
            <a:r>
              <a:rPr lang="en-US" altLang="tr-TR" sz="4000" b="1">
                <a:latin typeface="Arial" charset="0"/>
              </a:rPr>
              <a:t>.</a:t>
            </a: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457200" y="3276600"/>
            <a:ext cx="8153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tr-TR" altLang="tr-TR" sz="4000"/>
              <a:t>Bilgisayarın dili makine dilidir. Onunla makine mantığı ile iletişim kurabiliriz. Bu da </a:t>
            </a:r>
            <a:r>
              <a:rPr lang="tr-TR" altLang="tr-TR" sz="4000" b="1"/>
              <a:t>algoritma</a:t>
            </a:r>
            <a:r>
              <a:rPr lang="tr-TR" altLang="tr-TR" sz="4000"/>
              <a:t> (talimat, rutin, reçete) ile olur.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467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tr-TR" altLang="tr-TR" sz="4400">
                <a:solidFill>
                  <a:schemeClr val="accent2"/>
                </a:solidFill>
              </a:rPr>
              <a:t>Program yazma, çözülmüş bir problemin bir bilgisayar dili ile kodlarını yazmaktır (coding). Bu, en son iştir.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3581400"/>
            <a:ext cx="7467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5400"/>
              <a:t>Kodlamadan önce algoritma yazılmalıdır.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001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000" b="1">
                <a:solidFill>
                  <a:schemeClr val="accent2"/>
                </a:solidFill>
                <a:latin typeface="Courier New" pitchFamily="49" charset="0"/>
              </a:rPr>
              <a:t>Problem çözme sırası</a:t>
            </a:r>
          </a:p>
          <a:p>
            <a:pPr algn="ctr" eaLnBrk="1" hangingPunct="1"/>
            <a:r>
              <a:rPr lang="tr-TR" altLang="tr-TR" b="1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GB" altLang="tr-TR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Problem Solving Cycle</a:t>
            </a:r>
            <a:r>
              <a:rPr lang="tr-TR" altLang="tr-TR" b="1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tr-TR" sz="2800" b="1">
                <a:latin typeface="Courier New" pitchFamily="49" charset="0"/>
              </a:rPr>
              <a:t>1. Problemi anlama </a:t>
            </a:r>
            <a:r>
              <a:rPr lang="tr-TR" altLang="tr-TR" sz="1800">
                <a:latin typeface="Courier New" pitchFamily="49" charset="0"/>
              </a:rPr>
              <a:t>(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Understanding</a:t>
            </a:r>
            <a:r>
              <a:rPr lang="tr-TR" altLang="tr-TR" sz="1800">
                <a:latin typeface="Courier New" pitchFamily="49" charset="0"/>
              </a:rPr>
              <a:t>, Analyzing)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altLang="tr-TR" sz="2000" b="1">
                <a:latin typeface="Courier New" pitchFamily="49" charset="0"/>
                <a:cs typeface="Courier New" pitchFamily="49" charset="0"/>
              </a:rPr>
              <a:t> </a:t>
            </a:r>
            <a:endParaRPr lang="tr-TR" altLang="tr-TR" sz="20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tr-TR" sz="2800" b="1">
                <a:latin typeface="Courier New" pitchFamily="49" charset="0"/>
              </a:rPr>
              <a:t>2. Bir çözüm yolu geliştirme </a:t>
            </a:r>
            <a:r>
              <a:rPr lang="tr-TR" altLang="tr-TR" sz="1800">
                <a:latin typeface="Courier New" pitchFamily="49" charset="0"/>
              </a:rPr>
              <a:t>(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Designing</a:t>
            </a:r>
            <a:r>
              <a:rPr lang="tr-TR" altLang="tr-TR" sz="1800">
                <a:latin typeface="Courier New" pitchFamily="49" charset="0"/>
              </a:rPr>
              <a:t>)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altLang="tr-TR" sz="2000" b="1">
                <a:latin typeface="Courier New" pitchFamily="49" charset="0"/>
                <a:cs typeface="Courier New" pitchFamily="49" charset="0"/>
              </a:rPr>
              <a:t> </a:t>
            </a:r>
            <a:endParaRPr lang="tr-TR" altLang="tr-TR" sz="20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tr-TR" sz="2800" b="1">
                <a:latin typeface="Courier New" pitchFamily="49" charset="0"/>
              </a:rPr>
              <a:t>3. Algoritma ve program yazma</a:t>
            </a:r>
            <a:r>
              <a:rPr lang="tr-TR" altLang="tr-TR" sz="2000" b="1">
                <a:latin typeface="Courier New" pitchFamily="49" charset="0"/>
              </a:rPr>
              <a:t> </a:t>
            </a:r>
            <a:r>
              <a:rPr lang="tr-TR" altLang="tr-TR" sz="1800">
                <a:latin typeface="Courier New" pitchFamily="49" charset="0"/>
              </a:rPr>
              <a:t>(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Writing</a:t>
            </a:r>
            <a:r>
              <a:rPr lang="tr-TR" altLang="tr-TR" sz="1800">
                <a:latin typeface="Courier New" pitchFamily="49" charset="0"/>
              </a:rPr>
              <a:t>),</a:t>
            </a:r>
            <a:r>
              <a:rPr lang="en-GB" altLang="tr-TR" sz="2000" b="1">
                <a:latin typeface="Courier New" pitchFamily="49" charset="0"/>
                <a:cs typeface="Courier New" pitchFamily="49" charset="0"/>
              </a:rPr>
              <a:t> </a:t>
            </a:r>
            <a:endParaRPr lang="tr-TR" altLang="tr-TR" sz="2000" b="1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tr-TR" sz="2800" b="1">
                <a:latin typeface="Courier New" pitchFamily="49" charset="0"/>
              </a:rPr>
              <a:t>4. Tekrar tekrar test etme</a:t>
            </a:r>
            <a:r>
              <a:rPr lang="tr-TR" altLang="tr-TR" sz="2000" b="1">
                <a:latin typeface="Courier New" pitchFamily="49" charset="0"/>
              </a:rPr>
              <a:t> </a:t>
            </a:r>
            <a:r>
              <a:rPr lang="tr-TR" altLang="tr-TR" sz="1800">
                <a:latin typeface="Courier New" pitchFamily="49" charset="0"/>
              </a:rPr>
              <a:t>(</a:t>
            </a:r>
            <a:r>
              <a:rPr lang="en-GB" altLang="tr-TR" sz="1800">
                <a:latin typeface="Courier New" pitchFamily="49" charset="0"/>
                <a:cs typeface="Courier New" pitchFamily="49" charset="0"/>
              </a:rPr>
              <a:t>Reviewing</a:t>
            </a:r>
            <a:r>
              <a:rPr lang="tr-TR" altLang="tr-TR" sz="1800">
                <a:latin typeface="Courier New" pitchFamily="49" charset="0"/>
              </a:rPr>
              <a:t>)</a:t>
            </a:r>
            <a:r>
              <a:rPr lang="tr-TR" altLang="tr-TR"/>
              <a:t>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733800" y="5486400"/>
            <a:ext cx="510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tr-TR" sz="2000">
                <a:solidFill>
                  <a:srgbClr val="CC0000"/>
                </a:solidFill>
                <a:cs typeface="Courier New" pitchFamily="49" charset="0"/>
              </a:rPr>
              <a:t>Polya, George (1957)</a:t>
            </a:r>
            <a:r>
              <a:rPr lang="en-GB" altLang="tr-TR" sz="2000" b="1">
                <a:solidFill>
                  <a:srgbClr val="CC0000"/>
                </a:solidFill>
                <a:cs typeface="Courier New" pitchFamily="49" charset="0"/>
              </a:rPr>
              <a:t> ‘How To Solve It’, </a:t>
            </a:r>
            <a:r>
              <a:rPr lang="en-GB" altLang="tr-TR" sz="2000">
                <a:solidFill>
                  <a:srgbClr val="CC0000"/>
                </a:solidFill>
                <a:cs typeface="Courier New" pitchFamily="49" charset="0"/>
              </a:rPr>
              <a:t>Princeton University Press, 2</a:t>
            </a:r>
            <a:r>
              <a:rPr lang="en-GB" altLang="tr-TR" sz="2000" baseline="30000">
                <a:solidFill>
                  <a:srgbClr val="CC0000"/>
                </a:solidFill>
                <a:cs typeface="Courier New" pitchFamily="49" charset="0"/>
              </a:rPr>
              <a:t>nd</a:t>
            </a:r>
            <a:r>
              <a:rPr lang="en-GB" altLang="tr-TR" sz="2000">
                <a:solidFill>
                  <a:srgbClr val="CC0000"/>
                </a:solidFill>
                <a:cs typeface="Courier New" pitchFamily="49" charset="0"/>
              </a:rPr>
              <a:t> Edition</a:t>
            </a:r>
            <a:r>
              <a:rPr lang="tr-TR" altLang="tr-TR" sz="20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  <p:bldP spid="30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058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4000" b="1">
                <a:latin typeface="Palatino" pitchFamily="18" charset="0"/>
              </a:rPr>
              <a:t>    </a:t>
            </a:r>
            <a:r>
              <a:rPr lang="tr-TR" altLang="tr-TR" sz="4000" b="1" u="sng">
                <a:latin typeface="Palatino" pitchFamily="18" charset="0"/>
              </a:rPr>
              <a:t>Problem Çözmenin Adımları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>
                <a:latin typeface="Palatino" pitchFamily="18" charset="0"/>
              </a:rPr>
              <a:t>    (</a:t>
            </a:r>
            <a:r>
              <a:rPr lang="en-US" altLang="tr-TR" u="sng">
                <a:latin typeface="Palatino" pitchFamily="18" charset="0"/>
              </a:rPr>
              <a:t>Steps in Solving a Problem</a:t>
            </a:r>
            <a:r>
              <a:rPr lang="tr-TR" altLang="tr-TR">
                <a:latin typeface="Palatino" pitchFamily="18" charset="0"/>
              </a:rPr>
              <a:t>)</a:t>
            </a:r>
            <a:endParaRPr lang="tr-TR" altLang="tr-TR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85800" y="1676400"/>
            <a:ext cx="76200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tr-TR" b="1"/>
              <a:t>İstenenler analizi </a:t>
            </a:r>
            <a:r>
              <a:rPr lang="tr-TR" altLang="tr-TR"/>
              <a:t>(</a:t>
            </a:r>
            <a:r>
              <a:rPr lang="en-US" altLang="tr-TR">
                <a:latin typeface="Palatino" pitchFamily="18" charset="0"/>
                <a:cs typeface="Times New Roman" charset="0"/>
              </a:rPr>
              <a:t>Requirements Analysis</a:t>
            </a:r>
            <a:r>
              <a:rPr lang="tr-TR" altLang="tr-TR"/>
              <a:t>): Problemi bütün boyutları ile tanıma ve ne yapılması istendiğini net olarak anlama, problem çözülebilir mi?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tr-TR" b="1"/>
              <a:t>Çözüm yolu bulma </a:t>
            </a:r>
            <a:r>
              <a:rPr lang="tr-TR" altLang="tr-TR"/>
              <a:t>(Design): Bir çözüm yolu geliştirme ve algoritmasını yazma.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tr-TR" b="1"/>
              <a:t>Uygulama</a:t>
            </a:r>
            <a:r>
              <a:rPr lang="tr-TR" altLang="tr-TR"/>
              <a:t> (Implementation): Çözüm algoritmasını uygun bir program diline çevirme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tr-TR" altLang="tr-TR" b="1"/>
              <a:t>Test etme, hatalardan ayıklama, kurma ve bakımını yapma</a:t>
            </a:r>
            <a:r>
              <a:rPr lang="tr-TR" altLang="tr-TR"/>
              <a:t> (Testing, debugging, installing and maintenance)</a:t>
            </a:r>
            <a:endParaRPr lang="tr-TR" altLang="tr-T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525780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4000">
                <a:latin typeface="Arial" charset="0"/>
              </a:rPr>
              <a:t>Sonunda ne elde etmek istiyorsun (Çıktı-</a:t>
            </a:r>
            <a:r>
              <a:rPr lang="en-US" altLang="tr-TR" sz="4000">
                <a:solidFill>
                  <a:srgbClr val="99CC00"/>
                </a:solidFill>
                <a:latin typeface="Arial" charset="0"/>
              </a:rPr>
              <a:t>Output</a:t>
            </a:r>
            <a:r>
              <a:rPr lang="tr-TR" altLang="tr-TR" sz="4000">
                <a:latin typeface="Arial" charset="0"/>
              </a:rPr>
              <a:t>)</a:t>
            </a:r>
            <a:endParaRPr lang="en-US" altLang="tr-TR" sz="4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4000">
                <a:latin typeface="Arial" charset="0"/>
              </a:rPr>
              <a:t>Elinde hangi ham veriler var (Girdi-</a:t>
            </a:r>
            <a:r>
              <a:rPr lang="en-US" altLang="tr-TR" sz="4000">
                <a:solidFill>
                  <a:srgbClr val="99CC00"/>
                </a:solidFill>
                <a:latin typeface="Arial" charset="0"/>
              </a:rPr>
              <a:t>Input</a:t>
            </a:r>
            <a:r>
              <a:rPr lang="tr-TR" altLang="tr-TR" sz="4000">
                <a:latin typeface="Arial" charset="0"/>
              </a:rPr>
              <a:t>)</a:t>
            </a:r>
            <a:endParaRPr lang="en-US" altLang="tr-TR" sz="4000"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tr-TR" altLang="tr-TR" sz="4000">
                <a:solidFill>
                  <a:srgbClr val="99CC00"/>
                </a:solidFill>
                <a:latin typeface="Arial" charset="0"/>
              </a:rPr>
              <a:t>Girdi</a:t>
            </a:r>
            <a:r>
              <a:rPr lang="tr-TR" altLang="tr-TR" sz="4000">
                <a:latin typeface="Arial" charset="0"/>
              </a:rPr>
              <a:t>leri istediğin</a:t>
            </a:r>
            <a:r>
              <a:rPr lang="tr-TR" altLang="tr-TR" sz="400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4000">
                <a:solidFill>
                  <a:srgbClr val="99CC00"/>
                </a:solidFill>
                <a:latin typeface="Arial" charset="0"/>
              </a:rPr>
              <a:t>Çıktı</a:t>
            </a:r>
            <a:r>
              <a:rPr lang="tr-TR" altLang="tr-TR" sz="4000">
                <a:latin typeface="Arial" charset="0"/>
              </a:rPr>
              <a:t>ya dönüştürecek</a:t>
            </a:r>
            <a:r>
              <a:rPr lang="tr-TR" altLang="tr-TR" sz="400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tr-TR" altLang="tr-TR" sz="4000">
                <a:solidFill>
                  <a:srgbClr val="99CC00"/>
                </a:solidFill>
                <a:latin typeface="Arial" charset="0"/>
              </a:rPr>
              <a:t>işlem</a:t>
            </a:r>
            <a:r>
              <a:rPr lang="tr-TR" altLang="tr-TR" sz="4000">
                <a:latin typeface="Arial" charset="0"/>
              </a:rPr>
              <a:t>i (</a:t>
            </a:r>
            <a:r>
              <a:rPr lang="en-US" altLang="tr-TR" sz="4000">
                <a:solidFill>
                  <a:srgbClr val="99CC00"/>
                </a:solidFill>
                <a:latin typeface="Arial" charset="0"/>
              </a:rPr>
              <a:t>process</a:t>
            </a:r>
            <a:r>
              <a:rPr lang="tr-TR" altLang="tr-TR" sz="4000">
                <a:latin typeface="Arial" charset="0"/>
              </a:rPr>
              <a:t>) belirle</a:t>
            </a:r>
          </a:p>
        </p:txBody>
      </p:sp>
      <p:sp>
        <p:nvSpPr>
          <p:cNvPr id="6151" name="Comment 7"/>
          <p:cNvSpPr>
            <a:spLocks noChangeArrowheads="1"/>
          </p:cNvSpPr>
          <p:nvPr/>
        </p:nvSpPr>
        <p:spPr bwMode="auto">
          <a:xfrm>
            <a:off x="5486400" y="990600"/>
            <a:ext cx="3429000" cy="46291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tr-TR" sz="2800">
                <a:solidFill>
                  <a:schemeClr val="accent2"/>
                </a:solidFill>
                <a:latin typeface="Arial" charset="0"/>
              </a:rPr>
              <a:t>Örnek:</a:t>
            </a:r>
            <a:r>
              <a:rPr lang="tr-TR" sz="2800">
                <a:latin typeface="Arial" charset="0"/>
              </a:rPr>
              <a:t> 2 saatte 190 km yol alan arabanın ortalama hızı nedir?</a:t>
            </a:r>
            <a:endParaRPr lang="en-US" sz="2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800" b="1">
                <a:latin typeface="Arial" charset="0"/>
              </a:rPr>
              <a:t>Output</a:t>
            </a:r>
            <a:r>
              <a:rPr lang="en-US" sz="2800">
                <a:latin typeface="Arial" charset="0"/>
              </a:rPr>
              <a:t>: </a:t>
            </a:r>
            <a:r>
              <a:rPr lang="tr-TR" sz="2800">
                <a:latin typeface="Arial" charset="0"/>
              </a:rPr>
              <a:t>saatte ortalama hız</a:t>
            </a:r>
            <a:endParaRPr lang="en-US" sz="2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800" b="1">
                <a:latin typeface="Arial" charset="0"/>
              </a:rPr>
              <a:t>Input</a:t>
            </a:r>
            <a:r>
              <a:rPr lang="en-US" sz="2800">
                <a:latin typeface="Arial" charset="0"/>
              </a:rPr>
              <a:t>:  </a:t>
            </a:r>
            <a:r>
              <a:rPr lang="tr-TR" sz="2800">
                <a:latin typeface="Arial" charset="0"/>
              </a:rPr>
              <a:t>gidilen mesafe ve süre</a:t>
            </a:r>
            <a:endParaRPr lang="en-US" sz="28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800" b="1">
                <a:latin typeface="Arial" charset="0"/>
              </a:rPr>
              <a:t>Process</a:t>
            </a:r>
            <a:r>
              <a:rPr lang="en-US" sz="2800">
                <a:latin typeface="Arial" charset="0"/>
              </a:rPr>
              <a:t>: </a:t>
            </a:r>
            <a:r>
              <a:rPr lang="tr-TR" sz="2800">
                <a:latin typeface="Arial" charset="0"/>
              </a:rPr>
              <a:t>orthız</a:t>
            </a:r>
            <a:r>
              <a:rPr lang="en-US" sz="2800">
                <a:latin typeface="Arial" charset="0"/>
              </a:rPr>
              <a:t> = </a:t>
            </a:r>
            <a:r>
              <a:rPr lang="tr-TR" sz="2800">
                <a:latin typeface="Arial" charset="0"/>
              </a:rPr>
              <a:t>mesafe</a:t>
            </a:r>
            <a:r>
              <a:rPr lang="en-US" sz="2800">
                <a:latin typeface="Arial" charset="0"/>
              </a:rPr>
              <a:t>/</a:t>
            </a:r>
            <a:r>
              <a:rPr lang="tr-TR" sz="2800">
                <a:latin typeface="Arial" charset="0"/>
              </a:rPr>
              <a:t>süre</a:t>
            </a:r>
            <a:endParaRPr lang="tr-TR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8200" y="617538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tr-TR" altLang="tr-TR" sz="4400">
                <a:solidFill>
                  <a:schemeClr val="tx2"/>
                </a:solidFill>
              </a:rPr>
              <a:t>Problem çözme olgusunun grafiksel gösterimi</a:t>
            </a:r>
            <a:endParaRPr lang="en-US" altLang="tr-TR" sz="4400">
              <a:solidFill>
                <a:schemeClr val="tx2"/>
              </a:solidFill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800" b="1">
                <a:solidFill>
                  <a:schemeClr val="accent2"/>
                </a:solidFill>
              </a:rPr>
              <a:t>Girdi-İşlem-Çıktı türüne en iyi örnekler yemek tarifleridir. Malzemeler ve miktarları, hazırlama - pişirme ve sonuda istenen yemek!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762000" y="2286000"/>
            <a:ext cx="1828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44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/>
              <a:t>Girdi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/>
              <a:t>(Input)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657600" y="2286000"/>
            <a:ext cx="1828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6553200" y="2286000"/>
            <a:ext cx="1828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tr-TR"/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733800" y="2362200"/>
            <a:ext cx="1752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/>
              <a:t>İşlem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/>
              <a:t>(Processing)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6781800" y="2362200"/>
            <a:ext cx="144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/>
              <a:t>Çıktı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/>
              <a:t>(Output)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2590800" y="2819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5486400" y="2819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838200" y="53340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/>
              <a:t>Monopoly oyununda zar attıkça sizi yönlendiren talimatlar (2 tur bekle, para öde, 5 geri, 3 ileri git vs birer algoritmadır.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mergun\Desktop\Dersler06-07\Algoritma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6521450"/>
            <a:ext cx="809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tr-TR" altLang="tr-TR" sz="1600" b="1">
                <a:latin typeface="Book Antiqua" pitchFamily="18" charset="0"/>
              </a:rPr>
              <a:t>ALGORİTMA VE PROGRAMLAMAYA GİRİŞ        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0772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4400" b="1"/>
              <a:t>Algoritma </a:t>
            </a:r>
            <a:r>
              <a:rPr lang="tr-TR" altLang="tr-TR" sz="3600"/>
              <a:t>(</a:t>
            </a:r>
            <a:r>
              <a:rPr lang="tr-TR" altLang="tr-TR" sz="2800"/>
              <a:t>el-Harizmi tekniği - Algorithm</a:t>
            </a:r>
            <a:r>
              <a:rPr lang="tr-TR" altLang="tr-TR" sz="36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>
                <a:latin typeface="Arial" charset="0"/>
              </a:rPr>
              <a:t>Bir problemiz çözerken adım adım işlemler yapma </a:t>
            </a:r>
            <a:r>
              <a:rPr lang="tr-TR" altLang="tr-TR" sz="1800">
                <a:latin typeface="Arial" charset="0"/>
              </a:rPr>
              <a:t>(örneğin yemek yaparken)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152400" y="1066800"/>
            <a:ext cx="83820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61722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 b="1"/>
              <a:t>Doğru çözüm için doğru sırada atılması gereken adımlar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 b="1"/>
              <a:t>Başlangıç ve bitişi belli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 b="1"/>
              <a:t>Sınırlı sayıda adım. Ne kadar uzun olursa olsun mutlaka bir sonu olmalı.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tr-TR" altLang="tr-TR" sz="3200" b="1"/>
              <a:t>Her adımda yapılacak işlemler açık ve kesin olmalı</a:t>
            </a:r>
            <a:endParaRPr lang="tr-TR" altLang="tr-TR"/>
          </a:p>
        </p:txBody>
      </p:sp>
      <p:sp>
        <p:nvSpPr>
          <p:cNvPr id="9224" name="Comment 8"/>
          <p:cNvSpPr>
            <a:spLocks noChangeArrowheads="1"/>
          </p:cNvSpPr>
          <p:nvPr/>
        </p:nvSpPr>
        <p:spPr bwMode="auto">
          <a:xfrm>
            <a:off x="6477000" y="1981200"/>
            <a:ext cx="2514600" cy="309086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tr-TR" sz="2800">
                <a:solidFill>
                  <a:srgbClr val="000000"/>
                </a:solidFill>
                <a:latin typeface="Arial" charset="0"/>
              </a:rPr>
              <a:t>El-Harizmi. “Kitab el-cebr ve’l-mukabele” (Cebir denklemlerini çözmenin kuralları)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22CDC9EC58DB48BE354B084E726576" ma:contentTypeVersion="" ma:contentTypeDescription="Create a new document." ma:contentTypeScope="" ma:versionID="3d3066dc5442df2ed3d11552eae42f7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aad9280c7bc17f35f657eabd183f1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AF9413-55B4-4DDA-9627-BE2C0F6A2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95A42-EE98-4422-A8B8-4FBB890E8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747016-E87F-4EAB-8560-BA7496EECDD5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1189</Words>
  <Application>Microsoft Office PowerPoint</Application>
  <PresentationFormat>Ekran Gösterisi (4:3)</PresentationFormat>
  <Paragraphs>162</Paragraphs>
  <Slides>26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5" baseType="lpstr">
      <vt:lpstr>Times New Roman</vt:lpstr>
      <vt:lpstr>Arial</vt:lpstr>
      <vt:lpstr>Book Antiqua</vt:lpstr>
      <vt:lpstr>Tahoma</vt:lpstr>
      <vt:lpstr>Monotype Corsiva</vt:lpstr>
      <vt:lpstr>Courier New</vt:lpstr>
      <vt:lpstr>Palatino</vt:lpstr>
      <vt:lpstr>Varsayılan Tasarım</vt:lpstr>
      <vt:lpstr>Bit Eşlem Resmi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Aku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Mergun</dc:creator>
  <cp:lastModifiedBy>ilyas</cp:lastModifiedBy>
  <cp:revision>25</cp:revision>
  <dcterms:created xsi:type="dcterms:W3CDTF">2006-09-29T02:20:30Z</dcterms:created>
  <dcterms:modified xsi:type="dcterms:W3CDTF">2020-07-21T12:01:21Z</dcterms:modified>
</cp:coreProperties>
</file>