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5" r:id="rId5"/>
    <p:sldId id="299" r:id="rId6"/>
    <p:sldId id="276" r:id="rId7"/>
    <p:sldId id="274" r:id="rId8"/>
    <p:sldId id="300" r:id="rId9"/>
    <p:sldId id="270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8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altLang="ko-KR" sz="3600" dirty="0">
                <a:ea typeface="맑은 고딕" pitchFamily="50" charset="-127"/>
              </a:rPr>
              <a:t>Data </a:t>
            </a:r>
            <a:r>
              <a:rPr lang="tr-TR" altLang="ko-KR" sz="3600" dirty="0" err="1">
                <a:ea typeface="맑은 고딕" pitchFamily="50" charset="-127"/>
              </a:rPr>
              <a:t>Structures</a:t>
            </a:r>
            <a:r>
              <a:rPr lang="en-US" altLang="ko-KR" sz="3600" dirty="0">
                <a:ea typeface="맑은 고딕" pitchFamily="50" charset="-127"/>
              </a:rPr>
              <a:t> </a:t>
            </a:r>
          </a:p>
          <a:p>
            <a:r>
              <a:rPr lang="tr-TR" altLang="ko-KR" sz="3600" dirty="0">
                <a:ea typeface="맑은 고딕" pitchFamily="50" charset="-127"/>
              </a:rPr>
              <a:t>Veri Yapıları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5936" y="3147814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tr-TR" altLang="ko-KR" b="1" dirty="0"/>
              <a:t>Giriş : </a:t>
            </a:r>
            <a:r>
              <a:rPr lang="tr-TR" dirty="0"/>
              <a:t>Veri Yapısı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Veri Yapısı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0673B04-A0E8-428A-ABBE-91BC8AF9E471}"/>
              </a:ext>
            </a:extLst>
          </p:cNvPr>
          <p:cNvSpPr/>
          <p:nvPr/>
        </p:nvSpPr>
        <p:spPr>
          <a:xfrm>
            <a:off x="1691680" y="825125"/>
            <a:ext cx="648072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Verileri tanımlayan veri tiplerinin, birbirleriyle ve hafızayla ilgili tüm teknik ve </a:t>
            </a:r>
            <a:r>
              <a:rPr lang="tr-TR" dirty="0" err="1"/>
              <a:t>algoritmik</a:t>
            </a:r>
            <a:r>
              <a:rPr lang="tr-TR" dirty="0"/>
              <a:t> özellikleridir. </a:t>
            </a: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FC08FEA5-B322-4754-A13E-69708559A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66" y="1612821"/>
            <a:ext cx="6325148" cy="308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Belleğin Yapısı ve Veri Yapıları</a:t>
            </a:r>
            <a:endParaRPr lang="ko-KR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8" name="Resim 7">
            <a:extLst>
              <a:ext uri="{FF2B5EF4-FFF2-40B4-BE49-F238E27FC236}">
                <a16:creationId xmlns:a16="http://schemas.microsoft.com/office/drawing/2014/main" id="{C5CDD69E-D073-415D-A65D-3AF3CF60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071" y="707008"/>
            <a:ext cx="4923988" cy="3988494"/>
          </a:xfrm>
          <a:prstGeom prst="rect">
            <a:avLst/>
          </a:prstGeom>
        </p:spPr>
      </p:pic>
      <p:grpSp>
        <p:nvGrpSpPr>
          <p:cNvPr id="10" name="Grup 9">
            <a:extLst>
              <a:ext uri="{FF2B5EF4-FFF2-40B4-BE49-F238E27FC236}">
                <a16:creationId xmlns:a16="http://schemas.microsoft.com/office/drawing/2014/main" id="{8E6C390E-BF33-47F1-9362-B54B8BADC5BE}"/>
              </a:ext>
            </a:extLst>
          </p:cNvPr>
          <p:cNvGrpSpPr/>
          <p:nvPr/>
        </p:nvGrpSpPr>
        <p:grpSpPr>
          <a:xfrm>
            <a:off x="179512" y="975374"/>
            <a:ext cx="792088" cy="682042"/>
            <a:chOff x="287012" y="1171660"/>
            <a:chExt cx="720000" cy="719920"/>
          </a:xfrm>
        </p:grpSpPr>
        <p:sp>
          <p:nvSpPr>
            <p:cNvPr id="19" name="Right Triangle 4">
              <a:extLst>
                <a:ext uri="{FF2B5EF4-FFF2-40B4-BE49-F238E27FC236}">
                  <a16:creationId xmlns:a16="http://schemas.microsoft.com/office/drawing/2014/main" id="{174502A5-AAED-446D-B339-CE7CDE17F77B}"/>
                </a:ext>
              </a:extLst>
            </p:cNvPr>
            <p:cNvSpPr/>
            <p:nvPr/>
          </p:nvSpPr>
          <p:spPr>
            <a:xfrm rot="5400000">
              <a:off x="287052" y="1171620"/>
              <a:ext cx="71992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25">
              <a:extLst>
                <a:ext uri="{FF2B5EF4-FFF2-40B4-BE49-F238E27FC236}">
                  <a16:creationId xmlns:a16="http://schemas.microsoft.com/office/drawing/2014/main" id="{C66AEA96-0361-4242-B549-35E11C202DC3}"/>
                </a:ext>
              </a:extLst>
            </p:cNvPr>
            <p:cNvSpPr txBox="1"/>
            <p:nvPr/>
          </p:nvSpPr>
          <p:spPr>
            <a:xfrm>
              <a:off x="287012" y="1171660"/>
              <a:ext cx="533164" cy="42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a)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12C1DFCA-F9B2-47FD-895C-982FC6B8BB71}"/>
              </a:ext>
            </a:extLst>
          </p:cNvPr>
          <p:cNvSpPr/>
          <p:nvPr/>
        </p:nvSpPr>
        <p:spPr>
          <a:xfrm>
            <a:off x="998980" y="1062479"/>
            <a:ext cx="15841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blok =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uzunluk = 27.5;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25C2CF9-E771-45CA-AE48-022FA3867A90}"/>
              </a:ext>
            </a:extLst>
          </p:cNvPr>
          <p:cNvSpPr/>
          <p:nvPr/>
        </p:nvSpPr>
        <p:spPr>
          <a:xfrm>
            <a:off x="1012183" y="1925862"/>
            <a:ext cx="25571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[6] = {48,32,6,24,102,34};</a:t>
            </a:r>
            <a:endParaRPr lang="tr-TR" dirty="0"/>
          </a:p>
        </p:txBody>
      </p:sp>
      <p:grpSp>
        <p:nvGrpSpPr>
          <p:cNvPr id="33" name="Grup 32">
            <a:extLst>
              <a:ext uri="{FF2B5EF4-FFF2-40B4-BE49-F238E27FC236}">
                <a16:creationId xmlns:a16="http://schemas.microsoft.com/office/drawing/2014/main" id="{EB39EE3E-1A18-4EE8-93F3-0A80F3727DB4}"/>
              </a:ext>
            </a:extLst>
          </p:cNvPr>
          <p:cNvGrpSpPr/>
          <p:nvPr/>
        </p:nvGrpSpPr>
        <p:grpSpPr>
          <a:xfrm>
            <a:off x="179512" y="1707643"/>
            <a:ext cx="792088" cy="682042"/>
            <a:chOff x="287012" y="1171660"/>
            <a:chExt cx="720000" cy="719920"/>
          </a:xfrm>
        </p:grpSpPr>
        <p:sp>
          <p:nvSpPr>
            <p:cNvPr id="34" name="Right Triangle 4">
              <a:extLst>
                <a:ext uri="{FF2B5EF4-FFF2-40B4-BE49-F238E27FC236}">
                  <a16:creationId xmlns:a16="http://schemas.microsoft.com/office/drawing/2014/main" id="{4CE1B850-FA89-44E4-B7F5-E4C343000BAB}"/>
                </a:ext>
              </a:extLst>
            </p:cNvPr>
            <p:cNvSpPr/>
            <p:nvPr/>
          </p:nvSpPr>
          <p:spPr>
            <a:xfrm rot="5400000">
              <a:off x="287052" y="1171620"/>
              <a:ext cx="71992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25">
              <a:extLst>
                <a:ext uri="{FF2B5EF4-FFF2-40B4-BE49-F238E27FC236}">
                  <a16:creationId xmlns:a16="http://schemas.microsoft.com/office/drawing/2014/main" id="{9F8F8A27-4189-4126-9FE5-1E3318FD6AEA}"/>
                </a:ext>
              </a:extLst>
            </p:cNvPr>
            <p:cNvSpPr txBox="1"/>
            <p:nvPr/>
          </p:nvSpPr>
          <p:spPr>
            <a:xfrm>
              <a:off x="287012" y="1171660"/>
              <a:ext cx="533164" cy="42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b)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Dikdörtgen 14">
            <a:extLst>
              <a:ext uri="{FF2B5EF4-FFF2-40B4-BE49-F238E27FC236}">
                <a16:creationId xmlns:a16="http://schemas.microsoft.com/office/drawing/2014/main" id="{8AE851FF-1396-479B-8962-B07272CA3224}"/>
              </a:ext>
            </a:extLst>
          </p:cNvPr>
          <p:cNvSpPr/>
          <p:nvPr/>
        </p:nvSpPr>
        <p:spPr>
          <a:xfrm>
            <a:off x="1012183" y="2505208"/>
            <a:ext cx="351891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selam[] =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"Merhaba"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Veya 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selam[] = { '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M','e','r','h','a','b','a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','\0' };</a:t>
            </a:r>
          </a:p>
          <a:p>
            <a:endParaRPr lang="tr-TR" dirty="0"/>
          </a:p>
        </p:txBody>
      </p:sp>
      <p:grpSp>
        <p:nvGrpSpPr>
          <p:cNvPr id="36" name="Grup 35">
            <a:extLst>
              <a:ext uri="{FF2B5EF4-FFF2-40B4-BE49-F238E27FC236}">
                <a16:creationId xmlns:a16="http://schemas.microsoft.com/office/drawing/2014/main" id="{B6BE8FA4-8F0E-4DDC-BB3C-92E43D861220}"/>
              </a:ext>
            </a:extLst>
          </p:cNvPr>
          <p:cNvGrpSpPr/>
          <p:nvPr/>
        </p:nvGrpSpPr>
        <p:grpSpPr>
          <a:xfrm>
            <a:off x="186941" y="2489643"/>
            <a:ext cx="792088" cy="682042"/>
            <a:chOff x="287012" y="1171660"/>
            <a:chExt cx="720000" cy="719920"/>
          </a:xfrm>
        </p:grpSpPr>
        <p:sp>
          <p:nvSpPr>
            <p:cNvPr id="37" name="Right Triangle 4">
              <a:extLst>
                <a:ext uri="{FF2B5EF4-FFF2-40B4-BE49-F238E27FC236}">
                  <a16:creationId xmlns:a16="http://schemas.microsoft.com/office/drawing/2014/main" id="{D12B690B-8E2E-443E-AA8D-A6E1B8A08C24}"/>
                </a:ext>
              </a:extLst>
            </p:cNvPr>
            <p:cNvSpPr/>
            <p:nvPr/>
          </p:nvSpPr>
          <p:spPr>
            <a:xfrm rot="5400000">
              <a:off x="287052" y="1171620"/>
              <a:ext cx="71992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25">
              <a:extLst>
                <a:ext uri="{FF2B5EF4-FFF2-40B4-BE49-F238E27FC236}">
                  <a16:creationId xmlns:a16="http://schemas.microsoft.com/office/drawing/2014/main" id="{5752A419-CA98-4789-8EB4-17A581ABC64F}"/>
                </a:ext>
              </a:extLst>
            </p:cNvPr>
            <p:cNvSpPr txBox="1"/>
            <p:nvPr/>
          </p:nvSpPr>
          <p:spPr>
            <a:xfrm>
              <a:off x="287012" y="1171660"/>
              <a:ext cx="533164" cy="42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c)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212D49AD-7013-4650-B4D2-BEB87AC156D4}"/>
              </a:ext>
            </a:extLst>
          </p:cNvPr>
          <p:cNvGrpSpPr/>
          <p:nvPr/>
        </p:nvGrpSpPr>
        <p:grpSpPr>
          <a:xfrm>
            <a:off x="179512" y="3303832"/>
            <a:ext cx="792088" cy="682042"/>
            <a:chOff x="287012" y="1171660"/>
            <a:chExt cx="720000" cy="719920"/>
          </a:xfrm>
        </p:grpSpPr>
        <p:sp>
          <p:nvSpPr>
            <p:cNvPr id="41" name="Right Triangle 4">
              <a:extLst>
                <a:ext uri="{FF2B5EF4-FFF2-40B4-BE49-F238E27FC236}">
                  <a16:creationId xmlns:a16="http://schemas.microsoft.com/office/drawing/2014/main" id="{1473AA05-3A0B-4DD8-AF7E-307A6737882B}"/>
                </a:ext>
              </a:extLst>
            </p:cNvPr>
            <p:cNvSpPr/>
            <p:nvPr/>
          </p:nvSpPr>
          <p:spPr>
            <a:xfrm rot="5400000">
              <a:off x="287052" y="1171620"/>
              <a:ext cx="71992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25">
              <a:extLst>
                <a:ext uri="{FF2B5EF4-FFF2-40B4-BE49-F238E27FC236}">
                  <a16:creationId xmlns:a16="http://schemas.microsoft.com/office/drawing/2014/main" id="{CC5073AA-7B5E-4A2D-8855-384BE9201EED}"/>
                </a:ext>
              </a:extLst>
            </p:cNvPr>
            <p:cNvSpPr txBox="1"/>
            <p:nvPr/>
          </p:nvSpPr>
          <p:spPr>
            <a:xfrm>
              <a:off x="287012" y="1171660"/>
              <a:ext cx="533164" cy="42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altLang="ko-KR" sz="2000" b="1" dirty="0">
                  <a:solidFill>
                    <a:schemeClr val="bg1"/>
                  </a:solidFill>
                  <a:cs typeface="Arial" pitchFamily="34" charset="0"/>
                </a:rPr>
                <a:t>d)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Dikdörtgen 20">
            <a:extLst>
              <a:ext uri="{FF2B5EF4-FFF2-40B4-BE49-F238E27FC236}">
                <a16:creationId xmlns:a16="http://schemas.microsoft.com/office/drawing/2014/main" id="{C4C93E47-0CF9-4940-ACEB-2AC4D4AD1EEE}"/>
              </a:ext>
            </a:extLst>
          </p:cNvPr>
          <p:cNvSpPr/>
          <p:nvPr/>
        </p:nvSpPr>
        <p:spPr>
          <a:xfrm>
            <a:off x="995733" y="3238611"/>
            <a:ext cx="158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kayit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cinsiyet;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ad[];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yas;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kilo;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}öğrenci;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29A5D54-324B-43E4-BCC6-0888AC0A9247}"/>
              </a:ext>
            </a:extLst>
          </p:cNvPr>
          <p:cNvSpPr/>
          <p:nvPr/>
        </p:nvSpPr>
        <p:spPr>
          <a:xfrm>
            <a:off x="966502" y="4253690"/>
            <a:ext cx="22380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ogrenci.cinsiyet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ogrenci.ad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"Ali"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ogrenci.yas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19;</a:t>
            </a:r>
          </a:p>
          <a:p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ogrenci.kilo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57.6;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430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Belleğin Programlar Tarafından Kullanımı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969848" y="809027"/>
            <a:ext cx="403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Dinamik programlamada verileri tutacak değişkenler için başlangıçta minimum bellek tahsis edilirken, ihtiyaç halinde programlar çalışma zamanında bu bellek alanını artırıp azaltabilirler.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4155926"/>
            <a:ext cx="421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200" dirty="0"/>
              <a:t>Statik programlamada veriler programların başında sayıları ve boyutları genelde önceden belli olan unsurlardır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22060" y="3748502"/>
            <a:ext cx="233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 programlama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09069" y="1798945"/>
            <a:ext cx="23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 programlama</a:t>
            </a:r>
            <a:r>
              <a:rPr lang="tr-TR" sz="1200" dirty="0"/>
              <a:t>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5374A542-7DFD-495B-87FC-6B90972FAC51}"/>
              </a:ext>
            </a:extLst>
          </p:cNvPr>
          <p:cNvSpPr/>
          <p:nvPr/>
        </p:nvSpPr>
        <p:spPr>
          <a:xfrm rot="21103388">
            <a:off x="4969848" y="3775052"/>
            <a:ext cx="1415409" cy="1223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x = 1001;</a:t>
            </a:r>
          </a:p>
          <a:p>
            <a:pPr lvl="1"/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y = 3.141;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FC6FDE57-A43A-4510-B99C-272C67E751A3}"/>
              </a:ext>
            </a:extLst>
          </p:cNvPr>
          <p:cNvSpPr/>
          <p:nvPr/>
        </p:nvSpPr>
        <p:spPr>
          <a:xfrm rot="21418190">
            <a:off x="91821" y="940594"/>
            <a:ext cx="4213599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5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6F008A"/>
                </a:solidFill>
                <a:latin typeface="Consolas" panose="020B0609020204030204" pitchFamily="49" charset="0"/>
              </a:rPr>
              <a:t>eleman_sayisi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lvl="1"/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* y;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y = 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*) malloc(</a:t>
            </a:r>
            <a:r>
              <a:rPr lang="en-US" sz="1050" dirty="0" err="1">
                <a:solidFill>
                  <a:srgbClr val="6F008A"/>
                </a:solidFill>
                <a:latin typeface="Consolas" panose="020B0609020204030204" pitchFamily="49" charset="0"/>
              </a:rPr>
              <a:t>eleman_sayisi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3E0D3789-8A61-4087-9119-E0305A2A40B9}"/>
              </a:ext>
            </a:extLst>
          </p:cNvPr>
          <p:cNvSpPr/>
          <p:nvPr/>
        </p:nvSpPr>
        <p:spPr>
          <a:xfrm>
            <a:off x="7250634" y="1633150"/>
            <a:ext cx="18266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/>
              <a:t>Dinamik bellek tahsisi, </a:t>
            </a:r>
            <a:r>
              <a:rPr lang="tr-TR" sz="1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r>
              <a:rPr lang="tr-TR" sz="1200" dirty="0"/>
              <a:t> adını verdiğimiz bir nevi serbest kullanılabilir ve programların dinamik kullanımı için ayrılmış bellek alanından </a:t>
            </a:r>
          </a:p>
          <a:p>
            <a:pPr algn="ctr"/>
            <a:r>
              <a:rPr lang="tr-TR" sz="1200" dirty="0"/>
              <a:t>Yapılır.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4B02725C-3542-4490-BFCB-09286383D0BB}"/>
              </a:ext>
            </a:extLst>
          </p:cNvPr>
          <p:cNvSpPr/>
          <p:nvPr/>
        </p:nvSpPr>
        <p:spPr>
          <a:xfrm>
            <a:off x="7305890" y="3121133"/>
            <a:ext cx="195924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</a:t>
            </a:r>
            <a:r>
              <a:rPr lang="tr-TR" sz="1400" dirty="0"/>
              <a:t> «</a:t>
            </a:r>
            <a:r>
              <a:rPr lang="en-US" sz="1400" b="1" dirty="0"/>
              <a:t>out of memory</a:t>
            </a:r>
            <a:r>
              <a:rPr lang="tr-TR" sz="1400" dirty="0"/>
              <a:t>»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endParaRPr lang="tr-TR" sz="1400" dirty="0"/>
          </a:p>
          <a:p>
            <a:r>
              <a:rPr lang="tr-TR" sz="1400" dirty="0"/>
              <a:t>«</a:t>
            </a:r>
            <a:r>
              <a:rPr lang="en-US" sz="1400" b="1" dirty="0"/>
              <a:t>out of heap</a:t>
            </a:r>
            <a:r>
              <a:rPr lang="tr-TR" sz="1400" dirty="0"/>
              <a:t>» </a:t>
            </a:r>
          </a:p>
          <a:p>
            <a:r>
              <a:rPr lang="tr-TR" sz="1400" dirty="0"/>
              <a:t>hatası.</a:t>
            </a: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-505492" y="914009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C'DE YAPILAR Karmaşık Sayı Örneği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1187624" y="1059582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530747" y="1142818"/>
            <a:ext cx="2401294" cy="881925"/>
            <a:chOff x="803640" y="3344268"/>
            <a:chExt cx="2146394" cy="881925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14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/>
                <a:t>Birbirleri ile ilgili birçok veriyi tek bir isim altında toplamak için bir yoldur.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44268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1529879" y="1123765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Dikdörtgen 35">
            <a:extLst>
              <a:ext uri="{FF2B5EF4-FFF2-40B4-BE49-F238E27FC236}">
                <a16:creationId xmlns:a16="http://schemas.microsoft.com/office/drawing/2014/main" id="{EACCFB53-26EE-49D9-84C8-2EFE6556F53A}"/>
              </a:ext>
            </a:extLst>
          </p:cNvPr>
          <p:cNvSpPr/>
          <p:nvPr/>
        </p:nvSpPr>
        <p:spPr>
          <a:xfrm>
            <a:off x="2530747" y="105958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00B0F0"/>
                </a:solidFill>
              </a:rPr>
              <a:t>struct</a:t>
            </a:r>
            <a:r>
              <a:rPr lang="tr-TR" b="1" dirty="0">
                <a:solidFill>
                  <a:srgbClr val="00B0F0"/>
                </a:solidFill>
              </a:rPr>
              <a:t>:</a:t>
            </a:r>
          </a:p>
        </p:txBody>
      </p:sp>
      <p:pic>
        <p:nvPicPr>
          <p:cNvPr id="38" name="Resim 37">
            <a:extLst>
              <a:ext uri="{FF2B5EF4-FFF2-40B4-BE49-F238E27FC236}">
                <a16:creationId xmlns:a16="http://schemas.microsoft.com/office/drawing/2014/main" id="{23792A69-B60F-4447-8977-1A6F356C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99452"/>
            <a:ext cx="1524132" cy="739204"/>
          </a:xfrm>
          <a:prstGeom prst="rect">
            <a:avLst/>
          </a:prstGeom>
        </p:spPr>
      </p:pic>
      <p:sp>
        <p:nvSpPr>
          <p:cNvPr id="39" name="Dikdörtgen 38">
            <a:extLst>
              <a:ext uri="{FF2B5EF4-FFF2-40B4-BE49-F238E27FC236}">
                <a16:creationId xmlns:a16="http://schemas.microsoft.com/office/drawing/2014/main" id="{94AEAF50-7608-4F06-A166-87A046F093C7}"/>
              </a:ext>
            </a:extLst>
          </p:cNvPr>
          <p:cNvSpPr/>
          <p:nvPr/>
        </p:nvSpPr>
        <p:spPr>
          <a:xfrm>
            <a:off x="5292080" y="1167296"/>
            <a:ext cx="25619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Bir ƶ karmaşık sayısını ele alalım; </a:t>
            </a:r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8A75C028-DDB8-48F8-ADCB-3918B8C91A6B}"/>
              </a:ext>
            </a:extLst>
          </p:cNvPr>
          <p:cNvSpPr/>
          <p:nvPr/>
        </p:nvSpPr>
        <p:spPr>
          <a:xfrm>
            <a:off x="1002843" y="2489884"/>
            <a:ext cx="177316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im;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AB190674-0490-43CF-872D-C28A3CE23401}"/>
              </a:ext>
            </a:extLst>
          </p:cNvPr>
          <p:cNvSpPr/>
          <p:nvPr/>
        </p:nvSpPr>
        <p:spPr>
          <a:xfrm>
            <a:off x="2776005" y="2489884"/>
            <a:ext cx="287724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4;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a.im = 7; 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b.im = 9;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* p = &amp;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7;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obj.real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= 7;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l-PL" sz="900" dirty="0">
                <a:solidFill>
                  <a:srgbClr val="000000"/>
                </a:solidFill>
                <a:latin typeface="Consolas" panose="020B0609020204030204" pitchFamily="49" charset="0"/>
              </a:rPr>
              <a:t>p-&gt;im = 8;   </a:t>
            </a:r>
            <a:r>
              <a:rPr lang="pl-PL" sz="900" dirty="0">
                <a:solidFill>
                  <a:srgbClr val="008000"/>
                </a:solidFill>
                <a:latin typeface="Consolas" panose="020B0609020204030204" pitchFamily="49" charset="0"/>
              </a:rPr>
              <a:t>//obj.im = 8;</a:t>
            </a:r>
            <a:endParaRPr lang="pl-PL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F5349CA2-1E31-4B55-8F06-FA8A1C994E87}"/>
              </a:ext>
            </a:extLst>
          </p:cNvPr>
          <p:cNvSpPr/>
          <p:nvPr/>
        </p:nvSpPr>
        <p:spPr>
          <a:xfrm>
            <a:off x="5292080" y="2637560"/>
            <a:ext cx="38164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result.im =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.im +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.im;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C'DE YAPILAR Karmaşık Sayı Örneği</a:t>
            </a:r>
            <a:endParaRPr lang="ko-KR" altLang="en-US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DDA9BB02-564C-4C57-A794-16AC7B3D750D}"/>
              </a:ext>
            </a:extLst>
          </p:cNvPr>
          <p:cNvSpPr/>
          <p:nvPr/>
        </p:nvSpPr>
        <p:spPr>
          <a:xfrm>
            <a:off x="251520" y="69954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im;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complex_add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4; 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a.im = 7; 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b.im = 9;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obj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complex_add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pPr lvl="1"/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"real: %d imaginal:%d 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 obj.real, obj.im);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0F8486F-846E-4692-8D35-5357F9936C21}"/>
              </a:ext>
            </a:extLst>
          </p:cNvPr>
          <p:cNvSpPr/>
          <p:nvPr/>
        </p:nvSpPr>
        <p:spPr>
          <a:xfrm>
            <a:off x="4932040" y="915566"/>
            <a:ext cx="37043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complex_add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complex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result.im =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.im +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.im;</a:t>
            </a:r>
          </a:p>
          <a:p>
            <a:pPr lvl="1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1CBF013-85DB-4F58-9DBF-525DBB202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25" y="2436618"/>
            <a:ext cx="1889924" cy="594412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DB72176-BC20-4A8E-9B48-4DCE31C842E9}"/>
              </a:ext>
            </a:extLst>
          </p:cNvPr>
          <p:cNvSpPr/>
          <p:nvPr/>
        </p:nvSpPr>
        <p:spPr>
          <a:xfrm>
            <a:off x="4823520" y="3291830"/>
            <a:ext cx="3292131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tr-TR" sz="1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1:</a:t>
            </a:r>
            <a:r>
              <a:rPr lang="tr-TR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kullanarak programı</a:t>
            </a:r>
          </a:p>
          <a:p>
            <a:pPr lvl="1" algn="just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değiştirerek deneyiniz.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ounded Rectangle 51">
            <a:extLst>
              <a:ext uri="{FF2B5EF4-FFF2-40B4-BE49-F238E27FC236}">
                <a16:creationId xmlns:a16="http://schemas.microsoft.com/office/drawing/2014/main" id="{110CDD06-2C28-4F76-BC2C-0B663187835A}"/>
              </a:ext>
            </a:extLst>
          </p:cNvPr>
          <p:cNvSpPr/>
          <p:nvPr/>
        </p:nvSpPr>
        <p:spPr>
          <a:xfrm rot="16200000" flipH="1">
            <a:off x="4870810" y="3341690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0DE0ECF-75AF-429F-9692-C6DAE689E78D}"/>
              </a:ext>
            </a:extLst>
          </p:cNvPr>
          <p:cNvSpPr/>
          <p:nvPr/>
        </p:nvSpPr>
        <p:spPr>
          <a:xfrm>
            <a:off x="4828017" y="3769222"/>
            <a:ext cx="393570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tr-TR" sz="1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2:</a:t>
            </a:r>
            <a:r>
              <a:rPr lang="tr-TR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Komplex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sayılardan dizi oluşturarak diziye </a:t>
            </a:r>
            <a:r>
              <a:rPr lang="tr-T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komplex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 sayı ekleyip listeleme </a:t>
            </a:r>
          </a:p>
          <a:p>
            <a:pPr lvl="1" algn="just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işlemi yapınız.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ounded Rectangle 51">
            <a:extLst>
              <a:ext uri="{FF2B5EF4-FFF2-40B4-BE49-F238E27FC236}">
                <a16:creationId xmlns:a16="http://schemas.microsoft.com/office/drawing/2014/main" id="{417698F1-B95A-4CC0-AD64-E9E49370743C}"/>
              </a:ext>
            </a:extLst>
          </p:cNvPr>
          <p:cNvSpPr/>
          <p:nvPr/>
        </p:nvSpPr>
        <p:spPr>
          <a:xfrm rot="16200000" flipH="1">
            <a:off x="4870811" y="3846711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3E160AB9-A01F-4037-8E88-E621C4BEF6FB}"/>
              </a:ext>
            </a:extLst>
          </p:cNvPr>
          <p:cNvSpPr/>
          <p:nvPr/>
        </p:nvSpPr>
        <p:spPr>
          <a:xfrm>
            <a:off x="4833392" y="4329265"/>
            <a:ext cx="393570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tr-TR" sz="1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Not 3:</a:t>
            </a:r>
            <a:r>
              <a:rPr lang="tr-TR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Dizi işlemlerini dinamik olarak </a:t>
            </a:r>
          </a:p>
          <a:p>
            <a:pPr lvl="1" algn="just"/>
            <a:r>
              <a:rPr lang="tr-TR" sz="1100" dirty="0">
                <a:solidFill>
                  <a:srgbClr val="000000"/>
                </a:solidFill>
                <a:latin typeface="Consolas" panose="020B0609020204030204" pitchFamily="49" charset="0"/>
              </a:rPr>
              <a:t>gerçekleştirmeye çalışınız.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ounded Rectangle 51">
            <a:extLst>
              <a:ext uri="{FF2B5EF4-FFF2-40B4-BE49-F238E27FC236}">
                <a16:creationId xmlns:a16="http://schemas.microsoft.com/office/drawing/2014/main" id="{4AA8E489-9383-4208-B008-7D79D2877035}"/>
              </a:ext>
            </a:extLst>
          </p:cNvPr>
          <p:cNvSpPr/>
          <p:nvPr/>
        </p:nvSpPr>
        <p:spPr>
          <a:xfrm rot="16200000" flipH="1">
            <a:off x="4921325" y="433677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6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VERİ YAPILARI</a:t>
            </a:r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9755" y="2183661"/>
            <a:ext cx="2308640" cy="516484"/>
            <a:chOff x="2063141" y="1065139"/>
            <a:chExt cx="1734772" cy="516484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92080" y="2013086"/>
            <a:ext cx="2092615" cy="516484"/>
            <a:chOff x="2063141" y="1065139"/>
            <a:chExt cx="1734772" cy="516484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Metin Yer Tutucusu 25">
            <a:extLst>
              <a:ext uri="{FF2B5EF4-FFF2-40B4-BE49-F238E27FC236}">
                <a16:creationId xmlns:a16="http://schemas.microsoft.com/office/drawing/2014/main" id="{9BAA5A2D-050E-4A8D-8F29-3756D507B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778084"/>
            <a:ext cx="9144000" cy="497521"/>
          </a:xfrm>
        </p:spPr>
        <p:txBody>
          <a:bodyPr/>
          <a:lstStyle/>
          <a:p>
            <a:r>
              <a:rPr lang="tr-TR" dirty="0"/>
              <a:t>Veri Yapısı, bilgisayarda verinin saklanması (tutulması) ve organizasyonu için bir yoldur.</a:t>
            </a:r>
          </a:p>
          <a:p>
            <a:r>
              <a:rPr lang="tr-TR" dirty="0"/>
              <a:t>Veri yapılarını saklarken ya da organize ederken iki şekilde çalışacağız;</a:t>
            </a:r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B472A302-2640-4E71-9617-C6EECBE21FC1}"/>
              </a:ext>
            </a:extLst>
          </p:cNvPr>
          <p:cNvSpPr/>
          <p:nvPr/>
        </p:nvSpPr>
        <p:spPr>
          <a:xfrm>
            <a:off x="1625196" y="2500123"/>
            <a:ext cx="2308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Bir veri yapısına bakarken </a:t>
            </a:r>
          </a:p>
          <a:p>
            <a:r>
              <a:rPr lang="tr-TR" sz="1200" dirty="0"/>
              <a:t>tepeden (yukarıdan) soyut </a:t>
            </a:r>
          </a:p>
          <a:p>
            <a:r>
              <a:rPr lang="tr-TR" sz="1200" dirty="0"/>
              <a:t>olarak ele alacağız. Yani hangi işlemlere ve özelliklere sahip </a:t>
            </a:r>
          </a:p>
          <a:p>
            <a:r>
              <a:rPr lang="tr-TR" sz="1200" dirty="0"/>
              <a:t>olduğuna bakacağız</a:t>
            </a:r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5EC51B79-5FF6-4ED9-B382-4A8FE766B697}"/>
              </a:ext>
            </a:extLst>
          </p:cNvPr>
          <p:cNvSpPr/>
          <p:nvPr/>
        </p:nvSpPr>
        <p:spPr>
          <a:xfrm>
            <a:off x="5229374" y="2273661"/>
            <a:ext cx="3006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200" dirty="0"/>
              <a:t>Matematiksel ve mantıksal modellemenin uygulamasıdır.</a:t>
            </a:r>
            <a:endParaRPr lang="tr-TR" sz="1200" dirty="0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5C8B0058-C824-47BF-B890-1B8CD260C6E3}"/>
              </a:ext>
            </a:extLst>
          </p:cNvPr>
          <p:cNvSpPr/>
          <p:nvPr/>
        </p:nvSpPr>
        <p:spPr>
          <a:xfrm>
            <a:off x="1625196" y="3560391"/>
            <a:ext cx="26587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Soyut veri tipleri (ADT)’</a:t>
            </a:r>
            <a:r>
              <a:rPr lang="tr-TR" sz="1200" dirty="0" err="1"/>
              <a:t>nin</a:t>
            </a:r>
            <a:r>
              <a:rPr lang="tr-TR" sz="1200" dirty="0"/>
              <a:t> resmi </a:t>
            </a:r>
          </a:p>
          <a:p>
            <a:r>
              <a:rPr lang="tr-TR" sz="1200" dirty="0"/>
              <a:t>tanımını şu şekilde yapabiliriz; Soyut veri tipleri (</a:t>
            </a:r>
            <a:r>
              <a:rPr lang="tr-TR" sz="1200" dirty="0" err="1"/>
              <a:t>ADTs</a:t>
            </a:r>
            <a:r>
              <a:rPr lang="tr-TR" sz="1200" dirty="0"/>
              <a:t>) sadece veriyi ve </a:t>
            </a:r>
          </a:p>
          <a:p>
            <a:r>
              <a:rPr lang="tr-TR" sz="1200" dirty="0"/>
              <a:t>işlemleri (operasyonları) tanımlar,</a:t>
            </a:r>
          </a:p>
          <a:p>
            <a:r>
              <a:rPr lang="tr-TR" sz="1200" dirty="0"/>
              <a:t>uygulama yoktur.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E62169DF-C708-4CDA-AD96-C695D533D0A2}"/>
              </a:ext>
            </a:extLst>
          </p:cNvPr>
          <p:cNvSpPr/>
          <p:nvPr/>
        </p:nvSpPr>
        <p:spPr>
          <a:xfrm>
            <a:off x="5403028" y="2962522"/>
            <a:ext cx="2658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Arrays</a:t>
            </a:r>
            <a:r>
              <a:rPr lang="tr-TR" sz="1200" dirty="0"/>
              <a:t> (Diziler)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Linked</a:t>
            </a:r>
            <a:r>
              <a:rPr lang="tr-TR" sz="1200" dirty="0"/>
              <a:t> </a:t>
            </a:r>
            <a:r>
              <a:rPr lang="tr-TR" sz="1200" dirty="0" err="1"/>
              <a:t>List</a:t>
            </a:r>
            <a:r>
              <a:rPr lang="tr-TR" sz="1200" dirty="0"/>
              <a:t> (Bağlı liste)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Stack</a:t>
            </a:r>
            <a:r>
              <a:rPr lang="tr-TR" sz="1200" dirty="0"/>
              <a:t> (Yığın)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/>
              <a:t>Queue (Kuyruk)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Tree</a:t>
            </a:r>
            <a:r>
              <a:rPr lang="tr-TR" sz="1200" dirty="0"/>
              <a:t> (Ağaç)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err="1"/>
              <a:t>Graph</a:t>
            </a:r>
            <a:r>
              <a:rPr lang="tr-TR" sz="1200" dirty="0"/>
              <a:t> (</a:t>
            </a:r>
            <a:r>
              <a:rPr lang="tr-TR" sz="1200" dirty="0" err="1"/>
              <a:t>Graf</a:t>
            </a:r>
            <a:r>
              <a:rPr lang="tr-TR" sz="1200" dirty="0"/>
              <a:t>, çizge)</a:t>
            </a:r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D551ACD7-BDA8-4C87-82C0-4593B49F167B}"/>
              </a:ext>
            </a:extLst>
          </p:cNvPr>
          <p:cNvSpPr/>
          <p:nvPr/>
        </p:nvSpPr>
        <p:spPr>
          <a:xfrm>
            <a:off x="1480576" y="1376129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tr-TR" sz="1200" dirty="0">
                <a:solidFill>
                  <a:prstClr val="black"/>
                </a:solidFill>
              </a:rPr>
              <a:t>Matematiksel ve mantıksal </a:t>
            </a:r>
          </a:p>
          <a:p>
            <a:pPr lvl="0" algn="ctr"/>
            <a:r>
              <a:rPr lang="tr-TR" sz="1200" dirty="0">
                <a:solidFill>
                  <a:prstClr val="black"/>
                </a:solidFill>
              </a:rPr>
              <a:t>Modeller</a:t>
            </a:r>
          </a:p>
          <a:p>
            <a:pPr lvl="0" algn="ctr"/>
            <a:r>
              <a:rPr lang="tr-TR" sz="1200" dirty="0">
                <a:solidFill>
                  <a:prstClr val="black"/>
                </a:solidFill>
              </a:rPr>
              <a:t> </a:t>
            </a:r>
            <a:r>
              <a:rPr lang="tr-TR" sz="1200" b="1" dirty="0">
                <a:solidFill>
                  <a:prstClr val="black"/>
                </a:solidFill>
              </a:rPr>
              <a:t>Soyut Veri Tipleri </a:t>
            </a:r>
          </a:p>
          <a:p>
            <a:pPr lvl="0" algn="ctr"/>
            <a:r>
              <a:rPr lang="tr-TR" sz="1200" b="1" dirty="0" err="1">
                <a:solidFill>
                  <a:prstClr val="black"/>
                </a:solidFill>
              </a:rPr>
              <a:t>Abstract</a:t>
            </a:r>
            <a:r>
              <a:rPr lang="tr-TR" sz="1200" b="1" dirty="0">
                <a:solidFill>
                  <a:prstClr val="black"/>
                </a:solidFill>
              </a:rPr>
              <a:t> Data </a:t>
            </a:r>
            <a:r>
              <a:rPr lang="tr-TR" sz="1200" b="1" dirty="0" err="1">
                <a:solidFill>
                  <a:prstClr val="black"/>
                </a:solidFill>
              </a:rPr>
              <a:t>Types</a:t>
            </a:r>
            <a:r>
              <a:rPr lang="tr-TR" sz="1200" b="1" dirty="0">
                <a:solidFill>
                  <a:prstClr val="black"/>
                </a:solidFill>
              </a:rPr>
              <a:t> – ADT </a:t>
            </a:r>
            <a:r>
              <a:rPr lang="tr-TR" sz="1200" dirty="0">
                <a:solidFill>
                  <a:prstClr val="black"/>
                </a:solidFill>
              </a:rPr>
              <a:t>: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39E3D15C-1805-4042-9DBB-CB9CFE29C499}"/>
              </a:ext>
            </a:extLst>
          </p:cNvPr>
          <p:cNvSpPr/>
          <p:nvPr/>
        </p:nvSpPr>
        <p:spPr>
          <a:xfrm>
            <a:off x="5600044" y="1515571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tr-TR" sz="1200" b="1" dirty="0">
                <a:solidFill>
                  <a:prstClr val="black"/>
                </a:solidFill>
              </a:rPr>
              <a:t>Uygulama </a:t>
            </a:r>
          </a:p>
          <a:p>
            <a:pPr lvl="0" algn="ctr"/>
            <a:r>
              <a:rPr lang="tr-TR" sz="1200" b="1" dirty="0">
                <a:solidFill>
                  <a:prstClr val="black"/>
                </a:solidFill>
              </a:rPr>
              <a:t>(</a:t>
            </a:r>
            <a:r>
              <a:rPr lang="tr-TR" sz="1200" b="1" dirty="0" err="1">
                <a:solidFill>
                  <a:prstClr val="black"/>
                </a:solidFill>
              </a:rPr>
              <a:t>Implementation</a:t>
            </a:r>
            <a:r>
              <a:rPr lang="tr-TR" sz="1200" b="1" dirty="0">
                <a:solidFill>
                  <a:prstClr val="black"/>
                </a:solidFill>
              </a:rPr>
              <a:t>):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  <p:grpSp>
        <p:nvGrpSpPr>
          <p:cNvPr id="37" name="Group 13318">
            <a:extLst>
              <a:ext uri="{FF2B5EF4-FFF2-40B4-BE49-F238E27FC236}">
                <a16:creationId xmlns:a16="http://schemas.microsoft.com/office/drawing/2014/main" id="{9A9477F7-8E21-48FE-8040-886824E0D07E}"/>
              </a:ext>
            </a:extLst>
          </p:cNvPr>
          <p:cNvGrpSpPr/>
          <p:nvPr/>
        </p:nvGrpSpPr>
        <p:grpSpPr>
          <a:xfrm rot="19917947">
            <a:off x="319743" y="1879393"/>
            <a:ext cx="1025060" cy="2153973"/>
            <a:chOff x="1359132" y="345882"/>
            <a:chExt cx="1966239" cy="4200564"/>
          </a:xfrm>
        </p:grpSpPr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017A5A0C-8AA3-4DE7-9286-EF048E166F62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14F144E2-8C86-4D08-B670-B1C7B2F80B30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Rectangle 8">
                <a:extLst>
                  <a:ext uri="{FF2B5EF4-FFF2-40B4-BE49-F238E27FC236}">
                    <a16:creationId xmlns:a16="http://schemas.microsoft.com/office/drawing/2014/main" id="{67560C1B-80DA-4592-A095-DBF245150F8F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29009EAB-E86A-4C62-82A9-D483BF8BED30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E5B3D837-039B-4955-93C8-24C66F855257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Rectangle 2">
                <a:extLst>
                  <a:ext uri="{FF2B5EF4-FFF2-40B4-BE49-F238E27FC236}">
                    <a16:creationId xmlns:a16="http://schemas.microsoft.com/office/drawing/2014/main" id="{4D6DD7E6-1801-493A-9EB5-D7148780505F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Rectangle 2">
                <a:extLst>
                  <a:ext uri="{FF2B5EF4-FFF2-40B4-BE49-F238E27FC236}">
                    <a16:creationId xmlns:a16="http://schemas.microsoft.com/office/drawing/2014/main" id="{BC445015-D39C-407D-BD3D-5D99F01A65E0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Isosceles Triangle 4">
                <a:extLst>
                  <a:ext uri="{FF2B5EF4-FFF2-40B4-BE49-F238E27FC236}">
                    <a16:creationId xmlns:a16="http://schemas.microsoft.com/office/drawing/2014/main" id="{8C8AFDC5-14BE-49E7-925C-5CF7089A0100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Group 26">
              <a:extLst>
                <a:ext uri="{FF2B5EF4-FFF2-40B4-BE49-F238E27FC236}">
                  <a16:creationId xmlns:a16="http://schemas.microsoft.com/office/drawing/2014/main" id="{FB2CC07A-DC1C-436B-9A5D-717D3255188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40" name="Teardrop 30">
                <a:extLst>
                  <a:ext uri="{FF2B5EF4-FFF2-40B4-BE49-F238E27FC236}">
                    <a16:creationId xmlns:a16="http://schemas.microsoft.com/office/drawing/2014/main" id="{C72DF94F-9F76-4FE6-8AC3-A5BF3A88C379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rapezoid 24">
                <a:extLst>
                  <a:ext uri="{FF2B5EF4-FFF2-40B4-BE49-F238E27FC236}">
                    <a16:creationId xmlns:a16="http://schemas.microsoft.com/office/drawing/2014/main" id="{FA1D39DF-9E70-4007-B34E-4282A945A94B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Rounded Rectangle 18">
                <a:extLst>
                  <a:ext uri="{FF2B5EF4-FFF2-40B4-BE49-F238E27FC236}">
                    <a16:creationId xmlns:a16="http://schemas.microsoft.com/office/drawing/2014/main" id="{2C866FF4-A3A2-4477-AE1D-691702BDC6D1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19">
                <a:extLst>
                  <a:ext uri="{FF2B5EF4-FFF2-40B4-BE49-F238E27FC236}">
                    <a16:creationId xmlns:a16="http://schemas.microsoft.com/office/drawing/2014/main" id="{A7B6F3A2-8FEA-4DD3-A842-D5DF5C2593BB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20">
                <a:extLst>
                  <a:ext uri="{FF2B5EF4-FFF2-40B4-BE49-F238E27FC236}">
                    <a16:creationId xmlns:a16="http://schemas.microsoft.com/office/drawing/2014/main" id="{874AE8B3-D4BF-4CAE-A136-076A81FF6B0A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21">
                <a:extLst>
                  <a:ext uri="{FF2B5EF4-FFF2-40B4-BE49-F238E27FC236}">
                    <a16:creationId xmlns:a16="http://schemas.microsoft.com/office/drawing/2014/main" id="{8BC0B37B-3470-4C3E-B641-AC5F074DC798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22">
                <a:extLst>
                  <a:ext uri="{FF2B5EF4-FFF2-40B4-BE49-F238E27FC236}">
                    <a16:creationId xmlns:a16="http://schemas.microsoft.com/office/drawing/2014/main" id="{B26D3EE9-F05A-42A0-8930-E7B879305B09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25">
                <a:extLst>
                  <a:ext uri="{FF2B5EF4-FFF2-40B4-BE49-F238E27FC236}">
                    <a16:creationId xmlns:a16="http://schemas.microsoft.com/office/drawing/2014/main" id="{EE0B07D8-A77B-4335-8A52-1487576233F0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Rounded Rectangle 27">
                <a:extLst>
                  <a:ext uri="{FF2B5EF4-FFF2-40B4-BE49-F238E27FC236}">
                    <a16:creationId xmlns:a16="http://schemas.microsoft.com/office/drawing/2014/main" id="{28CFA60E-7817-443D-BD35-8084F19CB7FC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28">
                <a:extLst>
                  <a:ext uri="{FF2B5EF4-FFF2-40B4-BE49-F238E27FC236}">
                    <a16:creationId xmlns:a16="http://schemas.microsoft.com/office/drawing/2014/main" id="{CA937DF2-4431-47F4-8579-202979887521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ounded Rectangle 29">
                <a:extLst>
                  <a:ext uri="{FF2B5EF4-FFF2-40B4-BE49-F238E27FC236}">
                    <a16:creationId xmlns:a16="http://schemas.microsoft.com/office/drawing/2014/main" id="{502E72A5-6C99-4DA5-967A-638861C01DD8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Group 13318">
            <a:extLst>
              <a:ext uri="{FF2B5EF4-FFF2-40B4-BE49-F238E27FC236}">
                <a16:creationId xmlns:a16="http://schemas.microsoft.com/office/drawing/2014/main" id="{5D856B7C-3740-4544-825A-F38F28195891}"/>
              </a:ext>
            </a:extLst>
          </p:cNvPr>
          <p:cNvGrpSpPr/>
          <p:nvPr/>
        </p:nvGrpSpPr>
        <p:grpSpPr>
          <a:xfrm rot="1345822">
            <a:off x="7926404" y="1982670"/>
            <a:ext cx="1025060" cy="2153973"/>
            <a:chOff x="1359132" y="345882"/>
            <a:chExt cx="1966239" cy="4200564"/>
          </a:xfrm>
        </p:grpSpPr>
        <p:grpSp>
          <p:nvGrpSpPr>
            <p:cNvPr id="59" name="Group 23">
              <a:extLst>
                <a:ext uri="{FF2B5EF4-FFF2-40B4-BE49-F238E27FC236}">
                  <a16:creationId xmlns:a16="http://schemas.microsoft.com/office/drawing/2014/main" id="{B883D8B9-B9B5-42B6-9592-A5B360435EBD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6A16C76A-8448-411A-8D54-42535F7C0037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B3D852DB-0B23-4862-A5B8-0A26C041838E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0F1C9D29-2347-41A7-A5F0-D2A7828C8B7B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Rectangle 2">
                <a:extLst>
                  <a:ext uri="{FF2B5EF4-FFF2-40B4-BE49-F238E27FC236}">
                    <a16:creationId xmlns:a16="http://schemas.microsoft.com/office/drawing/2014/main" id="{CB4094DD-60C8-487C-BD52-0013EDDEABE1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Rectangle 2">
                <a:extLst>
                  <a:ext uri="{FF2B5EF4-FFF2-40B4-BE49-F238E27FC236}">
                    <a16:creationId xmlns:a16="http://schemas.microsoft.com/office/drawing/2014/main" id="{5C897737-A5EF-4635-8507-F0989608F7EB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Rectangle 2">
                <a:extLst>
                  <a:ext uri="{FF2B5EF4-FFF2-40B4-BE49-F238E27FC236}">
                    <a16:creationId xmlns:a16="http://schemas.microsoft.com/office/drawing/2014/main" id="{05E9A09A-59F9-49CC-AC1F-7BA707AC39B6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Isosceles Triangle 4">
                <a:extLst>
                  <a:ext uri="{FF2B5EF4-FFF2-40B4-BE49-F238E27FC236}">
                    <a16:creationId xmlns:a16="http://schemas.microsoft.com/office/drawing/2014/main" id="{31BB4E1E-A64F-4D07-A55A-972CF700180C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473ABCAA-A38B-4123-9A1F-187806A6D946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61" name="Teardrop 30">
                <a:extLst>
                  <a:ext uri="{FF2B5EF4-FFF2-40B4-BE49-F238E27FC236}">
                    <a16:creationId xmlns:a16="http://schemas.microsoft.com/office/drawing/2014/main" id="{4C7B3BEB-0CE7-4BAE-BE82-5F9C4A2E4028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rapezoid 24">
                <a:extLst>
                  <a:ext uri="{FF2B5EF4-FFF2-40B4-BE49-F238E27FC236}">
                    <a16:creationId xmlns:a16="http://schemas.microsoft.com/office/drawing/2014/main" id="{FAD45349-8BE5-4CF0-9AA9-C1772D33E373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Rounded Rectangle 18">
                <a:extLst>
                  <a:ext uri="{FF2B5EF4-FFF2-40B4-BE49-F238E27FC236}">
                    <a16:creationId xmlns:a16="http://schemas.microsoft.com/office/drawing/2014/main" id="{95DF8192-F021-47BC-AE45-5B4F6983BFE5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ounded Rectangle 19">
                <a:extLst>
                  <a:ext uri="{FF2B5EF4-FFF2-40B4-BE49-F238E27FC236}">
                    <a16:creationId xmlns:a16="http://schemas.microsoft.com/office/drawing/2014/main" id="{C6301733-8217-4F82-B374-E4D9407EBC71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ounded Rectangle 20">
                <a:extLst>
                  <a:ext uri="{FF2B5EF4-FFF2-40B4-BE49-F238E27FC236}">
                    <a16:creationId xmlns:a16="http://schemas.microsoft.com/office/drawing/2014/main" id="{9FCC473D-C524-4EAB-93F2-6542C9B4579D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ounded Rectangle 21">
                <a:extLst>
                  <a:ext uri="{FF2B5EF4-FFF2-40B4-BE49-F238E27FC236}">
                    <a16:creationId xmlns:a16="http://schemas.microsoft.com/office/drawing/2014/main" id="{11350FB7-A1A6-44CD-A744-7645AD0609A1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ounded Rectangle 22">
                <a:extLst>
                  <a:ext uri="{FF2B5EF4-FFF2-40B4-BE49-F238E27FC236}">
                    <a16:creationId xmlns:a16="http://schemas.microsoft.com/office/drawing/2014/main" id="{678C7E84-F19A-4AEE-8356-9D204368DEF2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ounded Rectangle 25">
                <a:extLst>
                  <a:ext uri="{FF2B5EF4-FFF2-40B4-BE49-F238E27FC236}">
                    <a16:creationId xmlns:a16="http://schemas.microsoft.com/office/drawing/2014/main" id="{C541AB9F-C776-4AB8-B512-7827F5986B5A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Rounded Rectangle 27">
                <a:extLst>
                  <a:ext uri="{FF2B5EF4-FFF2-40B4-BE49-F238E27FC236}">
                    <a16:creationId xmlns:a16="http://schemas.microsoft.com/office/drawing/2014/main" id="{91251EE0-ABDD-4E2C-BC87-BD0701355D1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ounded Rectangle 28">
                <a:extLst>
                  <a:ext uri="{FF2B5EF4-FFF2-40B4-BE49-F238E27FC236}">
                    <a16:creationId xmlns:a16="http://schemas.microsoft.com/office/drawing/2014/main" id="{6473D180-BB9C-4545-BA47-F2A8AA8075F4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ounded Rectangle 29">
                <a:extLst>
                  <a:ext uri="{FF2B5EF4-FFF2-40B4-BE49-F238E27FC236}">
                    <a16:creationId xmlns:a16="http://schemas.microsoft.com/office/drawing/2014/main" id="{E5F0EA38-01BC-45E0-822A-491DD22D65C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1537B9BA-C553-428C-8503-DD46F63BB653}"/>
              </a:ext>
            </a:extLst>
          </p:cNvPr>
          <p:cNvSpPr/>
          <p:nvPr/>
        </p:nvSpPr>
        <p:spPr>
          <a:xfrm>
            <a:off x="208079" y="1206890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97D4CE-3A3C-44D1-BE4E-1D1B432370D5}"/>
              </a:ext>
            </a:extLst>
          </p:cNvPr>
          <p:cNvSpPr/>
          <p:nvPr/>
        </p:nvSpPr>
        <p:spPr>
          <a:xfrm>
            <a:off x="8401391" y="1371977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81" name="TextBox 61">
            <a:extLst>
              <a:ext uri="{FF2B5EF4-FFF2-40B4-BE49-F238E27FC236}">
                <a16:creationId xmlns:a16="http://schemas.microsoft.com/office/drawing/2014/main" id="{BC2EDF33-5113-4D38-AC1C-082671C11326}"/>
              </a:ext>
            </a:extLst>
          </p:cNvPr>
          <p:cNvSpPr txBox="1"/>
          <p:nvPr/>
        </p:nvSpPr>
        <p:spPr>
          <a:xfrm>
            <a:off x="174675" y="1264090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2" name="TextBox 62">
            <a:extLst>
              <a:ext uri="{FF2B5EF4-FFF2-40B4-BE49-F238E27FC236}">
                <a16:creationId xmlns:a16="http://schemas.microsoft.com/office/drawing/2014/main" id="{F9934A5B-7903-45A7-B6FF-751C7E5C64DB}"/>
              </a:ext>
            </a:extLst>
          </p:cNvPr>
          <p:cNvSpPr txBox="1"/>
          <p:nvPr/>
        </p:nvSpPr>
        <p:spPr>
          <a:xfrm>
            <a:off x="8367987" y="14291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842</Words>
  <Application>Microsoft Office PowerPoint</Application>
  <PresentationFormat>Ekran Gösterisi (16:9)</PresentationFormat>
  <Paragraphs>167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ilyas</cp:lastModifiedBy>
  <cp:revision>94</cp:revision>
  <dcterms:created xsi:type="dcterms:W3CDTF">2016-12-05T23:26:54Z</dcterms:created>
  <dcterms:modified xsi:type="dcterms:W3CDTF">2021-12-05T13:10:40Z</dcterms:modified>
</cp:coreProperties>
</file>