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sldIdLst>
    <p:sldId id="270" r:id="rId4"/>
    <p:sldId id="271" r:id="rId5"/>
    <p:sldId id="317" r:id="rId6"/>
    <p:sldId id="278" r:id="rId7"/>
    <p:sldId id="341" r:id="rId8"/>
    <p:sldId id="340" r:id="rId9"/>
    <p:sldId id="284" r:id="rId10"/>
    <p:sldId id="342" r:id="rId11"/>
    <p:sldId id="343" r:id="rId12"/>
    <p:sldId id="344" r:id="rId13"/>
    <p:sldId id="289" r:id="rId14"/>
    <p:sldId id="345" r:id="rId15"/>
    <p:sldId id="347" r:id="rId16"/>
    <p:sldId id="346" r:id="rId17"/>
    <p:sldId id="282" r:id="rId18"/>
    <p:sldId id="280" r:id="rId19"/>
    <p:sldId id="348" r:id="rId20"/>
    <p:sldId id="349" r:id="rId21"/>
    <p:sldId id="292" r:id="rId22"/>
    <p:sldId id="352" r:id="rId23"/>
    <p:sldId id="350" r:id="rId24"/>
    <p:sldId id="304" r:id="rId25"/>
    <p:sldId id="351" r:id="rId26"/>
    <p:sldId id="281" r:id="rId27"/>
    <p:sldId id="285" r:id="rId28"/>
    <p:sldId id="353" r:id="rId29"/>
    <p:sldId id="354" r:id="rId30"/>
    <p:sldId id="31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69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33" y="72"/>
      </p:cViewPr>
      <p:guideLst>
        <p:guide orient="horz" pos="235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243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2201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5B47D6-DAD7-40A6-BD10-CD2FABB1321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094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27960874-3F9B-4D3F-855A-5669B09C929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31350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2B1140DE-B7EF-4821-92DB-87F8292871A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905623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2D1BE3B-CE32-4F45-9E7C-3CF4C5DACDCA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28236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F1FA09A-98C2-4BC7-A032-43C843531C6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593992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8718837-365D-4859-B99D-1C4C5BB7E508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897073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74010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8E24A2BE-80CE-4B79-BF31-91FA62C04420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0" y="2160665"/>
            <a:ext cx="12192000" cy="25027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F51014-6E90-4769-BCD9-A06A9FC17AC8}"/>
              </a:ext>
            </a:extLst>
          </p:cNvPr>
          <p:cNvSpPr/>
          <p:nvPr userDrawn="1"/>
        </p:nvSpPr>
        <p:spPr>
          <a:xfrm>
            <a:off x="0" y="2026940"/>
            <a:ext cx="12192000" cy="720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BC926F-7282-4E00-BF8A-8D24B274039B}"/>
              </a:ext>
            </a:extLst>
          </p:cNvPr>
          <p:cNvSpPr/>
          <p:nvPr userDrawn="1"/>
        </p:nvSpPr>
        <p:spPr>
          <a:xfrm>
            <a:off x="0" y="4725144"/>
            <a:ext cx="12192000" cy="720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150336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12">
            <a:extLst>
              <a:ext uri="{FF2B5EF4-FFF2-40B4-BE49-F238E27FC236}">
                <a16:creationId xmlns:a16="http://schemas.microsoft.com/office/drawing/2014/main" id="{A7A44CD1-8791-4411-9DCF-BE8F9EB9EB1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99070" y="1223317"/>
            <a:ext cx="5441094" cy="4721980"/>
          </a:xfrm>
          <a:custGeom>
            <a:avLst/>
            <a:gdLst>
              <a:gd name="connsiteX0" fmla="*/ 2090352 w 5441094"/>
              <a:gd name="connsiteY0" fmla="*/ 2977952 h 4721980"/>
              <a:gd name="connsiteX1" fmla="*/ 3101888 w 5441094"/>
              <a:gd name="connsiteY1" fmla="*/ 4721980 h 4721980"/>
              <a:gd name="connsiteX2" fmla="*/ 1078816 w 5441094"/>
              <a:gd name="connsiteY2" fmla="*/ 4721980 h 4721980"/>
              <a:gd name="connsiteX3" fmla="*/ 2191267 w 5441094"/>
              <a:gd name="connsiteY3" fmla="*/ 2940880 h 4721980"/>
              <a:gd name="connsiteX4" fmla="*/ 4155992 w 5441094"/>
              <a:gd name="connsiteY4" fmla="*/ 2940880 h 4721980"/>
              <a:gd name="connsiteX5" fmla="*/ 3173629 w 5441094"/>
              <a:gd name="connsiteY5" fmla="*/ 4634609 h 4721980"/>
              <a:gd name="connsiteX6" fmla="*/ 0 w 5441094"/>
              <a:gd name="connsiteY6" fmla="*/ 2928524 h 4721980"/>
              <a:gd name="connsiteX7" fmla="*/ 2023072 w 5441094"/>
              <a:gd name="connsiteY7" fmla="*/ 2928524 h 4721980"/>
              <a:gd name="connsiteX8" fmla="*/ 1011536 w 5441094"/>
              <a:gd name="connsiteY8" fmla="*/ 4672552 h 4721980"/>
              <a:gd name="connsiteX9" fmla="*/ 982363 w 5441094"/>
              <a:gd name="connsiteY9" fmla="*/ 1120204 h 4721980"/>
              <a:gd name="connsiteX10" fmla="*/ 1964725 w 5441094"/>
              <a:gd name="connsiteY10" fmla="*/ 2813933 h 4721980"/>
              <a:gd name="connsiteX11" fmla="*/ 0 w 5441094"/>
              <a:gd name="connsiteY11" fmla="*/ 2813933 h 4721980"/>
              <a:gd name="connsiteX12" fmla="*/ 3816180 w 5441094"/>
              <a:gd name="connsiteY12" fmla="*/ 12357 h 4721980"/>
              <a:gd name="connsiteX13" fmla="*/ 5441094 w 5441094"/>
              <a:gd name="connsiteY13" fmla="*/ 2813933 h 4721980"/>
              <a:gd name="connsiteX14" fmla="*/ 2191266 w 5441094"/>
              <a:gd name="connsiteY14" fmla="*/ 2813933 h 4721980"/>
              <a:gd name="connsiteX15" fmla="*/ 465439 w 5441094"/>
              <a:gd name="connsiteY15" fmla="*/ 0 h 4721980"/>
              <a:gd name="connsiteX16" fmla="*/ 3715267 w 5441094"/>
              <a:gd name="connsiteY16" fmla="*/ 0 h 4721980"/>
              <a:gd name="connsiteX17" fmla="*/ 2090353 w 5441094"/>
              <a:gd name="connsiteY17" fmla="*/ 2801576 h 472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441094" h="4721980">
                <a:moveTo>
                  <a:pt x="2090352" y="2977952"/>
                </a:moveTo>
                <a:lnTo>
                  <a:pt x="3101888" y="4721980"/>
                </a:lnTo>
                <a:lnTo>
                  <a:pt x="1078816" y="4721980"/>
                </a:lnTo>
                <a:close/>
                <a:moveTo>
                  <a:pt x="2191267" y="2940880"/>
                </a:moveTo>
                <a:lnTo>
                  <a:pt x="4155992" y="2940880"/>
                </a:lnTo>
                <a:lnTo>
                  <a:pt x="3173629" y="4634609"/>
                </a:lnTo>
                <a:close/>
                <a:moveTo>
                  <a:pt x="0" y="2928524"/>
                </a:moveTo>
                <a:lnTo>
                  <a:pt x="2023072" y="2928524"/>
                </a:lnTo>
                <a:lnTo>
                  <a:pt x="1011536" y="4672552"/>
                </a:lnTo>
                <a:close/>
                <a:moveTo>
                  <a:pt x="982363" y="1120204"/>
                </a:moveTo>
                <a:lnTo>
                  <a:pt x="1964725" y="2813933"/>
                </a:lnTo>
                <a:lnTo>
                  <a:pt x="0" y="2813933"/>
                </a:lnTo>
                <a:close/>
                <a:moveTo>
                  <a:pt x="3816180" y="12357"/>
                </a:moveTo>
                <a:lnTo>
                  <a:pt x="5441094" y="2813933"/>
                </a:lnTo>
                <a:lnTo>
                  <a:pt x="2191266" y="2813933"/>
                </a:lnTo>
                <a:close/>
                <a:moveTo>
                  <a:pt x="465439" y="0"/>
                </a:moveTo>
                <a:lnTo>
                  <a:pt x="3715267" y="0"/>
                </a:lnTo>
                <a:lnTo>
                  <a:pt x="2090353" y="28015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4584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C24402-8447-448E-89E3-183EBB1DA00D}"/>
              </a:ext>
            </a:extLst>
          </p:cNvPr>
          <p:cNvSpPr/>
          <p:nvPr userDrawn="1"/>
        </p:nvSpPr>
        <p:spPr>
          <a:xfrm>
            <a:off x="0" y="2996952"/>
            <a:ext cx="12192000" cy="1872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5" name="Group 6">
            <a:extLst>
              <a:ext uri="{FF2B5EF4-FFF2-40B4-BE49-F238E27FC236}">
                <a16:creationId xmlns:a16="http://schemas.microsoft.com/office/drawing/2014/main" id="{E4CF9D97-FAE0-4B0A-A30C-8936E46C66B2}"/>
              </a:ext>
            </a:extLst>
          </p:cNvPr>
          <p:cNvGrpSpPr/>
          <p:nvPr userDrawn="1"/>
        </p:nvGrpSpPr>
        <p:grpSpPr>
          <a:xfrm>
            <a:off x="4763852" y="1553600"/>
            <a:ext cx="2664296" cy="4683693"/>
            <a:chOff x="445712" y="1449040"/>
            <a:chExt cx="2113018" cy="3924176"/>
          </a:xfrm>
        </p:grpSpPr>
        <p:sp>
          <p:nvSpPr>
            <p:cNvPr id="6" name="Rounded Rectangle 7">
              <a:extLst>
                <a:ext uri="{FF2B5EF4-FFF2-40B4-BE49-F238E27FC236}">
                  <a16:creationId xmlns:a16="http://schemas.microsoft.com/office/drawing/2014/main" id="{A665FA86-6430-4D7E-ABCB-4F8C3E52E09B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53DAFBD2-84EC-4D6B-80BE-DA2118509069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8" name="Group 10">
              <a:extLst>
                <a:ext uri="{FF2B5EF4-FFF2-40B4-BE49-F238E27FC236}">
                  <a16:creationId xmlns:a16="http://schemas.microsoft.com/office/drawing/2014/main" id="{78866A3A-5A93-49E6-8DE2-C98FC661D430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9" name="Oval 11">
                <a:extLst>
                  <a:ext uri="{FF2B5EF4-FFF2-40B4-BE49-F238E27FC236}">
                    <a16:creationId xmlns:a16="http://schemas.microsoft.com/office/drawing/2014/main" id="{EB10029A-074D-4812-8AB6-62EF3ED73579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0" name="Rounded Rectangle 12">
                <a:extLst>
                  <a:ext uri="{FF2B5EF4-FFF2-40B4-BE49-F238E27FC236}">
                    <a16:creationId xmlns:a16="http://schemas.microsoft.com/office/drawing/2014/main" id="{BE572564-2A3A-45E0-93B7-2FB78757998F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242F8FDE-91AA-45DB-A05E-7507C27F30F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4951770" y="1965170"/>
            <a:ext cx="2288460" cy="37530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53891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51448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3778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8293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9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474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68" r:id="rId3"/>
    <p:sldLayoutId id="2147483669" r:id="rId4"/>
    <p:sldLayoutId id="2147483675" r:id="rId5"/>
    <p:sldLayoutId id="2147483671" r:id="rId6"/>
    <p:sldLayoutId id="2147483672" r:id="rId7"/>
    <p:sldLayoutId id="2147483673" r:id="rId8"/>
    <p:sldLayoutId id="2147483674" r:id="rId9"/>
    <p:sldLayoutId id="2147483676" r:id="rId10"/>
    <p:sldLayoutId id="2147483665" r:id="rId11"/>
    <p:sldLayoutId id="2147483677" r:id="rId12"/>
    <p:sldLayoutId id="2147483681" r:id="rId13"/>
    <p:sldLayoutId id="214748367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en.wikipedia.org/wiki/Edsger_Dijkstra" TargetMode="Externa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E2BF505-7DE6-4F49-BE53-8357C3CFAD67}"/>
              </a:ext>
            </a:extLst>
          </p:cNvPr>
          <p:cNvGrpSpPr/>
          <p:nvPr/>
        </p:nvGrpSpPr>
        <p:grpSpPr>
          <a:xfrm>
            <a:off x="10046387" y="194480"/>
            <a:ext cx="1684599" cy="413563"/>
            <a:chOff x="864753" y="5755727"/>
            <a:chExt cx="1544830" cy="413563"/>
          </a:xfrm>
        </p:grpSpPr>
        <p:sp>
          <p:nvSpPr>
            <p:cNvPr id="9" name="Rounded Rectangle 7">
              <a:extLst>
                <a:ext uri="{FF2B5EF4-FFF2-40B4-BE49-F238E27FC236}">
                  <a16:creationId xmlns:a16="http://schemas.microsoft.com/office/drawing/2014/main" id="{76510AC1-6796-4AAE-826B-82E3C6C83F08}"/>
                </a:ext>
              </a:extLst>
            </p:cNvPr>
            <p:cNvSpPr/>
            <p:nvPr/>
          </p:nvSpPr>
          <p:spPr>
            <a:xfrm>
              <a:off x="864753" y="5755727"/>
              <a:ext cx="1544830" cy="41356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AA9B7A6-AA04-48A1-8F03-8478DA0AB4E2}"/>
                </a:ext>
              </a:extLst>
            </p:cNvPr>
            <p:cNvSpPr/>
            <p:nvPr/>
          </p:nvSpPr>
          <p:spPr>
            <a:xfrm>
              <a:off x="1584900" y="5839450"/>
              <a:ext cx="493113" cy="238870"/>
            </a:xfrm>
            <a:custGeom>
              <a:avLst/>
              <a:gdLst>
                <a:gd name="connsiteX0" fmla="*/ 208619 w 476008"/>
                <a:gd name="connsiteY0" fmla="*/ 31142 h 184091"/>
                <a:gd name="connsiteX1" fmla="*/ 208619 w 476008"/>
                <a:gd name="connsiteY1" fmla="*/ 83381 h 184091"/>
                <a:gd name="connsiteX2" fmla="*/ 228962 w 476008"/>
                <a:gd name="connsiteY2" fmla="*/ 83381 h 184091"/>
                <a:gd name="connsiteX3" fmla="*/ 258347 w 476008"/>
                <a:gd name="connsiteY3" fmla="*/ 80493 h 184091"/>
                <a:gd name="connsiteX4" fmla="*/ 269962 w 476008"/>
                <a:gd name="connsiteY4" fmla="*/ 71452 h 184091"/>
                <a:gd name="connsiteX5" fmla="*/ 274169 w 476008"/>
                <a:gd name="connsiteY5" fmla="*/ 57136 h 184091"/>
                <a:gd name="connsiteX6" fmla="*/ 268267 w 476008"/>
                <a:gd name="connsiteY6" fmla="*/ 40560 h 184091"/>
                <a:gd name="connsiteX7" fmla="*/ 253324 w 476008"/>
                <a:gd name="connsiteY7" fmla="*/ 32398 h 184091"/>
                <a:gd name="connsiteX8" fmla="*/ 226576 w 476008"/>
                <a:gd name="connsiteY8" fmla="*/ 31142 h 184091"/>
                <a:gd name="connsiteX9" fmla="*/ 37169 w 476008"/>
                <a:gd name="connsiteY9" fmla="*/ 31142 h 184091"/>
                <a:gd name="connsiteX10" fmla="*/ 37169 w 476008"/>
                <a:gd name="connsiteY10" fmla="*/ 83381 h 184091"/>
                <a:gd name="connsiteX11" fmla="*/ 57512 w 476008"/>
                <a:gd name="connsiteY11" fmla="*/ 83381 h 184091"/>
                <a:gd name="connsiteX12" fmla="*/ 86897 w 476008"/>
                <a:gd name="connsiteY12" fmla="*/ 80493 h 184091"/>
                <a:gd name="connsiteX13" fmla="*/ 98512 w 476008"/>
                <a:gd name="connsiteY13" fmla="*/ 71452 h 184091"/>
                <a:gd name="connsiteX14" fmla="*/ 102719 w 476008"/>
                <a:gd name="connsiteY14" fmla="*/ 57136 h 184091"/>
                <a:gd name="connsiteX15" fmla="*/ 96817 w 476008"/>
                <a:gd name="connsiteY15" fmla="*/ 40560 h 184091"/>
                <a:gd name="connsiteX16" fmla="*/ 81874 w 476008"/>
                <a:gd name="connsiteY16" fmla="*/ 32398 h 184091"/>
                <a:gd name="connsiteX17" fmla="*/ 55126 w 476008"/>
                <a:gd name="connsiteY17" fmla="*/ 31142 h 184091"/>
                <a:gd name="connsiteX18" fmla="*/ 329714 w 476008"/>
                <a:gd name="connsiteY18" fmla="*/ 0 h 184091"/>
                <a:gd name="connsiteX19" fmla="*/ 476008 w 476008"/>
                <a:gd name="connsiteY19" fmla="*/ 0 h 184091"/>
                <a:gd name="connsiteX20" fmla="*/ 476008 w 476008"/>
                <a:gd name="connsiteY20" fmla="*/ 31142 h 184091"/>
                <a:gd name="connsiteX21" fmla="*/ 421509 w 476008"/>
                <a:gd name="connsiteY21" fmla="*/ 31142 h 184091"/>
                <a:gd name="connsiteX22" fmla="*/ 421509 w 476008"/>
                <a:gd name="connsiteY22" fmla="*/ 184091 h 184091"/>
                <a:gd name="connsiteX23" fmla="*/ 384339 w 476008"/>
                <a:gd name="connsiteY23" fmla="*/ 184091 h 184091"/>
                <a:gd name="connsiteX24" fmla="*/ 384339 w 476008"/>
                <a:gd name="connsiteY24" fmla="*/ 31142 h 184091"/>
                <a:gd name="connsiteX25" fmla="*/ 329714 w 476008"/>
                <a:gd name="connsiteY25" fmla="*/ 31142 h 184091"/>
                <a:gd name="connsiteX26" fmla="*/ 171450 w 476008"/>
                <a:gd name="connsiteY26" fmla="*/ 0 h 184091"/>
                <a:gd name="connsiteX27" fmla="*/ 231097 w 476008"/>
                <a:gd name="connsiteY27" fmla="*/ 0 h 184091"/>
                <a:gd name="connsiteX28" fmla="*/ 275299 w 476008"/>
                <a:gd name="connsiteY28" fmla="*/ 2763 h 184091"/>
                <a:gd name="connsiteX29" fmla="*/ 301795 w 476008"/>
                <a:gd name="connsiteY29" fmla="*/ 20783 h 184091"/>
                <a:gd name="connsiteX30" fmla="*/ 312469 w 476008"/>
                <a:gd name="connsiteY30" fmla="*/ 56634 h 184091"/>
                <a:gd name="connsiteX31" fmla="*/ 306316 w 476008"/>
                <a:gd name="connsiteY31" fmla="*/ 85139 h 184091"/>
                <a:gd name="connsiteX32" fmla="*/ 290682 w 476008"/>
                <a:gd name="connsiteY32" fmla="*/ 103285 h 184091"/>
                <a:gd name="connsiteX33" fmla="*/ 271406 w 476008"/>
                <a:gd name="connsiteY33" fmla="*/ 112012 h 184091"/>
                <a:gd name="connsiteX34" fmla="*/ 232855 w 476008"/>
                <a:gd name="connsiteY34" fmla="*/ 114649 h 184091"/>
                <a:gd name="connsiteX35" fmla="*/ 208619 w 476008"/>
                <a:gd name="connsiteY35" fmla="*/ 114649 h 184091"/>
                <a:gd name="connsiteX36" fmla="*/ 208619 w 476008"/>
                <a:gd name="connsiteY36" fmla="*/ 184091 h 184091"/>
                <a:gd name="connsiteX37" fmla="*/ 171450 w 476008"/>
                <a:gd name="connsiteY37" fmla="*/ 184091 h 184091"/>
                <a:gd name="connsiteX38" fmla="*/ 0 w 476008"/>
                <a:gd name="connsiteY38" fmla="*/ 0 h 184091"/>
                <a:gd name="connsiteX39" fmla="*/ 59647 w 476008"/>
                <a:gd name="connsiteY39" fmla="*/ 0 h 184091"/>
                <a:gd name="connsiteX40" fmla="*/ 103849 w 476008"/>
                <a:gd name="connsiteY40" fmla="*/ 2763 h 184091"/>
                <a:gd name="connsiteX41" fmla="*/ 130345 w 476008"/>
                <a:gd name="connsiteY41" fmla="*/ 20783 h 184091"/>
                <a:gd name="connsiteX42" fmla="*/ 141019 w 476008"/>
                <a:gd name="connsiteY42" fmla="*/ 56634 h 184091"/>
                <a:gd name="connsiteX43" fmla="*/ 134866 w 476008"/>
                <a:gd name="connsiteY43" fmla="*/ 85139 h 184091"/>
                <a:gd name="connsiteX44" fmla="*/ 119232 w 476008"/>
                <a:gd name="connsiteY44" fmla="*/ 103285 h 184091"/>
                <a:gd name="connsiteX45" fmla="*/ 99956 w 476008"/>
                <a:gd name="connsiteY45" fmla="*/ 112012 h 184091"/>
                <a:gd name="connsiteX46" fmla="*/ 61405 w 476008"/>
                <a:gd name="connsiteY46" fmla="*/ 114649 h 184091"/>
                <a:gd name="connsiteX47" fmla="*/ 37169 w 476008"/>
                <a:gd name="connsiteY47" fmla="*/ 114649 h 184091"/>
                <a:gd name="connsiteX48" fmla="*/ 37169 w 476008"/>
                <a:gd name="connsiteY48" fmla="*/ 184091 h 184091"/>
                <a:gd name="connsiteX49" fmla="*/ 0 w 476008"/>
                <a:gd name="connsiteY49" fmla="*/ 184091 h 184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76008" h="184091">
                  <a:moveTo>
                    <a:pt x="208619" y="31142"/>
                  </a:moveTo>
                  <a:lnTo>
                    <a:pt x="208619" y="83381"/>
                  </a:lnTo>
                  <a:lnTo>
                    <a:pt x="228962" y="83381"/>
                  </a:lnTo>
                  <a:cubicBezTo>
                    <a:pt x="243613" y="83381"/>
                    <a:pt x="253407" y="82418"/>
                    <a:pt x="258347" y="80493"/>
                  </a:cubicBezTo>
                  <a:cubicBezTo>
                    <a:pt x="263286" y="78567"/>
                    <a:pt x="267158" y="75554"/>
                    <a:pt x="269962" y="71452"/>
                  </a:cubicBezTo>
                  <a:cubicBezTo>
                    <a:pt x="272767" y="67350"/>
                    <a:pt x="274169" y="62578"/>
                    <a:pt x="274169" y="57136"/>
                  </a:cubicBezTo>
                  <a:cubicBezTo>
                    <a:pt x="274169" y="50439"/>
                    <a:pt x="272202" y="44914"/>
                    <a:pt x="268267" y="40560"/>
                  </a:cubicBezTo>
                  <a:cubicBezTo>
                    <a:pt x="264332" y="36207"/>
                    <a:pt x="259351" y="33486"/>
                    <a:pt x="253324" y="32398"/>
                  </a:cubicBezTo>
                  <a:cubicBezTo>
                    <a:pt x="248887" y="31561"/>
                    <a:pt x="239971" y="31142"/>
                    <a:pt x="226576" y="31142"/>
                  </a:cubicBezTo>
                  <a:close/>
                  <a:moveTo>
                    <a:pt x="37169" y="31142"/>
                  </a:moveTo>
                  <a:lnTo>
                    <a:pt x="37169" y="83381"/>
                  </a:lnTo>
                  <a:lnTo>
                    <a:pt x="57512" y="83381"/>
                  </a:lnTo>
                  <a:cubicBezTo>
                    <a:pt x="72163" y="83381"/>
                    <a:pt x="81957" y="82418"/>
                    <a:pt x="86897" y="80493"/>
                  </a:cubicBezTo>
                  <a:cubicBezTo>
                    <a:pt x="91836" y="78567"/>
                    <a:pt x="95708" y="75554"/>
                    <a:pt x="98512" y="71452"/>
                  </a:cubicBezTo>
                  <a:cubicBezTo>
                    <a:pt x="101317" y="67350"/>
                    <a:pt x="102719" y="62578"/>
                    <a:pt x="102719" y="57136"/>
                  </a:cubicBezTo>
                  <a:cubicBezTo>
                    <a:pt x="102719" y="50439"/>
                    <a:pt x="100752" y="44914"/>
                    <a:pt x="96817" y="40560"/>
                  </a:cubicBezTo>
                  <a:cubicBezTo>
                    <a:pt x="92882" y="36207"/>
                    <a:pt x="87901" y="33486"/>
                    <a:pt x="81874" y="32398"/>
                  </a:cubicBezTo>
                  <a:cubicBezTo>
                    <a:pt x="77437" y="31561"/>
                    <a:pt x="68521" y="31142"/>
                    <a:pt x="55126" y="31142"/>
                  </a:cubicBezTo>
                  <a:close/>
                  <a:moveTo>
                    <a:pt x="329714" y="0"/>
                  </a:moveTo>
                  <a:lnTo>
                    <a:pt x="476008" y="0"/>
                  </a:lnTo>
                  <a:lnTo>
                    <a:pt x="476008" y="31142"/>
                  </a:lnTo>
                  <a:lnTo>
                    <a:pt x="421509" y="31142"/>
                  </a:lnTo>
                  <a:lnTo>
                    <a:pt x="421509" y="184091"/>
                  </a:lnTo>
                  <a:lnTo>
                    <a:pt x="384339" y="184091"/>
                  </a:lnTo>
                  <a:lnTo>
                    <a:pt x="384339" y="31142"/>
                  </a:lnTo>
                  <a:lnTo>
                    <a:pt x="329714" y="31142"/>
                  </a:lnTo>
                  <a:close/>
                  <a:moveTo>
                    <a:pt x="171450" y="0"/>
                  </a:moveTo>
                  <a:lnTo>
                    <a:pt x="231097" y="0"/>
                  </a:lnTo>
                  <a:cubicBezTo>
                    <a:pt x="253700" y="0"/>
                    <a:pt x="268434" y="921"/>
                    <a:pt x="275299" y="2763"/>
                  </a:cubicBezTo>
                  <a:cubicBezTo>
                    <a:pt x="285847" y="5525"/>
                    <a:pt x="294679" y="11532"/>
                    <a:pt x="301795" y="20783"/>
                  </a:cubicBezTo>
                  <a:cubicBezTo>
                    <a:pt x="308911" y="30033"/>
                    <a:pt x="312469" y="41984"/>
                    <a:pt x="312469" y="56634"/>
                  </a:cubicBezTo>
                  <a:cubicBezTo>
                    <a:pt x="312469" y="67936"/>
                    <a:pt x="310418" y="77437"/>
                    <a:pt x="306316" y="85139"/>
                  </a:cubicBezTo>
                  <a:cubicBezTo>
                    <a:pt x="302214" y="92841"/>
                    <a:pt x="297002" y="98889"/>
                    <a:pt x="290682" y="103285"/>
                  </a:cubicBezTo>
                  <a:cubicBezTo>
                    <a:pt x="284361" y="107680"/>
                    <a:pt x="277936" y="110589"/>
                    <a:pt x="271406" y="112012"/>
                  </a:cubicBezTo>
                  <a:cubicBezTo>
                    <a:pt x="262532" y="113770"/>
                    <a:pt x="249682" y="114649"/>
                    <a:pt x="232855" y="114649"/>
                  </a:cubicBezTo>
                  <a:lnTo>
                    <a:pt x="208619" y="114649"/>
                  </a:lnTo>
                  <a:lnTo>
                    <a:pt x="208619" y="184091"/>
                  </a:lnTo>
                  <a:lnTo>
                    <a:pt x="171450" y="184091"/>
                  </a:lnTo>
                  <a:close/>
                  <a:moveTo>
                    <a:pt x="0" y="0"/>
                  </a:moveTo>
                  <a:lnTo>
                    <a:pt x="59647" y="0"/>
                  </a:lnTo>
                  <a:cubicBezTo>
                    <a:pt x="82250" y="0"/>
                    <a:pt x="96984" y="921"/>
                    <a:pt x="103849" y="2763"/>
                  </a:cubicBezTo>
                  <a:cubicBezTo>
                    <a:pt x="114397" y="5525"/>
                    <a:pt x="123229" y="11532"/>
                    <a:pt x="130345" y="20783"/>
                  </a:cubicBezTo>
                  <a:cubicBezTo>
                    <a:pt x="137461" y="30033"/>
                    <a:pt x="141019" y="41984"/>
                    <a:pt x="141019" y="56634"/>
                  </a:cubicBezTo>
                  <a:cubicBezTo>
                    <a:pt x="141019" y="67936"/>
                    <a:pt x="138968" y="77437"/>
                    <a:pt x="134866" y="85139"/>
                  </a:cubicBezTo>
                  <a:cubicBezTo>
                    <a:pt x="130764" y="92841"/>
                    <a:pt x="125552" y="98889"/>
                    <a:pt x="119232" y="103285"/>
                  </a:cubicBezTo>
                  <a:cubicBezTo>
                    <a:pt x="112911" y="107680"/>
                    <a:pt x="106486" y="110589"/>
                    <a:pt x="99956" y="112012"/>
                  </a:cubicBezTo>
                  <a:cubicBezTo>
                    <a:pt x="91082" y="113770"/>
                    <a:pt x="78232" y="114649"/>
                    <a:pt x="61405" y="114649"/>
                  </a:cubicBezTo>
                  <a:lnTo>
                    <a:pt x="37169" y="114649"/>
                  </a:lnTo>
                  <a:lnTo>
                    <a:pt x="37169" y="184091"/>
                  </a:lnTo>
                  <a:lnTo>
                    <a:pt x="0" y="18409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B1FA3CF-9802-4908-BF1F-FFF6919AFED7}"/>
                </a:ext>
              </a:extLst>
            </p:cNvPr>
            <p:cNvSpPr/>
            <p:nvPr/>
          </p:nvSpPr>
          <p:spPr>
            <a:xfrm>
              <a:off x="1095829" y="5851239"/>
              <a:ext cx="164495" cy="228600"/>
            </a:xfrm>
            <a:custGeom>
              <a:avLst/>
              <a:gdLst>
                <a:gd name="connsiteX0" fmla="*/ 0 w 164495"/>
                <a:gd name="connsiteY0" fmla="*/ 208038 h 212876"/>
                <a:gd name="connsiteX1" fmla="*/ 79828 w 164495"/>
                <a:gd name="connsiteY1" fmla="*/ 0 h 212876"/>
                <a:gd name="connsiteX2" fmla="*/ 164495 w 164495"/>
                <a:gd name="connsiteY2" fmla="*/ 212876 h 21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95" h="212876">
                  <a:moveTo>
                    <a:pt x="0" y="208038"/>
                  </a:moveTo>
                  <a:lnTo>
                    <a:pt x="79828" y="0"/>
                  </a:lnTo>
                  <a:lnTo>
                    <a:pt x="164495" y="212876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67BCD5F-023B-4928-A8BA-960BE01DD3FA}"/>
                </a:ext>
              </a:extLst>
            </p:cNvPr>
            <p:cNvSpPr/>
            <p:nvPr/>
          </p:nvSpPr>
          <p:spPr>
            <a:xfrm>
              <a:off x="130155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9E83D94-2B8F-4267-A14B-28F4B1D232E9}"/>
                </a:ext>
              </a:extLst>
            </p:cNvPr>
            <p:cNvSpPr/>
            <p:nvPr/>
          </p:nvSpPr>
          <p:spPr>
            <a:xfrm>
              <a:off x="144438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09FB9A1-EA5C-4B9A-9354-78F7C28542B6}"/>
                </a:ext>
              </a:extLst>
            </p:cNvPr>
            <p:cNvSpPr/>
            <p:nvPr/>
          </p:nvSpPr>
          <p:spPr>
            <a:xfrm>
              <a:off x="2040716" y="6018447"/>
              <a:ext cx="200512" cy="61391"/>
            </a:xfrm>
            <a:custGeom>
              <a:avLst/>
              <a:gdLst>
                <a:gd name="connsiteX0" fmla="*/ 0 w 253314"/>
                <a:gd name="connsiteY0" fmla="*/ 61903 h 77558"/>
                <a:gd name="connsiteX1" fmla="*/ 14375 w 253314"/>
                <a:gd name="connsiteY1" fmla="*/ 61903 h 77558"/>
                <a:gd name="connsiteX2" fmla="*/ 14375 w 253314"/>
                <a:gd name="connsiteY2" fmla="*/ 76279 h 77558"/>
                <a:gd name="connsiteX3" fmla="*/ 0 w 253314"/>
                <a:gd name="connsiteY3" fmla="*/ 76279 h 77558"/>
                <a:gd name="connsiteX4" fmla="*/ 138233 w 253314"/>
                <a:gd name="connsiteY4" fmla="*/ 12944 h 77558"/>
                <a:gd name="connsiteX5" fmla="*/ 123141 w 253314"/>
                <a:gd name="connsiteY5" fmla="*/ 19364 h 77558"/>
                <a:gd name="connsiteX6" fmla="*/ 117411 w 253314"/>
                <a:gd name="connsiteY6" fmla="*/ 38728 h 77558"/>
                <a:gd name="connsiteX7" fmla="*/ 123294 w 253314"/>
                <a:gd name="connsiteY7" fmla="*/ 58041 h 77558"/>
                <a:gd name="connsiteX8" fmla="*/ 138233 w 253314"/>
                <a:gd name="connsiteY8" fmla="*/ 64615 h 77558"/>
                <a:gd name="connsiteX9" fmla="*/ 153095 w 253314"/>
                <a:gd name="connsiteY9" fmla="*/ 58092 h 77558"/>
                <a:gd name="connsiteX10" fmla="*/ 158902 w 253314"/>
                <a:gd name="connsiteY10" fmla="*/ 38523 h 77558"/>
                <a:gd name="connsiteX11" fmla="*/ 153248 w 253314"/>
                <a:gd name="connsiteY11" fmla="*/ 19287 h 77558"/>
                <a:gd name="connsiteX12" fmla="*/ 138233 w 253314"/>
                <a:gd name="connsiteY12" fmla="*/ 12944 h 77558"/>
                <a:gd name="connsiteX13" fmla="*/ 180872 w 253314"/>
                <a:gd name="connsiteY13" fmla="*/ 1279 h 77558"/>
                <a:gd name="connsiteX14" fmla="*/ 203536 w 253314"/>
                <a:gd name="connsiteY14" fmla="*/ 1279 h 77558"/>
                <a:gd name="connsiteX15" fmla="*/ 217144 w 253314"/>
                <a:gd name="connsiteY15" fmla="*/ 52439 h 77558"/>
                <a:gd name="connsiteX16" fmla="*/ 230599 w 253314"/>
                <a:gd name="connsiteY16" fmla="*/ 1279 h 77558"/>
                <a:gd name="connsiteX17" fmla="*/ 253314 w 253314"/>
                <a:gd name="connsiteY17" fmla="*/ 1279 h 77558"/>
                <a:gd name="connsiteX18" fmla="*/ 253314 w 253314"/>
                <a:gd name="connsiteY18" fmla="*/ 76279 h 77558"/>
                <a:gd name="connsiteX19" fmla="*/ 239245 w 253314"/>
                <a:gd name="connsiteY19" fmla="*/ 76279 h 77558"/>
                <a:gd name="connsiteX20" fmla="*/ 239245 w 253314"/>
                <a:gd name="connsiteY20" fmla="*/ 17241 h 77558"/>
                <a:gd name="connsiteX21" fmla="*/ 224358 w 253314"/>
                <a:gd name="connsiteY21" fmla="*/ 76279 h 77558"/>
                <a:gd name="connsiteX22" fmla="*/ 209778 w 253314"/>
                <a:gd name="connsiteY22" fmla="*/ 76279 h 77558"/>
                <a:gd name="connsiteX23" fmla="*/ 194941 w 253314"/>
                <a:gd name="connsiteY23" fmla="*/ 17241 h 77558"/>
                <a:gd name="connsiteX24" fmla="*/ 194941 w 253314"/>
                <a:gd name="connsiteY24" fmla="*/ 76279 h 77558"/>
                <a:gd name="connsiteX25" fmla="*/ 180872 w 253314"/>
                <a:gd name="connsiteY25" fmla="*/ 76279 h 77558"/>
                <a:gd name="connsiteX26" fmla="*/ 138080 w 253314"/>
                <a:gd name="connsiteY26" fmla="*/ 0 h 77558"/>
                <a:gd name="connsiteX27" fmla="*/ 164606 w 253314"/>
                <a:gd name="connsiteY27" fmla="*/ 10283 h 77558"/>
                <a:gd name="connsiteX28" fmla="*/ 174556 w 253314"/>
                <a:gd name="connsiteY28" fmla="*/ 38882 h 77558"/>
                <a:gd name="connsiteX29" fmla="*/ 164683 w 253314"/>
                <a:gd name="connsiteY29" fmla="*/ 67301 h 77558"/>
                <a:gd name="connsiteX30" fmla="*/ 138284 w 253314"/>
                <a:gd name="connsiteY30" fmla="*/ 77558 h 77558"/>
                <a:gd name="connsiteX31" fmla="*/ 111681 w 253314"/>
                <a:gd name="connsiteY31" fmla="*/ 67352 h 77558"/>
                <a:gd name="connsiteX32" fmla="*/ 101807 w 253314"/>
                <a:gd name="connsiteY32" fmla="*/ 39240 h 77558"/>
                <a:gd name="connsiteX33" fmla="*/ 105235 w 253314"/>
                <a:gd name="connsiteY33" fmla="*/ 20004 h 77558"/>
                <a:gd name="connsiteX34" fmla="*/ 112218 w 253314"/>
                <a:gd name="connsiteY34" fmla="*/ 9721 h 77558"/>
                <a:gd name="connsiteX35" fmla="*/ 121913 w 253314"/>
                <a:gd name="connsiteY35" fmla="*/ 2967 h 77558"/>
                <a:gd name="connsiteX36" fmla="*/ 138080 w 253314"/>
                <a:gd name="connsiteY36" fmla="*/ 0 h 77558"/>
                <a:gd name="connsiteX37" fmla="*/ 61112 w 253314"/>
                <a:gd name="connsiteY37" fmla="*/ 0 h 77558"/>
                <a:gd name="connsiteX38" fmla="*/ 83469 w 253314"/>
                <a:gd name="connsiteY38" fmla="*/ 8135 h 77558"/>
                <a:gd name="connsiteX39" fmla="*/ 91143 w 253314"/>
                <a:gd name="connsiteY39" fmla="*/ 21948 h 77558"/>
                <a:gd name="connsiteX40" fmla="*/ 76153 w 253314"/>
                <a:gd name="connsiteY40" fmla="*/ 25529 h 77558"/>
                <a:gd name="connsiteX41" fmla="*/ 70602 w 253314"/>
                <a:gd name="connsiteY41" fmla="*/ 16320 h 77558"/>
                <a:gd name="connsiteX42" fmla="*/ 60345 w 253314"/>
                <a:gd name="connsiteY42" fmla="*/ 12944 h 77558"/>
                <a:gd name="connsiteX43" fmla="*/ 46813 w 253314"/>
                <a:gd name="connsiteY43" fmla="*/ 18929 h 77558"/>
                <a:gd name="connsiteX44" fmla="*/ 41620 w 253314"/>
                <a:gd name="connsiteY44" fmla="*/ 38319 h 77558"/>
                <a:gd name="connsiteX45" fmla="*/ 46736 w 253314"/>
                <a:gd name="connsiteY45" fmla="*/ 58578 h 77558"/>
                <a:gd name="connsiteX46" fmla="*/ 60038 w 253314"/>
                <a:gd name="connsiteY46" fmla="*/ 64615 h 77558"/>
                <a:gd name="connsiteX47" fmla="*/ 70423 w 253314"/>
                <a:gd name="connsiteY47" fmla="*/ 60778 h 77558"/>
                <a:gd name="connsiteX48" fmla="*/ 76665 w 253314"/>
                <a:gd name="connsiteY48" fmla="*/ 48704 h 77558"/>
                <a:gd name="connsiteX49" fmla="*/ 91348 w 253314"/>
                <a:gd name="connsiteY49" fmla="*/ 53360 h 77558"/>
                <a:gd name="connsiteX50" fmla="*/ 80118 w 253314"/>
                <a:gd name="connsiteY50" fmla="*/ 71598 h 77558"/>
                <a:gd name="connsiteX51" fmla="*/ 60191 w 253314"/>
                <a:gd name="connsiteY51" fmla="*/ 77558 h 77558"/>
                <a:gd name="connsiteX52" fmla="*/ 35635 w 253314"/>
                <a:gd name="connsiteY52" fmla="*/ 67352 h 77558"/>
                <a:gd name="connsiteX53" fmla="*/ 26017 w 253314"/>
                <a:gd name="connsiteY53" fmla="*/ 39444 h 77558"/>
                <a:gd name="connsiteX54" fmla="*/ 35686 w 253314"/>
                <a:gd name="connsiteY54" fmla="*/ 10360 h 77558"/>
                <a:gd name="connsiteX55" fmla="*/ 61112 w 253314"/>
                <a:gd name="connsiteY55" fmla="*/ 0 h 77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53314" h="77558">
                  <a:moveTo>
                    <a:pt x="0" y="61903"/>
                  </a:moveTo>
                  <a:lnTo>
                    <a:pt x="14375" y="61903"/>
                  </a:lnTo>
                  <a:lnTo>
                    <a:pt x="14375" y="76279"/>
                  </a:lnTo>
                  <a:lnTo>
                    <a:pt x="0" y="76279"/>
                  </a:lnTo>
                  <a:close/>
                  <a:moveTo>
                    <a:pt x="138233" y="12944"/>
                  </a:moveTo>
                  <a:cubicBezTo>
                    <a:pt x="131992" y="12944"/>
                    <a:pt x="126961" y="15084"/>
                    <a:pt x="123141" y="19364"/>
                  </a:cubicBezTo>
                  <a:cubicBezTo>
                    <a:pt x="119321" y="23644"/>
                    <a:pt x="117411" y="30099"/>
                    <a:pt x="117411" y="38728"/>
                  </a:cubicBezTo>
                  <a:cubicBezTo>
                    <a:pt x="117411" y="47221"/>
                    <a:pt x="119372" y="53658"/>
                    <a:pt x="123294" y="58041"/>
                  </a:cubicBezTo>
                  <a:cubicBezTo>
                    <a:pt x="127217" y="62423"/>
                    <a:pt x="132196" y="64615"/>
                    <a:pt x="138233" y="64615"/>
                  </a:cubicBezTo>
                  <a:cubicBezTo>
                    <a:pt x="144270" y="64615"/>
                    <a:pt x="149224" y="62441"/>
                    <a:pt x="153095" y="58092"/>
                  </a:cubicBezTo>
                  <a:cubicBezTo>
                    <a:pt x="156966" y="53743"/>
                    <a:pt x="158902" y="47221"/>
                    <a:pt x="158902" y="38523"/>
                  </a:cubicBezTo>
                  <a:cubicBezTo>
                    <a:pt x="158902" y="29929"/>
                    <a:pt x="157017" y="23517"/>
                    <a:pt x="153248" y="19287"/>
                  </a:cubicBezTo>
                  <a:cubicBezTo>
                    <a:pt x="149480" y="15058"/>
                    <a:pt x="144475" y="12944"/>
                    <a:pt x="138233" y="12944"/>
                  </a:cubicBezTo>
                  <a:close/>
                  <a:moveTo>
                    <a:pt x="180872" y="1279"/>
                  </a:moveTo>
                  <a:lnTo>
                    <a:pt x="203536" y="1279"/>
                  </a:lnTo>
                  <a:lnTo>
                    <a:pt x="217144" y="52439"/>
                  </a:lnTo>
                  <a:lnTo>
                    <a:pt x="230599" y="1279"/>
                  </a:lnTo>
                  <a:lnTo>
                    <a:pt x="253314" y="1279"/>
                  </a:lnTo>
                  <a:lnTo>
                    <a:pt x="253314" y="76279"/>
                  </a:lnTo>
                  <a:lnTo>
                    <a:pt x="239245" y="76279"/>
                  </a:lnTo>
                  <a:lnTo>
                    <a:pt x="239245" y="17241"/>
                  </a:lnTo>
                  <a:lnTo>
                    <a:pt x="224358" y="76279"/>
                  </a:lnTo>
                  <a:lnTo>
                    <a:pt x="209778" y="76279"/>
                  </a:lnTo>
                  <a:lnTo>
                    <a:pt x="194941" y="17241"/>
                  </a:lnTo>
                  <a:lnTo>
                    <a:pt x="194941" y="76279"/>
                  </a:lnTo>
                  <a:lnTo>
                    <a:pt x="180872" y="76279"/>
                  </a:lnTo>
                  <a:close/>
                  <a:moveTo>
                    <a:pt x="138080" y="0"/>
                  </a:moveTo>
                  <a:cubicBezTo>
                    <a:pt x="149130" y="0"/>
                    <a:pt x="157972" y="3428"/>
                    <a:pt x="164606" y="10283"/>
                  </a:cubicBezTo>
                  <a:cubicBezTo>
                    <a:pt x="171240" y="17139"/>
                    <a:pt x="174556" y="26671"/>
                    <a:pt x="174556" y="38882"/>
                  </a:cubicBezTo>
                  <a:cubicBezTo>
                    <a:pt x="174556" y="50989"/>
                    <a:pt x="171265" y="60462"/>
                    <a:pt x="164683" y="67301"/>
                  </a:cubicBezTo>
                  <a:cubicBezTo>
                    <a:pt x="158100" y="74139"/>
                    <a:pt x="149301" y="77558"/>
                    <a:pt x="138284" y="77558"/>
                  </a:cubicBezTo>
                  <a:cubicBezTo>
                    <a:pt x="127131" y="77558"/>
                    <a:pt x="118264" y="74156"/>
                    <a:pt x="111681" y="67352"/>
                  </a:cubicBezTo>
                  <a:cubicBezTo>
                    <a:pt x="105099" y="60548"/>
                    <a:pt x="101807" y="51177"/>
                    <a:pt x="101807" y="39240"/>
                  </a:cubicBezTo>
                  <a:cubicBezTo>
                    <a:pt x="101807" y="31600"/>
                    <a:pt x="102950" y="25188"/>
                    <a:pt x="105235" y="20004"/>
                  </a:cubicBezTo>
                  <a:cubicBezTo>
                    <a:pt x="106940" y="16184"/>
                    <a:pt x="109268" y="12756"/>
                    <a:pt x="112218" y="9721"/>
                  </a:cubicBezTo>
                  <a:cubicBezTo>
                    <a:pt x="115169" y="6685"/>
                    <a:pt x="118400" y="4434"/>
                    <a:pt x="121913" y="2967"/>
                  </a:cubicBezTo>
                  <a:cubicBezTo>
                    <a:pt x="126586" y="989"/>
                    <a:pt x="131975" y="0"/>
                    <a:pt x="138080" y="0"/>
                  </a:cubicBezTo>
                  <a:close/>
                  <a:moveTo>
                    <a:pt x="61112" y="0"/>
                  </a:moveTo>
                  <a:cubicBezTo>
                    <a:pt x="70287" y="0"/>
                    <a:pt x="77739" y="2712"/>
                    <a:pt x="83469" y="8135"/>
                  </a:cubicBezTo>
                  <a:cubicBezTo>
                    <a:pt x="86880" y="11341"/>
                    <a:pt x="89438" y="15945"/>
                    <a:pt x="91143" y="21948"/>
                  </a:cubicBezTo>
                  <a:lnTo>
                    <a:pt x="76153" y="25529"/>
                  </a:lnTo>
                  <a:cubicBezTo>
                    <a:pt x="75266" y="21641"/>
                    <a:pt x="73416" y="18571"/>
                    <a:pt x="70602" y="16320"/>
                  </a:cubicBezTo>
                  <a:cubicBezTo>
                    <a:pt x="67788" y="14069"/>
                    <a:pt x="64369" y="12944"/>
                    <a:pt x="60345" y="12944"/>
                  </a:cubicBezTo>
                  <a:cubicBezTo>
                    <a:pt x="54785" y="12944"/>
                    <a:pt x="50275" y="14939"/>
                    <a:pt x="46813" y="18929"/>
                  </a:cubicBezTo>
                  <a:cubicBezTo>
                    <a:pt x="43351" y="22920"/>
                    <a:pt x="41620" y="29383"/>
                    <a:pt x="41620" y="38319"/>
                  </a:cubicBezTo>
                  <a:cubicBezTo>
                    <a:pt x="41620" y="47800"/>
                    <a:pt x="43326" y="54553"/>
                    <a:pt x="46736" y="58578"/>
                  </a:cubicBezTo>
                  <a:cubicBezTo>
                    <a:pt x="50147" y="62603"/>
                    <a:pt x="54581" y="64615"/>
                    <a:pt x="60038" y="64615"/>
                  </a:cubicBezTo>
                  <a:cubicBezTo>
                    <a:pt x="64062" y="64615"/>
                    <a:pt x="67524" y="63336"/>
                    <a:pt x="70423" y="60778"/>
                  </a:cubicBezTo>
                  <a:cubicBezTo>
                    <a:pt x="73322" y="58220"/>
                    <a:pt x="75403" y="54195"/>
                    <a:pt x="76665" y="48704"/>
                  </a:cubicBezTo>
                  <a:lnTo>
                    <a:pt x="91348" y="53360"/>
                  </a:lnTo>
                  <a:cubicBezTo>
                    <a:pt x="89097" y="61545"/>
                    <a:pt x="85353" y="67625"/>
                    <a:pt x="80118" y="71598"/>
                  </a:cubicBezTo>
                  <a:cubicBezTo>
                    <a:pt x="74883" y="75572"/>
                    <a:pt x="68240" y="77558"/>
                    <a:pt x="60191" y="77558"/>
                  </a:cubicBezTo>
                  <a:cubicBezTo>
                    <a:pt x="50232" y="77558"/>
                    <a:pt x="42047" y="74156"/>
                    <a:pt x="35635" y="67352"/>
                  </a:cubicBezTo>
                  <a:cubicBezTo>
                    <a:pt x="29223" y="60548"/>
                    <a:pt x="26017" y="51245"/>
                    <a:pt x="26017" y="39444"/>
                  </a:cubicBezTo>
                  <a:cubicBezTo>
                    <a:pt x="26017" y="26961"/>
                    <a:pt x="29240" y="17267"/>
                    <a:pt x="35686" y="10360"/>
                  </a:cubicBezTo>
                  <a:cubicBezTo>
                    <a:pt x="42132" y="3453"/>
                    <a:pt x="50607" y="0"/>
                    <a:pt x="61112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3AEA043-746F-4334-A00A-A4587B060237}"/>
              </a:ext>
            </a:extLst>
          </p:cNvPr>
          <p:cNvSpPr txBox="1"/>
          <p:nvPr/>
        </p:nvSpPr>
        <p:spPr>
          <a:xfrm>
            <a:off x="6538958" y="4217475"/>
            <a:ext cx="5008441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tr-TR" sz="5400" dirty="0" err="1">
                <a:solidFill>
                  <a:schemeClr val="bg1"/>
                </a:solidFill>
                <a:latin typeface="+mj-lt"/>
              </a:rPr>
              <a:t>The</a:t>
            </a:r>
            <a:r>
              <a:rPr lang="tr-TR" sz="5400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sz="5400" dirty="0" err="1">
                <a:solidFill>
                  <a:schemeClr val="bg1"/>
                </a:solidFill>
                <a:latin typeface="+mj-lt"/>
              </a:rPr>
              <a:t>Stacks</a:t>
            </a:r>
            <a:endParaRPr lang="en-US" sz="5400" dirty="0">
              <a:solidFill>
                <a:schemeClr val="bg1"/>
              </a:solidFill>
              <a:latin typeface="+mj-lt"/>
            </a:endParaRPr>
          </a:p>
          <a:p>
            <a:pPr algn="r"/>
            <a:r>
              <a:rPr lang="tr-TR" sz="5400" dirty="0">
                <a:solidFill>
                  <a:schemeClr val="bg1"/>
                </a:solidFill>
                <a:latin typeface="+mj-lt"/>
              </a:rPr>
              <a:t>Yığınlar</a:t>
            </a:r>
            <a:endParaRPr lang="ko-KR" altLang="en-US" sz="5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4E9B526C-4179-44E1-9EEE-5711546A9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2800" y="289992"/>
            <a:ext cx="4723874" cy="314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685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>
            <a:extLst>
              <a:ext uri="{FF2B5EF4-FFF2-40B4-BE49-F238E27FC236}">
                <a16:creationId xmlns:a16="http://schemas.microsoft.com/office/drawing/2014/main" id="{494122BB-D049-4A5E-8D1C-0F32B602391E}"/>
              </a:ext>
            </a:extLst>
          </p:cNvPr>
          <p:cNvGrpSpPr/>
          <p:nvPr/>
        </p:nvGrpSpPr>
        <p:grpSpPr>
          <a:xfrm>
            <a:off x="-241045" y="-1"/>
            <a:ext cx="8689607" cy="1200329"/>
            <a:chOff x="3964334" y="1897056"/>
            <a:chExt cx="6086700" cy="1200329"/>
          </a:xfrm>
        </p:grpSpPr>
        <p:sp>
          <p:nvSpPr>
            <p:cNvPr id="3" name="TextBox 20">
              <a:extLst>
                <a:ext uri="{FF2B5EF4-FFF2-40B4-BE49-F238E27FC236}">
                  <a16:creationId xmlns:a16="http://schemas.microsoft.com/office/drawing/2014/main" id="{7764759E-7243-41D6-B98B-D9198689A609}"/>
                </a:ext>
              </a:extLst>
            </p:cNvPr>
            <p:cNvSpPr txBox="1"/>
            <p:nvPr/>
          </p:nvSpPr>
          <p:spPr>
            <a:xfrm>
              <a:off x="5152461" y="2174056"/>
              <a:ext cx="4898573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tr-TR" altLang="ko-KR" sz="3600" dirty="0" err="1">
                  <a:solidFill>
                    <a:schemeClr val="accent2"/>
                  </a:solidFill>
                  <a:latin typeface="Arial Black" panose="020B0A04020102020204" pitchFamily="34" charset="0"/>
                  <a:cs typeface="Arial" pitchFamily="34" charset="0"/>
                </a:rPr>
                <a:t>Struct</a:t>
              </a:r>
              <a:r>
                <a:rPr lang="tr-TR" altLang="ko-KR" sz="3600" dirty="0">
                  <a:solidFill>
                    <a:schemeClr val="accent2"/>
                  </a:solidFill>
                  <a:latin typeface="Arial Black" panose="020B0A04020102020204" pitchFamily="34" charset="0"/>
                  <a:cs typeface="Arial" pitchFamily="34" charset="0"/>
                </a:rPr>
                <a:t> Kullanarak :</a:t>
              </a:r>
            </a:p>
          </p:txBody>
        </p:sp>
        <p:sp>
          <p:nvSpPr>
            <p:cNvPr id="4" name="TextBox 22">
              <a:extLst>
                <a:ext uri="{FF2B5EF4-FFF2-40B4-BE49-F238E27FC236}">
                  <a16:creationId xmlns:a16="http://schemas.microsoft.com/office/drawing/2014/main" id="{DC0D7CBF-5937-40B7-900D-F24F1FD6DF46}"/>
                </a:ext>
              </a:extLst>
            </p:cNvPr>
            <p:cNvSpPr txBox="1"/>
            <p:nvPr/>
          </p:nvSpPr>
          <p:spPr>
            <a:xfrm>
              <a:off x="3964334" y="1897056"/>
              <a:ext cx="1428068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tr-TR" altLang="ko-KR" sz="7200" b="1" dirty="0">
                  <a:solidFill>
                    <a:schemeClr val="accent2"/>
                  </a:solidFill>
                  <a:latin typeface="Arial Black" panose="020B0A04020102020204" pitchFamily="34" charset="0"/>
                  <a:ea typeface="Adobe Song Std L" panose="02020300000000000000" pitchFamily="18" charset="-128"/>
                  <a:cs typeface="Arial" pitchFamily="34" charset="0"/>
                </a:rPr>
                <a:t>2-</a:t>
              </a:r>
              <a:endParaRPr lang="en-US" altLang="ko-KR" sz="7200" b="1" dirty="0">
                <a:solidFill>
                  <a:schemeClr val="accent2"/>
                </a:solidFill>
                <a:latin typeface="Arial Black" panose="020B0A04020102020204" pitchFamily="34" charset="0"/>
                <a:ea typeface="Adobe Song Std L" panose="02020300000000000000" pitchFamily="18" charset="-128"/>
                <a:cs typeface="Arial" pitchFamily="34" charset="0"/>
              </a:endParaRPr>
            </a:p>
          </p:txBody>
        </p:sp>
      </p:grpSp>
      <p:sp>
        <p:nvSpPr>
          <p:cNvPr id="5" name="Dikdörtgen 4">
            <a:extLst>
              <a:ext uri="{FF2B5EF4-FFF2-40B4-BE49-F238E27FC236}">
                <a16:creationId xmlns:a16="http://schemas.microsoft.com/office/drawing/2014/main" id="{2494E098-F74B-463C-A20F-75F0DFF19DAF}"/>
              </a:ext>
            </a:extLst>
          </p:cNvPr>
          <p:cNvSpPr/>
          <p:nvPr/>
        </p:nvSpPr>
        <p:spPr>
          <a:xfrm>
            <a:off x="973645" y="1477328"/>
            <a:ext cx="3832194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stack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endParaRPr lang="tr-T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reset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(&amp;n);</a:t>
            </a:r>
          </a:p>
          <a:p>
            <a:endParaRPr lang="tr-T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100" dirty="0">
                <a:solidFill>
                  <a:srgbClr val="008000"/>
                </a:solidFill>
                <a:latin typeface="Consolas" panose="020B0609020204030204" pitchFamily="49" charset="0"/>
              </a:rPr>
              <a:t>//Veri ekleniyor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push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(&amp;n, 4);</a:t>
            </a:r>
          </a:p>
          <a:p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push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(&amp;n, 2);</a:t>
            </a:r>
          </a:p>
          <a:p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push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(&amp;n, 5);</a:t>
            </a:r>
          </a:p>
          <a:p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push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(&amp;n, 7);</a:t>
            </a:r>
          </a:p>
          <a:p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push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(&amp;n, 11);</a:t>
            </a:r>
          </a:p>
          <a:p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100" dirty="0">
                <a:solidFill>
                  <a:srgbClr val="008000"/>
                </a:solidFill>
                <a:latin typeface="Consolas" panose="020B0609020204030204" pitchFamily="49" charset="0"/>
              </a:rPr>
              <a:t>//Veriler </a:t>
            </a:r>
            <a:r>
              <a:rPr lang="tr-TR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stack</a:t>
            </a:r>
            <a:r>
              <a:rPr lang="tr-TR" sz="1100" dirty="0">
                <a:solidFill>
                  <a:srgbClr val="008000"/>
                </a:solidFill>
                <a:latin typeface="Consolas" panose="020B0609020204030204" pitchFamily="49" charset="0"/>
              </a:rPr>
              <a:t> tan çekiliyor..</a:t>
            </a:r>
          </a:p>
          <a:p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x = pop(&amp;n);</a:t>
            </a:r>
          </a:p>
          <a:p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1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, x);</a:t>
            </a:r>
          </a:p>
          <a:p>
            <a:endParaRPr lang="tr-T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x = pop(&amp;n);</a:t>
            </a:r>
          </a:p>
          <a:p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1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, x);</a:t>
            </a:r>
          </a:p>
          <a:p>
            <a:endParaRPr lang="tr-T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x = pop(&amp;n);</a:t>
            </a:r>
          </a:p>
          <a:p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1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, x);</a:t>
            </a:r>
          </a:p>
          <a:p>
            <a:endParaRPr lang="tr-T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x = pop(&amp;n);</a:t>
            </a:r>
          </a:p>
          <a:p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1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, x);</a:t>
            </a:r>
          </a:p>
          <a:p>
            <a:endParaRPr lang="tr-T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x = pop(&amp;n);</a:t>
            </a:r>
          </a:p>
          <a:p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1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, x);</a:t>
            </a:r>
          </a:p>
          <a:p>
            <a:endParaRPr lang="tr-T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sz="2800" dirty="0"/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D79B29D6-F163-4329-A6CA-E8B503AACBEA}"/>
              </a:ext>
            </a:extLst>
          </p:cNvPr>
          <p:cNvSpPr/>
          <p:nvPr/>
        </p:nvSpPr>
        <p:spPr>
          <a:xfrm>
            <a:off x="4722920" y="1200328"/>
            <a:ext cx="716428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push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stack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tr-TR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stk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100" dirty="0">
                <a:solidFill>
                  <a:srgbClr val="808080"/>
                </a:solidFill>
                <a:latin typeface="Consolas" panose="020B0609020204030204" pitchFamily="49" charset="0"/>
              </a:rPr>
              <a:t>c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stk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-&gt;top == 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STACK_SIZE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- 1)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top son </a:t>
            </a:r>
            <a:r>
              <a:rPr 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indisi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tutuyorsa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doludur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printf(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"\nStack dolu\n\n"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1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stk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-&gt;top++;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stk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-&gt;data[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stk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-&gt;top] =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tr-T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reset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stack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tr-TR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stk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stk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-&gt;top = -1;</a:t>
            </a:r>
          </a:p>
          <a:p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tr-T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pop(</a:t>
            </a:r>
            <a:r>
              <a:rPr lang="tr-TR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stack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tr-TR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stk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stk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-&gt;top == -1)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stack </a:t>
            </a:r>
            <a:r>
              <a:rPr 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boş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 mu </a:t>
            </a:r>
            <a:r>
              <a:rPr 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diye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kontrol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ediliyor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tr-TR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Stack</a:t>
            </a:r>
            <a:r>
              <a:rPr lang="tr-TR" sz="1100" dirty="0">
                <a:solidFill>
                  <a:srgbClr val="A31515"/>
                </a:solidFill>
                <a:latin typeface="Consolas" panose="020B0609020204030204" pitchFamily="49" charset="0"/>
              </a:rPr>
              <a:t> bos"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1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indis = </a:t>
            </a:r>
            <a:r>
              <a:rPr lang="tr-TR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stk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-&gt;top--; </a:t>
            </a:r>
            <a:r>
              <a:rPr lang="tr-TR" sz="1100" dirty="0">
                <a:solidFill>
                  <a:srgbClr val="008000"/>
                </a:solidFill>
                <a:latin typeface="Consolas" panose="020B0609020204030204" pitchFamily="49" charset="0"/>
              </a:rPr>
              <a:t>// -- operatörünün işlem sırasına dikkat</a:t>
            </a:r>
            <a:endParaRPr lang="tr-T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1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tr-TR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return</a:t>
            </a:r>
            <a:r>
              <a:rPr lang="tr-TR" sz="1100" dirty="0">
                <a:solidFill>
                  <a:srgbClr val="008000"/>
                </a:solidFill>
                <a:latin typeface="Consolas" panose="020B0609020204030204" pitchFamily="49" charset="0"/>
              </a:rPr>
              <a:t> indis;                 // çıkarılan elemanın indis değeriyle geri dönüyor</a:t>
            </a:r>
            <a:endParaRPr lang="tr-T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stk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-&gt;data[indis]; </a:t>
            </a:r>
            <a:r>
              <a:rPr lang="tr-TR" sz="1100" dirty="0">
                <a:solidFill>
                  <a:srgbClr val="008000"/>
                </a:solidFill>
                <a:latin typeface="Consolas" panose="020B0609020204030204" pitchFamily="49" charset="0"/>
              </a:rPr>
              <a:t>// // çıkarılan elemanın değeriyle geri dönüyor</a:t>
            </a:r>
            <a:endParaRPr lang="tr-T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tr-T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boolean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stack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tr-TR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stk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stk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-&gt;top == -1); </a:t>
            </a:r>
            <a:r>
              <a:rPr lang="tr-TR" sz="1100" dirty="0">
                <a:solidFill>
                  <a:srgbClr val="008000"/>
                </a:solidFill>
                <a:latin typeface="Consolas" panose="020B0609020204030204" pitchFamily="49" charset="0"/>
              </a:rPr>
              <a:t>// parantez içerisindeki ifadeye dikkat</a:t>
            </a:r>
            <a:endParaRPr lang="tr-T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tr-T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boolean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isFull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stack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tr-TR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stk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stk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-&gt;top == 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STACK_SIZE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1216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45772D2E-A035-4597-B06F-CAE62C680C47}"/>
              </a:ext>
            </a:extLst>
          </p:cNvPr>
          <p:cNvGrpSpPr/>
          <p:nvPr/>
        </p:nvGrpSpPr>
        <p:grpSpPr>
          <a:xfrm>
            <a:off x="8066381" y="1134009"/>
            <a:ext cx="2723258" cy="5082755"/>
            <a:chOff x="3501573" y="3178068"/>
            <a:chExt cx="1340594" cy="2737840"/>
          </a:xfrm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5CFEE0C5-C3F6-4D01-BC14-46C760A13575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F84857C0-DC30-4708-BB48-D625DC4D4EBB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8ACC063E-86C2-4514-9C90-71A497FB7055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769E72B9-54C6-4118-B1A0-5AC3D076DA08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D745595-1A22-4815-91E1-1F13AB9CD351}"/>
                </a:ext>
              </a:extLst>
            </p:cNvPr>
            <p:cNvSpPr/>
            <p:nvPr/>
          </p:nvSpPr>
          <p:spPr>
            <a:xfrm>
              <a:off x="3529897" y="3190651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70E7DB9F-24C9-418E-A174-84087F5E93D4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FCCA02F-AFD4-4B3F-BBBF-990EF80A7D65}"/>
                </a:ext>
              </a:extLst>
            </p:cNvPr>
            <p:cNvGrpSpPr/>
            <p:nvPr/>
          </p:nvGrpSpPr>
          <p:grpSpPr>
            <a:xfrm>
              <a:off x="4092761" y="5635852"/>
              <a:ext cx="164520" cy="173080"/>
              <a:chOff x="6772303" y="6038214"/>
              <a:chExt cx="140650" cy="147968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782F2B91-A7B4-417E-82CC-451EE7BEDB36}"/>
                  </a:ext>
                </a:extLst>
              </p:cNvPr>
              <p:cNvSpPr/>
              <p:nvPr/>
            </p:nvSpPr>
            <p:spPr>
              <a:xfrm>
                <a:off x="6772303" y="6038214"/>
                <a:ext cx="140650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EC60824C-D8D2-4F8D-A856-198B6D92382F}"/>
                  </a:ext>
                </a:extLst>
              </p:cNvPr>
              <p:cNvSpPr/>
              <p:nvPr/>
            </p:nvSpPr>
            <p:spPr>
              <a:xfrm>
                <a:off x="6807465" y="6071635"/>
                <a:ext cx="70326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84E71034-62D0-4843-B65C-46F27B5A7B7A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6C2DE674-F641-43AD-907D-25730AED0504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DA022ADF-2062-41D0-8581-D1A88F88E7FF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tle 11">
            <a:extLst>
              <a:ext uri="{FF2B5EF4-FFF2-40B4-BE49-F238E27FC236}">
                <a16:creationId xmlns:a16="http://schemas.microsoft.com/office/drawing/2014/main" id="{1039ECA6-74B4-42DF-85CA-3000610DA71C}"/>
              </a:ext>
            </a:extLst>
          </p:cNvPr>
          <p:cNvSpPr txBox="1">
            <a:spLocks/>
          </p:cNvSpPr>
          <p:nvPr/>
        </p:nvSpPr>
        <p:spPr>
          <a:xfrm>
            <a:off x="319237" y="77664"/>
            <a:ext cx="9477115" cy="71087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tr-TR" altLang="ko-KR" sz="6600" dirty="0">
                <a:solidFill>
                  <a:schemeClr val="accent2"/>
                </a:solidFill>
                <a:latin typeface="Arial Black" panose="020B0A04020102020204" pitchFamily="34" charset="0"/>
                <a:cs typeface="Arial" pitchFamily="34" charset="0"/>
              </a:rPr>
              <a:t>3-</a:t>
            </a:r>
            <a:r>
              <a:rPr lang="tr-TR" altLang="ko-KR" dirty="0">
                <a:solidFill>
                  <a:schemeClr val="accent2"/>
                </a:solidFill>
                <a:latin typeface="Arial Black" panose="020B0A04020102020204" pitchFamily="34" charset="0"/>
                <a:cs typeface="Arial" pitchFamily="34" charset="0"/>
              </a:rPr>
              <a:t> Dinamik bellek Kullanarak :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B4830B5-AA37-4C15-931C-193524AC3DAF}"/>
              </a:ext>
            </a:extLst>
          </p:cNvPr>
          <p:cNvSpPr/>
          <p:nvPr/>
        </p:nvSpPr>
        <p:spPr>
          <a:xfrm>
            <a:off x="364510" y="1923188"/>
            <a:ext cx="556818" cy="55681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CEB76D2-ECE9-411A-BDBF-40BFECDBC661}"/>
              </a:ext>
            </a:extLst>
          </p:cNvPr>
          <p:cNvSpPr/>
          <p:nvPr/>
        </p:nvSpPr>
        <p:spPr>
          <a:xfrm>
            <a:off x="406990" y="3852198"/>
            <a:ext cx="556818" cy="55681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A7E5E1-AFE3-4500-AD7A-C97743DDDBE1}"/>
              </a:ext>
            </a:extLst>
          </p:cNvPr>
          <p:cNvSpPr/>
          <p:nvPr/>
        </p:nvSpPr>
        <p:spPr>
          <a:xfrm>
            <a:off x="447111" y="4688277"/>
            <a:ext cx="556818" cy="5568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DD62FA5-43D0-47A7-9457-8EB1CE9E4B7E}"/>
              </a:ext>
            </a:extLst>
          </p:cNvPr>
          <p:cNvSpPr/>
          <p:nvPr/>
        </p:nvSpPr>
        <p:spPr>
          <a:xfrm>
            <a:off x="447111" y="5408357"/>
            <a:ext cx="556818" cy="5568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826869-00FB-4D61-9D74-D8903CAC3EFF}"/>
              </a:ext>
            </a:extLst>
          </p:cNvPr>
          <p:cNvSpPr txBox="1"/>
          <p:nvPr/>
        </p:nvSpPr>
        <p:spPr>
          <a:xfrm>
            <a:off x="319237" y="1110873"/>
            <a:ext cx="5949424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tr-TR" altLang="ko-KR" sz="1400" dirty="0">
                <a:solidFill>
                  <a:schemeClr val="bg1"/>
                </a:solidFill>
                <a:cs typeface="Arial" pitchFamily="34" charset="0"/>
              </a:rPr>
              <a:t>Dinamik bellek kullanımında diğer çözümlerden farklı olarak aşağıdaki işlemler yerine getirilmelidir.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811EFB-753A-4C8C-BC01-2B8A1AE8C65E}"/>
              </a:ext>
            </a:extLst>
          </p:cNvPr>
          <p:cNvSpPr txBox="1"/>
          <p:nvPr/>
        </p:nvSpPr>
        <p:spPr>
          <a:xfrm>
            <a:off x="396488" y="2001542"/>
            <a:ext cx="475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B2AF75-1BF1-4E18-A82C-2D24232E1060}"/>
              </a:ext>
            </a:extLst>
          </p:cNvPr>
          <p:cNvSpPr txBox="1"/>
          <p:nvPr/>
        </p:nvSpPr>
        <p:spPr>
          <a:xfrm>
            <a:off x="447422" y="39342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5239E8-7677-49EB-B4B8-8F452CACF990}"/>
              </a:ext>
            </a:extLst>
          </p:cNvPr>
          <p:cNvSpPr txBox="1"/>
          <p:nvPr/>
        </p:nvSpPr>
        <p:spPr>
          <a:xfrm>
            <a:off x="444419" y="478168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208633-356C-415E-9084-8CEAAD8432CD}"/>
              </a:ext>
            </a:extLst>
          </p:cNvPr>
          <p:cNvSpPr txBox="1"/>
          <p:nvPr/>
        </p:nvSpPr>
        <p:spPr>
          <a:xfrm>
            <a:off x="487543" y="549043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B97F1DC-1D4B-4F85-B3CD-FF14DDE2BC18}"/>
              </a:ext>
            </a:extLst>
          </p:cNvPr>
          <p:cNvGrpSpPr/>
          <p:nvPr/>
        </p:nvGrpSpPr>
        <p:grpSpPr>
          <a:xfrm>
            <a:off x="1027833" y="3686937"/>
            <a:ext cx="3828475" cy="815486"/>
            <a:chOff x="2551707" y="4206492"/>
            <a:chExt cx="2357001" cy="81548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26BA1D6-FFDA-47D2-B620-602ECCDD039A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Yığın için gerekli bellek miktarı dinamik olarak tahsis edilmeli. (</a:t>
              </a:r>
              <a:r>
                <a:rPr lang="tr-TR" altLang="ko-KR" sz="1200" dirty="0" err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malloc</a:t>
              </a:r>
              <a:r>
                <a:rPr lang="tr-TR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() komutu…)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1DC2720-37D2-4AF5-ADD2-13311ACDE726}"/>
                </a:ext>
              </a:extLst>
            </p:cNvPr>
            <p:cNvSpPr txBox="1"/>
            <p:nvPr/>
          </p:nvSpPr>
          <p:spPr>
            <a:xfrm>
              <a:off x="2564175" y="4206492"/>
              <a:ext cx="23369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Yığın yardımcı bir fonksiyon ile oluşturulmalı.</a:t>
              </a:r>
            </a:p>
            <a:p>
              <a:r>
                <a:rPr lang="tr-TR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F33EC7E-C9EB-41AB-B15E-D67E9520648A}"/>
              </a:ext>
            </a:extLst>
          </p:cNvPr>
          <p:cNvGrpSpPr/>
          <p:nvPr/>
        </p:nvGrpSpPr>
        <p:grpSpPr>
          <a:xfrm>
            <a:off x="922385" y="2066359"/>
            <a:ext cx="3862441" cy="553998"/>
            <a:chOff x="2530796" y="4283314"/>
            <a:chExt cx="2377912" cy="55399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0DFFA4D-B11D-4CC2-8551-F00B7F5101C4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3283D42-7AFE-4801-8922-8681D7FBC9B7}"/>
                </a:ext>
              </a:extLst>
            </p:cNvPr>
            <p:cNvSpPr txBox="1"/>
            <p:nvPr/>
          </p:nvSpPr>
          <p:spPr>
            <a:xfrm>
              <a:off x="2530796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altLang="ko-KR" sz="1200" b="1" dirty="0" err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Struct</a:t>
              </a:r>
              <a:r>
                <a:rPr lang="tr-TR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olarak </a:t>
              </a:r>
              <a:r>
                <a:rPr lang="tr-TR" altLang="ko-KR" sz="1200" b="1" dirty="0" err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stack</a:t>
              </a:r>
              <a:r>
                <a:rPr lang="tr-TR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yapısı tanımlanmalı.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D0D914D-CAEF-4598-93BC-25B4B7A73E3D}"/>
              </a:ext>
            </a:extLst>
          </p:cNvPr>
          <p:cNvSpPr txBox="1"/>
          <p:nvPr/>
        </p:nvSpPr>
        <p:spPr>
          <a:xfrm>
            <a:off x="1079009" y="4781684"/>
            <a:ext cx="3795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altLang="ko-KR" sz="12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Stack</a:t>
            </a:r>
            <a:r>
              <a:rPr lang="tr-TR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ile ilgili işlemler gerçekleştirilmeli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DA6371-6E41-4A9A-9812-D8B82EFB805A}"/>
              </a:ext>
            </a:extLst>
          </p:cNvPr>
          <p:cNvSpPr txBox="1"/>
          <p:nvPr/>
        </p:nvSpPr>
        <p:spPr>
          <a:xfrm>
            <a:off x="1067951" y="5317434"/>
            <a:ext cx="3795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Programdan çıkılırken, yada </a:t>
            </a:r>
            <a:r>
              <a:rPr lang="tr-TR" altLang="ko-KR" sz="12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stack</a:t>
            </a:r>
            <a:r>
              <a:rPr lang="tr-TR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ile ilgili işlemler tamamlandığında dinamik olarak tahsis edilen bellek geri iade edilmeli. (</a:t>
            </a:r>
            <a:r>
              <a:rPr lang="tr-TR" altLang="ko-KR" sz="12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free</a:t>
            </a:r>
            <a:r>
              <a:rPr lang="tr-TR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() komutu…) 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A3DD7E5-C446-4D2D-BA89-7253C6653DAA}"/>
              </a:ext>
            </a:extLst>
          </p:cNvPr>
          <p:cNvSpPr/>
          <p:nvPr/>
        </p:nvSpPr>
        <p:spPr>
          <a:xfrm>
            <a:off x="8361025" y="1940238"/>
            <a:ext cx="2195787" cy="361633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2" name="Freeform 13">
            <a:extLst>
              <a:ext uri="{FF2B5EF4-FFF2-40B4-BE49-F238E27FC236}">
                <a16:creationId xmlns:a16="http://schemas.microsoft.com/office/drawing/2014/main" id="{15DBB695-92DD-4221-A37E-5CB8A89BC5C8}"/>
              </a:ext>
            </a:extLst>
          </p:cNvPr>
          <p:cNvSpPr>
            <a:spLocks noChangeAspect="1"/>
          </p:cNvSpPr>
          <p:nvPr/>
        </p:nvSpPr>
        <p:spPr>
          <a:xfrm flipH="1">
            <a:off x="6497605" y="3031589"/>
            <a:ext cx="1864005" cy="1004294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43" name="Freeform 15">
            <a:extLst>
              <a:ext uri="{FF2B5EF4-FFF2-40B4-BE49-F238E27FC236}">
                <a16:creationId xmlns:a16="http://schemas.microsoft.com/office/drawing/2014/main" id="{24091523-1F82-4274-B575-5DBDC745BD47}"/>
              </a:ext>
            </a:extLst>
          </p:cNvPr>
          <p:cNvSpPr>
            <a:spLocks noChangeAspect="1"/>
          </p:cNvSpPr>
          <p:nvPr/>
        </p:nvSpPr>
        <p:spPr>
          <a:xfrm flipH="1">
            <a:off x="10097127" y="2701128"/>
            <a:ext cx="1916978" cy="1032835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44" name="Freeform 16">
            <a:extLst>
              <a:ext uri="{FF2B5EF4-FFF2-40B4-BE49-F238E27FC236}">
                <a16:creationId xmlns:a16="http://schemas.microsoft.com/office/drawing/2014/main" id="{D1C505C9-9004-4DFD-9D1B-EAC37F8FFA33}"/>
              </a:ext>
            </a:extLst>
          </p:cNvPr>
          <p:cNvSpPr>
            <a:spLocks noChangeAspect="1"/>
          </p:cNvSpPr>
          <p:nvPr/>
        </p:nvSpPr>
        <p:spPr>
          <a:xfrm flipH="1">
            <a:off x="9643269" y="3696878"/>
            <a:ext cx="620266" cy="334189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45" name="Freeform 17">
            <a:extLst>
              <a:ext uri="{FF2B5EF4-FFF2-40B4-BE49-F238E27FC236}">
                <a16:creationId xmlns:a16="http://schemas.microsoft.com/office/drawing/2014/main" id="{4F1B7007-66D9-472A-851F-B2A0D3351F13}"/>
              </a:ext>
            </a:extLst>
          </p:cNvPr>
          <p:cNvSpPr>
            <a:spLocks noChangeAspect="1"/>
          </p:cNvSpPr>
          <p:nvPr/>
        </p:nvSpPr>
        <p:spPr>
          <a:xfrm flipH="1">
            <a:off x="8295537" y="2055289"/>
            <a:ext cx="682413" cy="367674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46" name="Freeform 19">
            <a:extLst>
              <a:ext uri="{FF2B5EF4-FFF2-40B4-BE49-F238E27FC236}">
                <a16:creationId xmlns:a16="http://schemas.microsoft.com/office/drawing/2014/main" id="{E71EC0E3-E346-45AD-8239-F4D4613A06F6}"/>
              </a:ext>
            </a:extLst>
          </p:cNvPr>
          <p:cNvSpPr>
            <a:spLocks noChangeAspect="1"/>
          </p:cNvSpPr>
          <p:nvPr/>
        </p:nvSpPr>
        <p:spPr>
          <a:xfrm flipH="1">
            <a:off x="9799623" y="2085313"/>
            <a:ext cx="682413" cy="367674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47" name="Freeform 11">
            <a:extLst>
              <a:ext uri="{FF2B5EF4-FFF2-40B4-BE49-F238E27FC236}">
                <a16:creationId xmlns:a16="http://schemas.microsoft.com/office/drawing/2014/main" id="{1F1EFEAC-1261-4FA1-BC9A-5908E9B5CC41}"/>
              </a:ext>
            </a:extLst>
          </p:cNvPr>
          <p:cNvSpPr/>
          <p:nvPr/>
        </p:nvSpPr>
        <p:spPr>
          <a:xfrm>
            <a:off x="8478318" y="2370499"/>
            <a:ext cx="1864003" cy="1135526"/>
          </a:xfrm>
          <a:custGeom>
            <a:avLst/>
            <a:gdLst>
              <a:gd name="connsiteX0" fmla="*/ 590550 w 2305050"/>
              <a:gd name="connsiteY0" fmla="*/ 1571625 h 1571625"/>
              <a:gd name="connsiteX1" fmla="*/ 1952625 w 2305050"/>
              <a:gd name="connsiteY1" fmla="*/ 1504950 h 1571625"/>
              <a:gd name="connsiteX2" fmla="*/ 2305050 w 2305050"/>
              <a:gd name="connsiteY2" fmla="*/ 876300 h 1571625"/>
              <a:gd name="connsiteX3" fmla="*/ 1762125 w 2305050"/>
              <a:gd name="connsiteY3" fmla="*/ 885825 h 1571625"/>
              <a:gd name="connsiteX4" fmla="*/ 2047875 w 2305050"/>
              <a:gd name="connsiteY4" fmla="*/ 409575 h 1571625"/>
              <a:gd name="connsiteX5" fmla="*/ 1581150 w 2305050"/>
              <a:gd name="connsiteY5" fmla="*/ 390525 h 1571625"/>
              <a:gd name="connsiteX6" fmla="*/ 1495425 w 2305050"/>
              <a:gd name="connsiteY6" fmla="*/ 1019175 h 1571625"/>
              <a:gd name="connsiteX7" fmla="*/ 1190625 w 2305050"/>
              <a:gd name="connsiteY7" fmla="*/ 0 h 1571625"/>
              <a:gd name="connsiteX8" fmla="*/ 542925 w 2305050"/>
              <a:gd name="connsiteY8" fmla="*/ 352425 h 1571625"/>
              <a:gd name="connsiteX9" fmla="*/ 1028700 w 2305050"/>
              <a:gd name="connsiteY9" fmla="*/ 923925 h 1571625"/>
              <a:gd name="connsiteX10" fmla="*/ 0 w 2305050"/>
              <a:gd name="connsiteY10" fmla="*/ 695325 h 1571625"/>
              <a:gd name="connsiteX11" fmla="*/ 590550 w 2305050"/>
              <a:gd name="connsiteY11" fmla="*/ 1571625 h 1571625"/>
              <a:gd name="connsiteX0" fmla="*/ 590550 w 2305050"/>
              <a:gd name="connsiteY0" fmla="*/ 1571625 h 1571625"/>
              <a:gd name="connsiteX1" fmla="*/ 1952625 w 2305050"/>
              <a:gd name="connsiteY1" fmla="*/ 1504950 h 1571625"/>
              <a:gd name="connsiteX2" fmla="*/ 2305050 w 2305050"/>
              <a:gd name="connsiteY2" fmla="*/ 876300 h 1571625"/>
              <a:gd name="connsiteX3" fmla="*/ 1762125 w 2305050"/>
              <a:gd name="connsiteY3" fmla="*/ 885825 h 1571625"/>
              <a:gd name="connsiteX4" fmla="*/ 2047875 w 2305050"/>
              <a:gd name="connsiteY4" fmla="*/ 409575 h 1571625"/>
              <a:gd name="connsiteX5" fmla="*/ 1581150 w 2305050"/>
              <a:gd name="connsiteY5" fmla="*/ 390525 h 1571625"/>
              <a:gd name="connsiteX6" fmla="*/ 1495425 w 2305050"/>
              <a:gd name="connsiteY6" fmla="*/ 1019175 h 1571625"/>
              <a:gd name="connsiteX7" fmla="*/ 1190625 w 2305050"/>
              <a:gd name="connsiteY7" fmla="*/ 0 h 1571625"/>
              <a:gd name="connsiteX8" fmla="*/ 542925 w 2305050"/>
              <a:gd name="connsiteY8" fmla="*/ 378853 h 1571625"/>
              <a:gd name="connsiteX9" fmla="*/ 1028700 w 2305050"/>
              <a:gd name="connsiteY9" fmla="*/ 923925 h 1571625"/>
              <a:gd name="connsiteX10" fmla="*/ 0 w 2305050"/>
              <a:gd name="connsiteY10" fmla="*/ 695325 h 1571625"/>
              <a:gd name="connsiteX11" fmla="*/ 590550 w 2305050"/>
              <a:gd name="connsiteY11" fmla="*/ 1571625 h 1571625"/>
              <a:gd name="connsiteX0" fmla="*/ 590550 w 2305050"/>
              <a:gd name="connsiteY0" fmla="*/ 1571625 h 1571625"/>
              <a:gd name="connsiteX1" fmla="*/ 1952625 w 2305050"/>
              <a:gd name="connsiteY1" fmla="*/ 1504950 h 1571625"/>
              <a:gd name="connsiteX2" fmla="*/ 2305050 w 2305050"/>
              <a:gd name="connsiteY2" fmla="*/ 876300 h 1571625"/>
              <a:gd name="connsiteX3" fmla="*/ 1762125 w 2305050"/>
              <a:gd name="connsiteY3" fmla="*/ 885825 h 1571625"/>
              <a:gd name="connsiteX4" fmla="*/ 2047875 w 2305050"/>
              <a:gd name="connsiteY4" fmla="*/ 409575 h 1571625"/>
              <a:gd name="connsiteX5" fmla="*/ 1581150 w 2305050"/>
              <a:gd name="connsiteY5" fmla="*/ 390525 h 1571625"/>
              <a:gd name="connsiteX6" fmla="*/ 1495425 w 2305050"/>
              <a:gd name="connsiteY6" fmla="*/ 1019175 h 1571625"/>
              <a:gd name="connsiteX7" fmla="*/ 1190625 w 2305050"/>
              <a:gd name="connsiteY7" fmla="*/ 0 h 1571625"/>
              <a:gd name="connsiteX8" fmla="*/ 542925 w 2305050"/>
              <a:gd name="connsiteY8" fmla="*/ 378853 h 1571625"/>
              <a:gd name="connsiteX9" fmla="*/ 1028700 w 2305050"/>
              <a:gd name="connsiteY9" fmla="*/ 923925 h 1571625"/>
              <a:gd name="connsiteX10" fmla="*/ 0 w 2305050"/>
              <a:gd name="connsiteY10" fmla="*/ 695325 h 1571625"/>
              <a:gd name="connsiteX11" fmla="*/ 590550 w 2305050"/>
              <a:gd name="connsiteY11" fmla="*/ 1571625 h 1571625"/>
              <a:gd name="connsiteX0" fmla="*/ 590550 w 2305050"/>
              <a:gd name="connsiteY0" fmla="*/ 1539911 h 1539911"/>
              <a:gd name="connsiteX1" fmla="*/ 1952625 w 2305050"/>
              <a:gd name="connsiteY1" fmla="*/ 1473236 h 1539911"/>
              <a:gd name="connsiteX2" fmla="*/ 2305050 w 2305050"/>
              <a:gd name="connsiteY2" fmla="*/ 844586 h 1539911"/>
              <a:gd name="connsiteX3" fmla="*/ 1762125 w 2305050"/>
              <a:gd name="connsiteY3" fmla="*/ 854111 h 1539911"/>
              <a:gd name="connsiteX4" fmla="*/ 2047875 w 2305050"/>
              <a:gd name="connsiteY4" fmla="*/ 377861 h 1539911"/>
              <a:gd name="connsiteX5" fmla="*/ 1581150 w 2305050"/>
              <a:gd name="connsiteY5" fmla="*/ 358811 h 1539911"/>
              <a:gd name="connsiteX6" fmla="*/ 1495425 w 2305050"/>
              <a:gd name="connsiteY6" fmla="*/ 987461 h 1539911"/>
              <a:gd name="connsiteX7" fmla="*/ 1195910 w 2305050"/>
              <a:gd name="connsiteY7" fmla="*/ 0 h 1539911"/>
              <a:gd name="connsiteX8" fmla="*/ 542925 w 2305050"/>
              <a:gd name="connsiteY8" fmla="*/ 347139 h 1539911"/>
              <a:gd name="connsiteX9" fmla="*/ 1028700 w 2305050"/>
              <a:gd name="connsiteY9" fmla="*/ 892211 h 1539911"/>
              <a:gd name="connsiteX10" fmla="*/ 0 w 2305050"/>
              <a:gd name="connsiteY10" fmla="*/ 663611 h 1539911"/>
              <a:gd name="connsiteX11" fmla="*/ 590550 w 2305050"/>
              <a:gd name="connsiteY11" fmla="*/ 1539911 h 1539911"/>
              <a:gd name="connsiteX0" fmla="*/ 590550 w 2305050"/>
              <a:gd name="connsiteY0" fmla="*/ 1565699 h 1565699"/>
              <a:gd name="connsiteX1" fmla="*/ 1952625 w 2305050"/>
              <a:gd name="connsiteY1" fmla="*/ 1499024 h 1565699"/>
              <a:gd name="connsiteX2" fmla="*/ 2305050 w 2305050"/>
              <a:gd name="connsiteY2" fmla="*/ 870374 h 1565699"/>
              <a:gd name="connsiteX3" fmla="*/ 1762125 w 2305050"/>
              <a:gd name="connsiteY3" fmla="*/ 879899 h 1565699"/>
              <a:gd name="connsiteX4" fmla="*/ 2047875 w 2305050"/>
              <a:gd name="connsiteY4" fmla="*/ 403649 h 1565699"/>
              <a:gd name="connsiteX5" fmla="*/ 1581150 w 2305050"/>
              <a:gd name="connsiteY5" fmla="*/ 384599 h 1565699"/>
              <a:gd name="connsiteX6" fmla="*/ 1495425 w 2305050"/>
              <a:gd name="connsiteY6" fmla="*/ 1013249 h 1565699"/>
              <a:gd name="connsiteX7" fmla="*/ 1195910 w 2305050"/>
              <a:gd name="connsiteY7" fmla="*/ 25788 h 1565699"/>
              <a:gd name="connsiteX8" fmla="*/ 542925 w 2305050"/>
              <a:gd name="connsiteY8" fmla="*/ 372927 h 1565699"/>
              <a:gd name="connsiteX9" fmla="*/ 1028700 w 2305050"/>
              <a:gd name="connsiteY9" fmla="*/ 917999 h 1565699"/>
              <a:gd name="connsiteX10" fmla="*/ 0 w 2305050"/>
              <a:gd name="connsiteY10" fmla="*/ 689399 h 1565699"/>
              <a:gd name="connsiteX11" fmla="*/ 590550 w 2305050"/>
              <a:gd name="connsiteY11" fmla="*/ 1565699 h 1565699"/>
              <a:gd name="connsiteX0" fmla="*/ 590550 w 2305050"/>
              <a:gd name="connsiteY0" fmla="*/ 1565699 h 1565699"/>
              <a:gd name="connsiteX1" fmla="*/ 1952625 w 2305050"/>
              <a:gd name="connsiteY1" fmla="*/ 1499024 h 1565699"/>
              <a:gd name="connsiteX2" fmla="*/ 2305050 w 2305050"/>
              <a:gd name="connsiteY2" fmla="*/ 870374 h 1565699"/>
              <a:gd name="connsiteX3" fmla="*/ 1762125 w 2305050"/>
              <a:gd name="connsiteY3" fmla="*/ 879899 h 1565699"/>
              <a:gd name="connsiteX4" fmla="*/ 2047875 w 2305050"/>
              <a:gd name="connsiteY4" fmla="*/ 403649 h 1565699"/>
              <a:gd name="connsiteX5" fmla="*/ 1581150 w 2305050"/>
              <a:gd name="connsiteY5" fmla="*/ 384599 h 1565699"/>
              <a:gd name="connsiteX6" fmla="*/ 1495425 w 2305050"/>
              <a:gd name="connsiteY6" fmla="*/ 1013249 h 1565699"/>
              <a:gd name="connsiteX7" fmla="*/ 1195910 w 2305050"/>
              <a:gd name="connsiteY7" fmla="*/ 25788 h 1565699"/>
              <a:gd name="connsiteX8" fmla="*/ 521783 w 2305050"/>
              <a:gd name="connsiteY8" fmla="*/ 372927 h 1565699"/>
              <a:gd name="connsiteX9" fmla="*/ 1028700 w 2305050"/>
              <a:gd name="connsiteY9" fmla="*/ 917999 h 1565699"/>
              <a:gd name="connsiteX10" fmla="*/ 0 w 2305050"/>
              <a:gd name="connsiteY10" fmla="*/ 689399 h 1565699"/>
              <a:gd name="connsiteX11" fmla="*/ 590550 w 2305050"/>
              <a:gd name="connsiteY11" fmla="*/ 1565699 h 1565699"/>
              <a:gd name="connsiteX0" fmla="*/ 590550 w 2305050"/>
              <a:gd name="connsiteY0" fmla="*/ 1556076 h 1556076"/>
              <a:gd name="connsiteX1" fmla="*/ 1952625 w 2305050"/>
              <a:gd name="connsiteY1" fmla="*/ 1489401 h 1556076"/>
              <a:gd name="connsiteX2" fmla="*/ 2305050 w 2305050"/>
              <a:gd name="connsiteY2" fmla="*/ 860751 h 1556076"/>
              <a:gd name="connsiteX3" fmla="*/ 1762125 w 2305050"/>
              <a:gd name="connsiteY3" fmla="*/ 870276 h 1556076"/>
              <a:gd name="connsiteX4" fmla="*/ 2047875 w 2305050"/>
              <a:gd name="connsiteY4" fmla="*/ 394026 h 1556076"/>
              <a:gd name="connsiteX5" fmla="*/ 1581150 w 2305050"/>
              <a:gd name="connsiteY5" fmla="*/ 374976 h 1556076"/>
              <a:gd name="connsiteX6" fmla="*/ 1495425 w 2305050"/>
              <a:gd name="connsiteY6" fmla="*/ 1003626 h 1556076"/>
              <a:gd name="connsiteX7" fmla="*/ 1195910 w 2305050"/>
              <a:gd name="connsiteY7" fmla="*/ 16165 h 1556076"/>
              <a:gd name="connsiteX8" fmla="*/ 521783 w 2305050"/>
              <a:gd name="connsiteY8" fmla="*/ 363304 h 1556076"/>
              <a:gd name="connsiteX9" fmla="*/ 1028700 w 2305050"/>
              <a:gd name="connsiteY9" fmla="*/ 908376 h 1556076"/>
              <a:gd name="connsiteX10" fmla="*/ 0 w 2305050"/>
              <a:gd name="connsiteY10" fmla="*/ 679776 h 1556076"/>
              <a:gd name="connsiteX11" fmla="*/ 590550 w 2305050"/>
              <a:gd name="connsiteY11" fmla="*/ 1556076 h 1556076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81150 w 2305050"/>
              <a:gd name="connsiteY5" fmla="*/ 376239 h 1557339"/>
              <a:gd name="connsiteX6" fmla="*/ 1495425 w 2305050"/>
              <a:gd name="connsiteY6" fmla="*/ 1004889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81150 w 2305050"/>
              <a:gd name="connsiteY5" fmla="*/ 376239 h 1557339"/>
              <a:gd name="connsiteX6" fmla="*/ 1542995 w 2305050"/>
              <a:gd name="connsiteY6" fmla="*/ 904463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81150 w 2305050"/>
              <a:gd name="connsiteY5" fmla="*/ 376239 h 1557339"/>
              <a:gd name="connsiteX6" fmla="*/ 1542995 w 2305050"/>
              <a:gd name="connsiteY6" fmla="*/ 904463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81150 w 2305050"/>
              <a:gd name="connsiteY5" fmla="*/ 376239 h 1557339"/>
              <a:gd name="connsiteX6" fmla="*/ 1542995 w 2305050"/>
              <a:gd name="connsiteY6" fmla="*/ 904463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42995 w 2305050"/>
              <a:gd name="connsiteY6" fmla="*/ 904463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42995 w 2305050"/>
              <a:gd name="connsiteY6" fmla="*/ 904463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88539"/>
              <a:gd name="connsiteY0" fmla="*/ 1557339 h 1557339"/>
              <a:gd name="connsiteX1" fmla="*/ 1952625 w 2388539"/>
              <a:gd name="connsiteY1" fmla="*/ 1490664 h 1557339"/>
              <a:gd name="connsiteX2" fmla="*/ 2388539 w 2388539"/>
              <a:gd name="connsiteY2" fmla="*/ 1017065 h 1557339"/>
              <a:gd name="connsiteX3" fmla="*/ 1846694 w 2388539"/>
              <a:gd name="connsiteY3" fmla="*/ 818683 h 1557339"/>
              <a:gd name="connsiteX4" fmla="*/ 2144446 w 2388539"/>
              <a:gd name="connsiteY4" fmla="*/ 775628 h 1557339"/>
              <a:gd name="connsiteX5" fmla="*/ 2047875 w 2388539"/>
              <a:gd name="connsiteY5" fmla="*/ 395289 h 1557339"/>
              <a:gd name="connsiteX6" fmla="*/ 1597007 w 2388539"/>
              <a:gd name="connsiteY6" fmla="*/ 370953 h 1557339"/>
              <a:gd name="connsiteX7" fmla="*/ 1537710 w 2388539"/>
              <a:gd name="connsiteY7" fmla="*/ 878035 h 1557339"/>
              <a:gd name="connsiteX8" fmla="*/ 1195910 w 2388539"/>
              <a:gd name="connsiteY8" fmla="*/ 17428 h 1557339"/>
              <a:gd name="connsiteX9" fmla="*/ 521783 w 2388539"/>
              <a:gd name="connsiteY9" fmla="*/ 364567 h 1557339"/>
              <a:gd name="connsiteX10" fmla="*/ 1028700 w 2388539"/>
              <a:gd name="connsiteY10" fmla="*/ 909639 h 1557339"/>
              <a:gd name="connsiteX11" fmla="*/ 0 w 2388539"/>
              <a:gd name="connsiteY11" fmla="*/ 681039 h 1557339"/>
              <a:gd name="connsiteX12" fmla="*/ 590550 w 2388539"/>
              <a:gd name="connsiteY12" fmla="*/ 1557339 h 1557339"/>
              <a:gd name="connsiteX0" fmla="*/ 590550 w 2388539"/>
              <a:gd name="connsiteY0" fmla="*/ 1557339 h 1557339"/>
              <a:gd name="connsiteX1" fmla="*/ 1952625 w 2388539"/>
              <a:gd name="connsiteY1" fmla="*/ 1490664 h 1557339"/>
              <a:gd name="connsiteX2" fmla="*/ 2388539 w 2388539"/>
              <a:gd name="connsiteY2" fmla="*/ 1017065 h 1557339"/>
              <a:gd name="connsiteX3" fmla="*/ 1846694 w 2388539"/>
              <a:gd name="connsiteY3" fmla="*/ 818683 h 1557339"/>
              <a:gd name="connsiteX4" fmla="*/ 2144446 w 2388539"/>
              <a:gd name="connsiteY4" fmla="*/ 775628 h 1557339"/>
              <a:gd name="connsiteX5" fmla="*/ 2047875 w 2388539"/>
              <a:gd name="connsiteY5" fmla="*/ 395289 h 1557339"/>
              <a:gd name="connsiteX6" fmla="*/ 1597007 w 2388539"/>
              <a:gd name="connsiteY6" fmla="*/ 370953 h 1557339"/>
              <a:gd name="connsiteX7" fmla="*/ 1537710 w 2388539"/>
              <a:gd name="connsiteY7" fmla="*/ 878035 h 1557339"/>
              <a:gd name="connsiteX8" fmla="*/ 1195910 w 2388539"/>
              <a:gd name="connsiteY8" fmla="*/ 17428 h 1557339"/>
              <a:gd name="connsiteX9" fmla="*/ 521783 w 2388539"/>
              <a:gd name="connsiteY9" fmla="*/ 364567 h 1557339"/>
              <a:gd name="connsiteX10" fmla="*/ 1028700 w 2388539"/>
              <a:gd name="connsiteY10" fmla="*/ 909639 h 1557339"/>
              <a:gd name="connsiteX11" fmla="*/ 0 w 2388539"/>
              <a:gd name="connsiteY11" fmla="*/ 681039 h 1557339"/>
              <a:gd name="connsiteX12" fmla="*/ 590550 w 2388539"/>
              <a:gd name="connsiteY12" fmla="*/ 1557339 h 1557339"/>
              <a:gd name="connsiteX0" fmla="*/ 590550 w 2384564"/>
              <a:gd name="connsiteY0" fmla="*/ 1557339 h 1557339"/>
              <a:gd name="connsiteX1" fmla="*/ 1952625 w 2384564"/>
              <a:gd name="connsiteY1" fmla="*/ 1490664 h 1557339"/>
              <a:gd name="connsiteX2" fmla="*/ 2384564 w 2384564"/>
              <a:gd name="connsiteY2" fmla="*/ 1040919 h 1557339"/>
              <a:gd name="connsiteX3" fmla="*/ 1846694 w 2384564"/>
              <a:gd name="connsiteY3" fmla="*/ 818683 h 1557339"/>
              <a:gd name="connsiteX4" fmla="*/ 2144446 w 2384564"/>
              <a:gd name="connsiteY4" fmla="*/ 775628 h 1557339"/>
              <a:gd name="connsiteX5" fmla="*/ 2047875 w 2384564"/>
              <a:gd name="connsiteY5" fmla="*/ 395289 h 1557339"/>
              <a:gd name="connsiteX6" fmla="*/ 1597007 w 2384564"/>
              <a:gd name="connsiteY6" fmla="*/ 370953 h 1557339"/>
              <a:gd name="connsiteX7" fmla="*/ 1537710 w 2384564"/>
              <a:gd name="connsiteY7" fmla="*/ 878035 h 1557339"/>
              <a:gd name="connsiteX8" fmla="*/ 1195910 w 2384564"/>
              <a:gd name="connsiteY8" fmla="*/ 17428 h 1557339"/>
              <a:gd name="connsiteX9" fmla="*/ 521783 w 2384564"/>
              <a:gd name="connsiteY9" fmla="*/ 364567 h 1557339"/>
              <a:gd name="connsiteX10" fmla="*/ 1028700 w 2384564"/>
              <a:gd name="connsiteY10" fmla="*/ 909639 h 1557339"/>
              <a:gd name="connsiteX11" fmla="*/ 0 w 2384564"/>
              <a:gd name="connsiteY11" fmla="*/ 681039 h 1557339"/>
              <a:gd name="connsiteX12" fmla="*/ 590550 w 2384564"/>
              <a:gd name="connsiteY12" fmla="*/ 1557339 h 1557339"/>
              <a:gd name="connsiteX0" fmla="*/ 590550 w 2384564"/>
              <a:gd name="connsiteY0" fmla="*/ 1557339 h 1557339"/>
              <a:gd name="connsiteX1" fmla="*/ 1952625 w 2384564"/>
              <a:gd name="connsiteY1" fmla="*/ 1490664 h 1557339"/>
              <a:gd name="connsiteX2" fmla="*/ 2384564 w 2384564"/>
              <a:gd name="connsiteY2" fmla="*/ 1040919 h 1557339"/>
              <a:gd name="connsiteX3" fmla="*/ 1846694 w 2384564"/>
              <a:gd name="connsiteY3" fmla="*/ 818683 h 1557339"/>
              <a:gd name="connsiteX4" fmla="*/ 2144446 w 2384564"/>
              <a:gd name="connsiteY4" fmla="*/ 775628 h 1557339"/>
              <a:gd name="connsiteX5" fmla="*/ 2047875 w 2384564"/>
              <a:gd name="connsiteY5" fmla="*/ 395289 h 1557339"/>
              <a:gd name="connsiteX6" fmla="*/ 1597007 w 2384564"/>
              <a:gd name="connsiteY6" fmla="*/ 370953 h 1557339"/>
              <a:gd name="connsiteX7" fmla="*/ 1537710 w 2384564"/>
              <a:gd name="connsiteY7" fmla="*/ 878035 h 1557339"/>
              <a:gd name="connsiteX8" fmla="*/ 1195910 w 2384564"/>
              <a:gd name="connsiteY8" fmla="*/ 17428 h 1557339"/>
              <a:gd name="connsiteX9" fmla="*/ 521783 w 2384564"/>
              <a:gd name="connsiteY9" fmla="*/ 364567 h 1557339"/>
              <a:gd name="connsiteX10" fmla="*/ 1028700 w 2384564"/>
              <a:gd name="connsiteY10" fmla="*/ 909639 h 1557339"/>
              <a:gd name="connsiteX11" fmla="*/ 0 w 2384564"/>
              <a:gd name="connsiteY11" fmla="*/ 681039 h 1557339"/>
              <a:gd name="connsiteX12" fmla="*/ 590550 w 2384564"/>
              <a:gd name="connsiteY12" fmla="*/ 1557339 h 1557339"/>
              <a:gd name="connsiteX0" fmla="*/ 590550 w 2384564"/>
              <a:gd name="connsiteY0" fmla="*/ 1557339 h 1557339"/>
              <a:gd name="connsiteX1" fmla="*/ 1952625 w 2384564"/>
              <a:gd name="connsiteY1" fmla="*/ 1490664 h 1557339"/>
              <a:gd name="connsiteX2" fmla="*/ 2384564 w 2384564"/>
              <a:gd name="connsiteY2" fmla="*/ 1040919 h 1557339"/>
              <a:gd name="connsiteX3" fmla="*/ 1846694 w 2384564"/>
              <a:gd name="connsiteY3" fmla="*/ 818683 h 1557339"/>
              <a:gd name="connsiteX4" fmla="*/ 2144446 w 2384564"/>
              <a:gd name="connsiteY4" fmla="*/ 775628 h 1557339"/>
              <a:gd name="connsiteX5" fmla="*/ 2047875 w 2384564"/>
              <a:gd name="connsiteY5" fmla="*/ 395289 h 1557339"/>
              <a:gd name="connsiteX6" fmla="*/ 1597007 w 2384564"/>
              <a:gd name="connsiteY6" fmla="*/ 370953 h 1557339"/>
              <a:gd name="connsiteX7" fmla="*/ 1537710 w 2384564"/>
              <a:gd name="connsiteY7" fmla="*/ 878035 h 1557339"/>
              <a:gd name="connsiteX8" fmla="*/ 1195910 w 2384564"/>
              <a:gd name="connsiteY8" fmla="*/ 17428 h 1557339"/>
              <a:gd name="connsiteX9" fmla="*/ 521783 w 2384564"/>
              <a:gd name="connsiteY9" fmla="*/ 364567 h 1557339"/>
              <a:gd name="connsiteX10" fmla="*/ 1028700 w 2384564"/>
              <a:gd name="connsiteY10" fmla="*/ 909639 h 1557339"/>
              <a:gd name="connsiteX11" fmla="*/ 0 w 2384564"/>
              <a:gd name="connsiteY11" fmla="*/ 681039 h 1557339"/>
              <a:gd name="connsiteX12" fmla="*/ 590550 w 2384564"/>
              <a:gd name="connsiteY12" fmla="*/ 1557339 h 1557339"/>
              <a:gd name="connsiteX0" fmla="*/ 590550 w 2389712"/>
              <a:gd name="connsiteY0" fmla="*/ 1557339 h 1557339"/>
              <a:gd name="connsiteX1" fmla="*/ 1952625 w 2389712"/>
              <a:gd name="connsiteY1" fmla="*/ 1490664 h 1557339"/>
              <a:gd name="connsiteX2" fmla="*/ 2384564 w 2389712"/>
              <a:gd name="connsiteY2" fmla="*/ 1040919 h 1557339"/>
              <a:gd name="connsiteX3" fmla="*/ 1846694 w 2389712"/>
              <a:gd name="connsiteY3" fmla="*/ 818683 h 1557339"/>
              <a:gd name="connsiteX4" fmla="*/ 2144446 w 2389712"/>
              <a:gd name="connsiteY4" fmla="*/ 775628 h 1557339"/>
              <a:gd name="connsiteX5" fmla="*/ 2047875 w 2389712"/>
              <a:gd name="connsiteY5" fmla="*/ 395289 h 1557339"/>
              <a:gd name="connsiteX6" fmla="*/ 1597007 w 2389712"/>
              <a:gd name="connsiteY6" fmla="*/ 370953 h 1557339"/>
              <a:gd name="connsiteX7" fmla="*/ 1537710 w 2389712"/>
              <a:gd name="connsiteY7" fmla="*/ 878035 h 1557339"/>
              <a:gd name="connsiteX8" fmla="*/ 1195910 w 2389712"/>
              <a:gd name="connsiteY8" fmla="*/ 17428 h 1557339"/>
              <a:gd name="connsiteX9" fmla="*/ 521783 w 2389712"/>
              <a:gd name="connsiteY9" fmla="*/ 364567 h 1557339"/>
              <a:gd name="connsiteX10" fmla="*/ 1028700 w 2389712"/>
              <a:gd name="connsiteY10" fmla="*/ 909639 h 1557339"/>
              <a:gd name="connsiteX11" fmla="*/ 0 w 2389712"/>
              <a:gd name="connsiteY11" fmla="*/ 681039 h 1557339"/>
              <a:gd name="connsiteX12" fmla="*/ 590550 w 2389712"/>
              <a:gd name="connsiteY12" fmla="*/ 1557339 h 1557339"/>
              <a:gd name="connsiteX0" fmla="*/ 590550 w 2389712"/>
              <a:gd name="connsiteY0" fmla="*/ 1557339 h 1557339"/>
              <a:gd name="connsiteX1" fmla="*/ 1952625 w 2389712"/>
              <a:gd name="connsiteY1" fmla="*/ 1490664 h 1557339"/>
              <a:gd name="connsiteX2" fmla="*/ 2384564 w 2389712"/>
              <a:gd name="connsiteY2" fmla="*/ 1040919 h 1557339"/>
              <a:gd name="connsiteX3" fmla="*/ 1846694 w 2389712"/>
              <a:gd name="connsiteY3" fmla="*/ 818683 h 1557339"/>
              <a:gd name="connsiteX4" fmla="*/ 2144446 w 2389712"/>
              <a:gd name="connsiteY4" fmla="*/ 775628 h 1557339"/>
              <a:gd name="connsiteX5" fmla="*/ 2047875 w 2389712"/>
              <a:gd name="connsiteY5" fmla="*/ 395289 h 1557339"/>
              <a:gd name="connsiteX6" fmla="*/ 1597007 w 2389712"/>
              <a:gd name="connsiteY6" fmla="*/ 370953 h 1557339"/>
              <a:gd name="connsiteX7" fmla="*/ 1537710 w 2389712"/>
              <a:gd name="connsiteY7" fmla="*/ 878035 h 1557339"/>
              <a:gd name="connsiteX8" fmla="*/ 1195910 w 2389712"/>
              <a:gd name="connsiteY8" fmla="*/ 17428 h 1557339"/>
              <a:gd name="connsiteX9" fmla="*/ 521783 w 2389712"/>
              <a:gd name="connsiteY9" fmla="*/ 364567 h 1557339"/>
              <a:gd name="connsiteX10" fmla="*/ 1028700 w 2389712"/>
              <a:gd name="connsiteY10" fmla="*/ 909639 h 1557339"/>
              <a:gd name="connsiteX11" fmla="*/ 0 w 2389712"/>
              <a:gd name="connsiteY11" fmla="*/ 681039 h 1557339"/>
              <a:gd name="connsiteX12" fmla="*/ 590550 w 2389712"/>
              <a:gd name="connsiteY12" fmla="*/ 1557339 h 1557339"/>
              <a:gd name="connsiteX0" fmla="*/ 590550 w 2389712"/>
              <a:gd name="connsiteY0" fmla="*/ 1557339 h 1557339"/>
              <a:gd name="connsiteX1" fmla="*/ 1952625 w 2389712"/>
              <a:gd name="connsiteY1" fmla="*/ 1490664 h 1557339"/>
              <a:gd name="connsiteX2" fmla="*/ 2384564 w 2389712"/>
              <a:gd name="connsiteY2" fmla="*/ 1040919 h 1557339"/>
              <a:gd name="connsiteX3" fmla="*/ 1846694 w 2389712"/>
              <a:gd name="connsiteY3" fmla="*/ 818683 h 1557339"/>
              <a:gd name="connsiteX4" fmla="*/ 2144446 w 2389712"/>
              <a:gd name="connsiteY4" fmla="*/ 775628 h 1557339"/>
              <a:gd name="connsiteX5" fmla="*/ 2047875 w 2389712"/>
              <a:gd name="connsiteY5" fmla="*/ 395289 h 1557339"/>
              <a:gd name="connsiteX6" fmla="*/ 1597007 w 2389712"/>
              <a:gd name="connsiteY6" fmla="*/ 370953 h 1557339"/>
              <a:gd name="connsiteX7" fmla="*/ 1537710 w 2389712"/>
              <a:gd name="connsiteY7" fmla="*/ 878035 h 1557339"/>
              <a:gd name="connsiteX8" fmla="*/ 1195910 w 2389712"/>
              <a:gd name="connsiteY8" fmla="*/ 17428 h 1557339"/>
              <a:gd name="connsiteX9" fmla="*/ 521783 w 2389712"/>
              <a:gd name="connsiteY9" fmla="*/ 364567 h 1557339"/>
              <a:gd name="connsiteX10" fmla="*/ 1028700 w 2389712"/>
              <a:gd name="connsiteY10" fmla="*/ 909639 h 1557339"/>
              <a:gd name="connsiteX11" fmla="*/ 0 w 2389712"/>
              <a:gd name="connsiteY11" fmla="*/ 681039 h 1557339"/>
              <a:gd name="connsiteX12" fmla="*/ 590550 w 2389712"/>
              <a:gd name="connsiteY12" fmla="*/ 1557339 h 1557339"/>
              <a:gd name="connsiteX0" fmla="*/ 590550 w 2389712"/>
              <a:gd name="connsiteY0" fmla="*/ 1557339 h 1557339"/>
              <a:gd name="connsiteX1" fmla="*/ 1952625 w 2389712"/>
              <a:gd name="connsiteY1" fmla="*/ 1490664 h 1557339"/>
              <a:gd name="connsiteX2" fmla="*/ 2384564 w 2389712"/>
              <a:gd name="connsiteY2" fmla="*/ 1040919 h 1557339"/>
              <a:gd name="connsiteX3" fmla="*/ 1846694 w 2389712"/>
              <a:gd name="connsiteY3" fmla="*/ 818683 h 1557339"/>
              <a:gd name="connsiteX4" fmla="*/ 2144446 w 2389712"/>
              <a:gd name="connsiteY4" fmla="*/ 775628 h 1557339"/>
              <a:gd name="connsiteX5" fmla="*/ 2047875 w 2389712"/>
              <a:gd name="connsiteY5" fmla="*/ 395289 h 1557339"/>
              <a:gd name="connsiteX6" fmla="*/ 1597007 w 2389712"/>
              <a:gd name="connsiteY6" fmla="*/ 370953 h 1557339"/>
              <a:gd name="connsiteX7" fmla="*/ 1537710 w 2389712"/>
              <a:gd name="connsiteY7" fmla="*/ 878035 h 1557339"/>
              <a:gd name="connsiteX8" fmla="*/ 1195910 w 2389712"/>
              <a:gd name="connsiteY8" fmla="*/ 17428 h 1557339"/>
              <a:gd name="connsiteX9" fmla="*/ 521783 w 2389712"/>
              <a:gd name="connsiteY9" fmla="*/ 364567 h 1557339"/>
              <a:gd name="connsiteX10" fmla="*/ 1028700 w 2389712"/>
              <a:gd name="connsiteY10" fmla="*/ 909639 h 1557339"/>
              <a:gd name="connsiteX11" fmla="*/ 0 w 2389712"/>
              <a:gd name="connsiteY11" fmla="*/ 681039 h 1557339"/>
              <a:gd name="connsiteX12" fmla="*/ 590550 w 2389712"/>
              <a:gd name="connsiteY12" fmla="*/ 1557339 h 1557339"/>
              <a:gd name="connsiteX0" fmla="*/ 590550 w 2389822"/>
              <a:gd name="connsiteY0" fmla="*/ 1557339 h 1557339"/>
              <a:gd name="connsiteX1" fmla="*/ 1960576 w 2389822"/>
              <a:gd name="connsiteY1" fmla="*/ 1510542 h 1557339"/>
              <a:gd name="connsiteX2" fmla="*/ 2384564 w 2389822"/>
              <a:gd name="connsiteY2" fmla="*/ 1040919 h 1557339"/>
              <a:gd name="connsiteX3" fmla="*/ 1846694 w 2389822"/>
              <a:gd name="connsiteY3" fmla="*/ 818683 h 1557339"/>
              <a:gd name="connsiteX4" fmla="*/ 2144446 w 2389822"/>
              <a:gd name="connsiteY4" fmla="*/ 775628 h 1557339"/>
              <a:gd name="connsiteX5" fmla="*/ 2047875 w 2389822"/>
              <a:gd name="connsiteY5" fmla="*/ 395289 h 1557339"/>
              <a:gd name="connsiteX6" fmla="*/ 1597007 w 2389822"/>
              <a:gd name="connsiteY6" fmla="*/ 370953 h 1557339"/>
              <a:gd name="connsiteX7" fmla="*/ 1537710 w 2389822"/>
              <a:gd name="connsiteY7" fmla="*/ 878035 h 1557339"/>
              <a:gd name="connsiteX8" fmla="*/ 1195910 w 2389822"/>
              <a:gd name="connsiteY8" fmla="*/ 17428 h 1557339"/>
              <a:gd name="connsiteX9" fmla="*/ 521783 w 2389822"/>
              <a:gd name="connsiteY9" fmla="*/ 364567 h 1557339"/>
              <a:gd name="connsiteX10" fmla="*/ 1028700 w 2389822"/>
              <a:gd name="connsiteY10" fmla="*/ 909639 h 1557339"/>
              <a:gd name="connsiteX11" fmla="*/ 0 w 2389822"/>
              <a:gd name="connsiteY11" fmla="*/ 681039 h 1557339"/>
              <a:gd name="connsiteX12" fmla="*/ 590550 w 2389822"/>
              <a:gd name="connsiteY12" fmla="*/ 1557339 h 1557339"/>
              <a:gd name="connsiteX0" fmla="*/ 590550 w 2396855"/>
              <a:gd name="connsiteY0" fmla="*/ 1557339 h 1557339"/>
              <a:gd name="connsiteX1" fmla="*/ 1960576 w 2396855"/>
              <a:gd name="connsiteY1" fmla="*/ 1510542 h 1557339"/>
              <a:gd name="connsiteX2" fmla="*/ 2384564 w 2396855"/>
              <a:gd name="connsiteY2" fmla="*/ 1040919 h 1557339"/>
              <a:gd name="connsiteX3" fmla="*/ 1846694 w 2396855"/>
              <a:gd name="connsiteY3" fmla="*/ 818683 h 1557339"/>
              <a:gd name="connsiteX4" fmla="*/ 2144446 w 2396855"/>
              <a:gd name="connsiteY4" fmla="*/ 775628 h 1557339"/>
              <a:gd name="connsiteX5" fmla="*/ 2047875 w 2396855"/>
              <a:gd name="connsiteY5" fmla="*/ 395289 h 1557339"/>
              <a:gd name="connsiteX6" fmla="*/ 1597007 w 2396855"/>
              <a:gd name="connsiteY6" fmla="*/ 370953 h 1557339"/>
              <a:gd name="connsiteX7" fmla="*/ 1537710 w 2396855"/>
              <a:gd name="connsiteY7" fmla="*/ 878035 h 1557339"/>
              <a:gd name="connsiteX8" fmla="*/ 1195910 w 2396855"/>
              <a:gd name="connsiteY8" fmla="*/ 17428 h 1557339"/>
              <a:gd name="connsiteX9" fmla="*/ 521783 w 2396855"/>
              <a:gd name="connsiteY9" fmla="*/ 364567 h 1557339"/>
              <a:gd name="connsiteX10" fmla="*/ 1028700 w 2396855"/>
              <a:gd name="connsiteY10" fmla="*/ 909639 h 1557339"/>
              <a:gd name="connsiteX11" fmla="*/ 0 w 2396855"/>
              <a:gd name="connsiteY11" fmla="*/ 681039 h 1557339"/>
              <a:gd name="connsiteX12" fmla="*/ 590550 w 2396855"/>
              <a:gd name="connsiteY12" fmla="*/ 1557339 h 1557339"/>
              <a:gd name="connsiteX0" fmla="*/ 590550 w 2396855"/>
              <a:gd name="connsiteY0" fmla="*/ 1513607 h 1513607"/>
              <a:gd name="connsiteX1" fmla="*/ 1960576 w 2396855"/>
              <a:gd name="connsiteY1" fmla="*/ 1510542 h 1513607"/>
              <a:gd name="connsiteX2" fmla="*/ 2384564 w 2396855"/>
              <a:gd name="connsiteY2" fmla="*/ 1040919 h 1513607"/>
              <a:gd name="connsiteX3" fmla="*/ 1846694 w 2396855"/>
              <a:gd name="connsiteY3" fmla="*/ 818683 h 1513607"/>
              <a:gd name="connsiteX4" fmla="*/ 2144446 w 2396855"/>
              <a:gd name="connsiteY4" fmla="*/ 775628 h 1513607"/>
              <a:gd name="connsiteX5" fmla="*/ 2047875 w 2396855"/>
              <a:gd name="connsiteY5" fmla="*/ 395289 h 1513607"/>
              <a:gd name="connsiteX6" fmla="*/ 1597007 w 2396855"/>
              <a:gd name="connsiteY6" fmla="*/ 370953 h 1513607"/>
              <a:gd name="connsiteX7" fmla="*/ 1537710 w 2396855"/>
              <a:gd name="connsiteY7" fmla="*/ 878035 h 1513607"/>
              <a:gd name="connsiteX8" fmla="*/ 1195910 w 2396855"/>
              <a:gd name="connsiteY8" fmla="*/ 17428 h 1513607"/>
              <a:gd name="connsiteX9" fmla="*/ 521783 w 2396855"/>
              <a:gd name="connsiteY9" fmla="*/ 364567 h 1513607"/>
              <a:gd name="connsiteX10" fmla="*/ 1028700 w 2396855"/>
              <a:gd name="connsiteY10" fmla="*/ 909639 h 1513607"/>
              <a:gd name="connsiteX11" fmla="*/ 0 w 2396855"/>
              <a:gd name="connsiteY11" fmla="*/ 681039 h 1513607"/>
              <a:gd name="connsiteX12" fmla="*/ 590550 w 2396855"/>
              <a:gd name="connsiteY12" fmla="*/ 1513607 h 1513607"/>
              <a:gd name="connsiteX0" fmla="*/ 602477 w 2396855"/>
              <a:gd name="connsiteY0" fmla="*/ 1517583 h 1517583"/>
              <a:gd name="connsiteX1" fmla="*/ 1960576 w 2396855"/>
              <a:gd name="connsiteY1" fmla="*/ 1510542 h 1517583"/>
              <a:gd name="connsiteX2" fmla="*/ 2384564 w 2396855"/>
              <a:gd name="connsiteY2" fmla="*/ 1040919 h 1517583"/>
              <a:gd name="connsiteX3" fmla="*/ 1846694 w 2396855"/>
              <a:gd name="connsiteY3" fmla="*/ 818683 h 1517583"/>
              <a:gd name="connsiteX4" fmla="*/ 2144446 w 2396855"/>
              <a:gd name="connsiteY4" fmla="*/ 775628 h 1517583"/>
              <a:gd name="connsiteX5" fmla="*/ 2047875 w 2396855"/>
              <a:gd name="connsiteY5" fmla="*/ 395289 h 1517583"/>
              <a:gd name="connsiteX6" fmla="*/ 1597007 w 2396855"/>
              <a:gd name="connsiteY6" fmla="*/ 370953 h 1517583"/>
              <a:gd name="connsiteX7" fmla="*/ 1537710 w 2396855"/>
              <a:gd name="connsiteY7" fmla="*/ 878035 h 1517583"/>
              <a:gd name="connsiteX8" fmla="*/ 1195910 w 2396855"/>
              <a:gd name="connsiteY8" fmla="*/ 17428 h 1517583"/>
              <a:gd name="connsiteX9" fmla="*/ 521783 w 2396855"/>
              <a:gd name="connsiteY9" fmla="*/ 364567 h 1517583"/>
              <a:gd name="connsiteX10" fmla="*/ 1028700 w 2396855"/>
              <a:gd name="connsiteY10" fmla="*/ 909639 h 1517583"/>
              <a:gd name="connsiteX11" fmla="*/ 0 w 2396855"/>
              <a:gd name="connsiteY11" fmla="*/ 681039 h 1517583"/>
              <a:gd name="connsiteX12" fmla="*/ 602477 w 2396855"/>
              <a:gd name="connsiteY12" fmla="*/ 1517583 h 1517583"/>
              <a:gd name="connsiteX0" fmla="*/ 602477 w 2396855"/>
              <a:gd name="connsiteY0" fmla="*/ 1517583 h 1517583"/>
              <a:gd name="connsiteX1" fmla="*/ 1960576 w 2396855"/>
              <a:gd name="connsiteY1" fmla="*/ 1510542 h 1517583"/>
              <a:gd name="connsiteX2" fmla="*/ 2384564 w 2396855"/>
              <a:gd name="connsiteY2" fmla="*/ 1040919 h 1517583"/>
              <a:gd name="connsiteX3" fmla="*/ 1846694 w 2396855"/>
              <a:gd name="connsiteY3" fmla="*/ 818683 h 1517583"/>
              <a:gd name="connsiteX4" fmla="*/ 2144446 w 2396855"/>
              <a:gd name="connsiteY4" fmla="*/ 775628 h 1517583"/>
              <a:gd name="connsiteX5" fmla="*/ 2047875 w 2396855"/>
              <a:gd name="connsiteY5" fmla="*/ 395289 h 1517583"/>
              <a:gd name="connsiteX6" fmla="*/ 1597007 w 2396855"/>
              <a:gd name="connsiteY6" fmla="*/ 370953 h 1517583"/>
              <a:gd name="connsiteX7" fmla="*/ 1537710 w 2396855"/>
              <a:gd name="connsiteY7" fmla="*/ 878035 h 1517583"/>
              <a:gd name="connsiteX8" fmla="*/ 1195910 w 2396855"/>
              <a:gd name="connsiteY8" fmla="*/ 17428 h 1517583"/>
              <a:gd name="connsiteX9" fmla="*/ 521783 w 2396855"/>
              <a:gd name="connsiteY9" fmla="*/ 364567 h 1517583"/>
              <a:gd name="connsiteX10" fmla="*/ 1028700 w 2396855"/>
              <a:gd name="connsiteY10" fmla="*/ 909639 h 1517583"/>
              <a:gd name="connsiteX11" fmla="*/ 0 w 2396855"/>
              <a:gd name="connsiteY11" fmla="*/ 681039 h 1517583"/>
              <a:gd name="connsiteX12" fmla="*/ 602477 w 2396855"/>
              <a:gd name="connsiteY12" fmla="*/ 1517583 h 1517583"/>
              <a:gd name="connsiteX0" fmla="*/ 622355 w 2416733"/>
              <a:gd name="connsiteY0" fmla="*/ 1517583 h 1517583"/>
              <a:gd name="connsiteX1" fmla="*/ 1980454 w 2416733"/>
              <a:gd name="connsiteY1" fmla="*/ 1510542 h 1517583"/>
              <a:gd name="connsiteX2" fmla="*/ 2404442 w 2416733"/>
              <a:gd name="connsiteY2" fmla="*/ 1040919 h 1517583"/>
              <a:gd name="connsiteX3" fmla="*/ 1866572 w 2416733"/>
              <a:gd name="connsiteY3" fmla="*/ 818683 h 1517583"/>
              <a:gd name="connsiteX4" fmla="*/ 2164324 w 2416733"/>
              <a:gd name="connsiteY4" fmla="*/ 775628 h 1517583"/>
              <a:gd name="connsiteX5" fmla="*/ 2067753 w 2416733"/>
              <a:gd name="connsiteY5" fmla="*/ 395289 h 1517583"/>
              <a:gd name="connsiteX6" fmla="*/ 1616885 w 2416733"/>
              <a:gd name="connsiteY6" fmla="*/ 370953 h 1517583"/>
              <a:gd name="connsiteX7" fmla="*/ 1557588 w 2416733"/>
              <a:gd name="connsiteY7" fmla="*/ 878035 h 1517583"/>
              <a:gd name="connsiteX8" fmla="*/ 1215788 w 2416733"/>
              <a:gd name="connsiteY8" fmla="*/ 17428 h 1517583"/>
              <a:gd name="connsiteX9" fmla="*/ 541661 w 2416733"/>
              <a:gd name="connsiteY9" fmla="*/ 364567 h 1517583"/>
              <a:gd name="connsiteX10" fmla="*/ 1048578 w 2416733"/>
              <a:gd name="connsiteY10" fmla="*/ 909639 h 1517583"/>
              <a:gd name="connsiteX11" fmla="*/ 0 w 2416733"/>
              <a:gd name="connsiteY11" fmla="*/ 681039 h 1517583"/>
              <a:gd name="connsiteX12" fmla="*/ 622355 w 2416733"/>
              <a:gd name="connsiteY12" fmla="*/ 1517583 h 1517583"/>
              <a:gd name="connsiteX0" fmla="*/ 695331 w 2489709"/>
              <a:gd name="connsiteY0" fmla="*/ 1517583 h 1517583"/>
              <a:gd name="connsiteX1" fmla="*/ 2053430 w 2489709"/>
              <a:gd name="connsiteY1" fmla="*/ 1510542 h 1517583"/>
              <a:gd name="connsiteX2" fmla="*/ 2477418 w 2489709"/>
              <a:gd name="connsiteY2" fmla="*/ 1040919 h 1517583"/>
              <a:gd name="connsiteX3" fmla="*/ 1939548 w 2489709"/>
              <a:gd name="connsiteY3" fmla="*/ 818683 h 1517583"/>
              <a:gd name="connsiteX4" fmla="*/ 2237300 w 2489709"/>
              <a:gd name="connsiteY4" fmla="*/ 775628 h 1517583"/>
              <a:gd name="connsiteX5" fmla="*/ 2140729 w 2489709"/>
              <a:gd name="connsiteY5" fmla="*/ 395289 h 1517583"/>
              <a:gd name="connsiteX6" fmla="*/ 1689861 w 2489709"/>
              <a:gd name="connsiteY6" fmla="*/ 370953 h 1517583"/>
              <a:gd name="connsiteX7" fmla="*/ 1630564 w 2489709"/>
              <a:gd name="connsiteY7" fmla="*/ 878035 h 1517583"/>
              <a:gd name="connsiteX8" fmla="*/ 1288764 w 2489709"/>
              <a:gd name="connsiteY8" fmla="*/ 17428 h 1517583"/>
              <a:gd name="connsiteX9" fmla="*/ 614637 w 2489709"/>
              <a:gd name="connsiteY9" fmla="*/ 364567 h 1517583"/>
              <a:gd name="connsiteX10" fmla="*/ 1121554 w 2489709"/>
              <a:gd name="connsiteY10" fmla="*/ 909639 h 1517583"/>
              <a:gd name="connsiteX11" fmla="*/ 72976 w 2489709"/>
              <a:gd name="connsiteY11" fmla="*/ 681039 h 1517583"/>
              <a:gd name="connsiteX12" fmla="*/ 695331 w 2489709"/>
              <a:gd name="connsiteY12" fmla="*/ 1517583 h 1517583"/>
              <a:gd name="connsiteX0" fmla="*/ 690276 w 2484654"/>
              <a:gd name="connsiteY0" fmla="*/ 1517583 h 1517676"/>
              <a:gd name="connsiteX1" fmla="*/ 2048375 w 2484654"/>
              <a:gd name="connsiteY1" fmla="*/ 1510542 h 1517676"/>
              <a:gd name="connsiteX2" fmla="*/ 2472363 w 2484654"/>
              <a:gd name="connsiteY2" fmla="*/ 1040919 h 1517676"/>
              <a:gd name="connsiteX3" fmla="*/ 1934493 w 2484654"/>
              <a:gd name="connsiteY3" fmla="*/ 818683 h 1517676"/>
              <a:gd name="connsiteX4" fmla="*/ 2232245 w 2484654"/>
              <a:gd name="connsiteY4" fmla="*/ 775628 h 1517676"/>
              <a:gd name="connsiteX5" fmla="*/ 2135674 w 2484654"/>
              <a:gd name="connsiteY5" fmla="*/ 395289 h 1517676"/>
              <a:gd name="connsiteX6" fmla="*/ 1684806 w 2484654"/>
              <a:gd name="connsiteY6" fmla="*/ 370953 h 1517676"/>
              <a:gd name="connsiteX7" fmla="*/ 1625509 w 2484654"/>
              <a:gd name="connsiteY7" fmla="*/ 878035 h 1517676"/>
              <a:gd name="connsiteX8" fmla="*/ 1283709 w 2484654"/>
              <a:gd name="connsiteY8" fmla="*/ 17428 h 1517676"/>
              <a:gd name="connsiteX9" fmla="*/ 609582 w 2484654"/>
              <a:gd name="connsiteY9" fmla="*/ 364567 h 1517676"/>
              <a:gd name="connsiteX10" fmla="*/ 1116499 w 2484654"/>
              <a:gd name="connsiteY10" fmla="*/ 909639 h 1517676"/>
              <a:gd name="connsiteX11" fmla="*/ 67921 w 2484654"/>
              <a:gd name="connsiteY11" fmla="*/ 681039 h 1517676"/>
              <a:gd name="connsiteX12" fmla="*/ 690276 w 2484654"/>
              <a:gd name="connsiteY12" fmla="*/ 1517583 h 1517676"/>
              <a:gd name="connsiteX0" fmla="*/ 711626 w 2506004"/>
              <a:gd name="connsiteY0" fmla="*/ 1517583 h 1517690"/>
              <a:gd name="connsiteX1" fmla="*/ 2069725 w 2506004"/>
              <a:gd name="connsiteY1" fmla="*/ 1510542 h 1517690"/>
              <a:gd name="connsiteX2" fmla="*/ 2493713 w 2506004"/>
              <a:gd name="connsiteY2" fmla="*/ 1040919 h 1517690"/>
              <a:gd name="connsiteX3" fmla="*/ 1955843 w 2506004"/>
              <a:gd name="connsiteY3" fmla="*/ 818683 h 1517690"/>
              <a:gd name="connsiteX4" fmla="*/ 2253595 w 2506004"/>
              <a:gd name="connsiteY4" fmla="*/ 775628 h 1517690"/>
              <a:gd name="connsiteX5" fmla="*/ 2157024 w 2506004"/>
              <a:gd name="connsiteY5" fmla="*/ 395289 h 1517690"/>
              <a:gd name="connsiteX6" fmla="*/ 1706156 w 2506004"/>
              <a:gd name="connsiteY6" fmla="*/ 370953 h 1517690"/>
              <a:gd name="connsiteX7" fmla="*/ 1646859 w 2506004"/>
              <a:gd name="connsiteY7" fmla="*/ 878035 h 1517690"/>
              <a:gd name="connsiteX8" fmla="*/ 1305059 w 2506004"/>
              <a:gd name="connsiteY8" fmla="*/ 17428 h 1517690"/>
              <a:gd name="connsiteX9" fmla="*/ 630932 w 2506004"/>
              <a:gd name="connsiteY9" fmla="*/ 364567 h 1517690"/>
              <a:gd name="connsiteX10" fmla="*/ 1137849 w 2506004"/>
              <a:gd name="connsiteY10" fmla="*/ 909639 h 1517690"/>
              <a:gd name="connsiteX11" fmla="*/ 65417 w 2506004"/>
              <a:gd name="connsiteY11" fmla="*/ 740674 h 1517690"/>
              <a:gd name="connsiteX12" fmla="*/ 711626 w 2506004"/>
              <a:gd name="connsiteY12" fmla="*/ 1517583 h 1517690"/>
              <a:gd name="connsiteX0" fmla="*/ 677110 w 2471488"/>
              <a:gd name="connsiteY0" fmla="*/ 1517583 h 1517661"/>
              <a:gd name="connsiteX1" fmla="*/ 2035209 w 2471488"/>
              <a:gd name="connsiteY1" fmla="*/ 1510542 h 1517661"/>
              <a:gd name="connsiteX2" fmla="*/ 2459197 w 2471488"/>
              <a:gd name="connsiteY2" fmla="*/ 1040919 h 1517661"/>
              <a:gd name="connsiteX3" fmla="*/ 1921327 w 2471488"/>
              <a:gd name="connsiteY3" fmla="*/ 818683 h 1517661"/>
              <a:gd name="connsiteX4" fmla="*/ 2219079 w 2471488"/>
              <a:gd name="connsiteY4" fmla="*/ 775628 h 1517661"/>
              <a:gd name="connsiteX5" fmla="*/ 2122508 w 2471488"/>
              <a:gd name="connsiteY5" fmla="*/ 395289 h 1517661"/>
              <a:gd name="connsiteX6" fmla="*/ 1671640 w 2471488"/>
              <a:gd name="connsiteY6" fmla="*/ 370953 h 1517661"/>
              <a:gd name="connsiteX7" fmla="*/ 1612343 w 2471488"/>
              <a:gd name="connsiteY7" fmla="*/ 878035 h 1517661"/>
              <a:gd name="connsiteX8" fmla="*/ 1270543 w 2471488"/>
              <a:gd name="connsiteY8" fmla="*/ 17428 h 1517661"/>
              <a:gd name="connsiteX9" fmla="*/ 596416 w 2471488"/>
              <a:gd name="connsiteY9" fmla="*/ 364567 h 1517661"/>
              <a:gd name="connsiteX10" fmla="*/ 1103333 w 2471488"/>
              <a:gd name="connsiteY10" fmla="*/ 909639 h 1517661"/>
              <a:gd name="connsiteX11" fmla="*/ 30901 w 2471488"/>
              <a:gd name="connsiteY11" fmla="*/ 740674 h 1517661"/>
              <a:gd name="connsiteX12" fmla="*/ 677110 w 2471488"/>
              <a:gd name="connsiteY12" fmla="*/ 1517583 h 1517661"/>
              <a:gd name="connsiteX0" fmla="*/ 693833 w 2488211"/>
              <a:gd name="connsiteY0" fmla="*/ 1517583 h 1517698"/>
              <a:gd name="connsiteX1" fmla="*/ 2051932 w 2488211"/>
              <a:gd name="connsiteY1" fmla="*/ 1510542 h 1517698"/>
              <a:gd name="connsiteX2" fmla="*/ 2475920 w 2488211"/>
              <a:gd name="connsiteY2" fmla="*/ 1040919 h 1517698"/>
              <a:gd name="connsiteX3" fmla="*/ 1938050 w 2488211"/>
              <a:gd name="connsiteY3" fmla="*/ 818683 h 1517698"/>
              <a:gd name="connsiteX4" fmla="*/ 2235802 w 2488211"/>
              <a:gd name="connsiteY4" fmla="*/ 775628 h 1517698"/>
              <a:gd name="connsiteX5" fmla="*/ 2139231 w 2488211"/>
              <a:gd name="connsiteY5" fmla="*/ 395289 h 1517698"/>
              <a:gd name="connsiteX6" fmla="*/ 1688363 w 2488211"/>
              <a:gd name="connsiteY6" fmla="*/ 370953 h 1517698"/>
              <a:gd name="connsiteX7" fmla="*/ 1629066 w 2488211"/>
              <a:gd name="connsiteY7" fmla="*/ 878035 h 1517698"/>
              <a:gd name="connsiteX8" fmla="*/ 1287266 w 2488211"/>
              <a:gd name="connsiteY8" fmla="*/ 17428 h 1517698"/>
              <a:gd name="connsiteX9" fmla="*/ 613139 w 2488211"/>
              <a:gd name="connsiteY9" fmla="*/ 364567 h 1517698"/>
              <a:gd name="connsiteX10" fmla="*/ 1120056 w 2488211"/>
              <a:gd name="connsiteY10" fmla="*/ 909639 h 1517698"/>
              <a:gd name="connsiteX11" fmla="*/ 47624 w 2488211"/>
              <a:gd name="connsiteY11" fmla="*/ 740674 h 1517698"/>
              <a:gd name="connsiteX12" fmla="*/ 693833 w 2488211"/>
              <a:gd name="connsiteY12" fmla="*/ 1517583 h 1517698"/>
              <a:gd name="connsiteX0" fmla="*/ 715719 w 2510097"/>
              <a:gd name="connsiteY0" fmla="*/ 1517583 h 1517698"/>
              <a:gd name="connsiteX1" fmla="*/ 2073818 w 2510097"/>
              <a:gd name="connsiteY1" fmla="*/ 1510542 h 1517698"/>
              <a:gd name="connsiteX2" fmla="*/ 2497806 w 2510097"/>
              <a:gd name="connsiteY2" fmla="*/ 1040919 h 1517698"/>
              <a:gd name="connsiteX3" fmla="*/ 1959936 w 2510097"/>
              <a:gd name="connsiteY3" fmla="*/ 818683 h 1517698"/>
              <a:gd name="connsiteX4" fmla="*/ 2257688 w 2510097"/>
              <a:gd name="connsiteY4" fmla="*/ 775628 h 1517698"/>
              <a:gd name="connsiteX5" fmla="*/ 2161117 w 2510097"/>
              <a:gd name="connsiteY5" fmla="*/ 395289 h 1517698"/>
              <a:gd name="connsiteX6" fmla="*/ 1710249 w 2510097"/>
              <a:gd name="connsiteY6" fmla="*/ 370953 h 1517698"/>
              <a:gd name="connsiteX7" fmla="*/ 1650952 w 2510097"/>
              <a:gd name="connsiteY7" fmla="*/ 878035 h 1517698"/>
              <a:gd name="connsiteX8" fmla="*/ 1309152 w 2510097"/>
              <a:gd name="connsiteY8" fmla="*/ 17428 h 1517698"/>
              <a:gd name="connsiteX9" fmla="*/ 635025 w 2510097"/>
              <a:gd name="connsiteY9" fmla="*/ 364567 h 1517698"/>
              <a:gd name="connsiteX10" fmla="*/ 1141942 w 2510097"/>
              <a:gd name="connsiteY10" fmla="*/ 909639 h 1517698"/>
              <a:gd name="connsiteX11" fmla="*/ 45656 w 2510097"/>
              <a:gd name="connsiteY11" fmla="*/ 740674 h 1517698"/>
              <a:gd name="connsiteX12" fmla="*/ 715719 w 2510097"/>
              <a:gd name="connsiteY12" fmla="*/ 1517583 h 1517698"/>
              <a:gd name="connsiteX0" fmla="*/ 693150 w 2487528"/>
              <a:gd name="connsiteY0" fmla="*/ 1517583 h 1517683"/>
              <a:gd name="connsiteX1" fmla="*/ 2051249 w 2487528"/>
              <a:gd name="connsiteY1" fmla="*/ 1510542 h 1517683"/>
              <a:gd name="connsiteX2" fmla="*/ 2475237 w 2487528"/>
              <a:gd name="connsiteY2" fmla="*/ 1040919 h 1517683"/>
              <a:gd name="connsiteX3" fmla="*/ 1937367 w 2487528"/>
              <a:gd name="connsiteY3" fmla="*/ 818683 h 1517683"/>
              <a:gd name="connsiteX4" fmla="*/ 2235119 w 2487528"/>
              <a:gd name="connsiteY4" fmla="*/ 775628 h 1517683"/>
              <a:gd name="connsiteX5" fmla="*/ 2138548 w 2487528"/>
              <a:gd name="connsiteY5" fmla="*/ 395289 h 1517683"/>
              <a:gd name="connsiteX6" fmla="*/ 1687680 w 2487528"/>
              <a:gd name="connsiteY6" fmla="*/ 370953 h 1517683"/>
              <a:gd name="connsiteX7" fmla="*/ 1628383 w 2487528"/>
              <a:gd name="connsiteY7" fmla="*/ 878035 h 1517683"/>
              <a:gd name="connsiteX8" fmla="*/ 1286583 w 2487528"/>
              <a:gd name="connsiteY8" fmla="*/ 17428 h 1517683"/>
              <a:gd name="connsiteX9" fmla="*/ 612456 w 2487528"/>
              <a:gd name="connsiteY9" fmla="*/ 364567 h 1517683"/>
              <a:gd name="connsiteX10" fmla="*/ 1119373 w 2487528"/>
              <a:gd name="connsiteY10" fmla="*/ 909639 h 1517683"/>
              <a:gd name="connsiteX11" fmla="*/ 23087 w 2487528"/>
              <a:gd name="connsiteY11" fmla="*/ 740674 h 1517683"/>
              <a:gd name="connsiteX12" fmla="*/ 693150 w 2487528"/>
              <a:gd name="connsiteY12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26885 w 2491326"/>
              <a:gd name="connsiteY11" fmla="*/ 740674 h 1517683"/>
              <a:gd name="connsiteX12" fmla="*/ 696948 w 2491326"/>
              <a:gd name="connsiteY12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26885 w 2491326"/>
              <a:gd name="connsiteY11" fmla="*/ 740674 h 1517683"/>
              <a:gd name="connsiteX12" fmla="*/ 696948 w 2491326"/>
              <a:gd name="connsiteY12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91326" h="1517683">
                <a:moveTo>
                  <a:pt x="696948" y="1517583"/>
                </a:moveTo>
                <a:lnTo>
                  <a:pt x="2055047" y="1510542"/>
                </a:lnTo>
                <a:cubicBezTo>
                  <a:pt x="2429615" y="1503751"/>
                  <a:pt x="2529862" y="1262395"/>
                  <a:pt x="2479035" y="1040919"/>
                </a:cubicBezTo>
                <a:cubicBezTo>
                  <a:pt x="2409740" y="752156"/>
                  <a:pt x="2054193" y="705906"/>
                  <a:pt x="1941165" y="818683"/>
                </a:cubicBezTo>
                <a:cubicBezTo>
                  <a:pt x="2001609" y="758477"/>
                  <a:pt x="2155153" y="753674"/>
                  <a:pt x="2238917" y="775628"/>
                </a:cubicBezTo>
                <a:cubicBezTo>
                  <a:pt x="2283019" y="710348"/>
                  <a:pt x="2245581" y="472540"/>
                  <a:pt x="2142346" y="395289"/>
                </a:cubicBezTo>
                <a:cubicBezTo>
                  <a:pt x="2044729" y="314397"/>
                  <a:pt x="1868195" y="252211"/>
                  <a:pt x="1691478" y="370953"/>
                </a:cubicBezTo>
                <a:cubicBezTo>
                  <a:pt x="1726329" y="510029"/>
                  <a:pt x="1729467" y="707246"/>
                  <a:pt x="1632181" y="878035"/>
                </a:cubicBezTo>
                <a:cubicBezTo>
                  <a:pt x="1782525" y="628164"/>
                  <a:pt x="1779588" y="188015"/>
                  <a:pt x="1290381" y="17428"/>
                </a:cubicBezTo>
                <a:cubicBezTo>
                  <a:pt x="1048053" y="-57138"/>
                  <a:pt x="678873" y="116715"/>
                  <a:pt x="616254" y="364567"/>
                </a:cubicBezTo>
                <a:cubicBezTo>
                  <a:pt x="801129" y="403135"/>
                  <a:pt x="1029735" y="461579"/>
                  <a:pt x="1127147" y="794345"/>
                </a:cubicBezTo>
                <a:cubicBezTo>
                  <a:pt x="1070372" y="588809"/>
                  <a:pt x="907572" y="395952"/>
                  <a:pt x="609565" y="367791"/>
                </a:cubicBezTo>
                <a:cubicBezTo>
                  <a:pt x="363240" y="347581"/>
                  <a:pt x="99786" y="553680"/>
                  <a:pt x="26885" y="740674"/>
                </a:cubicBezTo>
                <a:cubicBezTo>
                  <a:pt x="-86365" y="1122891"/>
                  <a:pt x="162167" y="1524982"/>
                  <a:pt x="696948" y="1517583"/>
                </a:cubicBezTo>
                <a:close/>
              </a:path>
            </a:pathLst>
          </a:custGeom>
          <a:noFill/>
          <a:ln w="508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8" name="Rectangle 19">
            <a:extLst>
              <a:ext uri="{FF2B5EF4-FFF2-40B4-BE49-F238E27FC236}">
                <a16:creationId xmlns:a16="http://schemas.microsoft.com/office/drawing/2014/main" id="{15250868-2C9D-4B71-90FE-A54F9765BB56}"/>
              </a:ext>
            </a:extLst>
          </p:cNvPr>
          <p:cNvSpPr>
            <a:spLocks noChangeAspect="1"/>
          </p:cNvSpPr>
          <p:nvPr/>
        </p:nvSpPr>
        <p:spPr>
          <a:xfrm>
            <a:off x="9290199" y="3541166"/>
            <a:ext cx="162933" cy="337413"/>
          </a:xfrm>
          <a:custGeom>
            <a:avLst/>
            <a:gdLst/>
            <a:ahLst/>
            <a:cxnLst/>
            <a:rect l="l" t="t" r="r" b="b"/>
            <a:pathLst>
              <a:path w="162932" h="337413">
                <a:moveTo>
                  <a:pt x="0" y="0"/>
                </a:moveTo>
                <a:lnTo>
                  <a:pt x="156157" y="0"/>
                </a:lnTo>
                <a:cubicBezTo>
                  <a:pt x="159876" y="12458"/>
                  <a:pt x="161254" y="25406"/>
                  <a:pt x="161930" y="38541"/>
                </a:cubicBezTo>
                <a:lnTo>
                  <a:pt x="162932" y="38541"/>
                </a:lnTo>
                <a:lnTo>
                  <a:pt x="162932" y="58380"/>
                </a:lnTo>
                <a:lnTo>
                  <a:pt x="162932" y="337413"/>
                </a:lnTo>
                <a:lnTo>
                  <a:pt x="9481" y="337413"/>
                </a:lnTo>
                <a:lnTo>
                  <a:pt x="9481" y="248768"/>
                </a:lnTo>
                <a:lnTo>
                  <a:pt x="103586" y="248830"/>
                </a:lnTo>
                <a:cubicBezTo>
                  <a:pt x="103586" y="207245"/>
                  <a:pt x="63539" y="172349"/>
                  <a:pt x="9481" y="163097"/>
                </a:cubicBezTo>
                <a:lnTo>
                  <a:pt x="9481" y="58380"/>
                </a:lnTo>
                <a:lnTo>
                  <a:pt x="9289" y="58380"/>
                </a:lnTo>
                <a:cubicBezTo>
                  <a:pt x="9289" y="38017"/>
                  <a:pt x="6378" y="18333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9" name="Rectangle 19">
            <a:extLst>
              <a:ext uri="{FF2B5EF4-FFF2-40B4-BE49-F238E27FC236}">
                <a16:creationId xmlns:a16="http://schemas.microsoft.com/office/drawing/2014/main" id="{67D430AF-9481-4FB7-80A1-4088DD64F43D}"/>
              </a:ext>
            </a:extLst>
          </p:cNvPr>
          <p:cNvSpPr>
            <a:spLocks noChangeAspect="1"/>
          </p:cNvSpPr>
          <p:nvPr/>
        </p:nvSpPr>
        <p:spPr>
          <a:xfrm>
            <a:off x="8749117" y="3251816"/>
            <a:ext cx="695125" cy="705058"/>
          </a:xfrm>
          <a:custGeom>
            <a:avLst/>
            <a:gdLst/>
            <a:ahLst/>
            <a:cxnLst/>
            <a:rect l="l" t="t" r="r" b="b"/>
            <a:pathLst>
              <a:path w="695125" h="705057">
                <a:moveTo>
                  <a:pt x="362742" y="0"/>
                </a:moveTo>
                <a:cubicBezTo>
                  <a:pt x="512310" y="0"/>
                  <a:pt x="640735" y="90521"/>
                  <a:pt x="695125" y="220155"/>
                </a:cubicBezTo>
                <a:lnTo>
                  <a:pt x="514150" y="220155"/>
                </a:lnTo>
                <a:cubicBezTo>
                  <a:pt x="476834" y="178912"/>
                  <a:pt x="422739" y="153643"/>
                  <a:pt x="362742" y="153643"/>
                </a:cubicBezTo>
                <a:cubicBezTo>
                  <a:pt x="247260" y="153643"/>
                  <a:pt x="153643" y="247261"/>
                  <a:pt x="153643" y="362743"/>
                </a:cubicBezTo>
                <a:lnTo>
                  <a:pt x="153451" y="362743"/>
                </a:lnTo>
                <a:lnTo>
                  <a:pt x="153451" y="705057"/>
                </a:lnTo>
                <a:lnTo>
                  <a:pt x="0" y="705057"/>
                </a:lnTo>
                <a:lnTo>
                  <a:pt x="0" y="362743"/>
                </a:lnTo>
                <a:cubicBezTo>
                  <a:pt x="0" y="162406"/>
                  <a:pt x="162405" y="0"/>
                  <a:pt x="3627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0" name="Freeform 27">
            <a:extLst>
              <a:ext uri="{FF2B5EF4-FFF2-40B4-BE49-F238E27FC236}">
                <a16:creationId xmlns:a16="http://schemas.microsoft.com/office/drawing/2014/main" id="{63FD86D9-6459-4860-941A-08AD15C9328F}"/>
              </a:ext>
            </a:extLst>
          </p:cNvPr>
          <p:cNvSpPr>
            <a:spLocks noChangeAspect="1"/>
          </p:cNvSpPr>
          <p:nvPr/>
        </p:nvSpPr>
        <p:spPr>
          <a:xfrm flipH="1">
            <a:off x="7086887" y="4644509"/>
            <a:ext cx="1378765" cy="742855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51" name="Freeform 28">
            <a:extLst>
              <a:ext uri="{FF2B5EF4-FFF2-40B4-BE49-F238E27FC236}">
                <a16:creationId xmlns:a16="http://schemas.microsoft.com/office/drawing/2014/main" id="{DCDB9A51-1997-4206-9B1B-F590B4953FEB}"/>
              </a:ext>
            </a:extLst>
          </p:cNvPr>
          <p:cNvSpPr>
            <a:spLocks noChangeAspect="1"/>
          </p:cNvSpPr>
          <p:nvPr/>
        </p:nvSpPr>
        <p:spPr>
          <a:xfrm flipH="1">
            <a:off x="9133294" y="4509511"/>
            <a:ext cx="1326117" cy="714490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52" name="Rectangle 19">
            <a:extLst>
              <a:ext uri="{FF2B5EF4-FFF2-40B4-BE49-F238E27FC236}">
                <a16:creationId xmlns:a16="http://schemas.microsoft.com/office/drawing/2014/main" id="{4EEAB3AA-3AD4-4E41-8525-A7757F060707}"/>
              </a:ext>
            </a:extLst>
          </p:cNvPr>
          <p:cNvSpPr>
            <a:spLocks noChangeAspect="1"/>
          </p:cNvSpPr>
          <p:nvPr/>
        </p:nvSpPr>
        <p:spPr>
          <a:xfrm>
            <a:off x="8496677" y="3980560"/>
            <a:ext cx="1177754" cy="792734"/>
          </a:xfrm>
          <a:custGeom>
            <a:avLst/>
            <a:gdLst/>
            <a:ahLst/>
            <a:cxnLst/>
            <a:rect l="l" t="t" r="r" b="b"/>
            <a:pathLst>
              <a:path w="1177754" h="792734">
                <a:moveTo>
                  <a:pt x="591785" y="290911"/>
                </a:moveTo>
                <a:cubicBezTo>
                  <a:pt x="553819" y="290911"/>
                  <a:pt x="523041" y="321689"/>
                  <a:pt x="523041" y="359656"/>
                </a:cubicBezTo>
                <a:cubicBezTo>
                  <a:pt x="523041" y="384897"/>
                  <a:pt x="536646" y="406962"/>
                  <a:pt x="557063" y="418675"/>
                </a:cubicBezTo>
                <a:lnTo>
                  <a:pt x="494124" y="559323"/>
                </a:lnTo>
                <a:lnTo>
                  <a:pt x="689447" y="559323"/>
                </a:lnTo>
                <a:lnTo>
                  <a:pt x="626507" y="418675"/>
                </a:lnTo>
                <a:cubicBezTo>
                  <a:pt x="646926" y="406962"/>
                  <a:pt x="660530" y="384897"/>
                  <a:pt x="660530" y="359656"/>
                </a:cubicBezTo>
                <a:cubicBezTo>
                  <a:pt x="660530" y="321689"/>
                  <a:pt x="629752" y="290911"/>
                  <a:pt x="591785" y="290911"/>
                </a:cubicBezTo>
                <a:close/>
                <a:moveTo>
                  <a:pt x="229043" y="0"/>
                </a:moveTo>
                <a:lnTo>
                  <a:pt x="382494" y="0"/>
                </a:lnTo>
                <a:lnTo>
                  <a:pt x="382494" y="1695"/>
                </a:lnTo>
                <a:lnTo>
                  <a:pt x="1045912" y="1695"/>
                </a:lnTo>
                <a:cubicBezTo>
                  <a:pt x="1118726" y="1695"/>
                  <a:pt x="1177754" y="60723"/>
                  <a:pt x="1177754" y="133538"/>
                </a:cubicBezTo>
                <a:lnTo>
                  <a:pt x="1177754" y="660892"/>
                </a:lnTo>
                <a:cubicBezTo>
                  <a:pt x="1177754" y="733706"/>
                  <a:pt x="1118726" y="792734"/>
                  <a:pt x="1045912" y="792734"/>
                </a:cubicBezTo>
                <a:lnTo>
                  <a:pt x="131842" y="792734"/>
                </a:lnTo>
                <a:cubicBezTo>
                  <a:pt x="59028" y="792734"/>
                  <a:pt x="0" y="733706"/>
                  <a:pt x="0" y="660892"/>
                </a:cubicBezTo>
                <a:lnTo>
                  <a:pt x="0" y="133538"/>
                </a:lnTo>
                <a:cubicBezTo>
                  <a:pt x="0" y="60723"/>
                  <a:pt x="59028" y="1695"/>
                  <a:pt x="131842" y="1695"/>
                </a:cubicBezTo>
                <a:lnTo>
                  <a:pt x="229043" y="169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3" name="Rounded Rectangle 25">
            <a:extLst>
              <a:ext uri="{FF2B5EF4-FFF2-40B4-BE49-F238E27FC236}">
                <a16:creationId xmlns:a16="http://schemas.microsoft.com/office/drawing/2014/main" id="{7FC60D33-FF38-4740-B84F-C047C8921835}"/>
              </a:ext>
            </a:extLst>
          </p:cNvPr>
          <p:cNvSpPr/>
          <p:nvPr/>
        </p:nvSpPr>
        <p:spPr>
          <a:xfrm>
            <a:off x="6152509" y="2175849"/>
            <a:ext cx="1610485" cy="12517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4" name="Rounded Rectangle 30">
            <a:extLst>
              <a:ext uri="{FF2B5EF4-FFF2-40B4-BE49-F238E27FC236}">
                <a16:creationId xmlns:a16="http://schemas.microsoft.com/office/drawing/2014/main" id="{CF840D3F-0819-4515-982F-C956B0CDD942}"/>
              </a:ext>
            </a:extLst>
          </p:cNvPr>
          <p:cNvSpPr/>
          <p:nvPr/>
        </p:nvSpPr>
        <p:spPr>
          <a:xfrm>
            <a:off x="6380863" y="2761548"/>
            <a:ext cx="1420858" cy="12517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5" name="Rounded Rectangle 31">
            <a:extLst>
              <a:ext uri="{FF2B5EF4-FFF2-40B4-BE49-F238E27FC236}">
                <a16:creationId xmlns:a16="http://schemas.microsoft.com/office/drawing/2014/main" id="{F6057A10-16AA-4A61-918C-59551D6B3501}"/>
              </a:ext>
            </a:extLst>
          </p:cNvPr>
          <p:cNvSpPr/>
          <p:nvPr/>
        </p:nvSpPr>
        <p:spPr>
          <a:xfrm>
            <a:off x="6874147" y="2468698"/>
            <a:ext cx="615706" cy="12517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6" name="Rounded Rectangle 32">
            <a:extLst>
              <a:ext uri="{FF2B5EF4-FFF2-40B4-BE49-F238E27FC236}">
                <a16:creationId xmlns:a16="http://schemas.microsoft.com/office/drawing/2014/main" id="{E1ECFA4F-D59B-44D5-8B07-74D6E41D431E}"/>
              </a:ext>
            </a:extLst>
          </p:cNvPr>
          <p:cNvSpPr/>
          <p:nvPr/>
        </p:nvSpPr>
        <p:spPr>
          <a:xfrm>
            <a:off x="7607191" y="2468698"/>
            <a:ext cx="615706" cy="12517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pic>
        <p:nvPicPr>
          <p:cNvPr id="70" name="Resim 69">
            <a:extLst>
              <a:ext uri="{FF2B5EF4-FFF2-40B4-BE49-F238E27FC236}">
                <a16:creationId xmlns:a16="http://schemas.microsoft.com/office/drawing/2014/main" id="{28012097-BC07-4849-89DC-25E575F54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830" y="2370499"/>
            <a:ext cx="2161768" cy="120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990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>
            <a:extLst>
              <a:ext uri="{FF2B5EF4-FFF2-40B4-BE49-F238E27FC236}">
                <a16:creationId xmlns:a16="http://schemas.microsoft.com/office/drawing/2014/main" id="{494122BB-D049-4A5E-8D1C-0F32B602391E}"/>
              </a:ext>
            </a:extLst>
          </p:cNvPr>
          <p:cNvGrpSpPr/>
          <p:nvPr/>
        </p:nvGrpSpPr>
        <p:grpSpPr>
          <a:xfrm>
            <a:off x="-241045" y="-1"/>
            <a:ext cx="8689607" cy="1200329"/>
            <a:chOff x="3964334" y="1897056"/>
            <a:chExt cx="6086700" cy="1200329"/>
          </a:xfrm>
        </p:grpSpPr>
        <p:sp>
          <p:nvSpPr>
            <p:cNvPr id="3" name="TextBox 20">
              <a:extLst>
                <a:ext uri="{FF2B5EF4-FFF2-40B4-BE49-F238E27FC236}">
                  <a16:creationId xmlns:a16="http://schemas.microsoft.com/office/drawing/2014/main" id="{7764759E-7243-41D6-B98B-D9198689A609}"/>
                </a:ext>
              </a:extLst>
            </p:cNvPr>
            <p:cNvSpPr txBox="1"/>
            <p:nvPr/>
          </p:nvSpPr>
          <p:spPr>
            <a:xfrm>
              <a:off x="5152461" y="2174056"/>
              <a:ext cx="4898573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tr-TR" altLang="ko-KR" sz="3600" dirty="0">
                  <a:solidFill>
                    <a:schemeClr val="accent2"/>
                  </a:solidFill>
                  <a:latin typeface="Arial Black" panose="020B0A04020102020204" pitchFamily="34" charset="0"/>
                  <a:cs typeface="Arial" pitchFamily="34" charset="0"/>
                </a:rPr>
                <a:t>Dinamik bellek Kullanarak :</a:t>
              </a:r>
            </a:p>
          </p:txBody>
        </p:sp>
        <p:sp>
          <p:nvSpPr>
            <p:cNvPr id="4" name="TextBox 22">
              <a:extLst>
                <a:ext uri="{FF2B5EF4-FFF2-40B4-BE49-F238E27FC236}">
                  <a16:creationId xmlns:a16="http://schemas.microsoft.com/office/drawing/2014/main" id="{DC0D7CBF-5937-40B7-900D-F24F1FD6DF46}"/>
                </a:ext>
              </a:extLst>
            </p:cNvPr>
            <p:cNvSpPr txBox="1"/>
            <p:nvPr/>
          </p:nvSpPr>
          <p:spPr>
            <a:xfrm>
              <a:off x="3964334" y="1897056"/>
              <a:ext cx="1428068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tr-TR" altLang="ko-KR" sz="7200" b="1" dirty="0">
                  <a:solidFill>
                    <a:schemeClr val="accent2"/>
                  </a:solidFill>
                  <a:latin typeface="Arial Black" panose="020B0A04020102020204" pitchFamily="34" charset="0"/>
                  <a:ea typeface="Adobe Song Std L" panose="02020300000000000000" pitchFamily="18" charset="-128"/>
                  <a:cs typeface="Arial" pitchFamily="34" charset="0"/>
                </a:rPr>
                <a:t>3-</a:t>
              </a:r>
              <a:endParaRPr lang="en-US" altLang="ko-KR" sz="7200" b="1" dirty="0">
                <a:solidFill>
                  <a:schemeClr val="accent2"/>
                </a:solidFill>
                <a:latin typeface="Arial Black" panose="020B0A04020102020204" pitchFamily="34" charset="0"/>
                <a:ea typeface="Adobe Song Std L" panose="02020300000000000000" pitchFamily="18" charset="-128"/>
                <a:cs typeface="Arial" pitchFamily="34" charset="0"/>
              </a:endParaRPr>
            </a:p>
          </p:txBody>
        </p:sp>
      </p:grpSp>
      <p:pic>
        <p:nvPicPr>
          <p:cNvPr id="7" name="Resim 6">
            <a:extLst>
              <a:ext uri="{FF2B5EF4-FFF2-40B4-BE49-F238E27FC236}">
                <a16:creationId xmlns:a16="http://schemas.microsoft.com/office/drawing/2014/main" id="{06DAAE4E-B612-431A-8813-82F3892BE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198" y="877236"/>
            <a:ext cx="2866608" cy="1596138"/>
          </a:xfrm>
          <a:prstGeom prst="rect">
            <a:avLst/>
          </a:prstGeom>
        </p:spPr>
      </p:pic>
      <p:sp>
        <p:nvSpPr>
          <p:cNvPr id="6" name="Dikdörtgen 5">
            <a:extLst>
              <a:ext uri="{FF2B5EF4-FFF2-40B4-BE49-F238E27FC236}">
                <a16:creationId xmlns:a16="http://schemas.microsoft.com/office/drawing/2014/main" id="{2195A7CC-F33B-49C2-A73C-D8FE3B79DA0C}"/>
              </a:ext>
            </a:extLst>
          </p:cNvPr>
          <p:cNvSpPr/>
          <p:nvPr/>
        </p:nvSpPr>
        <p:spPr>
          <a:xfrm>
            <a:off x="255534" y="1477328"/>
            <a:ext cx="6584272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tr-TR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include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tr-T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200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tr-TR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include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tr-T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stdlib.h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2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tr-TR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stack</a:t>
            </a:r>
            <a:r>
              <a:rPr lang="tr-TR" sz="1200" dirty="0">
                <a:solidFill>
                  <a:srgbClr val="008000"/>
                </a:solidFill>
                <a:latin typeface="Consolas" panose="020B0609020204030204" pitchFamily="49" charset="0"/>
              </a:rPr>
              <a:t> için veri yapısı.</a:t>
            </a:r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stack</a:t>
            </a:r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maxsize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define max capacity of stack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top;</a:t>
            </a:r>
          </a:p>
          <a:p>
            <a:pPr lvl="1"/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items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2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tr-TR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Stack</a:t>
            </a:r>
            <a:r>
              <a:rPr lang="tr-TR" sz="1200" dirty="0">
                <a:solidFill>
                  <a:srgbClr val="008000"/>
                </a:solidFill>
                <a:latin typeface="Consolas" panose="020B0609020204030204" pitchFamily="49" charset="0"/>
              </a:rPr>
              <a:t> için bellek tahsisi yapan </a:t>
            </a:r>
            <a:r>
              <a:rPr lang="tr-TR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fonk</a:t>
            </a:r>
            <a:r>
              <a:rPr lang="tr-TR" sz="12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200" dirty="0">
                <a:solidFill>
                  <a:srgbClr val="008000"/>
                </a:solidFill>
                <a:latin typeface="Consolas" panose="020B0609020204030204" pitchFamily="49" charset="0"/>
              </a:rPr>
              <a:t>// Bir başka deyişle </a:t>
            </a:r>
            <a:r>
              <a:rPr lang="tr-TR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stack</a:t>
            </a:r>
            <a:r>
              <a:rPr lang="tr-TR" sz="1200" dirty="0">
                <a:solidFill>
                  <a:srgbClr val="008000"/>
                </a:solidFill>
                <a:latin typeface="Consolas" panose="020B0609020204030204" pitchFamily="49" charset="0"/>
              </a:rPr>
              <a:t> yapısı yeni olarak oluşturuluyor.</a:t>
            </a:r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stack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newStack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capacity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sz="12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tr-TR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stack</a:t>
            </a:r>
            <a:r>
              <a:rPr lang="tr-TR" sz="1200" dirty="0">
                <a:solidFill>
                  <a:srgbClr val="008000"/>
                </a:solidFill>
                <a:latin typeface="Consolas" panose="020B0609020204030204" pitchFamily="49" charset="0"/>
              </a:rPr>
              <a:t> size(</a:t>
            </a:r>
            <a:r>
              <a:rPr lang="tr-TR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stack</a:t>
            </a:r>
            <a:r>
              <a:rPr lang="tr-TR" sz="1200" dirty="0">
                <a:solidFill>
                  <a:srgbClr val="008000"/>
                </a:solidFill>
                <a:latin typeface="Consolas" panose="020B0609020204030204" pitchFamily="49" charset="0"/>
              </a:rPr>
              <a:t> elemen sayısı yada derinliği)değerini veren </a:t>
            </a:r>
            <a:r>
              <a:rPr lang="tr-TR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fonk</a:t>
            </a:r>
            <a:r>
              <a:rPr lang="tr-TR" sz="12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size(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stack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pt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stack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pt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Stack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Boş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mu?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isFull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stack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pt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//Stack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dolu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mu?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push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stack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tr-TR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pt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tr-TR" sz="12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tr-TR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Stack</a:t>
            </a:r>
            <a:r>
              <a:rPr lang="tr-TR" sz="1200" dirty="0">
                <a:solidFill>
                  <a:srgbClr val="008000"/>
                </a:solidFill>
                <a:latin typeface="Consolas" panose="020B0609020204030204" pitchFamily="49" charset="0"/>
              </a:rPr>
              <a:t> veri ekle</a:t>
            </a:r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peek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stack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tr-TR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pt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tr-TR" sz="1200" dirty="0">
                <a:solidFill>
                  <a:srgbClr val="008000"/>
                </a:solidFill>
                <a:latin typeface="Consolas" panose="020B0609020204030204" pitchFamily="49" charset="0"/>
              </a:rPr>
              <a:t>//En yukarıdaki elemanı getir.</a:t>
            </a:r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pop(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stack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pt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Stack tan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eleman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çek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stackStorageFree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stack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tr-TR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stk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tr-TR" sz="1200" dirty="0">
                <a:solidFill>
                  <a:srgbClr val="008000"/>
                </a:solidFill>
                <a:latin typeface="Consolas" panose="020B0609020204030204" pitchFamily="49" charset="0"/>
              </a:rPr>
              <a:t>// Dinamik belleği geri iade et.</a:t>
            </a:r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DA5B2625-E2B8-4075-93EE-77E7F9CBCA14}"/>
              </a:ext>
            </a:extLst>
          </p:cNvPr>
          <p:cNvSpPr/>
          <p:nvPr/>
        </p:nvSpPr>
        <p:spPr>
          <a:xfrm>
            <a:off x="7504591" y="1501785"/>
            <a:ext cx="416066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create a stack of capacity 5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stack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newStack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(5);</a:t>
            </a:r>
          </a:p>
          <a:p>
            <a:pPr lvl="1"/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push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pt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, 1);</a:t>
            </a:r>
          </a:p>
          <a:p>
            <a:pPr lvl="1"/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push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pt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, 2);</a:t>
            </a:r>
          </a:p>
          <a:p>
            <a:pPr lvl="1"/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push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pt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, 3);</a:t>
            </a:r>
          </a:p>
          <a:p>
            <a:pPr lvl="1"/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tr-T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nTop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 element is %d\n"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peek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pt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1"/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"Stack size is %d\n\n"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size(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1"/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pop(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pt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pop(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pt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pop(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pt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pt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1"/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tr-T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nStack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 is </a:t>
            </a:r>
            <a:r>
              <a:rPr lang="tr-T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empty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\n"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tr-TR" sz="12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nStack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 is not empty\n"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stackStorageFree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pt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3507192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>
            <a:extLst>
              <a:ext uri="{FF2B5EF4-FFF2-40B4-BE49-F238E27FC236}">
                <a16:creationId xmlns:a16="http://schemas.microsoft.com/office/drawing/2014/main" id="{494122BB-D049-4A5E-8D1C-0F32B602391E}"/>
              </a:ext>
            </a:extLst>
          </p:cNvPr>
          <p:cNvGrpSpPr/>
          <p:nvPr/>
        </p:nvGrpSpPr>
        <p:grpSpPr>
          <a:xfrm>
            <a:off x="-241045" y="-1"/>
            <a:ext cx="8689607" cy="1200329"/>
            <a:chOff x="3964334" y="1897056"/>
            <a:chExt cx="6086700" cy="1200329"/>
          </a:xfrm>
        </p:grpSpPr>
        <p:sp>
          <p:nvSpPr>
            <p:cNvPr id="3" name="TextBox 20">
              <a:extLst>
                <a:ext uri="{FF2B5EF4-FFF2-40B4-BE49-F238E27FC236}">
                  <a16:creationId xmlns:a16="http://schemas.microsoft.com/office/drawing/2014/main" id="{7764759E-7243-41D6-B98B-D9198689A609}"/>
                </a:ext>
              </a:extLst>
            </p:cNvPr>
            <p:cNvSpPr txBox="1"/>
            <p:nvPr/>
          </p:nvSpPr>
          <p:spPr>
            <a:xfrm>
              <a:off x="5152461" y="2174056"/>
              <a:ext cx="4898573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tr-TR" altLang="ko-KR" sz="3600" dirty="0">
                  <a:solidFill>
                    <a:schemeClr val="accent2"/>
                  </a:solidFill>
                  <a:latin typeface="Arial Black" panose="020B0A04020102020204" pitchFamily="34" charset="0"/>
                  <a:cs typeface="Arial" pitchFamily="34" charset="0"/>
                </a:rPr>
                <a:t>Dinamik bellek Kullanarak :</a:t>
              </a:r>
            </a:p>
          </p:txBody>
        </p:sp>
        <p:sp>
          <p:nvSpPr>
            <p:cNvPr id="4" name="TextBox 22">
              <a:extLst>
                <a:ext uri="{FF2B5EF4-FFF2-40B4-BE49-F238E27FC236}">
                  <a16:creationId xmlns:a16="http://schemas.microsoft.com/office/drawing/2014/main" id="{DC0D7CBF-5937-40B7-900D-F24F1FD6DF46}"/>
                </a:ext>
              </a:extLst>
            </p:cNvPr>
            <p:cNvSpPr txBox="1"/>
            <p:nvPr/>
          </p:nvSpPr>
          <p:spPr>
            <a:xfrm>
              <a:off x="3964334" y="1897056"/>
              <a:ext cx="1428068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tr-TR" altLang="ko-KR" sz="7200" b="1" dirty="0">
                  <a:solidFill>
                    <a:schemeClr val="accent2"/>
                  </a:solidFill>
                  <a:latin typeface="Arial Black" panose="020B0A04020102020204" pitchFamily="34" charset="0"/>
                  <a:ea typeface="Adobe Song Std L" panose="02020300000000000000" pitchFamily="18" charset="-128"/>
                  <a:cs typeface="Arial" pitchFamily="34" charset="0"/>
                </a:rPr>
                <a:t>3-</a:t>
              </a:r>
              <a:endParaRPr lang="en-US" altLang="ko-KR" sz="7200" b="1" dirty="0">
                <a:solidFill>
                  <a:schemeClr val="accent2"/>
                </a:solidFill>
                <a:latin typeface="Arial Black" panose="020B0A04020102020204" pitchFamily="34" charset="0"/>
                <a:ea typeface="Adobe Song Std L" panose="02020300000000000000" pitchFamily="18" charset="-128"/>
                <a:cs typeface="Arial" pitchFamily="34" charset="0"/>
              </a:endParaRPr>
            </a:p>
          </p:txBody>
        </p:sp>
      </p:grpSp>
      <p:sp>
        <p:nvSpPr>
          <p:cNvPr id="5" name="Dikdörtgen 4">
            <a:extLst>
              <a:ext uri="{FF2B5EF4-FFF2-40B4-BE49-F238E27FC236}">
                <a16:creationId xmlns:a16="http://schemas.microsoft.com/office/drawing/2014/main" id="{62957521-936B-400D-BC07-F0607B974D71}"/>
              </a:ext>
            </a:extLst>
          </p:cNvPr>
          <p:cNvSpPr/>
          <p:nvPr/>
        </p:nvSpPr>
        <p:spPr>
          <a:xfrm>
            <a:off x="5666912" y="877598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 Utility function to add an element x in the stack</a:t>
            </a:r>
            <a:endParaRPr lang="tr-TR" sz="9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push(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stack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pt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 check if stack is already full. Then inserting an element would 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9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tr-TR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lead</a:t>
            </a:r>
            <a:r>
              <a:rPr lang="tr-TR" sz="9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to</a:t>
            </a:r>
            <a:r>
              <a:rPr lang="tr-TR" sz="9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stack</a:t>
            </a:r>
            <a:r>
              <a:rPr lang="tr-TR" sz="9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overflow</a:t>
            </a:r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isFull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pt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1"/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tr-TR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OverFlow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\</a:t>
            </a:r>
            <a:r>
              <a:rPr lang="tr-TR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nProgram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Terminated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\n"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exit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900" dirty="0">
                <a:solidFill>
                  <a:srgbClr val="6F008A"/>
                </a:solidFill>
                <a:latin typeface="Consolas" panose="020B0609020204030204" pitchFamily="49" charset="0"/>
              </a:rPr>
              <a:t>EXIT_FAILURE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nn-NO" sz="9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nn-NO" sz="900" dirty="0">
                <a:solidFill>
                  <a:srgbClr val="A31515"/>
                </a:solidFill>
                <a:latin typeface="Consolas" panose="020B0609020204030204" pitchFamily="49" charset="0"/>
              </a:rPr>
              <a:t>"Inserting %d\n"</a:t>
            </a:r>
            <a:r>
              <a:rPr lang="nn-NO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n-NO" sz="9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nn-NO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 add an element and increments the top index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pt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-&gt;items[++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pt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-&gt;top] =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 Utility function to return top element in a stack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peek(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stack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pt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tr-TR" sz="9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tr-TR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check</a:t>
            </a:r>
            <a:r>
              <a:rPr lang="tr-TR" sz="9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for</a:t>
            </a:r>
            <a:r>
              <a:rPr lang="tr-TR" sz="9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empty</a:t>
            </a:r>
            <a:r>
              <a:rPr lang="tr-TR" sz="9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stack</a:t>
            </a:r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pt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1"/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pt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-&gt;items[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pt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-&gt;top];</a:t>
            </a:r>
          </a:p>
          <a:p>
            <a:pPr lvl="1"/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exit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900" dirty="0">
                <a:solidFill>
                  <a:srgbClr val="6F008A"/>
                </a:solidFill>
                <a:latin typeface="Consolas" panose="020B0609020204030204" pitchFamily="49" charset="0"/>
              </a:rPr>
              <a:t>EXIT_FAILURE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 Utility function to pop top element from the stack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pop(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stack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pt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tr-TR" sz="9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tr-TR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check</a:t>
            </a:r>
            <a:r>
              <a:rPr lang="tr-TR" sz="9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for</a:t>
            </a:r>
            <a:r>
              <a:rPr lang="tr-TR" sz="9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stack</a:t>
            </a:r>
            <a:r>
              <a:rPr lang="tr-TR" sz="9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underflow</a:t>
            </a:r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pt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1"/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UnderFlow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\</a:t>
            </a:r>
            <a:r>
              <a:rPr lang="en-US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nProgram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 Terminated\n"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exit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900" dirty="0">
                <a:solidFill>
                  <a:srgbClr val="6F008A"/>
                </a:solidFill>
                <a:latin typeface="Consolas" panose="020B0609020204030204" pitchFamily="49" charset="0"/>
              </a:rPr>
              <a:t>EXIT_FAILURE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tr-TR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Removing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 %d\n"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peek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pt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1"/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 decrement stack size by 1 and (optionally) return the popped element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pt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-&gt;items[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pt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-&gt;top--];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01858753-E153-4835-925F-F4E2A79362D6}"/>
              </a:ext>
            </a:extLst>
          </p:cNvPr>
          <p:cNvSpPr/>
          <p:nvPr/>
        </p:nvSpPr>
        <p:spPr>
          <a:xfrm>
            <a:off x="429088" y="1200328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 Utility function to initialize stack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stack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newStack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capacity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stack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stack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*)malloc(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stack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1"/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pt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maxsize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capacity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pt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-&gt;top = -1;</a:t>
            </a:r>
          </a:p>
          <a:p>
            <a:pPr lvl="1"/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-&gt;items = 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*)malloc(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 *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capacity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pt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0"/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 Utility function to return the size of the stack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size(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stack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pt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0"/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       </a:t>
            </a:r>
            <a:r>
              <a:rPr lang="tr-T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pt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-&gt;top + 1;</a:t>
            </a:r>
          </a:p>
          <a:p>
            <a:pPr lvl="0"/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0"/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 Utility function to check if the stack is empty or not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stack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pt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0"/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pt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-&gt;top == -1;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 or return size(</a:t>
            </a:r>
            <a:r>
              <a:rPr lang="en-US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pt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) == 0;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0"/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 Utility function to check if the stack is full or not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isFull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stack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pt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0"/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pt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-&gt;top == 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pt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maxsize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- 1;</a:t>
            </a:r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tr-TR" sz="900" dirty="0">
                <a:solidFill>
                  <a:srgbClr val="008000"/>
                </a:solidFill>
                <a:latin typeface="Consolas" panose="020B0609020204030204" pitchFamily="49" charset="0"/>
              </a:rPr>
              <a:t>     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 or return size(</a:t>
            </a:r>
            <a:r>
              <a:rPr lang="en-US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pt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) == </a:t>
            </a:r>
            <a:r>
              <a:rPr lang="en-US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pt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-&gt;</a:t>
            </a:r>
            <a:r>
              <a:rPr lang="en-US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maxsize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0"/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stackStorageFree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stack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stk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free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stk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items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free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stk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sz="900" dirty="0"/>
          </a:p>
          <a:p>
            <a:pPr lvl="0"/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806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95DDAEA-CD33-44C9-815C-135FACCEEA54}"/>
              </a:ext>
            </a:extLst>
          </p:cNvPr>
          <p:cNvSpPr/>
          <p:nvPr/>
        </p:nvSpPr>
        <p:spPr>
          <a:xfrm>
            <a:off x="1757995" y="44390"/>
            <a:ext cx="2628900" cy="1771650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AB4AFC-4A41-44BD-B4F3-A0FD1DAD16FD}"/>
              </a:ext>
            </a:extLst>
          </p:cNvPr>
          <p:cNvSpPr/>
          <p:nvPr/>
        </p:nvSpPr>
        <p:spPr>
          <a:xfrm>
            <a:off x="4876005" y="53141"/>
            <a:ext cx="2858498" cy="177165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1AAF58-9E07-4119-8705-FE7626A87753}"/>
              </a:ext>
            </a:extLst>
          </p:cNvPr>
          <p:cNvSpPr/>
          <p:nvPr/>
        </p:nvSpPr>
        <p:spPr>
          <a:xfrm>
            <a:off x="7888986" y="0"/>
            <a:ext cx="2628900" cy="1771650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12">
            <a:extLst>
              <a:ext uri="{FF2B5EF4-FFF2-40B4-BE49-F238E27FC236}">
                <a16:creationId xmlns:a16="http://schemas.microsoft.com/office/drawing/2014/main" id="{7D55495C-D7F9-48AA-9E60-16345302F50C}"/>
              </a:ext>
            </a:extLst>
          </p:cNvPr>
          <p:cNvSpPr>
            <a:spLocks noChangeAspect="1"/>
          </p:cNvSpPr>
          <p:nvPr/>
        </p:nvSpPr>
        <p:spPr>
          <a:xfrm>
            <a:off x="2046128" y="597095"/>
            <a:ext cx="428625" cy="510784"/>
          </a:xfrm>
          <a:custGeom>
            <a:avLst/>
            <a:gdLst/>
            <a:ahLst/>
            <a:cxnLst/>
            <a:rect l="l" t="t" r="r" b="b"/>
            <a:pathLst>
              <a:path w="3312367" h="3947283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" name="Rounded Rectangle 3">
            <a:extLst>
              <a:ext uri="{FF2B5EF4-FFF2-40B4-BE49-F238E27FC236}">
                <a16:creationId xmlns:a16="http://schemas.microsoft.com/office/drawing/2014/main" id="{5C6013EE-DD03-4F6F-93B7-A485FEDE3BF0}"/>
              </a:ext>
            </a:extLst>
          </p:cNvPr>
          <p:cNvSpPr/>
          <p:nvPr/>
        </p:nvSpPr>
        <p:spPr>
          <a:xfrm>
            <a:off x="8055071" y="597095"/>
            <a:ext cx="627505" cy="510784"/>
          </a:xfrm>
          <a:custGeom>
            <a:avLst/>
            <a:gdLst/>
            <a:ahLst/>
            <a:cxnLst/>
            <a:rect l="l" t="t" r="r" b="b"/>
            <a:pathLst>
              <a:path w="2481182" h="2019660">
                <a:moveTo>
                  <a:pt x="1240591" y="1481245"/>
                </a:moveTo>
                <a:cubicBezTo>
                  <a:pt x="1201062" y="1481245"/>
                  <a:pt x="1169018" y="1511885"/>
                  <a:pt x="1169018" y="1549682"/>
                </a:cubicBezTo>
                <a:cubicBezTo>
                  <a:pt x="1169018" y="1587479"/>
                  <a:pt x="1201062" y="1618119"/>
                  <a:pt x="1240591" y="1618119"/>
                </a:cubicBezTo>
                <a:cubicBezTo>
                  <a:pt x="1280120" y="1618119"/>
                  <a:pt x="1312164" y="1587479"/>
                  <a:pt x="1312164" y="1549682"/>
                </a:cubicBezTo>
                <a:cubicBezTo>
                  <a:pt x="1312164" y="1511885"/>
                  <a:pt x="1280120" y="1481245"/>
                  <a:pt x="1240591" y="1481245"/>
                </a:cubicBezTo>
                <a:close/>
                <a:moveTo>
                  <a:pt x="95430" y="81527"/>
                </a:moveTo>
                <a:lnTo>
                  <a:pt x="95430" y="91249"/>
                </a:lnTo>
                <a:lnTo>
                  <a:pt x="95430" y="1336786"/>
                </a:lnTo>
                <a:lnTo>
                  <a:pt x="95430" y="1414360"/>
                </a:lnTo>
                <a:lnTo>
                  <a:pt x="2385752" y="1414360"/>
                </a:lnTo>
                <a:lnTo>
                  <a:pt x="2385752" y="1336786"/>
                </a:lnTo>
                <a:lnTo>
                  <a:pt x="2385752" y="91249"/>
                </a:lnTo>
                <a:lnTo>
                  <a:pt x="2385752" y="81527"/>
                </a:lnTo>
                <a:close/>
                <a:moveTo>
                  <a:pt x="82232" y="0"/>
                </a:moveTo>
                <a:lnTo>
                  <a:pt x="2398950" y="0"/>
                </a:lnTo>
                <a:cubicBezTo>
                  <a:pt x="2444366" y="0"/>
                  <a:pt x="2481182" y="33399"/>
                  <a:pt x="2481182" y="74597"/>
                </a:cubicBezTo>
                <a:lnTo>
                  <a:pt x="2481182" y="1613510"/>
                </a:lnTo>
                <a:cubicBezTo>
                  <a:pt x="2481182" y="1654709"/>
                  <a:pt x="2444366" y="1688107"/>
                  <a:pt x="2398950" y="1688107"/>
                </a:cubicBezTo>
                <a:lnTo>
                  <a:pt x="1569038" y="1688107"/>
                </a:lnTo>
                <a:lnTo>
                  <a:pt x="1643796" y="1974036"/>
                </a:lnTo>
                <a:lnTo>
                  <a:pt x="1876791" y="1974036"/>
                </a:lnTo>
                <a:cubicBezTo>
                  <a:pt x="1881184" y="1974036"/>
                  <a:pt x="1884744" y="1977440"/>
                  <a:pt x="1884744" y="1981640"/>
                </a:cubicBezTo>
                <a:lnTo>
                  <a:pt x="1884744" y="2012056"/>
                </a:lnTo>
                <a:cubicBezTo>
                  <a:pt x="1884744" y="2016256"/>
                  <a:pt x="1881184" y="2019660"/>
                  <a:pt x="1876791" y="2019660"/>
                </a:cubicBezTo>
                <a:lnTo>
                  <a:pt x="604391" y="2019660"/>
                </a:lnTo>
                <a:cubicBezTo>
                  <a:pt x="599998" y="2019660"/>
                  <a:pt x="596438" y="2016256"/>
                  <a:pt x="596438" y="2012056"/>
                </a:cubicBezTo>
                <a:lnTo>
                  <a:pt x="596438" y="1981640"/>
                </a:lnTo>
                <a:cubicBezTo>
                  <a:pt x="596438" y="1977440"/>
                  <a:pt x="599998" y="1974036"/>
                  <a:pt x="604391" y="1974036"/>
                </a:cubicBezTo>
                <a:lnTo>
                  <a:pt x="837388" y="1974036"/>
                </a:lnTo>
                <a:lnTo>
                  <a:pt x="912145" y="1688107"/>
                </a:lnTo>
                <a:lnTo>
                  <a:pt x="82232" y="1688107"/>
                </a:lnTo>
                <a:cubicBezTo>
                  <a:pt x="36817" y="1688107"/>
                  <a:pt x="0" y="1654709"/>
                  <a:pt x="0" y="1613510"/>
                </a:cubicBezTo>
                <a:lnTo>
                  <a:pt x="0" y="74597"/>
                </a:lnTo>
                <a:cubicBezTo>
                  <a:pt x="0" y="33399"/>
                  <a:pt x="36817" y="0"/>
                  <a:pt x="82232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700"/>
          </a:p>
        </p:txBody>
      </p:sp>
      <p:sp>
        <p:nvSpPr>
          <p:cNvPr id="8" name="Trapezoid 18">
            <a:extLst>
              <a:ext uri="{FF2B5EF4-FFF2-40B4-BE49-F238E27FC236}">
                <a16:creationId xmlns:a16="http://schemas.microsoft.com/office/drawing/2014/main" id="{40605136-6FD3-458B-8CFF-0C4B7F3B24C2}"/>
              </a:ext>
            </a:extLst>
          </p:cNvPr>
          <p:cNvSpPr/>
          <p:nvPr/>
        </p:nvSpPr>
        <p:spPr>
          <a:xfrm rot="10800000">
            <a:off x="5007777" y="627487"/>
            <a:ext cx="813253" cy="450000"/>
          </a:xfrm>
          <a:custGeom>
            <a:avLst/>
            <a:gdLst/>
            <a:ahLst/>
            <a:cxnLst/>
            <a:rect l="l" t="t" r="r" b="b"/>
            <a:pathLst>
              <a:path w="2513902" h="1391026">
                <a:moveTo>
                  <a:pt x="1390337" y="97116"/>
                </a:moveTo>
                <a:lnTo>
                  <a:pt x="1390337" y="72919"/>
                </a:lnTo>
                <a:lnTo>
                  <a:pt x="1123565" y="72919"/>
                </a:lnTo>
                <a:lnTo>
                  <a:pt x="1123565" y="97116"/>
                </a:lnTo>
                <a:close/>
                <a:moveTo>
                  <a:pt x="2178715" y="1323989"/>
                </a:moveTo>
                <a:lnTo>
                  <a:pt x="2178715" y="217871"/>
                </a:lnTo>
                <a:lnTo>
                  <a:pt x="335187" y="217871"/>
                </a:lnTo>
                <a:lnTo>
                  <a:pt x="335187" y="1323989"/>
                </a:lnTo>
                <a:close/>
                <a:moveTo>
                  <a:pt x="2190205" y="1391026"/>
                </a:moveTo>
                <a:lnTo>
                  <a:pt x="323696" y="1391026"/>
                </a:lnTo>
                <a:cubicBezTo>
                  <a:pt x="293019" y="1391026"/>
                  <a:pt x="268149" y="1366157"/>
                  <a:pt x="268149" y="1335479"/>
                </a:cubicBezTo>
                <a:lnTo>
                  <a:pt x="268149" y="117315"/>
                </a:lnTo>
                <a:lnTo>
                  <a:pt x="0" y="117315"/>
                </a:lnTo>
                <a:lnTo>
                  <a:pt x="0" y="50278"/>
                </a:lnTo>
                <a:lnTo>
                  <a:pt x="65286" y="0"/>
                </a:lnTo>
                <a:lnTo>
                  <a:pt x="2448616" y="0"/>
                </a:lnTo>
                <a:lnTo>
                  <a:pt x="2513902" y="50278"/>
                </a:lnTo>
                <a:lnTo>
                  <a:pt x="2513902" y="117315"/>
                </a:lnTo>
                <a:lnTo>
                  <a:pt x="2245752" y="117315"/>
                </a:lnTo>
                <a:lnTo>
                  <a:pt x="2245752" y="1335479"/>
                </a:lnTo>
                <a:cubicBezTo>
                  <a:pt x="2245752" y="1366157"/>
                  <a:pt x="2220883" y="1391026"/>
                  <a:pt x="2190205" y="1391026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1936F9-DC9C-41BF-A3E5-764E0830FA22}"/>
              </a:ext>
            </a:extLst>
          </p:cNvPr>
          <p:cNvSpPr txBox="1"/>
          <p:nvPr/>
        </p:nvSpPr>
        <p:spPr>
          <a:xfrm>
            <a:off x="8899234" y="217189"/>
            <a:ext cx="14019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>
                <a:solidFill>
                  <a:schemeClr val="bg1"/>
                </a:solidFill>
                <a:cs typeface="Arial" pitchFamily="34" charset="0"/>
              </a:rPr>
              <a:t>INFIX</a:t>
            </a:r>
          </a:p>
          <a:p>
            <a:endParaRPr lang="tr-T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tr-TR" sz="1200" dirty="0">
                <a:solidFill>
                  <a:schemeClr val="bg1"/>
                </a:solidFill>
                <a:cs typeface="Arial" pitchFamily="34" charset="0"/>
              </a:rPr>
              <a:t>PREFIX </a:t>
            </a:r>
          </a:p>
          <a:p>
            <a:endParaRPr lang="tr-T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tr-TR" sz="1200" dirty="0">
                <a:solidFill>
                  <a:schemeClr val="bg1"/>
                </a:solidFill>
                <a:cs typeface="Arial" pitchFamily="34" charset="0"/>
              </a:rPr>
              <a:t>POSTFIX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EAD02E-1294-4415-8FFD-FD0AEB4A5458}"/>
              </a:ext>
            </a:extLst>
          </p:cNvPr>
          <p:cNvSpPr txBox="1"/>
          <p:nvPr/>
        </p:nvSpPr>
        <p:spPr>
          <a:xfrm>
            <a:off x="5821030" y="114480"/>
            <a:ext cx="19840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u="sng" dirty="0" err="1">
                <a:hlinkClick r:id="rId2"/>
              </a:rPr>
              <a:t>Edsger</a:t>
            </a:r>
            <a:r>
              <a:rPr lang="tr-TR" sz="1600" u="sng" dirty="0">
                <a:hlinkClick r:id="rId2"/>
              </a:rPr>
              <a:t> </a:t>
            </a:r>
            <a:r>
              <a:rPr lang="tr-TR" sz="1600" u="sng" dirty="0" err="1">
                <a:hlinkClick r:id="rId2"/>
              </a:rPr>
              <a:t>Dijkstra</a:t>
            </a:r>
            <a:endParaRPr lang="tr-TR" sz="1600" u="sng" dirty="0"/>
          </a:p>
          <a:p>
            <a:endParaRPr lang="tr-TR" altLang="ko-KR" sz="1200" u="sng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tr-TR" sz="1200" dirty="0">
                <a:solidFill>
                  <a:schemeClr val="bg1"/>
                </a:solidFill>
                <a:cs typeface="Arial" pitchFamily="34" charset="0"/>
              </a:rPr>
              <a:t>1961'de </a:t>
            </a:r>
            <a:r>
              <a:rPr lang="tr-TR" sz="1200" dirty="0" err="1">
                <a:solidFill>
                  <a:schemeClr val="bg1"/>
                </a:solidFill>
                <a:cs typeface="Arial" pitchFamily="34" charset="0"/>
              </a:rPr>
              <a:t>Mathematisch</a:t>
            </a:r>
            <a:r>
              <a:rPr lang="tr-T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tr-TR" sz="1200" dirty="0" err="1">
                <a:solidFill>
                  <a:schemeClr val="bg1"/>
                </a:solidFill>
                <a:cs typeface="Arial" pitchFamily="34" charset="0"/>
              </a:rPr>
              <a:t>Centrum</a:t>
            </a:r>
            <a:r>
              <a:rPr lang="tr-TR" sz="1200" dirty="0">
                <a:solidFill>
                  <a:schemeClr val="bg1"/>
                </a:solidFill>
                <a:cs typeface="Arial" pitchFamily="34" charset="0"/>
              </a:rPr>
              <a:t> raporunda </a:t>
            </a:r>
            <a:r>
              <a:rPr lang="tr-TR" sz="1200" dirty="0" err="1">
                <a:solidFill>
                  <a:schemeClr val="bg1"/>
                </a:solidFill>
                <a:cs typeface="Arial" pitchFamily="34" charset="0"/>
              </a:rPr>
              <a:t>infix</a:t>
            </a:r>
            <a:r>
              <a:rPr lang="tr-TR" sz="1200" dirty="0">
                <a:solidFill>
                  <a:schemeClr val="bg1"/>
                </a:solidFill>
                <a:cs typeface="Arial" pitchFamily="34" charset="0"/>
              </a:rPr>
              <a:t> gösteriminde belirtilen matematiksel ifadeleri ayrıştırmak için bir yöntem tanımladı.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E22BC6-1759-4CEB-A69E-5F4C8A8C4045}"/>
              </a:ext>
            </a:extLst>
          </p:cNvPr>
          <p:cNvSpPr txBox="1"/>
          <p:nvPr/>
        </p:nvSpPr>
        <p:spPr>
          <a:xfrm>
            <a:off x="2446458" y="196145"/>
            <a:ext cx="219610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/>
              <a:t>Jan </a:t>
            </a:r>
            <a:r>
              <a:rPr lang="tr-TR" sz="1600" b="1" dirty="0" err="1"/>
              <a:t>Lukasiewicz</a:t>
            </a:r>
            <a:r>
              <a:rPr lang="tr-TR" sz="1600" b="1" dirty="0"/>
              <a:t> </a:t>
            </a:r>
          </a:p>
          <a:p>
            <a:endParaRPr lang="tr-TR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tr-TR" altLang="ko-KR" sz="1200" dirty="0">
                <a:solidFill>
                  <a:schemeClr val="bg1"/>
                </a:solidFill>
                <a:cs typeface="Arial" pitchFamily="34" charset="0"/>
              </a:rPr>
              <a:t>1920'lerin başlarında, Polonyalı matematikçi operatörlerin </a:t>
            </a:r>
            <a:r>
              <a:rPr lang="tr-TR" altLang="ko-KR" sz="1200" dirty="0" err="1">
                <a:solidFill>
                  <a:schemeClr val="bg1"/>
                </a:solidFill>
                <a:cs typeface="Arial" pitchFamily="34" charset="0"/>
              </a:rPr>
              <a:t>operanddan</a:t>
            </a:r>
            <a:r>
              <a:rPr lang="tr-TR" altLang="ko-KR" sz="1200" dirty="0">
                <a:solidFill>
                  <a:schemeClr val="bg1"/>
                </a:solidFill>
                <a:cs typeface="Arial" pitchFamily="34" charset="0"/>
              </a:rPr>
              <a:t> önce yazıldıklarını keşfetti.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80607B-F20B-4EFF-A478-FA24CB2B9526}"/>
              </a:ext>
            </a:extLst>
          </p:cNvPr>
          <p:cNvSpPr txBox="1"/>
          <p:nvPr/>
        </p:nvSpPr>
        <p:spPr>
          <a:xfrm>
            <a:off x="0" y="2265002"/>
            <a:ext cx="12192000" cy="553998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tr-TR" sz="36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Shunting-Yard</a:t>
            </a:r>
            <a:r>
              <a:rPr lang="tr-TR" sz="3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tr-TR" sz="36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Algorithm</a:t>
            </a:r>
            <a:endParaRPr lang="ko-KR" altLang="en-US" sz="36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1026" name="Picture 2" descr="ShuntingYard algorithm in Scala — Xebia Blog">
            <a:extLst>
              <a:ext uri="{FF2B5EF4-FFF2-40B4-BE49-F238E27FC236}">
                <a16:creationId xmlns:a16="http://schemas.microsoft.com/office/drawing/2014/main" id="{5CB31EF3-A18D-441E-B269-AD858B88B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186" y="3808521"/>
            <a:ext cx="3256089" cy="1802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7136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85D84FB-B9AD-451C-B829-31C0171022DC}"/>
              </a:ext>
            </a:extLst>
          </p:cNvPr>
          <p:cNvSpPr/>
          <p:nvPr/>
        </p:nvSpPr>
        <p:spPr>
          <a:xfrm>
            <a:off x="0" y="2881509"/>
            <a:ext cx="12192000" cy="221234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876A8B0-F0B1-42BF-8A04-031CD38047D4}"/>
              </a:ext>
            </a:extLst>
          </p:cNvPr>
          <p:cNvSpPr/>
          <p:nvPr/>
        </p:nvSpPr>
        <p:spPr>
          <a:xfrm>
            <a:off x="1040349" y="2258017"/>
            <a:ext cx="1260000" cy="126000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F91A248-0092-4FFA-9BC8-2BB7FCCE3FA7}"/>
              </a:ext>
            </a:extLst>
          </p:cNvPr>
          <p:cNvSpPr/>
          <p:nvPr/>
        </p:nvSpPr>
        <p:spPr>
          <a:xfrm>
            <a:off x="1040349" y="4264854"/>
            <a:ext cx="1260000" cy="1260000"/>
          </a:xfrm>
          <a:prstGeom prst="ellipse">
            <a:avLst/>
          </a:prstGeom>
          <a:solidFill>
            <a:schemeClr val="accent3"/>
          </a:solidFill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Plus 7">
            <a:extLst>
              <a:ext uri="{FF2B5EF4-FFF2-40B4-BE49-F238E27FC236}">
                <a16:creationId xmlns:a16="http://schemas.microsoft.com/office/drawing/2014/main" id="{11C3043C-D25A-43CF-AD35-55248B7A5FB6}"/>
              </a:ext>
            </a:extLst>
          </p:cNvPr>
          <p:cNvSpPr/>
          <p:nvPr/>
        </p:nvSpPr>
        <p:spPr>
          <a:xfrm>
            <a:off x="1321126" y="3534320"/>
            <a:ext cx="698446" cy="698446"/>
          </a:xfrm>
          <a:prstGeom prst="mathPl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CCD7FC-BBF6-4FDA-AE2A-B92608B25595}"/>
              </a:ext>
            </a:extLst>
          </p:cNvPr>
          <p:cNvSpPr/>
          <p:nvPr/>
        </p:nvSpPr>
        <p:spPr>
          <a:xfrm>
            <a:off x="3888020" y="2757507"/>
            <a:ext cx="2304256" cy="2304256"/>
          </a:xfrm>
          <a:prstGeom prst="ellipse">
            <a:avLst/>
          </a:prstGeom>
          <a:solidFill>
            <a:schemeClr val="accent4"/>
          </a:solidFill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809E9A-1E34-43B3-98EB-0F9EA7527CD5}"/>
              </a:ext>
            </a:extLst>
          </p:cNvPr>
          <p:cNvSpPr txBox="1"/>
          <p:nvPr/>
        </p:nvSpPr>
        <p:spPr>
          <a:xfrm>
            <a:off x="6844592" y="2992401"/>
            <a:ext cx="4576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err="1">
                <a:solidFill>
                  <a:schemeClr val="accent4"/>
                </a:solidFill>
                <a:cs typeface="Arial" pitchFamily="34" charset="0"/>
              </a:rPr>
              <a:t>Prefix</a:t>
            </a:r>
            <a:r>
              <a:rPr lang="tr-TR" sz="2400" dirty="0">
                <a:solidFill>
                  <a:schemeClr val="accent4"/>
                </a:solidFill>
                <a:cs typeface="Arial" pitchFamily="34" charset="0"/>
              </a:rPr>
              <a:t> </a:t>
            </a:r>
            <a:r>
              <a:rPr lang="tr-TR" sz="2400" dirty="0" err="1">
                <a:solidFill>
                  <a:schemeClr val="accent4"/>
                </a:solidFill>
                <a:cs typeface="Arial" pitchFamily="34" charset="0"/>
              </a:rPr>
              <a:t>notasyonu</a:t>
            </a:r>
            <a:r>
              <a:rPr lang="tr-TR" sz="2800" dirty="0">
                <a:solidFill>
                  <a:schemeClr val="accent4"/>
                </a:solidFill>
                <a:cs typeface="Arial" pitchFamily="34" charset="0"/>
              </a:rPr>
              <a:t>:</a:t>
            </a:r>
            <a:endParaRPr lang="en-US" altLang="ko-KR" sz="2800" dirty="0">
              <a:solidFill>
                <a:schemeClr val="accent4"/>
              </a:solidFill>
              <a:cs typeface="Arial" pitchFamily="34" charset="0"/>
            </a:endParaRPr>
          </a:p>
          <a:p>
            <a:endParaRPr lang="ko-KR" altLang="en-US" sz="2800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C4C05D-D04F-49D5-9FE0-663ACF7F82B8}"/>
              </a:ext>
            </a:extLst>
          </p:cNvPr>
          <p:cNvSpPr txBox="1"/>
          <p:nvPr/>
        </p:nvSpPr>
        <p:spPr>
          <a:xfrm>
            <a:off x="6893113" y="3432581"/>
            <a:ext cx="48520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 err="1">
                <a:solidFill>
                  <a:schemeClr val="bg1"/>
                </a:solidFill>
              </a:rPr>
              <a:t>Prefix</a:t>
            </a:r>
            <a:r>
              <a:rPr lang="tr-TR" sz="1400" dirty="0">
                <a:solidFill>
                  <a:schemeClr val="bg1"/>
                </a:solidFill>
              </a:rPr>
              <a:t> </a:t>
            </a:r>
            <a:r>
              <a:rPr lang="tr-TR" sz="1400" dirty="0" err="1">
                <a:solidFill>
                  <a:schemeClr val="bg1"/>
                </a:solidFill>
              </a:rPr>
              <a:t>notasyonunda</a:t>
            </a:r>
            <a:r>
              <a:rPr lang="tr-TR" sz="1400" dirty="0">
                <a:solidFill>
                  <a:schemeClr val="bg1"/>
                </a:solidFill>
              </a:rPr>
              <a:t> (PN, </a:t>
            </a:r>
            <a:r>
              <a:rPr lang="tr-TR" sz="1400" dirty="0" err="1">
                <a:solidFill>
                  <a:schemeClr val="bg1"/>
                </a:solidFill>
              </a:rPr>
              <a:t>polish</a:t>
            </a:r>
            <a:r>
              <a:rPr lang="tr-TR" sz="1400" dirty="0">
                <a:solidFill>
                  <a:schemeClr val="bg1"/>
                </a:solidFill>
              </a:rPr>
              <a:t> </a:t>
            </a:r>
            <a:r>
              <a:rPr lang="tr-TR" sz="1400" dirty="0" err="1">
                <a:solidFill>
                  <a:schemeClr val="bg1"/>
                </a:solidFill>
              </a:rPr>
              <a:t>notation</a:t>
            </a:r>
            <a:r>
              <a:rPr lang="tr-TR" sz="1400" dirty="0">
                <a:solidFill>
                  <a:schemeClr val="bg1"/>
                </a:solidFill>
              </a:rPr>
              <a:t>) operatörler, </a:t>
            </a:r>
            <a:r>
              <a:rPr lang="tr-TR" sz="1400" dirty="0" err="1">
                <a:solidFill>
                  <a:schemeClr val="bg1"/>
                </a:solidFill>
              </a:rPr>
              <a:t>operandlarından</a:t>
            </a:r>
            <a:r>
              <a:rPr lang="tr-TR" sz="1400" dirty="0">
                <a:solidFill>
                  <a:schemeClr val="bg1"/>
                </a:solidFill>
              </a:rPr>
              <a:t> önce yazılır.</a:t>
            </a:r>
          </a:p>
          <a:p>
            <a:endParaRPr lang="tr-TR" sz="1600" dirty="0">
              <a:solidFill>
                <a:schemeClr val="bg1"/>
              </a:solidFill>
            </a:endParaRPr>
          </a:p>
          <a:p>
            <a:r>
              <a:rPr lang="tr-TR" sz="1600" dirty="0">
                <a:solidFill>
                  <a:schemeClr val="bg1"/>
                </a:solidFill>
              </a:rPr>
              <a:t>2+4*6   </a:t>
            </a:r>
            <a:r>
              <a:rPr lang="tr-TR" sz="1600" dirty="0">
                <a:solidFill>
                  <a:schemeClr val="bg1"/>
                </a:solidFill>
                <a:sym typeface="Wingdings" panose="05000000000000000000" pitchFamily="2" charset="2"/>
              </a:rPr>
              <a:t>  </a:t>
            </a:r>
            <a:r>
              <a:rPr lang="tr-TR" sz="1600" dirty="0">
                <a:solidFill>
                  <a:schemeClr val="bg1"/>
                </a:solidFill>
              </a:rPr>
              <a:t>+2*46     veya    (2+4)*6 </a:t>
            </a:r>
            <a:r>
              <a:rPr lang="tr-TR" sz="1600" dirty="0">
                <a:solidFill>
                  <a:schemeClr val="bg1"/>
                </a:solidFill>
                <a:sym typeface="Wingdings" panose="05000000000000000000" pitchFamily="2" charset="2"/>
              </a:rPr>
              <a:t>  </a:t>
            </a:r>
            <a:r>
              <a:rPr lang="tr-TR" sz="1600" dirty="0">
                <a:solidFill>
                  <a:schemeClr val="bg1"/>
                </a:solidFill>
              </a:rPr>
              <a:t>*+246</a:t>
            </a:r>
            <a:endParaRPr lang="en-US" altLang="ko-KR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Equal 10">
            <a:extLst>
              <a:ext uri="{FF2B5EF4-FFF2-40B4-BE49-F238E27FC236}">
                <a16:creationId xmlns:a16="http://schemas.microsoft.com/office/drawing/2014/main" id="{CE62953F-05A7-46F6-9AD3-7BC00397F0F2}"/>
              </a:ext>
            </a:extLst>
          </p:cNvPr>
          <p:cNvSpPr/>
          <p:nvPr/>
        </p:nvSpPr>
        <p:spPr>
          <a:xfrm>
            <a:off x="2626307" y="3559999"/>
            <a:ext cx="647088" cy="647088"/>
          </a:xfrm>
          <a:prstGeom prst="mathEqual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36D2BC-9E0C-498C-890B-EB242CB1C671}"/>
              </a:ext>
            </a:extLst>
          </p:cNvPr>
          <p:cNvSpPr txBox="1"/>
          <p:nvPr/>
        </p:nvSpPr>
        <p:spPr>
          <a:xfrm>
            <a:off x="3877125" y="4095183"/>
            <a:ext cx="2304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Prefix</a:t>
            </a:r>
            <a:r>
              <a:rPr lang="tr-TR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-POSTFIX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ABF9A0-FD1B-4FF5-AF08-64CAC0DAB602}"/>
              </a:ext>
            </a:extLst>
          </p:cNvPr>
          <p:cNvSpPr txBox="1"/>
          <p:nvPr/>
        </p:nvSpPr>
        <p:spPr>
          <a:xfrm>
            <a:off x="2517738" y="5215705"/>
            <a:ext cx="391865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Operatörlerin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önceliği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vardır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parantezler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bu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önceliği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geçersiz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kılar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Birçok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program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anında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ayrıştırma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hesaplamasını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gerektirir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Bunu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yapmanın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çok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iyi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bir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yolu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infix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notasyonundan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bazı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ara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formata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dönüştürmektir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  <a:endParaRPr lang="tr-TR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Bu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durumda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ters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lehçe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notasyonu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adı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verilen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çok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yaygın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basit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bir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format </a:t>
            </a:r>
            <a:r>
              <a:rPr lang="tr-TR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kullanılmıştır.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F65705F-ED8E-4741-82FB-D53FEC113030}"/>
              </a:ext>
            </a:extLst>
          </p:cNvPr>
          <p:cNvGrpSpPr/>
          <p:nvPr/>
        </p:nvGrpSpPr>
        <p:grpSpPr>
          <a:xfrm>
            <a:off x="2517738" y="856743"/>
            <a:ext cx="3918658" cy="1042175"/>
            <a:chOff x="539552" y="3029577"/>
            <a:chExt cx="1872208" cy="104217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5979102-0D54-4D67-BA49-77478B00AE61}"/>
                </a:ext>
              </a:extLst>
            </p:cNvPr>
            <p:cNvSpPr txBox="1"/>
            <p:nvPr/>
          </p:nvSpPr>
          <p:spPr>
            <a:xfrm>
              <a:off x="539552" y="3271533"/>
              <a:ext cx="1872208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Bilgisayar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biliminde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tr-TR" sz="1400" b="1" dirty="0" err="1"/>
                <a:t>shunting-yard</a:t>
              </a:r>
              <a:r>
                <a:rPr lang="tr-TR" b="1" dirty="0"/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algoritması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infix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gösteriminde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belirtilen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matematiksel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ifadeleri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ayrıştırmak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için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bir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yöntemdir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A282F9B-49CE-44E9-B681-A6968AD3CDB2}"/>
                </a:ext>
              </a:extLst>
            </p:cNvPr>
            <p:cNvSpPr txBox="1"/>
            <p:nvPr/>
          </p:nvSpPr>
          <p:spPr>
            <a:xfrm>
              <a:off x="539552" y="3029577"/>
              <a:ext cx="18722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Tanım: 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18" name="Elbow Connector 5">
            <a:extLst>
              <a:ext uri="{FF2B5EF4-FFF2-40B4-BE49-F238E27FC236}">
                <a16:creationId xmlns:a16="http://schemas.microsoft.com/office/drawing/2014/main" id="{25748B69-F2A2-465E-93D4-D05B462A16E1}"/>
              </a:ext>
            </a:extLst>
          </p:cNvPr>
          <p:cNvCxnSpPr>
            <a:cxnSpLocks/>
          </p:cNvCxnSpPr>
          <p:nvPr/>
        </p:nvCxnSpPr>
        <p:spPr>
          <a:xfrm rot="10800000" flipV="1">
            <a:off x="1670914" y="2042017"/>
            <a:ext cx="720000" cy="216000"/>
          </a:xfrm>
          <a:prstGeom prst="bentConnector2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30">
            <a:extLst>
              <a:ext uri="{FF2B5EF4-FFF2-40B4-BE49-F238E27FC236}">
                <a16:creationId xmlns:a16="http://schemas.microsoft.com/office/drawing/2014/main" id="{8DC464EE-73A5-44AB-898A-A504387F7F06}"/>
              </a:ext>
            </a:extLst>
          </p:cNvPr>
          <p:cNvCxnSpPr>
            <a:cxnSpLocks/>
          </p:cNvCxnSpPr>
          <p:nvPr/>
        </p:nvCxnSpPr>
        <p:spPr>
          <a:xfrm rot="10800000">
            <a:off x="1670914" y="5599808"/>
            <a:ext cx="720000" cy="216000"/>
          </a:xfrm>
          <a:prstGeom prst="bentConnector2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0BA2410-C723-4070-990F-1282CFD799D6}"/>
              </a:ext>
            </a:extLst>
          </p:cNvPr>
          <p:cNvGrpSpPr/>
          <p:nvPr/>
        </p:nvGrpSpPr>
        <p:grpSpPr>
          <a:xfrm>
            <a:off x="4477067" y="3197243"/>
            <a:ext cx="1130986" cy="819601"/>
            <a:chOff x="4477067" y="3197243"/>
            <a:chExt cx="1130986" cy="819601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D260C83-32FD-496F-8C4D-92D48786695E}"/>
                </a:ext>
              </a:extLst>
            </p:cNvPr>
            <p:cNvGrpSpPr/>
            <p:nvPr/>
          </p:nvGrpSpPr>
          <p:grpSpPr>
            <a:xfrm>
              <a:off x="5122819" y="3642094"/>
              <a:ext cx="485234" cy="374750"/>
              <a:chOff x="5122819" y="3605542"/>
              <a:chExt cx="485234" cy="374750"/>
            </a:xfrm>
          </p:grpSpPr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458E74F4-41C7-4566-881E-BFAA6B9CF9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2631" y="3642094"/>
                <a:ext cx="285611" cy="232747"/>
              </a:xfrm>
              <a:prstGeom prst="bentConnector3">
                <a:avLst>
                  <a:gd name="adj1" fmla="val 745"/>
                </a:avLst>
              </a:prstGeom>
              <a:ln w="1905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or: Elbow 31">
                <a:extLst>
                  <a:ext uri="{FF2B5EF4-FFF2-40B4-BE49-F238E27FC236}">
                    <a16:creationId xmlns:a16="http://schemas.microsoft.com/office/drawing/2014/main" id="{1C3C5121-DB56-460A-A7AD-77A470ABDA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2819" y="3605542"/>
                <a:ext cx="485234" cy="374750"/>
              </a:xfrm>
              <a:prstGeom prst="bentConnector3">
                <a:avLst>
                  <a:gd name="adj1" fmla="val 2889"/>
                </a:avLst>
              </a:prstGeom>
              <a:ln w="1905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01C540E-B5C5-4480-8616-0C568DD6D73B}"/>
                </a:ext>
              </a:extLst>
            </p:cNvPr>
            <p:cNvCxnSpPr>
              <a:cxnSpLocks/>
            </p:cNvCxnSpPr>
            <p:nvPr/>
          </p:nvCxnSpPr>
          <p:spPr>
            <a:xfrm>
              <a:off x="5037112" y="3576272"/>
              <a:ext cx="10895" cy="440572"/>
            </a:xfrm>
            <a:prstGeom prst="line">
              <a:avLst/>
            </a:prstGeom>
            <a:ln w="19050">
              <a:solidFill>
                <a:schemeClr val="bg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73ED9AF-C08E-496D-9EEC-07DFC1BE76D0}"/>
                </a:ext>
              </a:extLst>
            </p:cNvPr>
            <p:cNvGrpSpPr/>
            <p:nvPr/>
          </p:nvGrpSpPr>
          <p:grpSpPr>
            <a:xfrm flipH="1">
              <a:off x="4477067" y="3642094"/>
              <a:ext cx="485234" cy="374750"/>
              <a:chOff x="5122819" y="3605542"/>
              <a:chExt cx="485234" cy="374750"/>
            </a:xfrm>
          </p:grpSpPr>
          <p:cxnSp>
            <p:nvCxnSpPr>
              <p:cNvPr id="43" name="Connector: Elbow 42">
                <a:extLst>
                  <a:ext uri="{FF2B5EF4-FFF2-40B4-BE49-F238E27FC236}">
                    <a16:creationId xmlns:a16="http://schemas.microsoft.com/office/drawing/2014/main" id="{C7C64C34-99A6-45DA-9E14-2CD7DDCAFF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2631" y="3642094"/>
                <a:ext cx="285611" cy="232747"/>
              </a:xfrm>
              <a:prstGeom prst="bentConnector3">
                <a:avLst>
                  <a:gd name="adj1" fmla="val 745"/>
                </a:avLst>
              </a:prstGeom>
              <a:ln w="1905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or: Elbow 43">
                <a:extLst>
                  <a:ext uri="{FF2B5EF4-FFF2-40B4-BE49-F238E27FC236}">
                    <a16:creationId xmlns:a16="http://schemas.microsoft.com/office/drawing/2014/main" id="{795A60D3-D176-4625-A6B3-D87090CC05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2819" y="3605542"/>
                <a:ext cx="485234" cy="374750"/>
              </a:xfrm>
              <a:prstGeom prst="bentConnector3">
                <a:avLst>
                  <a:gd name="adj1" fmla="val 2889"/>
                </a:avLst>
              </a:prstGeom>
              <a:ln w="1905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645AE3C0-CFA2-4EB2-87C2-59274358534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572054" y="3197243"/>
              <a:ext cx="936188" cy="504402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</p:grpSp>
      <p:sp>
        <p:nvSpPr>
          <p:cNvPr id="46" name="Freeform 38">
            <a:extLst>
              <a:ext uri="{FF2B5EF4-FFF2-40B4-BE49-F238E27FC236}">
                <a16:creationId xmlns:a16="http://schemas.microsoft.com/office/drawing/2014/main" id="{EF8CD064-05F2-4945-B8DC-A9F56B3C92CD}"/>
              </a:ext>
            </a:extLst>
          </p:cNvPr>
          <p:cNvSpPr>
            <a:spLocks noChangeAspect="1"/>
          </p:cNvSpPr>
          <p:nvPr/>
        </p:nvSpPr>
        <p:spPr>
          <a:xfrm>
            <a:off x="1412003" y="2661773"/>
            <a:ext cx="521208" cy="405555"/>
          </a:xfrm>
          <a:custGeom>
            <a:avLst/>
            <a:gdLst>
              <a:gd name="connsiteX0" fmla="*/ 296870 w 3865288"/>
              <a:gd name="connsiteY0" fmla="*/ 263283 h 3007610"/>
              <a:gd name="connsiteX1" fmla="*/ 1229426 w 3865288"/>
              <a:gd name="connsiteY1" fmla="*/ 364513 h 3007610"/>
              <a:gd name="connsiteX2" fmla="*/ 1461439 w 3865288"/>
              <a:gd name="connsiteY2" fmla="*/ 682388 h 3007610"/>
              <a:gd name="connsiteX3" fmla="*/ 2937058 w 3865288"/>
              <a:gd name="connsiteY3" fmla="*/ 854705 h 3007610"/>
              <a:gd name="connsiteX4" fmla="*/ 3289645 w 3865288"/>
              <a:gd name="connsiteY4" fmla="*/ 1194179 h 3007610"/>
              <a:gd name="connsiteX5" fmla="*/ 3597846 w 3865288"/>
              <a:gd name="connsiteY5" fmla="*/ 3007610 h 3007610"/>
              <a:gd name="connsiteX6" fmla="*/ 346298 w 3865288"/>
              <a:gd name="connsiteY6" fmla="*/ 2636865 h 3007610"/>
              <a:gd name="connsiteX7" fmla="*/ 0 w 3865288"/>
              <a:gd name="connsiteY7" fmla="*/ 502119 h 3007610"/>
              <a:gd name="connsiteX8" fmla="*/ 282628 w 3865288"/>
              <a:gd name="connsiteY8" fmla="*/ 498143 h 3007610"/>
              <a:gd name="connsiteX9" fmla="*/ 296870 w 3865288"/>
              <a:gd name="connsiteY9" fmla="*/ 263283 h 3007610"/>
              <a:gd name="connsiteX10" fmla="*/ 682924 w 3865288"/>
              <a:gd name="connsiteY10" fmla="*/ 0 h 3007610"/>
              <a:gd name="connsiteX11" fmla="*/ 1570028 w 3865288"/>
              <a:gd name="connsiteY11" fmla="*/ 109182 h 3007610"/>
              <a:gd name="connsiteX12" fmla="*/ 1829336 w 3865288"/>
              <a:gd name="connsiteY12" fmla="*/ 436728 h 3007610"/>
              <a:gd name="connsiteX13" fmla="*/ 3664960 w 3865288"/>
              <a:gd name="connsiteY13" fmla="*/ 668740 h 3007610"/>
              <a:gd name="connsiteX14" fmla="*/ 3856028 w 3865288"/>
              <a:gd name="connsiteY14" fmla="*/ 1009934 h 3007610"/>
              <a:gd name="connsiteX15" fmla="*/ 3612623 w 3865288"/>
              <a:gd name="connsiteY15" fmla="*/ 3007017 h 3007610"/>
              <a:gd name="connsiteX16" fmla="*/ 3487539 w 3865288"/>
              <a:gd name="connsiteY16" fmla="*/ 1084997 h 3007610"/>
              <a:gd name="connsiteX17" fmla="*/ 3255527 w 3865288"/>
              <a:gd name="connsiteY17" fmla="*/ 812041 h 3007610"/>
              <a:gd name="connsiteX18" fmla="*/ 1651915 w 3865288"/>
              <a:gd name="connsiteY18" fmla="*/ 614149 h 3007610"/>
              <a:gd name="connsiteX19" fmla="*/ 1372136 w 3865288"/>
              <a:gd name="connsiteY19" fmla="*/ 279779 h 3007610"/>
              <a:gd name="connsiteX20" fmla="*/ 688910 w 3865288"/>
              <a:gd name="connsiteY20" fmla="*/ 177421 h 3007610"/>
              <a:gd name="connsiteX21" fmla="*/ 682924 w 3865288"/>
              <a:gd name="connsiteY21" fmla="*/ 0 h 3007610"/>
              <a:gd name="connsiteX0" fmla="*/ 296870 w 3865288"/>
              <a:gd name="connsiteY0" fmla="*/ 263283 h 3007610"/>
              <a:gd name="connsiteX1" fmla="*/ 1229426 w 3865288"/>
              <a:gd name="connsiteY1" fmla="*/ 364513 h 3007610"/>
              <a:gd name="connsiteX2" fmla="*/ 1461439 w 3865288"/>
              <a:gd name="connsiteY2" fmla="*/ 682388 h 3007610"/>
              <a:gd name="connsiteX3" fmla="*/ 2937058 w 3865288"/>
              <a:gd name="connsiteY3" fmla="*/ 854705 h 3007610"/>
              <a:gd name="connsiteX4" fmla="*/ 3289645 w 3865288"/>
              <a:gd name="connsiteY4" fmla="*/ 1194179 h 3007610"/>
              <a:gd name="connsiteX5" fmla="*/ 3597846 w 3865288"/>
              <a:gd name="connsiteY5" fmla="*/ 3007610 h 3007610"/>
              <a:gd name="connsiteX6" fmla="*/ 346298 w 3865288"/>
              <a:gd name="connsiteY6" fmla="*/ 2636865 h 3007610"/>
              <a:gd name="connsiteX7" fmla="*/ 0 w 3865288"/>
              <a:gd name="connsiteY7" fmla="*/ 502119 h 3007610"/>
              <a:gd name="connsiteX8" fmla="*/ 282628 w 3865288"/>
              <a:gd name="connsiteY8" fmla="*/ 498143 h 3007610"/>
              <a:gd name="connsiteX9" fmla="*/ 296870 w 3865288"/>
              <a:gd name="connsiteY9" fmla="*/ 263283 h 3007610"/>
              <a:gd name="connsiteX10" fmla="*/ 682924 w 3865288"/>
              <a:gd name="connsiteY10" fmla="*/ 0 h 3007610"/>
              <a:gd name="connsiteX11" fmla="*/ 1570028 w 3865288"/>
              <a:gd name="connsiteY11" fmla="*/ 109182 h 3007610"/>
              <a:gd name="connsiteX12" fmla="*/ 1829336 w 3865288"/>
              <a:gd name="connsiteY12" fmla="*/ 436728 h 3007610"/>
              <a:gd name="connsiteX13" fmla="*/ 3664960 w 3865288"/>
              <a:gd name="connsiteY13" fmla="*/ 668740 h 3007610"/>
              <a:gd name="connsiteX14" fmla="*/ 3856028 w 3865288"/>
              <a:gd name="connsiteY14" fmla="*/ 1009934 h 3007610"/>
              <a:gd name="connsiteX15" fmla="*/ 3612623 w 3865288"/>
              <a:gd name="connsiteY15" fmla="*/ 3007017 h 3007610"/>
              <a:gd name="connsiteX16" fmla="*/ 3487539 w 3865288"/>
              <a:gd name="connsiteY16" fmla="*/ 1084997 h 3007610"/>
              <a:gd name="connsiteX17" fmla="*/ 3255527 w 3865288"/>
              <a:gd name="connsiteY17" fmla="*/ 812041 h 3007610"/>
              <a:gd name="connsiteX18" fmla="*/ 1651915 w 3865288"/>
              <a:gd name="connsiteY18" fmla="*/ 614149 h 3007610"/>
              <a:gd name="connsiteX19" fmla="*/ 1372136 w 3865288"/>
              <a:gd name="connsiteY19" fmla="*/ 279779 h 3007610"/>
              <a:gd name="connsiteX20" fmla="*/ 662094 w 3865288"/>
              <a:gd name="connsiteY20" fmla="*/ 164013 h 3007610"/>
              <a:gd name="connsiteX21" fmla="*/ 682924 w 3865288"/>
              <a:gd name="connsiteY21" fmla="*/ 0 h 300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65288" h="3007610">
                <a:moveTo>
                  <a:pt x="296870" y="263283"/>
                </a:moveTo>
                <a:lnTo>
                  <a:pt x="1229426" y="364513"/>
                </a:lnTo>
                <a:lnTo>
                  <a:pt x="1461439" y="682388"/>
                </a:lnTo>
                <a:lnTo>
                  <a:pt x="2937058" y="854705"/>
                </a:lnTo>
                <a:cubicBezTo>
                  <a:pt x="3245418" y="884374"/>
                  <a:pt x="3271508" y="1057167"/>
                  <a:pt x="3289645" y="1194179"/>
                </a:cubicBezTo>
                <a:lnTo>
                  <a:pt x="3597846" y="3007610"/>
                </a:lnTo>
                <a:lnTo>
                  <a:pt x="346298" y="2636865"/>
                </a:lnTo>
                <a:lnTo>
                  <a:pt x="0" y="502119"/>
                </a:lnTo>
                <a:lnTo>
                  <a:pt x="282628" y="498143"/>
                </a:lnTo>
                <a:lnTo>
                  <a:pt x="296870" y="263283"/>
                </a:lnTo>
                <a:close/>
                <a:moveTo>
                  <a:pt x="682924" y="0"/>
                </a:moveTo>
                <a:lnTo>
                  <a:pt x="1570028" y="109182"/>
                </a:lnTo>
                <a:lnTo>
                  <a:pt x="1829336" y="436728"/>
                </a:lnTo>
                <a:lnTo>
                  <a:pt x="3664960" y="668740"/>
                </a:lnTo>
                <a:cubicBezTo>
                  <a:pt x="3883700" y="698983"/>
                  <a:pt x="3875827" y="816690"/>
                  <a:pt x="3856028" y="1009934"/>
                </a:cubicBezTo>
                <a:lnTo>
                  <a:pt x="3612623" y="3007017"/>
                </a:lnTo>
                <a:lnTo>
                  <a:pt x="3487539" y="1084997"/>
                </a:lnTo>
                <a:cubicBezTo>
                  <a:pt x="3489715" y="954256"/>
                  <a:pt x="3444181" y="835439"/>
                  <a:pt x="3255527" y="812041"/>
                </a:cubicBezTo>
                <a:lnTo>
                  <a:pt x="1651915" y="614149"/>
                </a:lnTo>
                <a:lnTo>
                  <a:pt x="1372136" y="279779"/>
                </a:lnTo>
                <a:lnTo>
                  <a:pt x="662094" y="164013"/>
                </a:lnTo>
                <a:cubicBezTo>
                  <a:pt x="675742" y="104873"/>
                  <a:pt x="669276" y="59140"/>
                  <a:pt x="68292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Frame 1">
            <a:extLst>
              <a:ext uri="{FF2B5EF4-FFF2-40B4-BE49-F238E27FC236}">
                <a16:creationId xmlns:a16="http://schemas.microsoft.com/office/drawing/2014/main" id="{409C3248-AD02-42DD-A6C2-4FDE7ABC84F2}"/>
              </a:ext>
            </a:extLst>
          </p:cNvPr>
          <p:cNvSpPr>
            <a:spLocks noChangeAspect="1"/>
          </p:cNvSpPr>
          <p:nvPr/>
        </p:nvSpPr>
        <p:spPr>
          <a:xfrm>
            <a:off x="1409745" y="4641332"/>
            <a:ext cx="521208" cy="521208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0" y="2700080"/>
                </a:moveTo>
                <a:lnTo>
                  <a:pt x="569408" y="2700080"/>
                </a:lnTo>
                <a:lnTo>
                  <a:pt x="569408" y="3390592"/>
                </a:lnTo>
                <a:lnTo>
                  <a:pt x="3390592" y="3390592"/>
                </a:lnTo>
                <a:lnTo>
                  <a:pt x="3390592" y="2700080"/>
                </a:lnTo>
                <a:lnTo>
                  <a:pt x="3960000" y="2700080"/>
                </a:lnTo>
                <a:lnTo>
                  <a:pt x="3960000" y="3960000"/>
                </a:lnTo>
                <a:lnTo>
                  <a:pt x="0" y="3960000"/>
                </a:lnTo>
                <a:close/>
                <a:moveTo>
                  <a:pt x="1530791" y="0"/>
                </a:moveTo>
                <a:lnTo>
                  <a:pt x="2429209" y="0"/>
                </a:lnTo>
                <a:lnTo>
                  <a:pt x="2429209" y="2108456"/>
                </a:lnTo>
                <a:lnTo>
                  <a:pt x="2772088" y="2108456"/>
                </a:lnTo>
                <a:lnTo>
                  <a:pt x="1980000" y="3198242"/>
                </a:lnTo>
                <a:lnTo>
                  <a:pt x="1187912" y="2108456"/>
                </a:lnTo>
                <a:lnTo>
                  <a:pt x="1530791" y="21084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Metin Yer Tutucusu 3">
            <a:extLst>
              <a:ext uri="{FF2B5EF4-FFF2-40B4-BE49-F238E27FC236}">
                <a16:creationId xmlns:a16="http://schemas.microsoft.com/office/drawing/2014/main" id="{7C9F8747-8903-4D7D-B686-895DF5B307C6}"/>
              </a:ext>
            </a:extLst>
          </p:cNvPr>
          <p:cNvSpPr txBox="1">
            <a:spLocks/>
          </p:cNvSpPr>
          <p:nvPr/>
        </p:nvSpPr>
        <p:spPr>
          <a:xfrm>
            <a:off x="405677" y="192081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4000" dirty="0"/>
              <a:t>INFIX, PREFIX VE POSTFIX NOTASYONLARI</a:t>
            </a:r>
          </a:p>
        </p:txBody>
      </p:sp>
      <p:sp>
        <p:nvSpPr>
          <p:cNvPr id="22" name="Dikdörtgen 21">
            <a:extLst>
              <a:ext uri="{FF2B5EF4-FFF2-40B4-BE49-F238E27FC236}">
                <a16:creationId xmlns:a16="http://schemas.microsoft.com/office/drawing/2014/main" id="{086AEF72-BCC1-4A6A-9AA6-3CFAF8334C1B}"/>
              </a:ext>
            </a:extLst>
          </p:cNvPr>
          <p:cNvSpPr/>
          <p:nvPr/>
        </p:nvSpPr>
        <p:spPr>
          <a:xfrm>
            <a:off x="2563775" y="1913160"/>
            <a:ext cx="4100377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Aritmetik ifadeler yazmak için kullandığımız olağan yazım biçimine  (ortaöğretimde öğrendiğimiz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notasyon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), operatörün işlenenler arasında yazıldığı </a:t>
            </a:r>
            <a:r>
              <a:rPr lang="tr-T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infix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notasyonu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denir.</a:t>
            </a:r>
          </a:p>
        </p:txBody>
      </p:sp>
      <p:sp>
        <p:nvSpPr>
          <p:cNvPr id="24" name="Dikdörtgen 23">
            <a:extLst>
              <a:ext uri="{FF2B5EF4-FFF2-40B4-BE49-F238E27FC236}">
                <a16:creationId xmlns:a16="http://schemas.microsoft.com/office/drawing/2014/main" id="{CDD05D1E-2765-489B-9562-43808FD7C12F}"/>
              </a:ext>
            </a:extLst>
          </p:cNvPr>
          <p:cNvSpPr/>
          <p:nvPr/>
        </p:nvSpPr>
        <p:spPr>
          <a:xfrm>
            <a:off x="6947845" y="1818026"/>
            <a:ext cx="52441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tr-TR" dirty="0"/>
              <a:t>Operatörler : +, -, /, *, ^ </a:t>
            </a:r>
          </a:p>
          <a:p>
            <a:pPr marL="285750" indent="-285750">
              <a:buFontTx/>
              <a:buChar char="-"/>
            </a:pPr>
            <a:r>
              <a:rPr lang="tr-TR" dirty="0"/>
              <a:t> </a:t>
            </a:r>
            <a:r>
              <a:rPr lang="tr-TR" dirty="0" err="1"/>
              <a:t>Operandlar</a:t>
            </a:r>
            <a:r>
              <a:rPr lang="tr-TR" dirty="0"/>
              <a:t> : A, B, C… gibi isimler ya da sayılar. </a:t>
            </a:r>
          </a:p>
        </p:txBody>
      </p:sp>
      <p:sp>
        <p:nvSpPr>
          <p:cNvPr id="38" name="Rectangle 2">
            <a:extLst>
              <a:ext uri="{FF2B5EF4-FFF2-40B4-BE49-F238E27FC236}">
                <a16:creationId xmlns:a16="http://schemas.microsoft.com/office/drawing/2014/main" id="{1994D491-5AC7-43DE-A203-333E3924F399}"/>
              </a:ext>
            </a:extLst>
          </p:cNvPr>
          <p:cNvSpPr/>
          <p:nvPr/>
        </p:nvSpPr>
        <p:spPr>
          <a:xfrm>
            <a:off x="6926237" y="5090286"/>
            <a:ext cx="5265761" cy="170682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6" name="Dikdörtgen 25">
            <a:extLst>
              <a:ext uri="{FF2B5EF4-FFF2-40B4-BE49-F238E27FC236}">
                <a16:creationId xmlns:a16="http://schemas.microsoft.com/office/drawing/2014/main" id="{7BE46368-3EB4-4D2D-ABA6-28B38B53BC82}"/>
              </a:ext>
            </a:extLst>
          </p:cNvPr>
          <p:cNvSpPr/>
          <p:nvPr/>
        </p:nvSpPr>
        <p:spPr>
          <a:xfrm>
            <a:off x="6926237" y="4570493"/>
            <a:ext cx="26789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 err="1">
                <a:solidFill>
                  <a:schemeClr val="accent4"/>
                </a:solidFill>
                <a:cs typeface="Arial" pitchFamily="34" charset="0"/>
              </a:rPr>
              <a:t>Postfix</a:t>
            </a:r>
            <a:r>
              <a:rPr lang="tr-TR" sz="2400" dirty="0">
                <a:solidFill>
                  <a:schemeClr val="accent4"/>
                </a:solidFill>
                <a:cs typeface="Arial" pitchFamily="34" charset="0"/>
              </a:rPr>
              <a:t> </a:t>
            </a:r>
            <a:r>
              <a:rPr lang="tr-TR" sz="2400" dirty="0" err="1">
                <a:solidFill>
                  <a:schemeClr val="accent4"/>
                </a:solidFill>
                <a:cs typeface="Arial" pitchFamily="34" charset="0"/>
              </a:rPr>
              <a:t>notasyonu</a:t>
            </a:r>
            <a:r>
              <a:rPr lang="tr-TR" dirty="0">
                <a:solidFill>
                  <a:schemeClr val="accent4"/>
                </a:solidFill>
                <a:cs typeface="Arial" pitchFamily="34" charset="0"/>
              </a:rPr>
              <a:t>:</a:t>
            </a:r>
            <a:endParaRPr lang="ko-KR" altLang="en-US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7" name="Dikdörtgen 26">
            <a:extLst>
              <a:ext uri="{FF2B5EF4-FFF2-40B4-BE49-F238E27FC236}">
                <a16:creationId xmlns:a16="http://schemas.microsoft.com/office/drawing/2014/main" id="{9D240C6D-2117-48CC-9912-EA92B3F3C455}"/>
              </a:ext>
            </a:extLst>
          </p:cNvPr>
          <p:cNvSpPr/>
          <p:nvPr/>
        </p:nvSpPr>
        <p:spPr>
          <a:xfrm>
            <a:off x="7007189" y="5151978"/>
            <a:ext cx="507531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err="1">
                <a:solidFill>
                  <a:schemeClr val="bg1"/>
                </a:solidFill>
              </a:rPr>
              <a:t>Postfix</a:t>
            </a:r>
            <a:r>
              <a:rPr lang="tr-TR" sz="1400" dirty="0">
                <a:solidFill>
                  <a:schemeClr val="bg1"/>
                </a:solidFill>
              </a:rPr>
              <a:t> </a:t>
            </a:r>
            <a:r>
              <a:rPr lang="tr-TR" sz="1400" dirty="0" err="1">
                <a:solidFill>
                  <a:schemeClr val="bg1"/>
                </a:solidFill>
              </a:rPr>
              <a:t>notasyonunda</a:t>
            </a:r>
            <a:r>
              <a:rPr lang="tr-TR" sz="1400" dirty="0">
                <a:solidFill>
                  <a:schemeClr val="bg1"/>
                </a:solidFill>
              </a:rPr>
              <a:t> (RPN, </a:t>
            </a:r>
            <a:r>
              <a:rPr lang="tr-TR" sz="1400" dirty="0" err="1">
                <a:solidFill>
                  <a:schemeClr val="bg1"/>
                </a:solidFill>
              </a:rPr>
              <a:t>reverse</a:t>
            </a:r>
            <a:r>
              <a:rPr lang="tr-TR" sz="1400" dirty="0">
                <a:solidFill>
                  <a:schemeClr val="bg1"/>
                </a:solidFill>
              </a:rPr>
              <a:t> </a:t>
            </a:r>
            <a:r>
              <a:rPr lang="tr-TR" sz="1400" dirty="0" err="1">
                <a:solidFill>
                  <a:schemeClr val="bg1"/>
                </a:solidFill>
              </a:rPr>
              <a:t>polish</a:t>
            </a:r>
            <a:r>
              <a:rPr lang="tr-TR" sz="1400" dirty="0">
                <a:solidFill>
                  <a:schemeClr val="bg1"/>
                </a:solidFill>
              </a:rPr>
              <a:t> </a:t>
            </a:r>
            <a:r>
              <a:rPr lang="tr-TR" sz="1400" dirty="0" err="1">
                <a:solidFill>
                  <a:schemeClr val="bg1"/>
                </a:solidFill>
              </a:rPr>
              <a:t>notation</a:t>
            </a:r>
            <a:r>
              <a:rPr lang="tr-TR" sz="1400" dirty="0">
                <a:solidFill>
                  <a:schemeClr val="bg1"/>
                </a:solidFill>
              </a:rPr>
              <a:t>) ise önce </a:t>
            </a:r>
            <a:r>
              <a:rPr lang="tr-TR" sz="1400" dirty="0" err="1">
                <a:solidFill>
                  <a:schemeClr val="bg1"/>
                </a:solidFill>
              </a:rPr>
              <a:t>operandlar</a:t>
            </a:r>
            <a:r>
              <a:rPr lang="tr-TR" sz="1400" dirty="0">
                <a:solidFill>
                  <a:schemeClr val="bg1"/>
                </a:solidFill>
              </a:rPr>
              <a:t> ve ardından operatör yerleştirilir.</a:t>
            </a:r>
          </a:p>
          <a:p>
            <a:endParaRPr lang="tr-TR" sz="1400" dirty="0">
              <a:solidFill>
                <a:schemeClr val="bg1"/>
              </a:solidFill>
            </a:endParaRPr>
          </a:p>
          <a:p>
            <a:r>
              <a:rPr lang="tr-TR" sz="1600" dirty="0">
                <a:solidFill>
                  <a:schemeClr val="bg1"/>
                </a:solidFill>
              </a:rPr>
              <a:t>(2+4)*6 </a:t>
            </a:r>
            <a:r>
              <a:rPr lang="tr-TR" sz="1600" dirty="0">
                <a:solidFill>
                  <a:schemeClr val="bg1"/>
                </a:solidFill>
                <a:sym typeface="Wingdings" panose="05000000000000000000" pitchFamily="2" charset="2"/>
              </a:rPr>
              <a:t> </a:t>
            </a:r>
            <a:r>
              <a:rPr lang="tr-TR" sz="1600" dirty="0">
                <a:solidFill>
                  <a:schemeClr val="bg1"/>
                </a:solidFill>
              </a:rPr>
              <a:t>2 4 + 6 *</a:t>
            </a:r>
          </a:p>
        </p:txBody>
      </p:sp>
    </p:spTree>
    <p:extLst>
      <p:ext uri="{BB962C8B-B14F-4D97-AF65-F5344CB8AC3E}">
        <p14:creationId xmlns:p14="http://schemas.microsoft.com/office/powerpoint/2010/main" val="4169082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Metin Yer Tutucusu 3">
            <a:extLst>
              <a:ext uri="{FF2B5EF4-FFF2-40B4-BE49-F238E27FC236}">
                <a16:creationId xmlns:a16="http://schemas.microsoft.com/office/drawing/2014/main" id="{3DEF4B83-D7D5-4852-9D0E-AB7C7A89B4D1}"/>
              </a:ext>
            </a:extLst>
          </p:cNvPr>
          <p:cNvSpPr txBox="1">
            <a:spLocks/>
          </p:cNvSpPr>
          <p:nvPr/>
        </p:nvSpPr>
        <p:spPr>
          <a:xfrm>
            <a:off x="405677" y="192081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4000" dirty="0"/>
              <a:t>INFIX, PREFIX VE POSTFIX NOTASYONLARI</a:t>
            </a:r>
          </a:p>
        </p:txBody>
      </p:sp>
      <p:sp>
        <p:nvSpPr>
          <p:cNvPr id="60" name="Dikdörtgen 59">
            <a:extLst>
              <a:ext uri="{FF2B5EF4-FFF2-40B4-BE49-F238E27FC236}">
                <a16:creationId xmlns:a16="http://schemas.microsoft.com/office/drawing/2014/main" id="{1ECA500A-380A-44A3-A8CA-1C24234DB32D}"/>
              </a:ext>
            </a:extLst>
          </p:cNvPr>
          <p:cNvSpPr/>
          <p:nvPr/>
        </p:nvSpPr>
        <p:spPr>
          <a:xfrm>
            <a:off x="627833" y="1047928"/>
            <a:ext cx="1122407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/>
              <a:t>Tüm aritmetik ifadeler bu gösterimlerden birini kullanarak yazılabilir. Ancak, bir yazmaç (</a:t>
            </a:r>
            <a:r>
              <a:rPr lang="tr-TR" sz="1600" dirty="0" err="1"/>
              <a:t>register</a:t>
            </a:r>
            <a:r>
              <a:rPr lang="tr-TR" sz="1600" dirty="0"/>
              <a:t>) yığını ile birleştirilmiş </a:t>
            </a:r>
            <a:r>
              <a:rPr lang="tr-TR" sz="1600" dirty="0" err="1"/>
              <a:t>postfix</a:t>
            </a:r>
            <a:r>
              <a:rPr lang="tr-TR" sz="1600" dirty="0"/>
              <a:t> gösterimi, aritmetik ifadelerin hesaplanmasında en verimli yoldur.</a:t>
            </a:r>
          </a:p>
          <a:p>
            <a:endParaRPr lang="tr-TR" sz="1600" dirty="0"/>
          </a:p>
          <a:p>
            <a:r>
              <a:rPr lang="tr-TR" sz="1600" dirty="0"/>
              <a:t> Aslında bazı elektronik hesap makineleri (Hewlett-Packard gibi) kullanıcının ifadeleri </a:t>
            </a:r>
            <a:r>
              <a:rPr lang="tr-TR" sz="1600" dirty="0" err="1"/>
              <a:t>postfix</a:t>
            </a:r>
            <a:r>
              <a:rPr lang="tr-TR" sz="1600" dirty="0"/>
              <a:t> gösteriminde girmesini ister. Bu hesap makinelerinde biraz alıştırma yapıldığında, iç içe birçok parantez içeren uzun ifadeleri, terimlerin nasıl gruplandığını bile düşünmeden, hızlı bir şekilde hesaplamak mümkündür</a:t>
            </a:r>
          </a:p>
        </p:txBody>
      </p:sp>
      <p:sp>
        <p:nvSpPr>
          <p:cNvPr id="62" name="Dikdörtgen 61">
            <a:extLst>
              <a:ext uri="{FF2B5EF4-FFF2-40B4-BE49-F238E27FC236}">
                <a16:creationId xmlns:a16="http://schemas.microsoft.com/office/drawing/2014/main" id="{060B6022-818D-481D-B7F8-34632E76BBE5}"/>
              </a:ext>
            </a:extLst>
          </p:cNvPr>
          <p:cNvSpPr/>
          <p:nvPr/>
        </p:nvSpPr>
        <p:spPr>
          <a:xfrm>
            <a:off x="405677" y="3054320"/>
            <a:ext cx="296195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İşlem önceliği;</a:t>
            </a:r>
          </a:p>
          <a:p>
            <a:r>
              <a:rPr lang="tr-TR" dirty="0"/>
              <a:t>1- Parantez içi</a:t>
            </a:r>
          </a:p>
          <a:p>
            <a:r>
              <a:rPr lang="tr-TR" dirty="0"/>
              <a:t>2- Üs alma</a:t>
            </a:r>
          </a:p>
          <a:p>
            <a:r>
              <a:rPr lang="tr-TR" dirty="0"/>
              <a:t>3- Çarpma/Bölme</a:t>
            </a:r>
          </a:p>
          <a:p>
            <a:r>
              <a:rPr lang="tr-TR" dirty="0"/>
              <a:t>4- Toplama Çıkarma</a:t>
            </a:r>
          </a:p>
        </p:txBody>
      </p:sp>
      <p:pic>
        <p:nvPicPr>
          <p:cNvPr id="66" name="Resim 65">
            <a:extLst>
              <a:ext uri="{FF2B5EF4-FFF2-40B4-BE49-F238E27FC236}">
                <a16:creationId xmlns:a16="http://schemas.microsoft.com/office/drawing/2014/main" id="{03B5EC0A-4FC8-4CF6-80B4-B213594D04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499" y="2895956"/>
            <a:ext cx="7872742" cy="3300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7" name="Dikdörtgen 66">
            <a:extLst>
              <a:ext uri="{FF2B5EF4-FFF2-40B4-BE49-F238E27FC236}">
                <a16:creationId xmlns:a16="http://schemas.microsoft.com/office/drawing/2014/main" id="{75547B80-54B2-4712-BF4C-F454C1326528}"/>
              </a:ext>
            </a:extLst>
          </p:cNvPr>
          <p:cNvSpPr/>
          <p:nvPr/>
        </p:nvSpPr>
        <p:spPr>
          <a:xfrm>
            <a:off x="382035" y="4755580"/>
            <a:ext cx="298559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Aynı önceliğe sahip işlemlerde sıra soldan sağa (→) doğrudur.</a:t>
            </a:r>
          </a:p>
          <a:p>
            <a:endParaRPr lang="tr-TR" dirty="0"/>
          </a:p>
          <a:p>
            <a:r>
              <a:rPr lang="tr-TR" dirty="0"/>
              <a:t>Yalnız üs almada sağdan sola doğru işlem yapılır. </a:t>
            </a:r>
          </a:p>
        </p:txBody>
      </p:sp>
    </p:spTree>
    <p:extLst>
      <p:ext uri="{BB962C8B-B14F-4D97-AF65-F5344CB8AC3E}">
        <p14:creationId xmlns:p14="http://schemas.microsoft.com/office/powerpoint/2010/main" val="349901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Metin Yer Tutucusu 3">
            <a:extLst>
              <a:ext uri="{FF2B5EF4-FFF2-40B4-BE49-F238E27FC236}">
                <a16:creationId xmlns:a16="http://schemas.microsoft.com/office/drawing/2014/main" id="{3DEF4B83-D7D5-4852-9D0E-AB7C7A89B4D1}"/>
              </a:ext>
            </a:extLst>
          </p:cNvPr>
          <p:cNvSpPr txBox="1">
            <a:spLocks/>
          </p:cNvSpPr>
          <p:nvPr/>
        </p:nvSpPr>
        <p:spPr>
          <a:xfrm>
            <a:off x="405677" y="52943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4000" dirty="0"/>
              <a:t>INFIX, PREFIX VE POSTFIX NOTASYONLARI</a:t>
            </a:r>
          </a:p>
          <a:p>
            <a:r>
              <a:rPr lang="tr-TR" sz="4000" dirty="0"/>
              <a:t>Örnekler :</a:t>
            </a:r>
          </a:p>
        </p:txBody>
      </p:sp>
      <p:sp>
        <p:nvSpPr>
          <p:cNvPr id="62" name="Dikdörtgen 61">
            <a:extLst>
              <a:ext uri="{FF2B5EF4-FFF2-40B4-BE49-F238E27FC236}">
                <a16:creationId xmlns:a16="http://schemas.microsoft.com/office/drawing/2014/main" id="{060B6022-818D-481D-B7F8-34632E76BBE5}"/>
              </a:ext>
            </a:extLst>
          </p:cNvPr>
          <p:cNvSpPr/>
          <p:nvPr/>
        </p:nvSpPr>
        <p:spPr>
          <a:xfrm>
            <a:off x="363668" y="1651942"/>
            <a:ext cx="2961951" cy="14773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dirty="0"/>
              <a:t>İşlem önceliği;</a:t>
            </a:r>
          </a:p>
          <a:p>
            <a:r>
              <a:rPr lang="tr-TR" dirty="0"/>
              <a:t>1- Parantez içi</a:t>
            </a:r>
          </a:p>
          <a:p>
            <a:r>
              <a:rPr lang="tr-TR" dirty="0"/>
              <a:t>2- Üs alma</a:t>
            </a:r>
          </a:p>
          <a:p>
            <a:r>
              <a:rPr lang="tr-TR" dirty="0"/>
              <a:t>3- Çarpma/Bölme</a:t>
            </a:r>
          </a:p>
          <a:p>
            <a:r>
              <a:rPr lang="tr-TR" dirty="0"/>
              <a:t>4- Toplama Çıkarma</a:t>
            </a:r>
          </a:p>
        </p:txBody>
      </p:sp>
      <p:sp>
        <p:nvSpPr>
          <p:cNvPr id="67" name="Dikdörtgen 66">
            <a:extLst>
              <a:ext uri="{FF2B5EF4-FFF2-40B4-BE49-F238E27FC236}">
                <a16:creationId xmlns:a16="http://schemas.microsoft.com/office/drawing/2014/main" id="{75547B80-54B2-4712-BF4C-F454C1326528}"/>
              </a:ext>
            </a:extLst>
          </p:cNvPr>
          <p:cNvSpPr/>
          <p:nvPr/>
        </p:nvSpPr>
        <p:spPr>
          <a:xfrm>
            <a:off x="351848" y="3527533"/>
            <a:ext cx="2985593" cy="175432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dirty="0"/>
              <a:t>Aynı önceliğe sahip işlemlerde sıra soldan sağa (→) doğrudur.</a:t>
            </a:r>
          </a:p>
          <a:p>
            <a:endParaRPr lang="tr-TR" dirty="0"/>
          </a:p>
          <a:p>
            <a:r>
              <a:rPr lang="tr-TR" dirty="0"/>
              <a:t>Yalnız üs almada sağdan sola doğru işlem yapılır. 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8746BA0E-13E1-4438-B1B4-1F8E4079FE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516" y="1824070"/>
            <a:ext cx="8334358" cy="3069161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8944E5F8-A1E7-45DB-8098-A65BA51EEC2E}"/>
              </a:ext>
            </a:extLst>
          </p:cNvPr>
          <p:cNvSpPr txBox="1"/>
          <p:nvPr/>
        </p:nvSpPr>
        <p:spPr>
          <a:xfrm>
            <a:off x="7738056" y="5033930"/>
            <a:ext cx="3813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* İşlem önceliğine dikkat edilmelidir.</a:t>
            </a:r>
          </a:p>
        </p:txBody>
      </p:sp>
    </p:spTree>
    <p:extLst>
      <p:ext uri="{BB962C8B-B14F-4D97-AF65-F5344CB8AC3E}">
        <p14:creationId xmlns:p14="http://schemas.microsoft.com/office/powerpoint/2010/main" val="979921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Metin Yer Tutucusu 3">
            <a:extLst>
              <a:ext uri="{FF2B5EF4-FFF2-40B4-BE49-F238E27FC236}">
                <a16:creationId xmlns:a16="http://schemas.microsoft.com/office/drawing/2014/main" id="{3DEF4B83-D7D5-4852-9D0E-AB7C7A89B4D1}"/>
              </a:ext>
            </a:extLst>
          </p:cNvPr>
          <p:cNvSpPr txBox="1">
            <a:spLocks/>
          </p:cNvSpPr>
          <p:nvPr/>
        </p:nvSpPr>
        <p:spPr>
          <a:xfrm>
            <a:off x="301840" y="289175"/>
            <a:ext cx="537312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4000" dirty="0"/>
              <a:t>Grafiksel Gösterim :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46CD1F7-FEA0-4233-9CB4-E1B85F8FB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169" y="317982"/>
            <a:ext cx="5594784" cy="6335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DD031049-ECD9-4097-83EE-2FFA42682151}"/>
              </a:ext>
            </a:extLst>
          </p:cNvPr>
          <p:cNvSpPr/>
          <p:nvPr/>
        </p:nvSpPr>
        <p:spPr>
          <a:xfrm>
            <a:off x="351848" y="1092649"/>
            <a:ext cx="2961951" cy="116955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sz="1400" dirty="0"/>
              <a:t>İşlem önceliği;</a:t>
            </a:r>
          </a:p>
          <a:p>
            <a:r>
              <a:rPr lang="tr-TR" sz="1400" dirty="0"/>
              <a:t>1- Parantez içi</a:t>
            </a:r>
          </a:p>
          <a:p>
            <a:r>
              <a:rPr lang="tr-TR" sz="1400" dirty="0"/>
              <a:t>2- Üs alma</a:t>
            </a:r>
          </a:p>
          <a:p>
            <a:r>
              <a:rPr lang="tr-TR" sz="1400" dirty="0"/>
              <a:t>3- Çarpma/Bölme</a:t>
            </a:r>
          </a:p>
          <a:p>
            <a:r>
              <a:rPr lang="tr-TR" sz="1400" dirty="0"/>
              <a:t>4- Toplama Çıkarma</a:t>
            </a: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0A4F9399-2B66-4C74-BE9C-BBF627EDC6CF}"/>
              </a:ext>
            </a:extLst>
          </p:cNvPr>
          <p:cNvSpPr/>
          <p:nvPr/>
        </p:nvSpPr>
        <p:spPr>
          <a:xfrm>
            <a:off x="351848" y="2410167"/>
            <a:ext cx="2985593" cy="116955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sz="1400" dirty="0"/>
              <a:t>Aynı önceliğe sahip işlemlerde sıra soldan sağa (→) doğrudur.</a:t>
            </a:r>
          </a:p>
          <a:p>
            <a:endParaRPr lang="tr-TR" sz="1400" dirty="0"/>
          </a:p>
          <a:p>
            <a:r>
              <a:rPr lang="tr-TR" sz="1400" dirty="0"/>
              <a:t>Yalnız üs almada sağdan sola doğru işlem yapılır. 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B035917-520F-409B-B517-7C5C7D2A5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55" y="3766449"/>
            <a:ext cx="4900855" cy="288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ikdörtgen 1">
            <a:extLst>
              <a:ext uri="{FF2B5EF4-FFF2-40B4-BE49-F238E27FC236}">
                <a16:creationId xmlns:a16="http://schemas.microsoft.com/office/drawing/2014/main" id="{0C2DA240-9D80-4C4F-800C-E780E9BB5855}"/>
              </a:ext>
            </a:extLst>
          </p:cNvPr>
          <p:cNvSpPr/>
          <p:nvPr/>
        </p:nvSpPr>
        <p:spPr>
          <a:xfrm>
            <a:off x="478755" y="3856893"/>
            <a:ext cx="2521897" cy="67710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tr-TR" dirty="0" err="1"/>
              <a:t>I</a:t>
            </a:r>
            <a:r>
              <a:rPr lang="tr-TR" dirty="0" err="1">
                <a:solidFill>
                  <a:schemeClr val="lt1"/>
                </a:solidFill>
              </a:rPr>
              <a:t>nfix</a:t>
            </a:r>
            <a:r>
              <a:rPr lang="tr-TR" dirty="0">
                <a:solidFill>
                  <a:schemeClr val="lt1"/>
                </a:solidFill>
              </a:rPr>
              <a:t> ;</a:t>
            </a:r>
          </a:p>
          <a:p>
            <a:r>
              <a:rPr lang="tr-TR" dirty="0">
                <a:solidFill>
                  <a:schemeClr val="lt1"/>
                </a:solidFill>
              </a:rPr>
              <a:t>               A+B*C-D</a:t>
            </a:r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3150B111-D4D2-4438-A527-22EA873C0EF2}"/>
              </a:ext>
            </a:extLst>
          </p:cNvPr>
          <p:cNvSpPr/>
          <p:nvPr/>
        </p:nvSpPr>
        <p:spPr>
          <a:xfrm>
            <a:off x="2647043" y="5859370"/>
            <a:ext cx="2386596" cy="67710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tr-TR" dirty="0" err="1"/>
              <a:t>postfix</a:t>
            </a:r>
            <a:r>
              <a:rPr lang="tr-TR" dirty="0"/>
              <a:t>;</a:t>
            </a:r>
          </a:p>
          <a:p>
            <a:r>
              <a:rPr lang="tr-TR" dirty="0"/>
              <a:t>                </a:t>
            </a:r>
            <a:r>
              <a:rPr 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ABC*+D-</a:t>
            </a:r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Bağlayıcı: Eğri 5">
            <a:extLst>
              <a:ext uri="{FF2B5EF4-FFF2-40B4-BE49-F238E27FC236}">
                <a16:creationId xmlns:a16="http://schemas.microsoft.com/office/drawing/2014/main" id="{BD72F596-7B1A-47EB-B6D5-7FA8F62CF6DC}"/>
              </a:ext>
            </a:extLst>
          </p:cNvPr>
          <p:cNvCxnSpPr>
            <a:cxnSpLocks/>
          </p:cNvCxnSpPr>
          <p:nvPr/>
        </p:nvCxnSpPr>
        <p:spPr>
          <a:xfrm>
            <a:off x="3337441" y="1828800"/>
            <a:ext cx="3658163" cy="2982897"/>
          </a:xfrm>
          <a:prstGeom prst="curvedConnector3">
            <a:avLst/>
          </a:prstGeom>
          <a:ln w="28575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351C28B9-1DA2-44D7-8A10-E5B30EB073D8}"/>
              </a:ext>
            </a:extLst>
          </p:cNvPr>
          <p:cNvSpPr txBox="1"/>
          <p:nvPr/>
        </p:nvSpPr>
        <p:spPr>
          <a:xfrm>
            <a:off x="4420103" y="3206877"/>
            <a:ext cx="1468672" cy="523220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tr-TR" sz="1400" dirty="0"/>
              <a:t>İşlem önceliğine</a:t>
            </a:r>
          </a:p>
          <a:p>
            <a:r>
              <a:rPr lang="tr-TR" sz="1400" dirty="0"/>
              <a:t> göre çıkar…</a:t>
            </a:r>
          </a:p>
        </p:txBody>
      </p:sp>
    </p:spTree>
    <p:extLst>
      <p:ext uri="{BB962C8B-B14F-4D97-AF65-F5344CB8AC3E}">
        <p14:creationId xmlns:p14="http://schemas.microsoft.com/office/powerpoint/2010/main" val="2515237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241" y="1"/>
            <a:ext cx="11573197" cy="795528"/>
          </a:xfrm>
          <a:prstGeom prst="rect">
            <a:avLst/>
          </a:prstGeom>
        </p:spPr>
        <p:txBody>
          <a:bodyPr/>
          <a:lstStyle/>
          <a:p>
            <a:r>
              <a:rPr lang="en-US" sz="3600" dirty="0"/>
              <a:t>Infix To Postfix Conversion Using Stack</a:t>
            </a:r>
            <a:r>
              <a:rPr lang="tr-TR" sz="3600" dirty="0"/>
              <a:t> </a:t>
            </a:r>
            <a:r>
              <a:rPr lang="tr-TR" sz="3600" dirty="0" err="1"/>
              <a:t>Pseudo</a:t>
            </a:r>
            <a:r>
              <a:rPr lang="tr-TR" sz="3600" dirty="0"/>
              <a:t> </a:t>
            </a:r>
            <a:r>
              <a:rPr lang="tr-TR" sz="3600" dirty="0" err="1"/>
              <a:t>Code</a:t>
            </a:r>
            <a:endParaRPr lang="en-US" sz="3600" dirty="0"/>
          </a:p>
        </p:txBody>
      </p:sp>
      <p:pic>
        <p:nvPicPr>
          <p:cNvPr id="29" name="Resim 28">
            <a:extLst>
              <a:ext uri="{FF2B5EF4-FFF2-40B4-BE49-F238E27FC236}">
                <a16:creationId xmlns:a16="http://schemas.microsoft.com/office/drawing/2014/main" id="{8C6B4AF3-2B35-44CB-A830-6D6A7E668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00" y="963130"/>
            <a:ext cx="10897678" cy="5666451"/>
          </a:xfrm>
          <a:prstGeom prst="rect">
            <a:avLst/>
          </a:prstGeom>
        </p:spPr>
      </p:pic>
      <p:sp>
        <p:nvSpPr>
          <p:cNvPr id="31" name="Dikdörtgen 30">
            <a:extLst>
              <a:ext uri="{FF2B5EF4-FFF2-40B4-BE49-F238E27FC236}">
                <a16:creationId xmlns:a16="http://schemas.microsoft.com/office/drawing/2014/main" id="{783B8BA6-984B-4E74-9332-85F3F65E7FDB}"/>
              </a:ext>
            </a:extLst>
          </p:cNvPr>
          <p:cNvSpPr/>
          <p:nvPr/>
        </p:nvSpPr>
        <p:spPr>
          <a:xfrm>
            <a:off x="7744894" y="6535572"/>
            <a:ext cx="43396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https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:</a:t>
            </a:r>
            <a:r>
              <a:rPr lang="tr-TR" sz="1100" dirty="0">
                <a:solidFill>
                  <a:srgbClr val="008000"/>
                </a:solidFill>
                <a:latin typeface="Consolas" panose="020B0609020204030204" pitchFamily="49" charset="0"/>
              </a:rPr>
              <a:t>//en.wikipedia.org/</a:t>
            </a:r>
            <a:r>
              <a:rPr lang="tr-TR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wiki</a:t>
            </a:r>
            <a:r>
              <a:rPr lang="tr-TR" sz="11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tr-TR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Shunting-yard_algorithm</a:t>
            </a:r>
            <a:endParaRPr lang="tr-TR" sz="2800" dirty="0"/>
          </a:p>
        </p:txBody>
      </p:sp>
      <p:sp>
        <p:nvSpPr>
          <p:cNvPr id="34" name="Dikdörtgen 33">
            <a:extLst>
              <a:ext uri="{FF2B5EF4-FFF2-40B4-BE49-F238E27FC236}">
                <a16:creationId xmlns:a16="http://schemas.microsoft.com/office/drawing/2014/main" id="{16BD569E-AFF8-451E-B4CB-8C4C1F168A29}"/>
              </a:ext>
            </a:extLst>
          </p:cNvPr>
          <p:cNvSpPr/>
          <p:nvPr/>
        </p:nvSpPr>
        <p:spPr>
          <a:xfrm>
            <a:off x="510000" y="738316"/>
            <a:ext cx="1068575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>
                <a:solidFill>
                  <a:srgbClr val="008000"/>
                </a:solidFill>
                <a:latin typeface="Consolas" panose="020B0609020204030204" pitchFamily="49" charset="0"/>
              </a:rPr>
              <a:t>/*Bu uygulama, bileşik işlevleri, değişken sayıda bağımsız değişken içeren işlevleri ve tekli işleçleri uygulamaz*/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endParaRPr lang="tr-TR" sz="1200" dirty="0"/>
          </a:p>
        </p:txBody>
      </p:sp>
      <p:sp>
        <p:nvSpPr>
          <p:cNvPr id="36" name="Dikdörtgen 35">
            <a:extLst>
              <a:ext uri="{FF2B5EF4-FFF2-40B4-BE49-F238E27FC236}">
                <a16:creationId xmlns:a16="http://schemas.microsoft.com/office/drawing/2014/main" id="{CCA0D32F-B885-40C2-BC03-7B75D20D87CB}"/>
              </a:ext>
            </a:extLst>
          </p:cNvPr>
          <p:cNvSpPr/>
          <p:nvPr/>
        </p:nvSpPr>
        <p:spPr>
          <a:xfrm>
            <a:off x="3528569" y="1395344"/>
            <a:ext cx="13740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b="1" dirty="0">
                <a:solidFill>
                  <a:srgbClr val="252525"/>
                </a:solidFill>
                <a:latin typeface="Roboto"/>
              </a:rPr>
              <a:t>( simgeleri oku:)</a:t>
            </a:r>
            <a:endParaRPr lang="tr-TR" sz="1200" b="1" dirty="0"/>
          </a:p>
        </p:txBody>
      </p:sp>
    </p:spTree>
    <p:extLst>
      <p:ext uri="{BB962C8B-B14F-4D97-AF65-F5344CB8AC3E}">
        <p14:creationId xmlns:p14="http://schemas.microsoft.com/office/powerpoint/2010/main" val="1815976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2EACE2C-F0BB-4B26-BDA0-E1B66FC049A7}"/>
              </a:ext>
            </a:extLst>
          </p:cNvPr>
          <p:cNvSpPr txBox="1"/>
          <p:nvPr/>
        </p:nvSpPr>
        <p:spPr>
          <a:xfrm>
            <a:off x="6906827" y="2576222"/>
            <a:ext cx="516363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r-T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YIĞINLARA (</a:t>
            </a:r>
            <a:r>
              <a:rPr lang="tr-TR" sz="4800" b="1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Stacks</a:t>
            </a:r>
            <a:r>
              <a:rPr lang="tr-T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) GİRİŞ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302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5264" y="304095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en-US" sz="4400" dirty="0"/>
              <a:t>Infix To Postfix Conversion Using Stack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676C358-1959-4F0E-AAB4-395C03991B72}"/>
              </a:ext>
            </a:extLst>
          </p:cNvPr>
          <p:cNvGrpSpPr/>
          <p:nvPr/>
        </p:nvGrpSpPr>
        <p:grpSpPr>
          <a:xfrm>
            <a:off x="887090" y="2477411"/>
            <a:ext cx="2685364" cy="2660085"/>
            <a:chOff x="1115616" y="1926357"/>
            <a:chExt cx="3181047" cy="315110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FDE9F61-E6FF-4794-BD84-DD26E1ECD702}"/>
                </a:ext>
              </a:extLst>
            </p:cNvPr>
            <p:cNvSpPr/>
            <p:nvPr/>
          </p:nvSpPr>
          <p:spPr>
            <a:xfrm>
              <a:off x="1403648" y="2214389"/>
              <a:ext cx="2592288" cy="259228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Arc 31">
              <a:extLst>
                <a:ext uri="{FF2B5EF4-FFF2-40B4-BE49-F238E27FC236}">
                  <a16:creationId xmlns:a16="http://schemas.microsoft.com/office/drawing/2014/main" id="{35981C91-BBD1-4673-927B-97EA3283A93A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14240" y="1927733"/>
              <a:ext cx="1413384" cy="1410632"/>
            </a:xfrm>
            <a:custGeom>
              <a:avLst/>
              <a:gdLst>
                <a:gd name="T0" fmla="*/ 693238 w 19905"/>
                <a:gd name="T1" fmla="*/ 0 h 19873"/>
                <a:gd name="T2" fmla="*/ 1630691 w 19905"/>
                <a:gd name="T3" fmla="*/ 940395 h 19873"/>
                <a:gd name="T4" fmla="*/ 0 w 19905"/>
                <a:gd name="T5" fmla="*/ 1627065 h 19873"/>
                <a:gd name="T6" fmla="*/ 0 60000 65536"/>
                <a:gd name="T7" fmla="*/ 0 60000 65536"/>
                <a:gd name="T8" fmla="*/ 0 60000 65536"/>
                <a:gd name="T9" fmla="*/ 0 w 19905"/>
                <a:gd name="T10" fmla="*/ 0 h 19873"/>
                <a:gd name="T11" fmla="*/ 19905 w 19905"/>
                <a:gd name="T12" fmla="*/ 19873 h 198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905" h="19873" fill="none" extrusionOk="0">
                  <a:moveTo>
                    <a:pt x="8462" y="-1"/>
                  </a:moveTo>
                  <a:cubicBezTo>
                    <a:pt x="13623" y="2197"/>
                    <a:pt x="17727" y="6316"/>
                    <a:pt x="19905" y="11485"/>
                  </a:cubicBezTo>
                </a:path>
                <a:path w="19905" h="19873" stroke="0" extrusionOk="0">
                  <a:moveTo>
                    <a:pt x="8462" y="-1"/>
                  </a:moveTo>
                  <a:cubicBezTo>
                    <a:pt x="13623" y="2197"/>
                    <a:pt x="17727" y="6316"/>
                    <a:pt x="19905" y="11485"/>
                  </a:cubicBezTo>
                  <a:lnTo>
                    <a:pt x="0" y="19873"/>
                  </a:lnTo>
                  <a:close/>
                </a:path>
              </a:pathLst>
            </a:custGeom>
            <a:noFill/>
            <a:ln w="63500" cap="sq">
              <a:solidFill>
                <a:schemeClr val="accent1"/>
              </a:solidFill>
              <a:prstDash val="solid"/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ko-KR" altLang="en-US" sz="1600"/>
            </a:p>
          </p:txBody>
        </p:sp>
        <p:sp>
          <p:nvSpPr>
            <p:cNvPr id="6" name="Arc 31">
              <a:extLst>
                <a:ext uri="{FF2B5EF4-FFF2-40B4-BE49-F238E27FC236}">
                  <a16:creationId xmlns:a16="http://schemas.microsoft.com/office/drawing/2014/main" id="{58359723-7980-42FC-9606-B56906D329F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851957" y="3665450"/>
              <a:ext cx="1413384" cy="1410632"/>
            </a:xfrm>
            <a:custGeom>
              <a:avLst/>
              <a:gdLst>
                <a:gd name="T0" fmla="*/ 693238 w 19905"/>
                <a:gd name="T1" fmla="*/ 0 h 19873"/>
                <a:gd name="T2" fmla="*/ 1630691 w 19905"/>
                <a:gd name="T3" fmla="*/ 940395 h 19873"/>
                <a:gd name="T4" fmla="*/ 0 w 19905"/>
                <a:gd name="T5" fmla="*/ 1627065 h 19873"/>
                <a:gd name="T6" fmla="*/ 0 60000 65536"/>
                <a:gd name="T7" fmla="*/ 0 60000 65536"/>
                <a:gd name="T8" fmla="*/ 0 60000 65536"/>
                <a:gd name="T9" fmla="*/ 0 w 19905"/>
                <a:gd name="T10" fmla="*/ 0 h 19873"/>
                <a:gd name="T11" fmla="*/ 19905 w 19905"/>
                <a:gd name="T12" fmla="*/ 19873 h 198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905" h="19873" fill="none" extrusionOk="0">
                  <a:moveTo>
                    <a:pt x="8462" y="-1"/>
                  </a:moveTo>
                  <a:cubicBezTo>
                    <a:pt x="13623" y="2197"/>
                    <a:pt x="17727" y="6316"/>
                    <a:pt x="19905" y="11485"/>
                  </a:cubicBezTo>
                </a:path>
                <a:path w="19905" h="19873" stroke="0" extrusionOk="0">
                  <a:moveTo>
                    <a:pt x="8462" y="-1"/>
                  </a:moveTo>
                  <a:cubicBezTo>
                    <a:pt x="13623" y="2197"/>
                    <a:pt x="17727" y="6316"/>
                    <a:pt x="19905" y="11485"/>
                  </a:cubicBezTo>
                  <a:lnTo>
                    <a:pt x="0" y="19873"/>
                  </a:lnTo>
                  <a:close/>
                </a:path>
              </a:pathLst>
            </a:custGeom>
            <a:noFill/>
            <a:ln w="63500" cap="sq">
              <a:solidFill>
                <a:schemeClr val="accent3"/>
              </a:solidFill>
              <a:prstDash val="solid"/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ko-KR" altLang="en-US" sz="1600"/>
            </a:p>
          </p:txBody>
        </p:sp>
        <p:sp>
          <p:nvSpPr>
            <p:cNvPr id="7" name="Arc 31">
              <a:extLst>
                <a:ext uri="{FF2B5EF4-FFF2-40B4-BE49-F238E27FC236}">
                  <a16:creationId xmlns:a16="http://schemas.microsoft.com/office/drawing/2014/main" id="{65160D4E-A6F2-46F6-ACD5-52CC63E648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3279" y="1965909"/>
              <a:ext cx="1413384" cy="1410632"/>
            </a:xfrm>
            <a:custGeom>
              <a:avLst/>
              <a:gdLst>
                <a:gd name="T0" fmla="*/ 693238 w 19905"/>
                <a:gd name="T1" fmla="*/ 0 h 19873"/>
                <a:gd name="T2" fmla="*/ 1630691 w 19905"/>
                <a:gd name="T3" fmla="*/ 940395 h 19873"/>
                <a:gd name="T4" fmla="*/ 0 w 19905"/>
                <a:gd name="T5" fmla="*/ 1627065 h 19873"/>
                <a:gd name="T6" fmla="*/ 0 60000 65536"/>
                <a:gd name="T7" fmla="*/ 0 60000 65536"/>
                <a:gd name="T8" fmla="*/ 0 60000 65536"/>
                <a:gd name="T9" fmla="*/ 0 w 19905"/>
                <a:gd name="T10" fmla="*/ 0 h 19873"/>
                <a:gd name="T11" fmla="*/ 19905 w 19905"/>
                <a:gd name="T12" fmla="*/ 19873 h 198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905" h="19873" fill="none" extrusionOk="0">
                  <a:moveTo>
                    <a:pt x="8462" y="-1"/>
                  </a:moveTo>
                  <a:cubicBezTo>
                    <a:pt x="13623" y="2197"/>
                    <a:pt x="17727" y="6316"/>
                    <a:pt x="19905" y="11485"/>
                  </a:cubicBezTo>
                </a:path>
                <a:path w="19905" h="19873" stroke="0" extrusionOk="0">
                  <a:moveTo>
                    <a:pt x="8462" y="-1"/>
                  </a:moveTo>
                  <a:cubicBezTo>
                    <a:pt x="13623" y="2197"/>
                    <a:pt x="17727" y="6316"/>
                    <a:pt x="19905" y="11485"/>
                  </a:cubicBezTo>
                  <a:lnTo>
                    <a:pt x="0" y="19873"/>
                  </a:lnTo>
                  <a:close/>
                </a:path>
              </a:pathLst>
            </a:custGeom>
            <a:noFill/>
            <a:ln w="63500" cap="sq">
              <a:solidFill>
                <a:schemeClr val="accent4"/>
              </a:solidFill>
              <a:prstDash val="solid"/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ko-KR" altLang="en-US" sz="1600" dirty="0"/>
            </a:p>
          </p:txBody>
        </p:sp>
        <p:sp>
          <p:nvSpPr>
            <p:cNvPr id="8" name="Arc 31">
              <a:extLst>
                <a:ext uri="{FF2B5EF4-FFF2-40B4-BE49-F238E27FC236}">
                  <a16:creationId xmlns:a16="http://schemas.microsoft.com/office/drawing/2014/main" id="{DC30C2C5-F611-46A7-ACB7-5787B6712AF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146040" y="3653735"/>
              <a:ext cx="1413384" cy="1410632"/>
            </a:xfrm>
            <a:custGeom>
              <a:avLst/>
              <a:gdLst>
                <a:gd name="T0" fmla="*/ 693238 w 19905"/>
                <a:gd name="T1" fmla="*/ 0 h 19873"/>
                <a:gd name="T2" fmla="*/ 1630691 w 19905"/>
                <a:gd name="T3" fmla="*/ 940395 h 19873"/>
                <a:gd name="T4" fmla="*/ 0 w 19905"/>
                <a:gd name="T5" fmla="*/ 1627065 h 19873"/>
                <a:gd name="T6" fmla="*/ 0 60000 65536"/>
                <a:gd name="T7" fmla="*/ 0 60000 65536"/>
                <a:gd name="T8" fmla="*/ 0 60000 65536"/>
                <a:gd name="T9" fmla="*/ 0 w 19905"/>
                <a:gd name="T10" fmla="*/ 0 h 19873"/>
                <a:gd name="T11" fmla="*/ 19905 w 19905"/>
                <a:gd name="T12" fmla="*/ 19873 h 198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905" h="19873" fill="none" extrusionOk="0">
                  <a:moveTo>
                    <a:pt x="8462" y="-1"/>
                  </a:moveTo>
                  <a:cubicBezTo>
                    <a:pt x="13623" y="2197"/>
                    <a:pt x="17727" y="6316"/>
                    <a:pt x="19905" y="11485"/>
                  </a:cubicBezTo>
                </a:path>
                <a:path w="19905" h="19873" stroke="0" extrusionOk="0">
                  <a:moveTo>
                    <a:pt x="8462" y="-1"/>
                  </a:moveTo>
                  <a:cubicBezTo>
                    <a:pt x="13623" y="2197"/>
                    <a:pt x="17727" y="6316"/>
                    <a:pt x="19905" y="11485"/>
                  </a:cubicBezTo>
                  <a:lnTo>
                    <a:pt x="0" y="19873"/>
                  </a:lnTo>
                  <a:close/>
                </a:path>
              </a:pathLst>
            </a:custGeom>
            <a:noFill/>
            <a:ln w="63500" cap="sq">
              <a:solidFill>
                <a:schemeClr val="accent2"/>
              </a:solidFill>
              <a:prstDash val="solid"/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ko-KR" altLang="en-US" sz="1600"/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E228A664-CEE4-4F04-8B64-2A68060DA551}"/>
              </a:ext>
            </a:extLst>
          </p:cNvPr>
          <p:cNvSpPr/>
          <p:nvPr/>
        </p:nvSpPr>
        <p:spPr>
          <a:xfrm>
            <a:off x="1798901" y="1881765"/>
            <a:ext cx="851024" cy="85102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64D5610-976E-432F-947A-58E7395A1411}"/>
              </a:ext>
            </a:extLst>
          </p:cNvPr>
          <p:cNvSpPr/>
          <p:nvPr/>
        </p:nvSpPr>
        <p:spPr>
          <a:xfrm>
            <a:off x="1782820" y="4908908"/>
            <a:ext cx="851024" cy="851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EAF08A-8F3C-4302-BAB2-FCC8FBCD3BA4}"/>
              </a:ext>
            </a:extLst>
          </p:cNvPr>
          <p:cNvSpPr/>
          <p:nvPr/>
        </p:nvSpPr>
        <p:spPr>
          <a:xfrm>
            <a:off x="3367449" y="3399948"/>
            <a:ext cx="851024" cy="85102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5F0E8AA-6CE1-4A34-9CBD-04849ED2F3F4}"/>
              </a:ext>
            </a:extLst>
          </p:cNvPr>
          <p:cNvSpPr/>
          <p:nvPr/>
        </p:nvSpPr>
        <p:spPr>
          <a:xfrm>
            <a:off x="305264" y="3389222"/>
            <a:ext cx="851024" cy="8510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C4B682-2411-47A2-B97B-8BC8860A60CB}"/>
              </a:ext>
            </a:extLst>
          </p:cNvPr>
          <p:cNvSpPr txBox="1"/>
          <p:nvPr/>
        </p:nvSpPr>
        <p:spPr>
          <a:xfrm>
            <a:off x="1268127" y="2978059"/>
            <a:ext cx="1823623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/>
              <a:t>Infix </a:t>
            </a:r>
            <a:endParaRPr lang="tr-TR" sz="2800" dirty="0"/>
          </a:p>
          <a:p>
            <a:pPr algn="ctr"/>
            <a:r>
              <a:rPr lang="en-US" sz="2800" dirty="0"/>
              <a:t>To </a:t>
            </a:r>
            <a:endParaRPr lang="tr-TR" sz="2800" dirty="0"/>
          </a:p>
          <a:p>
            <a:pPr algn="ctr"/>
            <a:r>
              <a:rPr lang="en-US" sz="2800" dirty="0"/>
              <a:t>Postfix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821E4828-A5C8-439D-B35E-BF16DCE769A1}"/>
              </a:ext>
            </a:extLst>
          </p:cNvPr>
          <p:cNvSpPr/>
          <p:nvPr/>
        </p:nvSpPr>
        <p:spPr>
          <a:xfrm rot="2700000">
            <a:off x="2118756" y="2108925"/>
            <a:ext cx="240124" cy="430497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7" name="Rectangle 36">
            <a:extLst>
              <a:ext uri="{FF2B5EF4-FFF2-40B4-BE49-F238E27FC236}">
                <a16:creationId xmlns:a16="http://schemas.microsoft.com/office/drawing/2014/main" id="{0B81A5B2-AE4B-40FC-9A53-F47756B56A18}"/>
              </a:ext>
            </a:extLst>
          </p:cNvPr>
          <p:cNvSpPr/>
          <p:nvPr/>
        </p:nvSpPr>
        <p:spPr>
          <a:xfrm>
            <a:off x="3577565" y="3670557"/>
            <a:ext cx="351598" cy="293908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8" name="Round Same Side Corner Rectangle 36">
            <a:extLst>
              <a:ext uri="{FF2B5EF4-FFF2-40B4-BE49-F238E27FC236}">
                <a16:creationId xmlns:a16="http://schemas.microsoft.com/office/drawing/2014/main" id="{1D380781-10A9-4C3B-8CCF-7B33E2ED9CC1}"/>
              </a:ext>
            </a:extLst>
          </p:cNvPr>
          <p:cNvSpPr>
            <a:spLocks noChangeAspect="1"/>
          </p:cNvSpPr>
          <p:nvPr/>
        </p:nvSpPr>
        <p:spPr>
          <a:xfrm>
            <a:off x="2029538" y="5193063"/>
            <a:ext cx="357585" cy="282712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9" name="Oval 21">
            <a:extLst>
              <a:ext uri="{FF2B5EF4-FFF2-40B4-BE49-F238E27FC236}">
                <a16:creationId xmlns:a16="http://schemas.microsoft.com/office/drawing/2014/main" id="{A1FF8497-5F3F-478B-B7A3-B4EBA65574D6}"/>
              </a:ext>
            </a:extLst>
          </p:cNvPr>
          <p:cNvSpPr>
            <a:spLocks noChangeAspect="1"/>
          </p:cNvSpPr>
          <p:nvPr/>
        </p:nvSpPr>
        <p:spPr>
          <a:xfrm>
            <a:off x="547605" y="3663988"/>
            <a:ext cx="320270" cy="32294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D66EC04-7AF5-4D71-9154-90394AA0D7AA}"/>
              </a:ext>
            </a:extLst>
          </p:cNvPr>
          <p:cNvCxnSpPr>
            <a:cxnSpLocks/>
          </p:cNvCxnSpPr>
          <p:nvPr/>
        </p:nvCxnSpPr>
        <p:spPr>
          <a:xfrm>
            <a:off x="5012252" y="1591260"/>
            <a:ext cx="3545822" cy="0"/>
          </a:xfrm>
          <a:prstGeom prst="line">
            <a:avLst/>
          </a:prstGeom>
          <a:ln w="12700">
            <a:solidFill>
              <a:schemeClr val="accent5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5">
            <a:extLst>
              <a:ext uri="{FF2B5EF4-FFF2-40B4-BE49-F238E27FC236}">
                <a16:creationId xmlns:a16="http://schemas.microsoft.com/office/drawing/2014/main" id="{364E293F-454D-479F-8090-8B9FE3B90F4E}"/>
              </a:ext>
            </a:extLst>
          </p:cNvPr>
          <p:cNvSpPr txBox="1"/>
          <p:nvPr/>
        </p:nvSpPr>
        <p:spPr>
          <a:xfrm>
            <a:off x="4882372" y="1170419"/>
            <a:ext cx="68539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Algorithm to convert Infix To Postfix</a:t>
            </a:r>
            <a:r>
              <a:rPr lang="tr-TR" dirty="0"/>
              <a:t> :</a:t>
            </a:r>
          </a:p>
          <a:p>
            <a:endParaRPr lang="tr-TR" dirty="0"/>
          </a:p>
          <a:p>
            <a:r>
              <a:rPr lang="tr-TR" b="1" dirty="0"/>
              <a:t>x</a:t>
            </a:r>
            <a:r>
              <a:rPr lang="tr-TR" sz="1600" dirty="0"/>
              <a:t>, </a:t>
            </a:r>
            <a:r>
              <a:rPr lang="tr-TR" sz="1600" dirty="0" err="1"/>
              <a:t>infix</a:t>
            </a:r>
            <a:r>
              <a:rPr lang="tr-TR" sz="1600" dirty="0"/>
              <a:t> </a:t>
            </a:r>
            <a:r>
              <a:rPr lang="tr-TR" sz="1600" dirty="0" err="1"/>
              <a:t>notasyonu</a:t>
            </a:r>
            <a:r>
              <a:rPr lang="tr-TR" sz="1600" dirty="0"/>
              <a:t> ile yazılmış bir aritmetik ifadedir. Bu algoritma eşdeğer </a:t>
            </a:r>
            <a:r>
              <a:rPr lang="tr-TR" sz="1600" dirty="0" err="1"/>
              <a:t>postfix</a:t>
            </a:r>
            <a:r>
              <a:rPr lang="tr-TR" sz="1600" dirty="0"/>
              <a:t> dönüşümü olan 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tr-TR" sz="1600" dirty="0"/>
              <a:t> </a:t>
            </a:r>
            <a:r>
              <a:rPr lang="tr-TR" sz="1600" dirty="0" err="1"/>
              <a:t>yi</a:t>
            </a:r>
            <a:r>
              <a:rPr lang="tr-TR" sz="1600" dirty="0"/>
              <a:t> bulur.</a:t>
            </a:r>
            <a:endParaRPr lang="en-US" sz="1600" dirty="0"/>
          </a:p>
        </p:txBody>
      </p:sp>
      <p:sp>
        <p:nvSpPr>
          <p:cNvPr id="50" name="Metin kutusu 49">
            <a:extLst>
              <a:ext uri="{FF2B5EF4-FFF2-40B4-BE49-F238E27FC236}">
                <a16:creationId xmlns:a16="http://schemas.microsoft.com/office/drawing/2014/main" id="{E623A318-0254-4E93-9BFE-70E671A242EE}"/>
              </a:ext>
            </a:extLst>
          </p:cNvPr>
          <p:cNvSpPr txBox="1"/>
          <p:nvPr/>
        </p:nvSpPr>
        <p:spPr>
          <a:xfrm>
            <a:off x="4577108" y="2477411"/>
            <a:ext cx="730962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tr-TR" sz="1600" dirty="0" err="1"/>
              <a:t>x’i</a:t>
            </a:r>
            <a:r>
              <a:rPr lang="tr-TR" sz="1600" dirty="0"/>
              <a:t> soldan sağa doğru tara ve yığın boşalana kadar 2,5. adımları tekrarla.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600" dirty="0"/>
              <a:t>Bir işlenen(</a:t>
            </a:r>
            <a:r>
              <a:rPr lang="tr-TR" sz="1600" dirty="0" err="1"/>
              <a:t>operand</a:t>
            </a:r>
            <a:r>
              <a:rPr lang="tr-TR" sz="1600" dirty="0"/>
              <a:t>) ile karşılaşıldığında yığına ekle(</a:t>
            </a:r>
            <a:r>
              <a:rPr lang="tr-TR" sz="1600" dirty="0" err="1"/>
              <a:t>push</a:t>
            </a:r>
            <a:r>
              <a:rPr lang="tr-TR" sz="1600" dirty="0"/>
              <a:t>).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600" dirty="0"/>
              <a:t>Bir sol parantezle karşılaşılırsa yığına ekle(</a:t>
            </a:r>
            <a:r>
              <a:rPr lang="tr-TR" sz="1600" dirty="0" err="1"/>
              <a:t>push</a:t>
            </a:r>
            <a:r>
              <a:rPr lang="tr-TR" sz="1600" dirty="0"/>
              <a:t>).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600" dirty="0"/>
              <a:t>Bir operatör ile karşılaşılırsa;</a:t>
            </a:r>
          </a:p>
          <a:p>
            <a:pPr marL="800100" lvl="1" indent="-342900">
              <a:buFont typeface="+mj-lt"/>
              <a:buAutoNum type="arabicPeriod"/>
            </a:pPr>
            <a:r>
              <a:rPr lang="tr-TR" sz="1600" dirty="0"/>
              <a:t>Yığındakileri tekrar tekrar çıkar(pop) ve operatörle aynı önceliğe veya ondan daha yüksek önceliğe sahip olan her operatörü(yığında) y’ ye ekle.</a:t>
            </a:r>
          </a:p>
          <a:p>
            <a:pPr marL="800100" lvl="1" indent="-342900">
              <a:buFont typeface="+mj-lt"/>
              <a:buAutoNum type="arabicPeriod"/>
            </a:pPr>
            <a:r>
              <a:rPr lang="tr-TR" sz="1600" dirty="0"/>
              <a:t>Operatörü yığına ekle(</a:t>
            </a:r>
            <a:r>
              <a:rPr lang="tr-TR" sz="1600" dirty="0" err="1"/>
              <a:t>push</a:t>
            </a:r>
            <a:r>
              <a:rPr lang="tr-TR" sz="1600" dirty="0"/>
              <a:t>)</a:t>
            </a:r>
          </a:p>
          <a:p>
            <a:pPr lvl="1"/>
            <a:r>
              <a:rPr lang="tr-TR" sz="1600" dirty="0"/>
              <a:t>[</a:t>
            </a:r>
            <a:r>
              <a:rPr lang="tr-TR" sz="1600" dirty="0" err="1"/>
              <a:t>end</a:t>
            </a:r>
            <a:r>
              <a:rPr lang="tr-TR" sz="1600" dirty="0"/>
              <a:t> of </a:t>
            </a:r>
            <a:r>
              <a:rPr lang="tr-TR" sz="1600" dirty="0" err="1"/>
              <a:t>if</a:t>
            </a:r>
            <a:r>
              <a:rPr lang="tr-TR" sz="1600" dirty="0"/>
              <a:t>]</a:t>
            </a:r>
            <a:endParaRPr lang="tr-TR" dirty="0"/>
          </a:p>
          <a:p>
            <a:pPr marL="342900" indent="-342900">
              <a:buFont typeface="+mj-lt"/>
              <a:buAutoNum type="arabicPeriod"/>
            </a:pPr>
            <a:r>
              <a:rPr lang="tr-TR" sz="1600" dirty="0"/>
              <a:t>Eğer sağ parantezle </a:t>
            </a:r>
            <a:r>
              <a:rPr lang="tr-TR" sz="1600" dirty="0" err="1"/>
              <a:t>karşılşılırsa</a:t>
            </a:r>
            <a:r>
              <a:rPr lang="tr-TR" sz="1600" dirty="0"/>
              <a:t>;</a:t>
            </a:r>
          </a:p>
          <a:p>
            <a:pPr marL="800100" lvl="1" indent="-342900">
              <a:buFont typeface="+mj-lt"/>
              <a:buAutoNum type="arabicPeriod"/>
            </a:pPr>
            <a:r>
              <a:rPr lang="tr-TR" sz="1600" dirty="0"/>
              <a:t>Yığından tekrar tekrar çıkar ve her operatörü (yığında) bir sol parantezle </a:t>
            </a:r>
            <a:r>
              <a:rPr lang="tr-TR" sz="1600" dirty="0" err="1"/>
              <a:t>karşılşıncaya</a:t>
            </a:r>
            <a:r>
              <a:rPr lang="tr-TR" sz="1600" dirty="0"/>
              <a:t> kadar y’ye ekle.</a:t>
            </a:r>
          </a:p>
          <a:p>
            <a:pPr marL="800100" lvl="1" indent="-342900">
              <a:buFont typeface="+mj-lt"/>
              <a:buAutoNum type="arabicPeriod"/>
            </a:pPr>
            <a:r>
              <a:rPr lang="tr-TR" sz="1600" dirty="0"/>
              <a:t>Sol </a:t>
            </a:r>
            <a:r>
              <a:rPr lang="tr-TR" sz="1600" dirty="0" err="1"/>
              <a:t>parentezi</a:t>
            </a:r>
            <a:r>
              <a:rPr lang="tr-TR" sz="1600" dirty="0"/>
              <a:t> kaldır.</a:t>
            </a:r>
          </a:p>
          <a:p>
            <a:pPr lvl="1"/>
            <a:r>
              <a:rPr lang="tr-TR" sz="1600" dirty="0"/>
              <a:t>[</a:t>
            </a:r>
            <a:r>
              <a:rPr lang="tr-TR" sz="1600" dirty="0" err="1"/>
              <a:t>end</a:t>
            </a:r>
            <a:r>
              <a:rPr lang="tr-TR" sz="1600" dirty="0"/>
              <a:t> of </a:t>
            </a:r>
            <a:r>
              <a:rPr lang="tr-TR" sz="1600" dirty="0" err="1"/>
              <a:t>if</a:t>
            </a:r>
            <a:r>
              <a:rPr lang="tr-TR" sz="1600" dirty="0"/>
              <a:t>][</a:t>
            </a:r>
            <a:r>
              <a:rPr lang="tr-TR" sz="1600" dirty="0" err="1"/>
              <a:t>end</a:t>
            </a:r>
            <a:r>
              <a:rPr lang="tr-TR" sz="1600" dirty="0"/>
              <a:t> of </a:t>
            </a:r>
            <a:r>
              <a:rPr lang="tr-TR" sz="1600" dirty="0" err="1"/>
              <a:t>if</a:t>
            </a:r>
            <a:r>
              <a:rPr lang="tr-TR" sz="1600" dirty="0"/>
              <a:t>]</a:t>
            </a:r>
          </a:p>
          <a:p>
            <a:pPr lvl="1"/>
            <a:endParaRPr lang="tr-TR" sz="1600" dirty="0"/>
          </a:p>
          <a:p>
            <a:r>
              <a:rPr lang="tr-TR" sz="1600" dirty="0"/>
              <a:t>6. Son</a:t>
            </a:r>
          </a:p>
        </p:txBody>
      </p:sp>
    </p:spTree>
    <p:extLst>
      <p:ext uri="{BB962C8B-B14F-4D97-AF65-F5344CB8AC3E}">
        <p14:creationId xmlns:p14="http://schemas.microsoft.com/office/powerpoint/2010/main" val="25893355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4400" dirty="0"/>
              <a:t>Infix To Postfix Conversion Using Stack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676C358-1959-4F0E-AAB4-395C03991B72}"/>
              </a:ext>
            </a:extLst>
          </p:cNvPr>
          <p:cNvGrpSpPr/>
          <p:nvPr/>
        </p:nvGrpSpPr>
        <p:grpSpPr>
          <a:xfrm>
            <a:off x="887090" y="2477411"/>
            <a:ext cx="2685364" cy="2660085"/>
            <a:chOff x="1115616" y="1926357"/>
            <a:chExt cx="3181047" cy="315110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FDE9F61-E6FF-4794-BD84-DD26E1ECD702}"/>
                </a:ext>
              </a:extLst>
            </p:cNvPr>
            <p:cNvSpPr/>
            <p:nvPr/>
          </p:nvSpPr>
          <p:spPr>
            <a:xfrm>
              <a:off x="1403648" y="2214389"/>
              <a:ext cx="2592288" cy="259228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Arc 31">
              <a:extLst>
                <a:ext uri="{FF2B5EF4-FFF2-40B4-BE49-F238E27FC236}">
                  <a16:creationId xmlns:a16="http://schemas.microsoft.com/office/drawing/2014/main" id="{35981C91-BBD1-4673-927B-97EA3283A93A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14240" y="1927733"/>
              <a:ext cx="1413384" cy="1410632"/>
            </a:xfrm>
            <a:custGeom>
              <a:avLst/>
              <a:gdLst>
                <a:gd name="T0" fmla="*/ 693238 w 19905"/>
                <a:gd name="T1" fmla="*/ 0 h 19873"/>
                <a:gd name="T2" fmla="*/ 1630691 w 19905"/>
                <a:gd name="T3" fmla="*/ 940395 h 19873"/>
                <a:gd name="T4" fmla="*/ 0 w 19905"/>
                <a:gd name="T5" fmla="*/ 1627065 h 19873"/>
                <a:gd name="T6" fmla="*/ 0 60000 65536"/>
                <a:gd name="T7" fmla="*/ 0 60000 65536"/>
                <a:gd name="T8" fmla="*/ 0 60000 65536"/>
                <a:gd name="T9" fmla="*/ 0 w 19905"/>
                <a:gd name="T10" fmla="*/ 0 h 19873"/>
                <a:gd name="T11" fmla="*/ 19905 w 19905"/>
                <a:gd name="T12" fmla="*/ 19873 h 198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905" h="19873" fill="none" extrusionOk="0">
                  <a:moveTo>
                    <a:pt x="8462" y="-1"/>
                  </a:moveTo>
                  <a:cubicBezTo>
                    <a:pt x="13623" y="2197"/>
                    <a:pt x="17727" y="6316"/>
                    <a:pt x="19905" y="11485"/>
                  </a:cubicBezTo>
                </a:path>
                <a:path w="19905" h="19873" stroke="0" extrusionOk="0">
                  <a:moveTo>
                    <a:pt x="8462" y="-1"/>
                  </a:moveTo>
                  <a:cubicBezTo>
                    <a:pt x="13623" y="2197"/>
                    <a:pt x="17727" y="6316"/>
                    <a:pt x="19905" y="11485"/>
                  </a:cubicBezTo>
                  <a:lnTo>
                    <a:pt x="0" y="19873"/>
                  </a:lnTo>
                  <a:close/>
                </a:path>
              </a:pathLst>
            </a:custGeom>
            <a:noFill/>
            <a:ln w="63500" cap="sq">
              <a:solidFill>
                <a:schemeClr val="accent1"/>
              </a:solidFill>
              <a:prstDash val="solid"/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ko-KR" altLang="en-US" sz="1600"/>
            </a:p>
          </p:txBody>
        </p:sp>
        <p:sp>
          <p:nvSpPr>
            <p:cNvPr id="6" name="Arc 31">
              <a:extLst>
                <a:ext uri="{FF2B5EF4-FFF2-40B4-BE49-F238E27FC236}">
                  <a16:creationId xmlns:a16="http://schemas.microsoft.com/office/drawing/2014/main" id="{58359723-7980-42FC-9606-B56906D329F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851957" y="3665450"/>
              <a:ext cx="1413384" cy="1410632"/>
            </a:xfrm>
            <a:custGeom>
              <a:avLst/>
              <a:gdLst>
                <a:gd name="T0" fmla="*/ 693238 w 19905"/>
                <a:gd name="T1" fmla="*/ 0 h 19873"/>
                <a:gd name="T2" fmla="*/ 1630691 w 19905"/>
                <a:gd name="T3" fmla="*/ 940395 h 19873"/>
                <a:gd name="T4" fmla="*/ 0 w 19905"/>
                <a:gd name="T5" fmla="*/ 1627065 h 19873"/>
                <a:gd name="T6" fmla="*/ 0 60000 65536"/>
                <a:gd name="T7" fmla="*/ 0 60000 65536"/>
                <a:gd name="T8" fmla="*/ 0 60000 65536"/>
                <a:gd name="T9" fmla="*/ 0 w 19905"/>
                <a:gd name="T10" fmla="*/ 0 h 19873"/>
                <a:gd name="T11" fmla="*/ 19905 w 19905"/>
                <a:gd name="T12" fmla="*/ 19873 h 198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905" h="19873" fill="none" extrusionOk="0">
                  <a:moveTo>
                    <a:pt x="8462" y="-1"/>
                  </a:moveTo>
                  <a:cubicBezTo>
                    <a:pt x="13623" y="2197"/>
                    <a:pt x="17727" y="6316"/>
                    <a:pt x="19905" y="11485"/>
                  </a:cubicBezTo>
                </a:path>
                <a:path w="19905" h="19873" stroke="0" extrusionOk="0">
                  <a:moveTo>
                    <a:pt x="8462" y="-1"/>
                  </a:moveTo>
                  <a:cubicBezTo>
                    <a:pt x="13623" y="2197"/>
                    <a:pt x="17727" y="6316"/>
                    <a:pt x="19905" y="11485"/>
                  </a:cubicBezTo>
                  <a:lnTo>
                    <a:pt x="0" y="19873"/>
                  </a:lnTo>
                  <a:close/>
                </a:path>
              </a:pathLst>
            </a:custGeom>
            <a:noFill/>
            <a:ln w="63500" cap="sq">
              <a:solidFill>
                <a:schemeClr val="accent3"/>
              </a:solidFill>
              <a:prstDash val="solid"/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ko-KR" altLang="en-US" sz="1600"/>
            </a:p>
          </p:txBody>
        </p:sp>
        <p:sp>
          <p:nvSpPr>
            <p:cNvPr id="7" name="Arc 31">
              <a:extLst>
                <a:ext uri="{FF2B5EF4-FFF2-40B4-BE49-F238E27FC236}">
                  <a16:creationId xmlns:a16="http://schemas.microsoft.com/office/drawing/2014/main" id="{65160D4E-A6F2-46F6-ACD5-52CC63E648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3279" y="1965909"/>
              <a:ext cx="1413384" cy="1410632"/>
            </a:xfrm>
            <a:custGeom>
              <a:avLst/>
              <a:gdLst>
                <a:gd name="T0" fmla="*/ 693238 w 19905"/>
                <a:gd name="T1" fmla="*/ 0 h 19873"/>
                <a:gd name="T2" fmla="*/ 1630691 w 19905"/>
                <a:gd name="T3" fmla="*/ 940395 h 19873"/>
                <a:gd name="T4" fmla="*/ 0 w 19905"/>
                <a:gd name="T5" fmla="*/ 1627065 h 19873"/>
                <a:gd name="T6" fmla="*/ 0 60000 65536"/>
                <a:gd name="T7" fmla="*/ 0 60000 65536"/>
                <a:gd name="T8" fmla="*/ 0 60000 65536"/>
                <a:gd name="T9" fmla="*/ 0 w 19905"/>
                <a:gd name="T10" fmla="*/ 0 h 19873"/>
                <a:gd name="T11" fmla="*/ 19905 w 19905"/>
                <a:gd name="T12" fmla="*/ 19873 h 198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905" h="19873" fill="none" extrusionOk="0">
                  <a:moveTo>
                    <a:pt x="8462" y="-1"/>
                  </a:moveTo>
                  <a:cubicBezTo>
                    <a:pt x="13623" y="2197"/>
                    <a:pt x="17727" y="6316"/>
                    <a:pt x="19905" y="11485"/>
                  </a:cubicBezTo>
                </a:path>
                <a:path w="19905" h="19873" stroke="0" extrusionOk="0">
                  <a:moveTo>
                    <a:pt x="8462" y="-1"/>
                  </a:moveTo>
                  <a:cubicBezTo>
                    <a:pt x="13623" y="2197"/>
                    <a:pt x="17727" y="6316"/>
                    <a:pt x="19905" y="11485"/>
                  </a:cubicBezTo>
                  <a:lnTo>
                    <a:pt x="0" y="19873"/>
                  </a:lnTo>
                  <a:close/>
                </a:path>
              </a:pathLst>
            </a:custGeom>
            <a:noFill/>
            <a:ln w="63500" cap="sq">
              <a:solidFill>
                <a:schemeClr val="accent4"/>
              </a:solidFill>
              <a:prstDash val="solid"/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ko-KR" altLang="en-US" sz="1600" dirty="0"/>
            </a:p>
          </p:txBody>
        </p:sp>
        <p:sp>
          <p:nvSpPr>
            <p:cNvPr id="8" name="Arc 31">
              <a:extLst>
                <a:ext uri="{FF2B5EF4-FFF2-40B4-BE49-F238E27FC236}">
                  <a16:creationId xmlns:a16="http://schemas.microsoft.com/office/drawing/2014/main" id="{DC30C2C5-F611-46A7-ACB7-5787B6712AF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146040" y="3653735"/>
              <a:ext cx="1413384" cy="1410632"/>
            </a:xfrm>
            <a:custGeom>
              <a:avLst/>
              <a:gdLst>
                <a:gd name="T0" fmla="*/ 693238 w 19905"/>
                <a:gd name="T1" fmla="*/ 0 h 19873"/>
                <a:gd name="T2" fmla="*/ 1630691 w 19905"/>
                <a:gd name="T3" fmla="*/ 940395 h 19873"/>
                <a:gd name="T4" fmla="*/ 0 w 19905"/>
                <a:gd name="T5" fmla="*/ 1627065 h 19873"/>
                <a:gd name="T6" fmla="*/ 0 60000 65536"/>
                <a:gd name="T7" fmla="*/ 0 60000 65536"/>
                <a:gd name="T8" fmla="*/ 0 60000 65536"/>
                <a:gd name="T9" fmla="*/ 0 w 19905"/>
                <a:gd name="T10" fmla="*/ 0 h 19873"/>
                <a:gd name="T11" fmla="*/ 19905 w 19905"/>
                <a:gd name="T12" fmla="*/ 19873 h 198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905" h="19873" fill="none" extrusionOk="0">
                  <a:moveTo>
                    <a:pt x="8462" y="-1"/>
                  </a:moveTo>
                  <a:cubicBezTo>
                    <a:pt x="13623" y="2197"/>
                    <a:pt x="17727" y="6316"/>
                    <a:pt x="19905" y="11485"/>
                  </a:cubicBezTo>
                </a:path>
                <a:path w="19905" h="19873" stroke="0" extrusionOk="0">
                  <a:moveTo>
                    <a:pt x="8462" y="-1"/>
                  </a:moveTo>
                  <a:cubicBezTo>
                    <a:pt x="13623" y="2197"/>
                    <a:pt x="17727" y="6316"/>
                    <a:pt x="19905" y="11485"/>
                  </a:cubicBezTo>
                  <a:lnTo>
                    <a:pt x="0" y="19873"/>
                  </a:lnTo>
                  <a:close/>
                </a:path>
              </a:pathLst>
            </a:custGeom>
            <a:noFill/>
            <a:ln w="63500" cap="sq">
              <a:solidFill>
                <a:schemeClr val="accent2"/>
              </a:solidFill>
              <a:prstDash val="solid"/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ko-KR" altLang="en-US" sz="1600"/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E228A664-CEE4-4F04-8B64-2A68060DA551}"/>
              </a:ext>
            </a:extLst>
          </p:cNvPr>
          <p:cNvSpPr/>
          <p:nvPr/>
        </p:nvSpPr>
        <p:spPr>
          <a:xfrm>
            <a:off x="1798901" y="1881765"/>
            <a:ext cx="851024" cy="85102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64D5610-976E-432F-947A-58E7395A1411}"/>
              </a:ext>
            </a:extLst>
          </p:cNvPr>
          <p:cNvSpPr/>
          <p:nvPr/>
        </p:nvSpPr>
        <p:spPr>
          <a:xfrm>
            <a:off x="1782820" y="4908908"/>
            <a:ext cx="851024" cy="851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EAF08A-8F3C-4302-BAB2-FCC8FBCD3BA4}"/>
              </a:ext>
            </a:extLst>
          </p:cNvPr>
          <p:cNvSpPr/>
          <p:nvPr/>
        </p:nvSpPr>
        <p:spPr>
          <a:xfrm>
            <a:off x="3367449" y="3399948"/>
            <a:ext cx="851024" cy="85102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5F0E8AA-6CE1-4A34-9CBD-04849ED2F3F4}"/>
              </a:ext>
            </a:extLst>
          </p:cNvPr>
          <p:cNvSpPr/>
          <p:nvPr/>
        </p:nvSpPr>
        <p:spPr>
          <a:xfrm>
            <a:off x="305264" y="3389222"/>
            <a:ext cx="851024" cy="8510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C4B682-2411-47A2-B97B-8BC8860A60CB}"/>
              </a:ext>
            </a:extLst>
          </p:cNvPr>
          <p:cNvSpPr txBox="1"/>
          <p:nvPr/>
        </p:nvSpPr>
        <p:spPr>
          <a:xfrm>
            <a:off x="1268127" y="2978059"/>
            <a:ext cx="1823623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/>
              <a:t>Infix </a:t>
            </a:r>
            <a:endParaRPr lang="tr-TR" sz="2800" dirty="0"/>
          </a:p>
          <a:p>
            <a:pPr algn="ctr"/>
            <a:r>
              <a:rPr lang="en-US" sz="2800" dirty="0"/>
              <a:t>To </a:t>
            </a:r>
            <a:endParaRPr lang="tr-TR" sz="2800" dirty="0"/>
          </a:p>
          <a:p>
            <a:pPr algn="ctr"/>
            <a:r>
              <a:rPr lang="en-US" sz="2800" dirty="0"/>
              <a:t>Postfix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821E4828-A5C8-439D-B35E-BF16DCE769A1}"/>
              </a:ext>
            </a:extLst>
          </p:cNvPr>
          <p:cNvSpPr/>
          <p:nvPr/>
        </p:nvSpPr>
        <p:spPr>
          <a:xfrm rot="2700000">
            <a:off x="2118756" y="2108925"/>
            <a:ext cx="240124" cy="430497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7" name="Rectangle 36">
            <a:extLst>
              <a:ext uri="{FF2B5EF4-FFF2-40B4-BE49-F238E27FC236}">
                <a16:creationId xmlns:a16="http://schemas.microsoft.com/office/drawing/2014/main" id="{0B81A5B2-AE4B-40FC-9A53-F47756B56A18}"/>
              </a:ext>
            </a:extLst>
          </p:cNvPr>
          <p:cNvSpPr/>
          <p:nvPr/>
        </p:nvSpPr>
        <p:spPr>
          <a:xfrm>
            <a:off x="3577565" y="3670557"/>
            <a:ext cx="351598" cy="293908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8" name="Round Same Side Corner Rectangle 36">
            <a:extLst>
              <a:ext uri="{FF2B5EF4-FFF2-40B4-BE49-F238E27FC236}">
                <a16:creationId xmlns:a16="http://schemas.microsoft.com/office/drawing/2014/main" id="{1D380781-10A9-4C3B-8CCF-7B33E2ED9CC1}"/>
              </a:ext>
            </a:extLst>
          </p:cNvPr>
          <p:cNvSpPr>
            <a:spLocks noChangeAspect="1"/>
          </p:cNvSpPr>
          <p:nvPr/>
        </p:nvSpPr>
        <p:spPr>
          <a:xfrm>
            <a:off x="2029538" y="5193063"/>
            <a:ext cx="357585" cy="282712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9" name="Oval 21">
            <a:extLst>
              <a:ext uri="{FF2B5EF4-FFF2-40B4-BE49-F238E27FC236}">
                <a16:creationId xmlns:a16="http://schemas.microsoft.com/office/drawing/2014/main" id="{A1FF8497-5F3F-478B-B7A3-B4EBA65574D6}"/>
              </a:ext>
            </a:extLst>
          </p:cNvPr>
          <p:cNvSpPr>
            <a:spLocks noChangeAspect="1"/>
          </p:cNvSpPr>
          <p:nvPr/>
        </p:nvSpPr>
        <p:spPr>
          <a:xfrm>
            <a:off x="547605" y="3663988"/>
            <a:ext cx="320270" cy="32294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D66EC04-7AF5-4D71-9154-90394AA0D7AA}"/>
              </a:ext>
            </a:extLst>
          </p:cNvPr>
          <p:cNvCxnSpPr>
            <a:cxnSpLocks/>
          </p:cNvCxnSpPr>
          <p:nvPr/>
        </p:nvCxnSpPr>
        <p:spPr>
          <a:xfrm>
            <a:off x="1403282" y="1662281"/>
            <a:ext cx="3545822" cy="0"/>
          </a:xfrm>
          <a:prstGeom prst="line">
            <a:avLst/>
          </a:prstGeom>
          <a:ln w="12700">
            <a:solidFill>
              <a:schemeClr val="accent5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5">
            <a:extLst>
              <a:ext uri="{FF2B5EF4-FFF2-40B4-BE49-F238E27FC236}">
                <a16:creationId xmlns:a16="http://schemas.microsoft.com/office/drawing/2014/main" id="{364E293F-454D-479F-8090-8B9FE3B90F4E}"/>
              </a:ext>
            </a:extLst>
          </p:cNvPr>
          <p:cNvSpPr txBox="1"/>
          <p:nvPr/>
        </p:nvSpPr>
        <p:spPr>
          <a:xfrm>
            <a:off x="1268127" y="1155030"/>
            <a:ext cx="427050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X= </a:t>
            </a:r>
            <a:r>
              <a:rPr lang="pt-BR" b="1" dirty="0"/>
              <a:t>A+ (B*C-(D/E^F)*G)*H</a:t>
            </a:r>
            <a:endParaRPr lang="tr-TR" dirty="0"/>
          </a:p>
          <a:p>
            <a:endParaRPr lang="en-US" sz="1600" dirty="0"/>
          </a:p>
        </p:txBody>
      </p:sp>
      <p:pic>
        <p:nvPicPr>
          <p:cNvPr id="6146" name="Picture 2" descr="infix to postfix conversion in C">
            <a:extLst>
              <a:ext uri="{FF2B5EF4-FFF2-40B4-BE49-F238E27FC236}">
                <a16:creationId xmlns:a16="http://schemas.microsoft.com/office/drawing/2014/main" id="{7F3DD5D6-8CD7-4E61-846D-849155DF0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785" y="1037615"/>
            <a:ext cx="5630201" cy="5737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1202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794490" cy="724247"/>
          </a:xfrm>
          <a:prstGeom prst="rect">
            <a:avLst/>
          </a:prstGeom>
        </p:spPr>
        <p:txBody>
          <a:bodyPr/>
          <a:lstStyle/>
          <a:p>
            <a:r>
              <a:rPr lang="tr-TR" sz="4000" dirty="0"/>
              <a:t>Algoritmanın uygulanması için gerekli fonksiyonlar :</a:t>
            </a:r>
            <a:endParaRPr lang="en-US" sz="4000" dirty="0"/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105B335D-4346-48DA-B023-7212D14BB046}"/>
              </a:ext>
            </a:extLst>
          </p:cNvPr>
          <p:cNvSpPr/>
          <p:nvPr/>
        </p:nvSpPr>
        <p:spPr>
          <a:xfrm>
            <a:off x="747961" y="2019747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Oval 5">
            <a:extLst>
              <a:ext uri="{FF2B5EF4-FFF2-40B4-BE49-F238E27FC236}">
                <a16:creationId xmlns:a16="http://schemas.microsoft.com/office/drawing/2014/main" id="{3E1E7337-34AB-4C02-8336-C8C8994B5A9B}"/>
              </a:ext>
            </a:extLst>
          </p:cNvPr>
          <p:cNvSpPr/>
          <p:nvPr/>
        </p:nvSpPr>
        <p:spPr>
          <a:xfrm>
            <a:off x="747961" y="3577846"/>
            <a:ext cx="720080" cy="7200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Oval 6">
            <a:extLst>
              <a:ext uri="{FF2B5EF4-FFF2-40B4-BE49-F238E27FC236}">
                <a16:creationId xmlns:a16="http://schemas.microsoft.com/office/drawing/2014/main" id="{6D3827EE-FCBF-42FB-A07E-86649FEF7DBA}"/>
              </a:ext>
            </a:extLst>
          </p:cNvPr>
          <p:cNvSpPr/>
          <p:nvPr/>
        </p:nvSpPr>
        <p:spPr>
          <a:xfrm>
            <a:off x="747961" y="5135944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" name="Group 7">
            <a:extLst>
              <a:ext uri="{FF2B5EF4-FFF2-40B4-BE49-F238E27FC236}">
                <a16:creationId xmlns:a16="http://schemas.microsoft.com/office/drawing/2014/main" id="{C064E3AF-C187-444F-AA0E-28D7E0A80331}"/>
              </a:ext>
            </a:extLst>
          </p:cNvPr>
          <p:cNvGrpSpPr/>
          <p:nvPr/>
        </p:nvGrpSpPr>
        <p:grpSpPr>
          <a:xfrm>
            <a:off x="1742778" y="1625313"/>
            <a:ext cx="2416911" cy="1072023"/>
            <a:chOff x="6208031" y="1442264"/>
            <a:chExt cx="1460313" cy="51802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106A147-F4FC-46AD-AD94-6BCDAB0F5523}"/>
                </a:ext>
              </a:extLst>
            </p:cNvPr>
            <p:cNvSpPr txBox="1"/>
            <p:nvPr/>
          </p:nvSpPr>
          <p:spPr>
            <a:xfrm>
              <a:off x="6208031" y="1442264"/>
              <a:ext cx="1457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altLang="ko-KR" sz="1400" b="1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pitchFamily="34" charset="0"/>
                </a:rPr>
                <a:t>1- Yığın (</a:t>
              </a:r>
              <a:r>
                <a:rPr lang="tr-TR" altLang="ko-KR" sz="1400" b="1" dirty="0" err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pitchFamily="34" charset="0"/>
                </a:rPr>
                <a:t>stack</a:t>
              </a:r>
              <a:r>
                <a:rPr lang="tr-TR" altLang="ko-KR" sz="1400" b="1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pitchFamily="34" charset="0"/>
                </a:rPr>
                <a:t>)</a:t>
              </a:r>
              <a:endParaRPr lang="ko-KR" altLang="en-US" sz="1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43F7091-0B27-4247-B7CF-0C5F7DFEB345}"/>
                </a:ext>
              </a:extLst>
            </p:cNvPr>
            <p:cNvSpPr txBox="1"/>
            <p:nvPr/>
          </p:nvSpPr>
          <p:spPr>
            <a:xfrm>
              <a:off x="6210998" y="1683290"/>
              <a:ext cx="14573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1D3B461-0E4E-419D-A6AE-D41E5119ACCB}"/>
              </a:ext>
            </a:extLst>
          </p:cNvPr>
          <p:cNvSpPr txBox="1"/>
          <p:nvPr/>
        </p:nvSpPr>
        <p:spPr>
          <a:xfrm>
            <a:off x="1742779" y="3122133"/>
            <a:ext cx="2909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altLang="ko-KR" sz="1400" b="1" dirty="0">
                <a:solidFill>
                  <a:schemeClr val="accent4"/>
                </a:solidFill>
                <a:cs typeface="Arial" pitchFamily="34" charset="0"/>
              </a:rPr>
              <a:t>2-Operator, </a:t>
            </a:r>
            <a:r>
              <a:rPr lang="tr-TR" altLang="ko-KR" sz="1400" b="1" dirty="0" err="1">
                <a:solidFill>
                  <a:schemeClr val="accent4"/>
                </a:solidFill>
                <a:cs typeface="Arial" pitchFamily="34" charset="0"/>
              </a:rPr>
              <a:t>operand</a:t>
            </a:r>
            <a:r>
              <a:rPr lang="tr-TR" altLang="ko-KR" sz="1400" b="1" dirty="0">
                <a:solidFill>
                  <a:schemeClr val="accent4"/>
                </a:solidFill>
                <a:cs typeface="Arial" pitchFamily="34" charset="0"/>
              </a:rPr>
              <a:t> ve parantezler</a:t>
            </a:r>
            <a:endParaRPr lang="ko-KR" altLang="en-US" sz="1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33EBDD-5A49-44B6-AE46-429346E0A90F}"/>
              </a:ext>
            </a:extLst>
          </p:cNvPr>
          <p:cNvSpPr txBox="1"/>
          <p:nvPr/>
        </p:nvSpPr>
        <p:spPr>
          <a:xfrm>
            <a:off x="1742777" y="4955688"/>
            <a:ext cx="27265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altLang="ko-KR" sz="1400" b="1" dirty="0">
                <a:solidFill>
                  <a:schemeClr val="accent3"/>
                </a:solidFill>
                <a:cs typeface="Arial" pitchFamily="34" charset="0"/>
              </a:rPr>
              <a:t>3- İşlem önceliği belirlenmesi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6" name="Oval 16">
            <a:extLst>
              <a:ext uri="{FF2B5EF4-FFF2-40B4-BE49-F238E27FC236}">
                <a16:creationId xmlns:a16="http://schemas.microsoft.com/office/drawing/2014/main" id="{FEE774A3-DA01-4F52-99C5-CC94D1F77155}"/>
              </a:ext>
            </a:extLst>
          </p:cNvPr>
          <p:cNvSpPr/>
          <p:nvPr/>
        </p:nvSpPr>
        <p:spPr>
          <a:xfrm>
            <a:off x="10747226" y="2019747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Oval 17">
            <a:extLst>
              <a:ext uri="{FF2B5EF4-FFF2-40B4-BE49-F238E27FC236}">
                <a16:creationId xmlns:a16="http://schemas.microsoft.com/office/drawing/2014/main" id="{7BA6155E-EB1F-4802-A794-BCC7D636FC8E}"/>
              </a:ext>
            </a:extLst>
          </p:cNvPr>
          <p:cNvSpPr/>
          <p:nvPr/>
        </p:nvSpPr>
        <p:spPr>
          <a:xfrm>
            <a:off x="10747226" y="3577846"/>
            <a:ext cx="720080" cy="7200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Oval 18">
            <a:extLst>
              <a:ext uri="{FF2B5EF4-FFF2-40B4-BE49-F238E27FC236}">
                <a16:creationId xmlns:a16="http://schemas.microsoft.com/office/drawing/2014/main" id="{E7B6D28A-3437-470A-AEF7-10891B1D3FEC}"/>
              </a:ext>
            </a:extLst>
          </p:cNvPr>
          <p:cNvSpPr/>
          <p:nvPr/>
        </p:nvSpPr>
        <p:spPr>
          <a:xfrm>
            <a:off x="10747226" y="5135944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90E83E-9AFB-43A0-A418-05A2DD6E1640}"/>
              </a:ext>
            </a:extLst>
          </p:cNvPr>
          <p:cNvSpPr txBox="1"/>
          <p:nvPr/>
        </p:nvSpPr>
        <p:spPr>
          <a:xfrm>
            <a:off x="8176916" y="2043801"/>
            <a:ext cx="241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r-TR" altLang="ko-KR" sz="1400" b="1" dirty="0">
                <a:solidFill>
                  <a:schemeClr val="accent1"/>
                </a:solidFill>
                <a:cs typeface="Arial" pitchFamily="34" charset="0"/>
              </a:rPr>
              <a:t>4- Çevrim yapılması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77F918-2D78-4E4A-8757-DC433684DB68}"/>
              </a:ext>
            </a:extLst>
          </p:cNvPr>
          <p:cNvSpPr txBox="1"/>
          <p:nvPr/>
        </p:nvSpPr>
        <p:spPr>
          <a:xfrm>
            <a:off x="7857728" y="3397590"/>
            <a:ext cx="2889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r-TR" altLang="ko-KR" sz="1400" b="1" dirty="0">
                <a:solidFill>
                  <a:schemeClr val="accent4"/>
                </a:solidFill>
                <a:cs typeface="Arial" pitchFamily="34" charset="0"/>
              </a:rPr>
              <a:t>5- </a:t>
            </a:r>
            <a:r>
              <a:rPr lang="tr-TR" altLang="ko-KR" sz="1400" b="1" dirty="0" err="1">
                <a:solidFill>
                  <a:schemeClr val="accent4"/>
                </a:solidFill>
                <a:cs typeface="Arial" pitchFamily="34" charset="0"/>
              </a:rPr>
              <a:t>infix</a:t>
            </a:r>
            <a:r>
              <a:rPr lang="tr-TR" altLang="ko-KR" sz="1400" b="1" dirty="0">
                <a:solidFill>
                  <a:schemeClr val="accent4"/>
                </a:solidFill>
                <a:cs typeface="Arial" pitchFamily="34" charset="0"/>
              </a:rPr>
              <a:t> ifadedeki </a:t>
            </a:r>
            <a:r>
              <a:rPr lang="tr-TR" altLang="ko-KR" sz="1400" b="1" dirty="0" err="1">
                <a:solidFill>
                  <a:schemeClr val="accent4"/>
                </a:solidFill>
                <a:cs typeface="Arial" pitchFamily="34" charset="0"/>
              </a:rPr>
              <a:t>boşlkuklar</a:t>
            </a:r>
            <a:r>
              <a:rPr lang="tr-TR" altLang="ko-KR" sz="1400" b="1" dirty="0">
                <a:solidFill>
                  <a:schemeClr val="accent4"/>
                </a:solidFill>
                <a:cs typeface="Arial" pitchFamily="34" charset="0"/>
              </a:rPr>
              <a:t>  </a:t>
            </a:r>
            <a:endParaRPr lang="ko-KR" altLang="en-US" sz="1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25" name="Group 25">
            <a:extLst>
              <a:ext uri="{FF2B5EF4-FFF2-40B4-BE49-F238E27FC236}">
                <a16:creationId xmlns:a16="http://schemas.microsoft.com/office/drawing/2014/main" id="{37ABC22E-EA1D-488B-B4E3-FB8593BC3D46}"/>
              </a:ext>
            </a:extLst>
          </p:cNvPr>
          <p:cNvGrpSpPr/>
          <p:nvPr/>
        </p:nvGrpSpPr>
        <p:grpSpPr>
          <a:xfrm>
            <a:off x="7852817" y="4955688"/>
            <a:ext cx="2412000" cy="1080592"/>
            <a:chOff x="6210998" y="1433695"/>
            <a:chExt cx="1457346" cy="108059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6BC2150-E3F4-4E30-B2D3-B92D8229BD18}"/>
                </a:ext>
              </a:extLst>
            </p:cNvPr>
            <p:cNvSpPr txBox="1"/>
            <p:nvPr/>
          </p:nvSpPr>
          <p:spPr>
            <a:xfrm>
              <a:off x="6210998" y="1433695"/>
              <a:ext cx="1457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r-TR" altLang="ko-KR" b="1" dirty="0">
                  <a:solidFill>
                    <a:schemeClr val="accent3"/>
                  </a:solidFill>
                  <a:cs typeface="Arial" pitchFamily="34" charset="0"/>
                </a:rPr>
                <a:t>Main </a:t>
              </a:r>
              <a:endParaRPr lang="ko-KR" altLang="en-US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1657B59-057B-43B8-9DCA-5D9EBC04C50E}"/>
                </a:ext>
              </a:extLst>
            </p:cNvPr>
            <p:cNvSpPr txBox="1"/>
            <p:nvPr/>
          </p:nvSpPr>
          <p:spPr>
            <a:xfrm>
              <a:off x="6210998" y="1683290"/>
              <a:ext cx="145734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r-T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Konsoldan giriş </a:t>
              </a:r>
              <a:r>
                <a:rPr lang="tr-T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infix</a:t>
              </a:r>
              <a:r>
                <a:rPr lang="tr-T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tr-T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formaında</a:t>
              </a:r>
              <a:r>
                <a:rPr lang="tr-T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giriş alınarak, algoritmanın uygulanması için gerekli işlevlerin çağrılarak çalıştırılması.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Rectangle 16">
            <a:extLst>
              <a:ext uri="{FF2B5EF4-FFF2-40B4-BE49-F238E27FC236}">
                <a16:creationId xmlns:a16="http://schemas.microsoft.com/office/drawing/2014/main" id="{253F2E68-CD8F-42DB-B301-9B07659A449F}"/>
              </a:ext>
            </a:extLst>
          </p:cNvPr>
          <p:cNvSpPr/>
          <p:nvPr/>
        </p:nvSpPr>
        <p:spPr>
          <a:xfrm>
            <a:off x="10919982" y="2248920"/>
            <a:ext cx="389014" cy="25566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9" name="Oval 21">
            <a:extLst>
              <a:ext uri="{FF2B5EF4-FFF2-40B4-BE49-F238E27FC236}">
                <a16:creationId xmlns:a16="http://schemas.microsoft.com/office/drawing/2014/main" id="{FA69698E-47C0-461A-BF3C-F76BB5907EB3}"/>
              </a:ext>
            </a:extLst>
          </p:cNvPr>
          <p:cNvSpPr>
            <a:spLocks noChangeAspect="1"/>
          </p:cNvSpPr>
          <p:nvPr/>
        </p:nvSpPr>
        <p:spPr>
          <a:xfrm>
            <a:off x="951953" y="3771782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0" name="Rounded Rectangle 27">
            <a:extLst>
              <a:ext uri="{FF2B5EF4-FFF2-40B4-BE49-F238E27FC236}">
                <a16:creationId xmlns:a16="http://schemas.microsoft.com/office/drawing/2014/main" id="{6C8C5BD8-180B-4FA7-9EA4-B90F87CB810F}"/>
              </a:ext>
            </a:extLst>
          </p:cNvPr>
          <p:cNvSpPr/>
          <p:nvPr/>
        </p:nvSpPr>
        <p:spPr>
          <a:xfrm>
            <a:off x="936219" y="5351453"/>
            <a:ext cx="350627" cy="26932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31" name="Rounded Rectangle 7">
            <a:extLst>
              <a:ext uri="{FF2B5EF4-FFF2-40B4-BE49-F238E27FC236}">
                <a16:creationId xmlns:a16="http://schemas.microsoft.com/office/drawing/2014/main" id="{0EC1DB81-58ED-41B3-8823-9F3983487C13}"/>
              </a:ext>
            </a:extLst>
          </p:cNvPr>
          <p:cNvSpPr/>
          <p:nvPr/>
        </p:nvSpPr>
        <p:spPr>
          <a:xfrm>
            <a:off x="951952" y="2183046"/>
            <a:ext cx="356478" cy="30763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2" name="Rectangle 16">
            <a:extLst>
              <a:ext uri="{FF2B5EF4-FFF2-40B4-BE49-F238E27FC236}">
                <a16:creationId xmlns:a16="http://schemas.microsoft.com/office/drawing/2014/main" id="{B0241654-09B3-4651-97B7-20E87D8C91D8}"/>
              </a:ext>
            </a:extLst>
          </p:cNvPr>
          <p:cNvSpPr/>
          <p:nvPr/>
        </p:nvSpPr>
        <p:spPr>
          <a:xfrm rot="2700000">
            <a:off x="10982054" y="3713399"/>
            <a:ext cx="250429" cy="44897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3" name="Rectangle 9">
            <a:extLst>
              <a:ext uri="{FF2B5EF4-FFF2-40B4-BE49-F238E27FC236}">
                <a16:creationId xmlns:a16="http://schemas.microsoft.com/office/drawing/2014/main" id="{DE9D5955-C20B-4AE2-8E51-9908CAD8DA58}"/>
              </a:ext>
            </a:extLst>
          </p:cNvPr>
          <p:cNvSpPr/>
          <p:nvPr/>
        </p:nvSpPr>
        <p:spPr>
          <a:xfrm>
            <a:off x="10938270" y="5327380"/>
            <a:ext cx="339147" cy="31747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1FBF17DA-56C0-4E25-802F-CC5980D3026C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D7364109-BF82-468F-A6B0-6080DA0528E6}"/>
              </a:ext>
            </a:extLst>
          </p:cNvPr>
          <p:cNvSpPr/>
          <p:nvPr/>
        </p:nvSpPr>
        <p:spPr>
          <a:xfrm>
            <a:off x="1945539" y="1925064"/>
            <a:ext cx="19037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stack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tr-TR" sz="1200" dirty="0">
                <a:solidFill>
                  <a:srgbClr val="6F008A"/>
                </a:solidFill>
                <a:latin typeface="Consolas" panose="020B0609020204030204" pitchFamily="49" charset="0"/>
              </a:rPr>
              <a:t>SIZE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top = -1;</a:t>
            </a:r>
          </a:p>
          <a:p>
            <a:endParaRPr lang="tr-TR" sz="3200" dirty="0"/>
          </a:p>
        </p:txBody>
      </p:sp>
      <p:sp>
        <p:nvSpPr>
          <p:cNvPr id="35" name="Dikdörtgen 34">
            <a:extLst>
              <a:ext uri="{FF2B5EF4-FFF2-40B4-BE49-F238E27FC236}">
                <a16:creationId xmlns:a16="http://schemas.microsoft.com/office/drawing/2014/main" id="{A6396068-8A66-4BF1-9AE5-980572BDF582}"/>
              </a:ext>
            </a:extLst>
          </p:cNvPr>
          <p:cNvSpPr/>
          <p:nvPr/>
        </p:nvSpPr>
        <p:spPr>
          <a:xfrm>
            <a:off x="1948566" y="2402117"/>
            <a:ext cx="19688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push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tr-TR" sz="3200" dirty="0"/>
          </a:p>
        </p:txBody>
      </p:sp>
      <p:sp>
        <p:nvSpPr>
          <p:cNvPr id="37" name="Dikdörtgen 36">
            <a:extLst>
              <a:ext uri="{FF2B5EF4-FFF2-40B4-BE49-F238E27FC236}">
                <a16:creationId xmlns:a16="http://schemas.microsoft.com/office/drawing/2014/main" id="{7C407731-73D0-483B-9AB8-964D9981F1D8}"/>
              </a:ext>
            </a:extLst>
          </p:cNvPr>
          <p:cNvSpPr/>
          <p:nvPr/>
        </p:nvSpPr>
        <p:spPr>
          <a:xfrm>
            <a:off x="1945539" y="2687037"/>
            <a:ext cx="11192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pop();</a:t>
            </a:r>
            <a:endParaRPr lang="tr-TR" sz="3200" dirty="0"/>
          </a:p>
        </p:txBody>
      </p:sp>
      <p:sp>
        <p:nvSpPr>
          <p:cNvPr id="38" name="Dikdörtgen 37">
            <a:extLst>
              <a:ext uri="{FF2B5EF4-FFF2-40B4-BE49-F238E27FC236}">
                <a16:creationId xmlns:a16="http://schemas.microsoft.com/office/drawing/2014/main" id="{94DAC89D-2ED7-4782-813D-2F8954BB4166}"/>
              </a:ext>
            </a:extLst>
          </p:cNvPr>
          <p:cNvSpPr/>
          <p:nvPr/>
        </p:nvSpPr>
        <p:spPr>
          <a:xfrm>
            <a:off x="1764344" y="3816315"/>
            <a:ext cx="26484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is_operator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symbol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tr-TR" sz="3200" dirty="0"/>
          </a:p>
        </p:txBody>
      </p:sp>
      <p:sp>
        <p:nvSpPr>
          <p:cNvPr id="39" name="Dikdörtgen 38">
            <a:extLst>
              <a:ext uri="{FF2B5EF4-FFF2-40B4-BE49-F238E27FC236}">
                <a16:creationId xmlns:a16="http://schemas.microsoft.com/office/drawing/2014/main" id="{8B26A156-258C-46D8-9FB5-5D4D6E114C43}"/>
              </a:ext>
            </a:extLst>
          </p:cNvPr>
          <p:cNvSpPr/>
          <p:nvPr/>
        </p:nvSpPr>
        <p:spPr>
          <a:xfrm>
            <a:off x="1742777" y="5372564"/>
            <a:ext cx="25635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precedence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symbol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tr-TR" sz="3200" dirty="0"/>
          </a:p>
        </p:txBody>
      </p:sp>
      <p:sp>
        <p:nvSpPr>
          <p:cNvPr id="40" name="Dikdörtgen 39">
            <a:extLst>
              <a:ext uri="{FF2B5EF4-FFF2-40B4-BE49-F238E27FC236}">
                <a16:creationId xmlns:a16="http://schemas.microsoft.com/office/drawing/2014/main" id="{91C9B3A0-595F-48C0-8EE7-7BFC5462117C}"/>
              </a:ext>
            </a:extLst>
          </p:cNvPr>
          <p:cNvSpPr/>
          <p:nvPr/>
        </p:nvSpPr>
        <p:spPr>
          <a:xfrm>
            <a:off x="7540102" y="2344855"/>
            <a:ext cx="34131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InfixToPostfix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infix_exp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[], </a:t>
            </a:r>
          </a:p>
          <a:p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postfix_exp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[]);</a:t>
            </a:r>
            <a:endParaRPr lang="tr-TR" sz="3200" dirty="0"/>
          </a:p>
        </p:txBody>
      </p:sp>
      <p:sp>
        <p:nvSpPr>
          <p:cNvPr id="41" name="Dikdörtgen 40">
            <a:extLst>
              <a:ext uri="{FF2B5EF4-FFF2-40B4-BE49-F238E27FC236}">
                <a16:creationId xmlns:a16="http://schemas.microsoft.com/office/drawing/2014/main" id="{BEC0E933-7B22-4280-AB18-ECCB4FF147BF}"/>
              </a:ext>
            </a:extLst>
          </p:cNvPr>
          <p:cNvSpPr/>
          <p:nvPr/>
        </p:nvSpPr>
        <p:spPr>
          <a:xfrm>
            <a:off x="8240087" y="3863147"/>
            <a:ext cx="25635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removeSpaces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tr-TR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str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13496257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268487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tr-TR" sz="3200" dirty="0" err="1"/>
              <a:t>Functions</a:t>
            </a:r>
            <a:r>
              <a:rPr lang="tr-TR" sz="3200" dirty="0"/>
              <a:t> </a:t>
            </a:r>
            <a:r>
              <a:rPr lang="tr-TR" sz="3200" dirty="0" err="1"/>
              <a:t>for</a:t>
            </a:r>
            <a:r>
              <a:rPr lang="tr-TR" sz="3200" dirty="0"/>
              <a:t> </a:t>
            </a:r>
            <a:r>
              <a:rPr lang="en-US" sz="3200" dirty="0"/>
              <a:t>Infix To Postfix Conversion Using Stack</a:t>
            </a:r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0C00FD73-D01D-4D94-B65B-75CC99A4CFBE}"/>
              </a:ext>
            </a:extLst>
          </p:cNvPr>
          <p:cNvSpPr/>
          <p:nvPr/>
        </p:nvSpPr>
        <p:spPr>
          <a:xfrm>
            <a:off x="198268" y="992734"/>
            <a:ext cx="5004047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000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tr-TR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include</a:t>
            </a:r>
            <a:r>
              <a:rPr lang="tr-TR" sz="10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tr-TR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tr-TR" sz="10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tr-T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stdlib.h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/* for exit() */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ctype.h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/* for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isdigit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(char ) */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000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tr-TR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include</a:t>
            </a:r>
            <a:r>
              <a:rPr lang="tr-TR" sz="10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tr-TR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string.h</a:t>
            </a:r>
            <a:r>
              <a:rPr lang="tr-TR" sz="10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tr-T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0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>
                <a:solidFill>
                  <a:srgbClr val="6F008A"/>
                </a:solidFill>
                <a:latin typeface="Consolas" panose="020B0609020204030204" pitchFamily="49" charset="0"/>
              </a:rPr>
              <a:t>SIZE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100</a:t>
            </a:r>
          </a:p>
          <a:p>
            <a:endParaRPr lang="tr-T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/* declared here as global variable because stack[]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 * is used by more than one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fucntions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 */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stack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tr-TR" sz="1000" dirty="0">
                <a:solidFill>
                  <a:srgbClr val="6F008A"/>
                </a:solidFill>
                <a:latin typeface="Consolas" panose="020B0609020204030204" pitchFamily="49" charset="0"/>
              </a:rPr>
              <a:t>SIZE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tr-T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top = -1;</a:t>
            </a:r>
          </a:p>
          <a:p>
            <a:r>
              <a:rPr lang="tr-TR" sz="1000" dirty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tr-TR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stack</a:t>
            </a:r>
            <a:r>
              <a:rPr lang="tr-TR" sz="1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operations</a:t>
            </a:r>
            <a:r>
              <a:rPr lang="tr-TR" sz="1000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endParaRPr lang="tr-T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push(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/* define push operation */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pop(); </a:t>
            </a:r>
            <a:r>
              <a:rPr lang="tr-TR" sz="1000" dirty="0">
                <a:solidFill>
                  <a:srgbClr val="008000"/>
                </a:solidFill>
                <a:latin typeface="Consolas" panose="020B0609020204030204" pitchFamily="49" charset="0"/>
              </a:rPr>
              <a:t>/* define pop </a:t>
            </a:r>
            <a:r>
              <a:rPr lang="tr-TR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operation</a:t>
            </a:r>
            <a:r>
              <a:rPr lang="tr-TR" sz="1000" dirty="0">
                <a:solidFill>
                  <a:srgbClr val="008000"/>
                </a:solidFill>
                <a:latin typeface="Consolas" panose="020B0609020204030204" pitchFamily="49" charset="0"/>
              </a:rPr>
              <a:t> */</a:t>
            </a:r>
            <a:endParaRPr lang="tr-T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000" dirty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tr-TR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end</a:t>
            </a:r>
            <a:r>
              <a:rPr lang="tr-TR" sz="1000" dirty="0">
                <a:solidFill>
                  <a:srgbClr val="008000"/>
                </a:solidFill>
                <a:latin typeface="Consolas" panose="020B0609020204030204" pitchFamily="49" charset="0"/>
              </a:rPr>
              <a:t> of </a:t>
            </a:r>
            <a:r>
              <a:rPr lang="tr-TR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stack</a:t>
            </a:r>
            <a:r>
              <a:rPr lang="tr-TR" sz="1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operations</a:t>
            </a:r>
            <a:r>
              <a:rPr lang="tr-TR" sz="1000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endParaRPr lang="tr-T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/* Define function that is used to determine whether any symbol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   is operator or not(that is symbol is operand)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  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is_operator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(char symbol): this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fucntion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 returns 1 if symbol is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000" dirty="0">
                <a:solidFill>
                  <a:srgbClr val="008000"/>
                </a:solidFill>
                <a:latin typeface="Consolas" panose="020B0609020204030204" pitchFamily="49" charset="0"/>
              </a:rPr>
              <a:t>   </a:t>
            </a:r>
            <a:r>
              <a:rPr lang="tr-TR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opreator</a:t>
            </a:r>
            <a:r>
              <a:rPr lang="tr-TR" sz="1000" dirty="0">
                <a:solidFill>
                  <a:srgbClr val="008000"/>
                </a:solidFill>
                <a:latin typeface="Consolas" panose="020B0609020204030204" pitchFamily="49" charset="0"/>
              </a:rPr>
              <a:t> else </a:t>
            </a:r>
            <a:r>
              <a:rPr lang="tr-TR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return</a:t>
            </a:r>
            <a:r>
              <a:rPr lang="tr-TR" sz="1000" dirty="0">
                <a:solidFill>
                  <a:srgbClr val="008000"/>
                </a:solidFill>
                <a:latin typeface="Consolas" panose="020B0609020204030204" pitchFamily="49" charset="0"/>
              </a:rPr>
              <a:t> 0 </a:t>
            </a:r>
            <a:endParaRPr lang="tr-T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000" dirty="0">
                <a:solidFill>
                  <a:srgbClr val="008000"/>
                </a:solidFill>
                <a:latin typeface="Consolas" panose="020B0609020204030204" pitchFamily="49" charset="0"/>
              </a:rPr>
              <a:t> */</a:t>
            </a:r>
            <a:endParaRPr lang="tr-T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is_operator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symbol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tr-T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/* Define function that is used to assign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precendence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 to operator.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000" dirty="0">
                <a:solidFill>
                  <a:srgbClr val="008000"/>
                </a:solidFill>
                <a:latin typeface="Consolas" panose="020B0609020204030204" pitchFamily="49" charset="0"/>
              </a:rPr>
              <a:t>* Here ^ </a:t>
            </a:r>
            <a:r>
              <a:rPr lang="tr-TR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denotes</a:t>
            </a:r>
            <a:r>
              <a:rPr lang="tr-TR" sz="1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exponent</a:t>
            </a:r>
            <a:r>
              <a:rPr lang="tr-TR" sz="1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operator</a:t>
            </a:r>
            <a:r>
              <a:rPr lang="tr-TR" sz="10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tr-T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* In this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fucntion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 we assume that higher integer value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000" dirty="0">
                <a:solidFill>
                  <a:srgbClr val="008000"/>
                </a:solidFill>
                <a:latin typeface="Consolas" panose="020B0609020204030204" pitchFamily="49" charset="0"/>
              </a:rPr>
              <a:t>* </a:t>
            </a:r>
            <a:r>
              <a:rPr lang="tr-TR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means</a:t>
            </a:r>
            <a:r>
              <a:rPr lang="tr-TR" sz="1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higher</a:t>
            </a:r>
            <a:r>
              <a:rPr lang="tr-TR" sz="1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precendence</a:t>
            </a:r>
            <a:r>
              <a:rPr lang="tr-TR" sz="1000" dirty="0">
                <a:solidFill>
                  <a:srgbClr val="008000"/>
                </a:solidFill>
                <a:latin typeface="Consolas" panose="020B0609020204030204" pitchFamily="49" charset="0"/>
              </a:rPr>
              <a:t> */</a:t>
            </a:r>
            <a:endParaRPr lang="tr-T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precedence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symbol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tr-T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000" dirty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fr-FR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infix</a:t>
            </a:r>
            <a:r>
              <a:rPr lang="fr-FR" sz="1000" dirty="0">
                <a:solidFill>
                  <a:srgbClr val="008000"/>
                </a:solidFill>
                <a:latin typeface="Consolas" panose="020B0609020204030204" pitchFamily="49" charset="0"/>
              </a:rPr>
              <a:t> to </a:t>
            </a:r>
            <a:r>
              <a:rPr lang="fr-FR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postfix</a:t>
            </a:r>
            <a:r>
              <a:rPr lang="fr-FR" sz="1000" dirty="0">
                <a:solidFill>
                  <a:srgbClr val="008000"/>
                </a:solidFill>
                <a:latin typeface="Consolas" panose="020B0609020204030204" pitchFamily="49" charset="0"/>
              </a:rPr>
              <a:t> conversion </a:t>
            </a:r>
            <a:r>
              <a:rPr lang="fr-FR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funciton</a:t>
            </a:r>
            <a:r>
              <a:rPr lang="fr-FR" sz="1000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endParaRPr lang="fr-F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InfixToPostfix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infix_exp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[], </a:t>
            </a:r>
            <a:r>
              <a:rPr lang="tr-T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postfix_exp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[]);</a:t>
            </a:r>
          </a:p>
          <a:p>
            <a:endParaRPr lang="tr-T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 Function to remove all spaces from a given string 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removeSpaces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tr-TR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str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E6772000-33D5-4940-A901-00E483ABCB02}"/>
              </a:ext>
            </a:extLst>
          </p:cNvPr>
          <p:cNvSpPr/>
          <p:nvPr/>
        </p:nvSpPr>
        <p:spPr>
          <a:xfrm>
            <a:off x="5950998" y="1207955"/>
            <a:ext cx="5394664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900" dirty="0">
                <a:solidFill>
                  <a:srgbClr val="008000"/>
                </a:solidFill>
                <a:latin typeface="Consolas" panose="020B0609020204030204" pitchFamily="49" charset="0"/>
              </a:rPr>
              <a:t>/* main </a:t>
            </a:r>
            <a:r>
              <a:rPr lang="tr-TR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function</a:t>
            </a:r>
            <a:r>
              <a:rPr lang="tr-TR" sz="9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begins</a:t>
            </a:r>
            <a:r>
              <a:rPr lang="tr-TR" sz="900" dirty="0">
                <a:solidFill>
                  <a:srgbClr val="008000"/>
                </a:solidFill>
                <a:latin typeface="Consolas" panose="020B0609020204030204" pitchFamily="49" charset="0"/>
              </a:rPr>
              <a:t> */</a:t>
            </a:r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infix[</a:t>
            </a:r>
            <a:r>
              <a:rPr lang="en-US" sz="900" dirty="0">
                <a:solidFill>
                  <a:srgbClr val="6F008A"/>
                </a:solidFill>
                <a:latin typeface="Consolas" panose="020B0609020204030204" pitchFamily="49" charset="0"/>
              </a:rPr>
              <a:t>SIZE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], postfix[</a:t>
            </a:r>
            <a:r>
              <a:rPr lang="en-US" sz="900" dirty="0">
                <a:solidFill>
                  <a:srgbClr val="6F008A"/>
                </a:solidFill>
                <a:latin typeface="Consolas" panose="020B0609020204030204" pitchFamily="49" charset="0"/>
              </a:rPr>
              <a:t>SIZE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];        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/* declare infix string and postfix string */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/* why we asked the user to enter infix expression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900" dirty="0">
                <a:solidFill>
                  <a:srgbClr val="008000"/>
                </a:solidFill>
                <a:latin typeface="Consolas" panose="020B0609020204030204" pitchFamily="49" charset="0"/>
              </a:rPr>
              <a:t>* in </a:t>
            </a:r>
            <a:r>
              <a:rPr lang="tr-TR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parentheses</a:t>
            </a:r>
            <a:r>
              <a:rPr lang="tr-TR" sz="900" dirty="0">
                <a:solidFill>
                  <a:srgbClr val="008000"/>
                </a:solidFill>
                <a:latin typeface="Consolas" panose="020B0609020204030204" pitchFamily="49" charset="0"/>
              </a:rPr>
              <a:t> ( )</a:t>
            </a:r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* What changes are required in </a:t>
            </a:r>
            <a:r>
              <a:rPr lang="en-US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porgram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 to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* get rid of this restriction since it is not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900" dirty="0">
                <a:solidFill>
                  <a:srgbClr val="008000"/>
                </a:solidFill>
                <a:latin typeface="Consolas" panose="020B0609020204030204" pitchFamily="49" charset="0"/>
              </a:rPr>
              <a:t>* in </a:t>
            </a:r>
            <a:r>
              <a:rPr lang="tr-TR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algorithm</a:t>
            </a:r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900" dirty="0">
                <a:solidFill>
                  <a:srgbClr val="008000"/>
                </a:solidFill>
                <a:latin typeface="Consolas" panose="020B0609020204030204" pitchFamily="49" charset="0"/>
              </a:rPr>
              <a:t>* */</a:t>
            </a:r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"ASSUMPTION: The infix expression contains single letter variables and single digit constants only.\n"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tr-TR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nEnter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Infix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expression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 : "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infix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removeSpaces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infix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InfixToPostfix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(infix, postfix);   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/* call to convert */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tr-TR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Postfix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Expression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fr-F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puts</a:t>
            </a:r>
            <a:r>
              <a:rPr lang="fr-FR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postfix</a:t>
            </a:r>
            <a:r>
              <a:rPr lang="fr-FR" sz="900" dirty="0">
                <a:solidFill>
                  <a:srgbClr val="000000"/>
                </a:solidFill>
                <a:latin typeface="Consolas" panose="020B0609020204030204" pitchFamily="49" charset="0"/>
              </a:rPr>
              <a:t>);                     </a:t>
            </a:r>
            <a:r>
              <a:rPr lang="fr-FR" sz="900" dirty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fr-FR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print</a:t>
            </a:r>
            <a:r>
              <a:rPr lang="fr-FR" sz="9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fr-FR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postfix</a:t>
            </a:r>
            <a:r>
              <a:rPr lang="fr-FR" sz="900" dirty="0">
                <a:solidFill>
                  <a:srgbClr val="008000"/>
                </a:solidFill>
                <a:latin typeface="Consolas" panose="020B0609020204030204" pitchFamily="49" charset="0"/>
              </a:rPr>
              <a:t> expression */</a:t>
            </a:r>
            <a:endParaRPr lang="fr-F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dirty="0"/>
          </a:p>
        </p:txBody>
      </p:sp>
      <p:pic>
        <p:nvPicPr>
          <p:cNvPr id="21" name="Resim 20">
            <a:extLst>
              <a:ext uri="{FF2B5EF4-FFF2-40B4-BE49-F238E27FC236}">
                <a16:creationId xmlns:a16="http://schemas.microsoft.com/office/drawing/2014/main" id="{C0064B77-236D-436D-97A6-6324FADDDD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976" y="5067368"/>
            <a:ext cx="4272961" cy="116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6590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CA153A9F-2C4A-45AC-A502-A09FD356C802}"/>
              </a:ext>
            </a:extLst>
          </p:cNvPr>
          <p:cNvSpPr txBox="1"/>
          <p:nvPr/>
        </p:nvSpPr>
        <p:spPr>
          <a:xfrm>
            <a:off x="325109" y="262299"/>
            <a:ext cx="11541782" cy="67710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36000" tIns="0" rIns="36000" bIns="0" rtlCol="0" anchor="ctr">
            <a:spAutoFit/>
          </a:bodyPr>
          <a:lstStyle/>
          <a:p>
            <a:r>
              <a:rPr lang="tr-TR" altLang="ko-KR" sz="4400" dirty="0">
                <a:solidFill>
                  <a:schemeClr val="bg1"/>
                </a:solidFill>
                <a:latin typeface="+mj-lt"/>
              </a:rPr>
              <a:t>Evaluation of </a:t>
            </a:r>
            <a:r>
              <a:rPr lang="tr-TR" altLang="ko-KR" sz="4400" dirty="0" err="1">
                <a:solidFill>
                  <a:schemeClr val="bg1"/>
                </a:solidFill>
                <a:latin typeface="+mj-lt"/>
              </a:rPr>
              <a:t>postfix</a:t>
            </a:r>
            <a:r>
              <a:rPr lang="tr-TR" altLang="ko-KR" sz="4400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altLang="ko-KR" sz="4400" dirty="0" err="1">
                <a:solidFill>
                  <a:schemeClr val="bg1"/>
                </a:solidFill>
                <a:latin typeface="+mj-lt"/>
              </a:rPr>
              <a:t>expressions</a:t>
            </a:r>
            <a:r>
              <a:rPr lang="tr-TR" altLang="ko-KR" sz="4400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altLang="ko-KR" sz="4400" dirty="0" err="1">
                <a:solidFill>
                  <a:schemeClr val="bg1"/>
                </a:solidFill>
                <a:latin typeface="+mj-lt"/>
              </a:rPr>
              <a:t>using</a:t>
            </a:r>
            <a:r>
              <a:rPr lang="tr-TR" altLang="ko-KR" sz="4400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altLang="ko-KR" sz="4400" dirty="0" err="1">
                <a:solidFill>
                  <a:schemeClr val="bg1"/>
                </a:solidFill>
                <a:latin typeface="+mj-lt"/>
              </a:rPr>
              <a:t>stack</a:t>
            </a:r>
            <a:endParaRPr lang="ko-KR" alt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ED68EC9B-065D-428C-AA9A-CE8C85004B0B}"/>
              </a:ext>
            </a:extLst>
          </p:cNvPr>
          <p:cNvSpPr/>
          <p:nvPr/>
        </p:nvSpPr>
        <p:spPr>
          <a:xfrm>
            <a:off x="6995605" y="1138262"/>
            <a:ext cx="4651899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segoe ui" panose="020B0502040204020203" pitchFamily="34" charset="0"/>
              </a:rPr>
              <a:t>How to evaluate postfix expression using stack in C language program?</a:t>
            </a:r>
            <a:endParaRPr lang="tr-TR" sz="2000" dirty="0"/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9D7AB1FF-A5B0-4373-9B7E-12DC4049CC79}"/>
              </a:ext>
            </a:extLst>
          </p:cNvPr>
          <p:cNvSpPr/>
          <p:nvPr/>
        </p:nvSpPr>
        <p:spPr>
          <a:xfrm>
            <a:off x="6995605" y="2328099"/>
            <a:ext cx="4722919" cy="2031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>
                <a:solidFill>
                  <a:schemeClr val="bg1"/>
                </a:solidFill>
                <a:latin typeface="+mj-lt"/>
              </a:rPr>
              <a:t>While reading the expression from left to right, push the element in the stack if it is an operand.</a:t>
            </a:r>
            <a:endParaRPr lang="tr-TR">
              <a:solidFill>
                <a:schemeClr val="bg1"/>
              </a:solidFill>
              <a:latin typeface="+mj-lt"/>
            </a:endParaRPr>
          </a:p>
          <a:p>
            <a:pPr>
              <a:buFont typeface="+mj-lt"/>
              <a:buAutoNum type="arabicPeriod"/>
            </a:pPr>
            <a:r>
              <a:rPr lang="en-US">
                <a:solidFill>
                  <a:schemeClr val="bg1"/>
                </a:solidFill>
                <a:latin typeface="+mj-lt"/>
              </a:rPr>
              <a:t>Pop the two operands from the stack, if the element is an operator and then evaluate it.</a:t>
            </a:r>
          </a:p>
          <a:p>
            <a:pPr>
              <a:buFont typeface="+mj-lt"/>
              <a:buAutoNum type="arabicPeriod"/>
            </a:pPr>
            <a:r>
              <a:rPr lang="en-US">
                <a:solidFill>
                  <a:schemeClr val="bg1"/>
                </a:solidFill>
                <a:latin typeface="+mj-lt"/>
              </a:rPr>
              <a:t>Push back the result of the evaluation. Repeat it till the end of the expression.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2BAB82D9-B9CA-4AF6-BACC-29B0332B1319}"/>
              </a:ext>
            </a:extLst>
          </p:cNvPr>
          <p:cNvSpPr/>
          <p:nvPr/>
        </p:nvSpPr>
        <p:spPr>
          <a:xfrm>
            <a:off x="6995605" y="4523455"/>
            <a:ext cx="4722919" cy="17543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tr-TR" dirty="0"/>
              <a:t>İfadeyi soldan sağa okurken, bir işlenen ise öğeyi yığındaki itin.</a:t>
            </a:r>
          </a:p>
          <a:p>
            <a:pPr marL="342900" indent="-342900">
              <a:buAutoNum type="arabicPeriod"/>
            </a:pPr>
            <a:r>
              <a:rPr lang="tr-TR" dirty="0"/>
              <a:t>Öğe bir operatör ise, iki işlenen yığından açılır ve ardından onu değerlendirin.</a:t>
            </a:r>
          </a:p>
          <a:p>
            <a:pPr marL="342900" indent="-342900">
              <a:buAutoNum type="arabicPeriod"/>
            </a:pPr>
            <a:r>
              <a:rPr lang="tr-TR" dirty="0"/>
              <a:t>Değerlendirmenin sonucunu geri itin. İfadenin sonuna kadar tekrarlayın.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8CB8BB15-69D6-4235-ADF4-4E8D823B7F9F}"/>
              </a:ext>
            </a:extLst>
          </p:cNvPr>
          <p:cNvSpPr/>
          <p:nvPr/>
        </p:nvSpPr>
        <p:spPr>
          <a:xfrm>
            <a:off x="0" y="6441812"/>
            <a:ext cx="7856738" cy="30777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tr-TR" sz="1400" dirty="0"/>
              <a:t>https://www.includehelp.com/c/evaluation-of-postfix-expressions-using-stack-with-c-program.aspx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A506F346-102F-4725-9507-AC8A5B704524}"/>
              </a:ext>
            </a:extLst>
          </p:cNvPr>
          <p:cNvSpPr/>
          <p:nvPr/>
        </p:nvSpPr>
        <p:spPr>
          <a:xfrm>
            <a:off x="325109" y="1122873"/>
            <a:ext cx="2799831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b="1" dirty="0" err="1">
                <a:solidFill>
                  <a:srgbClr val="000000"/>
                </a:solidFill>
                <a:latin typeface="segoe ui" panose="020B0502040204020203" pitchFamily="34" charset="0"/>
              </a:rPr>
              <a:t>Expression</a:t>
            </a:r>
            <a:r>
              <a:rPr lang="tr-TR" b="1" dirty="0">
                <a:solidFill>
                  <a:srgbClr val="000000"/>
                </a:solidFill>
                <a:latin typeface="segoe ui" panose="020B0502040204020203" pitchFamily="34" charset="0"/>
              </a:rPr>
              <a:t>: 456*+   = 34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413503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27">
            <a:extLst>
              <a:ext uri="{FF2B5EF4-FFF2-40B4-BE49-F238E27FC236}">
                <a16:creationId xmlns:a16="http://schemas.microsoft.com/office/drawing/2014/main" id="{47380FDF-24A1-48C9-A185-8B4B595F0969}"/>
              </a:ext>
            </a:extLst>
          </p:cNvPr>
          <p:cNvGrpSpPr/>
          <p:nvPr/>
        </p:nvGrpSpPr>
        <p:grpSpPr>
          <a:xfrm>
            <a:off x="3983679" y="6065611"/>
            <a:ext cx="6869786" cy="615553"/>
            <a:chOff x="-1836693" y="2832591"/>
            <a:chExt cx="6869786" cy="615553"/>
          </a:xfrm>
        </p:grpSpPr>
        <p:sp>
          <p:nvSpPr>
            <p:cNvPr id="56" name="TextBox 30">
              <a:extLst>
                <a:ext uri="{FF2B5EF4-FFF2-40B4-BE49-F238E27FC236}">
                  <a16:creationId xmlns:a16="http://schemas.microsoft.com/office/drawing/2014/main" id="{9045DAC7-52E1-430D-A225-4652F18FA7FD}"/>
                </a:ext>
              </a:extLst>
            </p:cNvPr>
            <p:cNvSpPr txBox="1"/>
            <p:nvPr/>
          </p:nvSpPr>
          <p:spPr>
            <a:xfrm>
              <a:off x="-1704110" y="3109590"/>
              <a:ext cx="66057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600" dirty="0"/>
                <a:t>Bitir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7" name="TextBox 31">
              <a:extLst>
                <a:ext uri="{FF2B5EF4-FFF2-40B4-BE49-F238E27FC236}">
                  <a16:creationId xmlns:a16="http://schemas.microsoft.com/office/drawing/2014/main" id="{296F5723-BDFF-4001-B9BD-CD5A504FBA1E}"/>
                </a:ext>
              </a:extLst>
            </p:cNvPr>
            <p:cNvSpPr txBox="1"/>
            <p:nvPr/>
          </p:nvSpPr>
          <p:spPr>
            <a:xfrm>
              <a:off x="-1704110" y="2832591"/>
              <a:ext cx="66046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r-TR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6-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cxnSp>
          <p:nvCxnSpPr>
            <p:cNvPr id="58" name="Straight Connector 32">
              <a:extLst>
                <a:ext uri="{FF2B5EF4-FFF2-40B4-BE49-F238E27FC236}">
                  <a16:creationId xmlns:a16="http://schemas.microsoft.com/office/drawing/2014/main" id="{A043F1DC-7D29-4583-A487-7A56A2428358}"/>
                </a:ext>
              </a:extLst>
            </p:cNvPr>
            <p:cNvCxnSpPr>
              <a:cxnSpLocks/>
            </p:cNvCxnSpPr>
            <p:nvPr/>
          </p:nvCxnSpPr>
          <p:spPr>
            <a:xfrm>
              <a:off x="-1836693" y="3099605"/>
              <a:ext cx="6869786" cy="0"/>
            </a:xfrm>
            <a:prstGeom prst="line">
              <a:avLst/>
            </a:prstGeom>
            <a:ln>
              <a:solidFill>
                <a:schemeClr val="accent4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8788" y="64072"/>
            <a:ext cx="11647556" cy="740182"/>
          </a:xfrm>
          <a:prstGeom prst="rect">
            <a:avLst/>
          </a:prstGeom>
        </p:spPr>
        <p:txBody>
          <a:bodyPr/>
          <a:lstStyle/>
          <a:p>
            <a:r>
              <a:rPr lang="tr-TR" sz="3600" b="1" dirty="0" err="1"/>
              <a:t>Algorithm</a:t>
            </a:r>
            <a:r>
              <a:rPr lang="tr-TR" sz="3600" b="1" dirty="0"/>
              <a:t> : </a:t>
            </a:r>
            <a:r>
              <a:rPr lang="en-US" sz="3600" b="1" dirty="0"/>
              <a:t>Evaluation rule of a Postfix Expression</a:t>
            </a:r>
            <a:endParaRPr lang="tr-TR" sz="36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DC4A8AD-3391-4C4B-AFD7-C74D1FC9AFE6}"/>
              </a:ext>
            </a:extLst>
          </p:cNvPr>
          <p:cNvGrpSpPr/>
          <p:nvPr/>
        </p:nvGrpSpPr>
        <p:grpSpPr>
          <a:xfrm rot="19356937">
            <a:off x="931166" y="1692232"/>
            <a:ext cx="3265741" cy="4172186"/>
            <a:chOff x="500396" y="1895835"/>
            <a:chExt cx="3483312" cy="445014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B95198A-E95C-4E77-8F50-6DC67EB1AC04}"/>
                </a:ext>
              </a:extLst>
            </p:cNvPr>
            <p:cNvGrpSpPr/>
            <p:nvPr/>
          </p:nvGrpSpPr>
          <p:grpSpPr>
            <a:xfrm>
              <a:off x="500396" y="1895835"/>
              <a:ext cx="3483312" cy="4450146"/>
              <a:chOff x="1404499" y="2043145"/>
              <a:chExt cx="3483312" cy="4450146"/>
            </a:xfrm>
          </p:grpSpPr>
          <p:sp>
            <p:nvSpPr>
              <p:cNvPr id="9" name="Rectangle 11">
                <a:extLst>
                  <a:ext uri="{FF2B5EF4-FFF2-40B4-BE49-F238E27FC236}">
                    <a16:creationId xmlns:a16="http://schemas.microsoft.com/office/drawing/2014/main" id="{FD8AF530-6D8F-4888-8D5C-973ADCD2D09B}"/>
                  </a:ext>
                </a:extLst>
              </p:cNvPr>
              <p:cNvSpPr/>
              <p:nvPr/>
            </p:nvSpPr>
            <p:spPr>
              <a:xfrm>
                <a:off x="1950893" y="2985237"/>
                <a:ext cx="2390525" cy="1116000"/>
              </a:xfrm>
              <a:custGeom>
                <a:avLst/>
                <a:gdLst/>
                <a:ahLst/>
                <a:cxnLst/>
                <a:rect l="l" t="t" r="r" b="b"/>
                <a:pathLst>
                  <a:path w="2390525" h="1116000">
                    <a:moveTo>
                      <a:pt x="235871" y="0"/>
                    </a:moveTo>
                    <a:lnTo>
                      <a:pt x="2154656" y="0"/>
                    </a:lnTo>
                    <a:cubicBezTo>
                      <a:pt x="2298210" y="310471"/>
                      <a:pt x="2396706" y="714290"/>
                      <a:pt x="2390224" y="1069686"/>
                    </a:cubicBezTo>
                    <a:lnTo>
                      <a:pt x="2387265" y="1116000"/>
                    </a:lnTo>
                    <a:lnTo>
                      <a:pt x="3263" y="1116000"/>
                    </a:lnTo>
                    <a:cubicBezTo>
                      <a:pt x="665" y="1100130"/>
                      <a:pt x="302" y="1084652"/>
                      <a:pt x="302" y="1069685"/>
                    </a:cubicBezTo>
                    <a:cubicBezTo>
                      <a:pt x="-6179" y="714290"/>
                      <a:pt x="92317" y="310471"/>
                      <a:pt x="23587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0" name="Rectangle 12">
                <a:extLst>
                  <a:ext uri="{FF2B5EF4-FFF2-40B4-BE49-F238E27FC236}">
                    <a16:creationId xmlns:a16="http://schemas.microsoft.com/office/drawing/2014/main" id="{D01A8D53-E302-4747-8EA1-403D30F1031F}"/>
                  </a:ext>
                </a:extLst>
              </p:cNvPr>
              <p:cNvSpPr/>
              <p:nvPr/>
            </p:nvSpPr>
            <p:spPr>
              <a:xfrm>
                <a:off x="1670119" y="4181264"/>
                <a:ext cx="2952072" cy="1116000"/>
              </a:xfrm>
              <a:custGeom>
                <a:avLst/>
                <a:gdLst/>
                <a:ahLst/>
                <a:cxnLst/>
                <a:rect l="l" t="t" r="r" b="b"/>
                <a:pathLst>
                  <a:path w="2952072" h="1116000">
                    <a:moveTo>
                      <a:pt x="284416" y="0"/>
                    </a:moveTo>
                    <a:lnTo>
                      <a:pt x="2666659" y="0"/>
                    </a:lnTo>
                    <a:cubicBezTo>
                      <a:pt x="2658933" y="175805"/>
                      <a:pt x="2609068" y="405909"/>
                      <a:pt x="2539680" y="642275"/>
                    </a:cubicBezTo>
                    <a:lnTo>
                      <a:pt x="2849820" y="831816"/>
                    </a:lnTo>
                    <a:lnTo>
                      <a:pt x="2952072" y="1116000"/>
                    </a:lnTo>
                    <a:lnTo>
                      <a:pt x="0" y="1116000"/>
                    </a:lnTo>
                    <a:lnTo>
                      <a:pt x="102252" y="831816"/>
                    </a:lnTo>
                    <a:lnTo>
                      <a:pt x="411552" y="642787"/>
                    </a:lnTo>
                    <a:cubicBezTo>
                      <a:pt x="342079" y="406245"/>
                      <a:pt x="292147" y="175934"/>
                      <a:pt x="2844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" name="Rectangle 13">
                <a:extLst>
                  <a:ext uri="{FF2B5EF4-FFF2-40B4-BE49-F238E27FC236}">
                    <a16:creationId xmlns:a16="http://schemas.microsoft.com/office/drawing/2014/main" id="{06513E8C-4E3C-490A-B384-727A60B8200A}"/>
                  </a:ext>
                </a:extLst>
              </p:cNvPr>
              <p:cNvSpPr/>
              <p:nvPr/>
            </p:nvSpPr>
            <p:spPr>
              <a:xfrm>
                <a:off x="1404499" y="5377291"/>
                <a:ext cx="3483312" cy="1116000"/>
              </a:xfrm>
              <a:custGeom>
                <a:avLst/>
                <a:gdLst/>
                <a:ahLst/>
                <a:cxnLst/>
                <a:rect l="l" t="t" r="r" b="b"/>
                <a:pathLst>
                  <a:path w="3483312" h="1116000">
                    <a:moveTo>
                      <a:pt x="1898185" y="1105560"/>
                    </a:moveTo>
                    <a:lnTo>
                      <a:pt x="1919880" y="1116000"/>
                    </a:lnTo>
                    <a:lnTo>
                      <a:pt x="1908776" y="1116000"/>
                    </a:lnTo>
                    <a:cubicBezTo>
                      <a:pt x="1905979" y="1111563"/>
                      <a:pt x="1902100" y="1108505"/>
                      <a:pt x="1898185" y="1105560"/>
                    </a:cubicBezTo>
                    <a:close/>
                    <a:moveTo>
                      <a:pt x="260668" y="0"/>
                    </a:moveTo>
                    <a:lnTo>
                      <a:pt x="3222644" y="0"/>
                    </a:lnTo>
                    <a:lnTo>
                      <a:pt x="3483312" y="724461"/>
                    </a:lnTo>
                    <a:lnTo>
                      <a:pt x="2489111" y="354812"/>
                    </a:lnTo>
                    <a:cubicBezTo>
                      <a:pt x="2465120" y="480738"/>
                      <a:pt x="2446948" y="534340"/>
                      <a:pt x="2365708" y="674887"/>
                    </a:cubicBezTo>
                    <a:cubicBezTo>
                      <a:pt x="2291173" y="814963"/>
                      <a:pt x="2172951" y="936315"/>
                      <a:pt x="2076571" y="1067029"/>
                    </a:cubicBezTo>
                    <a:lnTo>
                      <a:pt x="1413587" y="1067029"/>
                    </a:lnTo>
                    <a:cubicBezTo>
                      <a:pt x="1317208" y="936315"/>
                      <a:pt x="1208344" y="821204"/>
                      <a:pt x="1124449" y="674887"/>
                    </a:cubicBezTo>
                    <a:cubicBezTo>
                      <a:pt x="1052663" y="558938"/>
                      <a:pt x="1024571" y="508523"/>
                      <a:pt x="993354" y="355127"/>
                    </a:cubicBezTo>
                    <a:lnTo>
                      <a:pt x="0" y="72446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2" name="Diagonal Stripe 17">
                <a:extLst>
                  <a:ext uri="{FF2B5EF4-FFF2-40B4-BE49-F238E27FC236}">
                    <a16:creationId xmlns:a16="http://schemas.microsoft.com/office/drawing/2014/main" id="{0EDFC7C3-F0F6-403B-B244-862EE24053E9}"/>
                  </a:ext>
                </a:extLst>
              </p:cNvPr>
              <p:cNvSpPr/>
              <p:nvPr/>
            </p:nvSpPr>
            <p:spPr>
              <a:xfrm rot="13500000">
                <a:off x="2388166" y="2062690"/>
                <a:ext cx="1515978" cy="1476887"/>
              </a:xfrm>
              <a:custGeom>
                <a:avLst/>
                <a:gdLst/>
                <a:ahLst/>
                <a:cxnLst/>
                <a:rect l="l" t="t" r="r" b="b"/>
                <a:pathLst>
                  <a:path w="1515978" h="1476887">
                    <a:moveTo>
                      <a:pt x="1432872" y="1407768"/>
                    </a:moveTo>
                    <a:cubicBezTo>
                      <a:pt x="1044152" y="1532778"/>
                      <a:pt x="463423" y="1466296"/>
                      <a:pt x="96513" y="1380535"/>
                    </a:cubicBezTo>
                    <a:lnTo>
                      <a:pt x="0" y="1347296"/>
                    </a:lnTo>
                    <a:lnTo>
                      <a:pt x="1347296" y="0"/>
                    </a:lnTo>
                    <a:cubicBezTo>
                      <a:pt x="1360006" y="32393"/>
                      <a:pt x="1370814" y="64720"/>
                      <a:pt x="1380535" y="96513"/>
                    </a:cubicBezTo>
                    <a:cubicBezTo>
                      <a:pt x="1465987" y="462097"/>
                      <a:pt x="1607423" y="1036327"/>
                      <a:pt x="1432872" y="1407768"/>
                    </a:cubicBezTo>
                    <a:close/>
                    <a:moveTo>
                      <a:pt x="1430390" y="1413759"/>
                    </a:moveTo>
                    <a:cubicBezTo>
                      <a:pt x="1431325" y="1411814"/>
                      <a:pt x="1432251" y="1409863"/>
                      <a:pt x="1432872" y="1407768"/>
                    </a:cubicBezTo>
                    <a:lnTo>
                      <a:pt x="1434816" y="14072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72F1C04-2BB2-4497-9639-84A42BC8BDD5}"/>
                </a:ext>
              </a:extLst>
            </p:cNvPr>
            <p:cNvSpPr txBox="1"/>
            <p:nvPr/>
          </p:nvSpPr>
          <p:spPr>
            <a:xfrm>
              <a:off x="1637872" y="2386623"/>
              <a:ext cx="1208361" cy="361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Option A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3196A46-0DDE-484F-942E-40EE2C5F9FEF}"/>
                </a:ext>
              </a:extLst>
            </p:cNvPr>
            <p:cNvSpPr txBox="1"/>
            <p:nvPr/>
          </p:nvSpPr>
          <p:spPr>
            <a:xfrm>
              <a:off x="1637873" y="3417722"/>
              <a:ext cx="1208361" cy="361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Option B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3F81B3A-A9AA-4BB9-8C9E-3685B6228DA0}"/>
                </a:ext>
              </a:extLst>
            </p:cNvPr>
            <p:cNvSpPr txBox="1"/>
            <p:nvPr/>
          </p:nvSpPr>
          <p:spPr>
            <a:xfrm>
              <a:off x="1637872" y="4663345"/>
              <a:ext cx="1208361" cy="361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Option C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2891CB7-B63E-410B-A712-BBC7C974CD72}"/>
                </a:ext>
              </a:extLst>
            </p:cNvPr>
            <p:cNvSpPr txBox="1"/>
            <p:nvPr/>
          </p:nvSpPr>
          <p:spPr>
            <a:xfrm>
              <a:off x="1637871" y="5671456"/>
              <a:ext cx="1208361" cy="361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Option D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EDCB5E3-0FAC-4D52-AF75-BB9D59C0221A}"/>
              </a:ext>
            </a:extLst>
          </p:cNvPr>
          <p:cNvGrpSpPr/>
          <p:nvPr/>
        </p:nvGrpSpPr>
        <p:grpSpPr>
          <a:xfrm>
            <a:off x="5063125" y="3783137"/>
            <a:ext cx="6223517" cy="1360713"/>
            <a:chOff x="5029201" y="5156196"/>
            <a:chExt cx="6223517" cy="136071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720C986-0CFF-42E0-BD12-C2B6D7FA2407}"/>
                </a:ext>
              </a:extLst>
            </p:cNvPr>
            <p:cNvGrpSpPr/>
            <p:nvPr/>
          </p:nvGrpSpPr>
          <p:grpSpPr>
            <a:xfrm>
              <a:off x="5029201" y="5156196"/>
              <a:ext cx="6223517" cy="1360713"/>
              <a:chOff x="-643405" y="2826095"/>
              <a:chExt cx="6223517" cy="1360713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7BA1E0D2-E7F3-49D3-8B27-C8E585519234}"/>
                  </a:ext>
                </a:extLst>
              </p:cNvPr>
              <p:cNvSpPr/>
              <p:nvPr/>
            </p:nvSpPr>
            <p:spPr>
              <a:xfrm>
                <a:off x="5033093" y="2826095"/>
                <a:ext cx="547019" cy="54701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ko-KR" altLang="en-US" sz="11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0BD2922-2A22-42F1-958A-434E595EC201}"/>
                  </a:ext>
                </a:extLst>
              </p:cNvPr>
              <p:cNvSpPr txBox="1"/>
              <p:nvPr/>
            </p:nvSpPr>
            <p:spPr>
              <a:xfrm>
                <a:off x="-643405" y="3109590"/>
                <a:ext cx="5545081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600" dirty="0"/>
                  <a:t>Operatörle karşılaşılırsa, yığından iki öğe çek(pop);</a:t>
                </a:r>
              </a:p>
              <a:p>
                <a:r>
                  <a:rPr lang="tr-TR" sz="1600" dirty="0"/>
                  <a:t>1- A -&gt; Üst öğe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.</a:t>
                </a:r>
                <a:endParaRPr lang="tr-TR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endParaRPr>
              </a:p>
              <a:p>
                <a:r>
                  <a:rPr lang="tr-TR" altLang="ko-KR" sz="1600" dirty="0"/>
                  <a:t>2-</a:t>
                </a:r>
                <a:r>
                  <a:rPr lang="tr-TR" sz="1600" dirty="0"/>
                  <a:t>B-&gt; diğer öğe</a:t>
                </a:r>
              </a:p>
              <a:p>
                <a:r>
                  <a:rPr lang="tr-TR" sz="1600" dirty="0"/>
                  <a:t>3- A ile B’yi operatör ile değerlendir.(işlem yap)</a:t>
                </a:r>
                <a:endPara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EDA6D8B-0288-474A-AC08-BC62BB9BA8F9}"/>
                  </a:ext>
                </a:extLst>
              </p:cNvPr>
              <p:cNvSpPr txBox="1"/>
              <p:nvPr/>
            </p:nvSpPr>
            <p:spPr>
              <a:xfrm>
                <a:off x="1043608" y="2832591"/>
                <a:ext cx="38569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r-TR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4-</a:t>
                </a:r>
                <a:endParaRPr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CF80318-FA5E-4DB1-B4E0-6ECF88A8DB31}"/>
                  </a:ext>
                </a:extLst>
              </p:cNvPr>
              <p:cNvCxnSpPr>
                <a:cxnSpLocks/>
                <a:endCxn id="16" idx="2"/>
              </p:cNvCxnSpPr>
              <p:nvPr/>
            </p:nvCxnSpPr>
            <p:spPr>
              <a:xfrm>
                <a:off x="-544532" y="3096114"/>
                <a:ext cx="5577625" cy="3491"/>
              </a:xfrm>
              <a:prstGeom prst="line">
                <a:avLst/>
              </a:prstGeom>
              <a:ln>
                <a:solidFill>
                  <a:schemeClr val="accent1"/>
                </a:solidFill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Parallelogram 30">
              <a:extLst>
                <a:ext uri="{FF2B5EF4-FFF2-40B4-BE49-F238E27FC236}">
                  <a16:creationId xmlns:a16="http://schemas.microsoft.com/office/drawing/2014/main" id="{3A40CE72-BA92-4880-A815-CDEE6E08C519}"/>
                </a:ext>
              </a:extLst>
            </p:cNvPr>
            <p:cNvSpPr/>
            <p:nvPr/>
          </p:nvSpPr>
          <p:spPr>
            <a:xfrm flipH="1">
              <a:off x="10852930" y="5287505"/>
              <a:ext cx="276735" cy="277420"/>
            </a:xfrm>
            <a:custGeom>
              <a:avLst/>
              <a:gdLst/>
              <a:ahLst/>
              <a:cxnLst/>
              <a:rect l="l" t="t" r="r" b="b"/>
              <a:pathLst>
                <a:path w="3240000" h="3248012">
                  <a:moveTo>
                    <a:pt x="712553" y="858820"/>
                  </a:moveTo>
                  <a:cubicBezTo>
                    <a:pt x="727950" y="858820"/>
                    <a:pt x="743348" y="864694"/>
                    <a:pt x="755096" y="876443"/>
                  </a:cubicBezTo>
                  <a:lnTo>
                    <a:pt x="1193671" y="1315016"/>
                  </a:lnTo>
                  <a:lnTo>
                    <a:pt x="1509169" y="999517"/>
                  </a:lnTo>
                  <a:cubicBezTo>
                    <a:pt x="1509517" y="999169"/>
                    <a:pt x="1509868" y="998827"/>
                    <a:pt x="1510414" y="998691"/>
                  </a:cubicBezTo>
                  <a:lnTo>
                    <a:pt x="1518932" y="988592"/>
                  </a:lnTo>
                  <a:cubicBezTo>
                    <a:pt x="1531945" y="978263"/>
                    <a:pt x="1547912" y="974188"/>
                    <a:pt x="1563209" y="975946"/>
                  </a:cubicBezTo>
                  <a:cubicBezTo>
                    <a:pt x="1578505" y="977705"/>
                    <a:pt x="1593131" y="985299"/>
                    <a:pt x="1603459" y="998313"/>
                  </a:cubicBezTo>
                  <a:lnTo>
                    <a:pt x="1892346" y="1362277"/>
                  </a:lnTo>
                  <a:lnTo>
                    <a:pt x="2149759" y="1177067"/>
                  </a:lnTo>
                  <a:lnTo>
                    <a:pt x="2151621" y="1174867"/>
                  </a:lnTo>
                  <a:cubicBezTo>
                    <a:pt x="2159033" y="1169006"/>
                    <a:pt x="2167397" y="1165168"/>
                    <a:pt x="2176160" y="1163802"/>
                  </a:cubicBezTo>
                  <a:cubicBezTo>
                    <a:pt x="2177188" y="1163485"/>
                    <a:pt x="2178237" y="1163269"/>
                    <a:pt x="2179375" y="1163558"/>
                  </a:cubicBezTo>
                  <a:cubicBezTo>
                    <a:pt x="2184768" y="1161771"/>
                    <a:pt x="2190389" y="1161654"/>
                    <a:pt x="2195921" y="1162300"/>
                  </a:cubicBezTo>
                  <a:cubicBezTo>
                    <a:pt x="2196662" y="1162386"/>
                    <a:pt x="2197402" y="1162487"/>
                    <a:pt x="2198081" y="1162987"/>
                  </a:cubicBezTo>
                  <a:cubicBezTo>
                    <a:pt x="2202197" y="1163290"/>
                    <a:pt x="2206218" y="1164270"/>
                    <a:pt x="2209739" y="1166702"/>
                  </a:cubicBezTo>
                  <a:cubicBezTo>
                    <a:pt x="2213116" y="1166857"/>
                    <a:pt x="2216051" y="1168231"/>
                    <a:pt x="2218766" y="1170038"/>
                  </a:cubicBezTo>
                  <a:cubicBezTo>
                    <a:pt x="2225342" y="1173160"/>
                    <a:pt x="2231151" y="1177875"/>
                    <a:pt x="2235489" y="1184194"/>
                  </a:cubicBezTo>
                  <a:lnTo>
                    <a:pt x="2236132" y="1184737"/>
                  </a:lnTo>
                  <a:lnTo>
                    <a:pt x="2236287" y="1184934"/>
                  </a:lnTo>
                  <a:lnTo>
                    <a:pt x="2238712" y="1187183"/>
                  </a:lnTo>
                  <a:cubicBezTo>
                    <a:pt x="2239115" y="1187744"/>
                    <a:pt x="2239507" y="1188310"/>
                    <a:pt x="2239574" y="1189090"/>
                  </a:cubicBezTo>
                  <a:lnTo>
                    <a:pt x="2540580" y="1569705"/>
                  </a:lnTo>
                  <a:cubicBezTo>
                    <a:pt x="2561191" y="1595768"/>
                    <a:pt x="2556772" y="1633604"/>
                    <a:pt x="2530710" y="1654215"/>
                  </a:cubicBezTo>
                  <a:cubicBezTo>
                    <a:pt x="2504647" y="1674827"/>
                    <a:pt x="2466811" y="1670408"/>
                    <a:pt x="2446199" y="1644345"/>
                  </a:cubicBezTo>
                  <a:lnTo>
                    <a:pt x="2177884" y="1305067"/>
                  </a:lnTo>
                  <a:lnTo>
                    <a:pt x="1934804" y="1479967"/>
                  </a:lnTo>
                  <a:cubicBezTo>
                    <a:pt x="1927367" y="1485317"/>
                    <a:pt x="1919123" y="1488726"/>
                    <a:pt x="1910598" y="1489881"/>
                  </a:cubicBezTo>
                  <a:cubicBezTo>
                    <a:pt x="1885257" y="1507791"/>
                    <a:pt x="1850121" y="1502627"/>
                    <a:pt x="1830495" y="1477903"/>
                  </a:cubicBezTo>
                  <a:lnTo>
                    <a:pt x="1551924" y="1126933"/>
                  </a:lnTo>
                  <a:lnTo>
                    <a:pt x="1239041" y="1439816"/>
                  </a:lnTo>
                  <a:cubicBezTo>
                    <a:pt x="1226569" y="1452288"/>
                    <a:pt x="1209983" y="1458139"/>
                    <a:pt x="1193674" y="1456888"/>
                  </a:cubicBezTo>
                  <a:cubicBezTo>
                    <a:pt x="1177363" y="1458142"/>
                    <a:pt x="1160774" y="1452290"/>
                    <a:pt x="1148301" y="1439816"/>
                  </a:cubicBezTo>
                  <a:lnTo>
                    <a:pt x="670011" y="961527"/>
                  </a:lnTo>
                  <a:cubicBezTo>
                    <a:pt x="646515" y="938031"/>
                    <a:pt x="646515" y="899938"/>
                    <a:pt x="670011" y="876442"/>
                  </a:cubicBezTo>
                  <a:cubicBezTo>
                    <a:pt x="681760" y="864694"/>
                    <a:pt x="697157" y="858820"/>
                    <a:pt x="712553" y="858820"/>
                  </a:cubicBezTo>
                  <a:close/>
                  <a:moveTo>
                    <a:pt x="2790000" y="699581"/>
                  </a:moveTo>
                  <a:lnTo>
                    <a:pt x="450000" y="699581"/>
                  </a:lnTo>
                  <a:lnTo>
                    <a:pt x="450000" y="1851581"/>
                  </a:lnTo>
                  <a:lnTo>
                    <a:pt x="2790000" y="1851581"/>
                  </a:lnTo>
                  <a:close/>
                  <a:moveTo>
                    <a:pt x="2987972" y="519497"/>
                  </a:moveTo>
                  <a:lnTo>
                    <a:pt x="2987972" y="2031665"/>
                  </a:lnTo>
                  <a:lnTo>
                    <a:pt x="252028" y="2031665"/>
                  </a:lnTo>
                  <a:lnTo>
                    <a:pt x="252028" y="519497"/>
                  </a:lnTo>
                  <a:close/>
                  <a:moveTo>
                    <a:pt x="1620000" y="0"/>
                  </a:moveTo>
                  <a:cubicBezTo>
                    <a:pt x="1540462" y="0"/>
                    <a:pt x="1475984" y="64478"/>
                    <a:pt x="1475984" y="144016"/>
                  </a:cubicBezTo>
                  <a:lnTo>
                    <a:pt x="1475984" y="267469"/>
                  </a:lnTo>
                  <a:lnTo>
                    <a:pt x="0" y="267469"/>
                  </a:lnTo>
                  <a:lnTo>
                    <a:pt x="0" y="2283693"/>
                  </a:lnTo>
                  <a:lnTo>
                    <a:pt x="852101" y="2283693"/>
                  </a:lnTo>
                  <a:lnTo>
                    <a:pt x="323771" y="3248012"/>
                  </a:lnTo>
                  <a:lnTo>
                    <a:pt x="621526" y="3248012"/>
                  </a:lnTo>
                  <a:lnTo>
                    <a:pt x="1149856" y="2283693"/>
                  </a:lnTo>
                  <a:lnTo>
                    <a:pt x="2090146" y="2283693"/>
                  </a:lnTo>
                  <a:lnTo>
                    <a:pt x="2618476" y="3248012"/>
                  </a:lnTo>
                  <a:lnTo>
                    <a:pt x="2916231" y="3248012"/>
                  </a:lnTo>
                  <a:lnTo>
                    <a:pt x="2387901" y="2283693"/>
                  </a:lnTo>
                  <a:lnTo>
                    <a:pt x="3240000" y="2283693"/>
                  </a:lnTo>
                  <a:lnTo>
                    <a:pt x="3240000" y="267469"/>
                  </a:lnTo>
                  <a:lnTo>
                    <a:pt x="1764016" y="267469"/>
                  </a:lnTo>
                  <a:lnTo>
                    <a:pt x="1764016" y="144016"/>
                  </a:lnTo>
                  <a:cubicBezTo>
                    <a:pt x="1764016" y="64478"/>
                    <a:pt x="1699538" y="0"/>
                    <a:pt x="1620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A25E787-3CDC-4125-93F2-723BD1378F68}"/>
              </a:ext>
            </a:extLst>
          </p:cNvPr>
          <p:cNvGrpSpPr/>
          <p:nvPr/>
        </p:nvGrpSpPr>
        <p:grpSpPr>
          <a:xfrm>
            <a:off x="4770538" y="1770678"/>
            <a:ext cx="6516104" cy="622049"/>
            <a:chOff x="4736614" y="2886863"/>
            <a:chExt cx="6516104" cy="62204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430B264-2F67-4A2F-B4B7-A61C3C36D66D}"/>
                </a:ext>
              </a:extLst>
            </p:cNvPr>
            <p:cNvGrpSpPr/>
            <p:nvPr/>
          </p:nvGrpSpPr>
          <p:grpSpPr>
            <a:xfrm>
              <a:off x="4736614" y="2886863"/>
              <a:ext cx="6516104" cy="622049"/>
              <a:chOff x="-935992" y="2826095"/>
              <a:chExt cx="6516104" cy="622049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0DB720A0-CC40-4122-8BE9-68A3DD60415B}"/>
                  </a:ext>
                </a:extLst>
              </p:cNvPr>
              <p:cNvSpPr/>
              <p:nvPr/>
            </p:nvSpPr>
            <p:spPr>
              <a:xfrm>
                <a:off x="5033093" y="2826095"/>
                <a:ext cx="547019" cy="54701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ko-KR" altLang="en-US" sz="11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16F90BB-98E7-4EF0-A2AF-AC027B5DA373}"/>
                  </a:ext>
                </a:extLst>
              </p:cNvPr>
              <p:cNvSpPr txBox="1"/>
              <p:nvPr/>
            </p:nvSpPr>
            <p:spPr>
              <a:xfrm>
                <a:off x="-935992" y="3109590"/>
                <a:ext cx="583766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600" dirty="0" err="1"/>
                  <a:t>Postfix</a:t>
                </a:r>
                <a:r>
                  <a:rPr lang="tr-TR" sz="1600" dirty="0"/>
                  <a:t> ifadesini Soldan Sağa’</a:t>
                </a:r>
                <a:r>
                  <a:rPr lang="tr-TR" sz="1600" dirty="0">
                    <a:solidFill>
                      <a:srgbClr val="FF0000"/>
                    </a:solidFill>
                  </a:rPr>
                  <a:t>)</a:t>
                </a:r>
                <a:r>
                  <a:rPr lang="tr-TR" sz="1600" dirty="0"/>
                  <a:t>’ ile karşılaşana kadar okuyun</a:t>
                </a:r>
                <a:endPara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0D864D3-EDB7-4CEF-AD46-309DFF4BF966}"/>
                  </a:ext>
                </a:extLst>
              </p:cNvPr>
              <p:cNvSpPr txBox="1"/>
              <p:nvPr/>
            </p:nvSpPr>
            <p:spPr>
              <a:xfrm>
                <a:off x="-186108" y="2832591"/>
                <a:ext cx="50866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r-TR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2-</a:t>
                </a:r>
                <a:endPara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896866C2-8FDE-435E-B73C-CB52FAF23BBC}"/>
                  </a:ext>
                </a:extLst>
              </p:cNvPr>
              <p:cNvCxnSpPr>
                <a:cxnSpLocks/>
                <a:endCxn id="23" idx="2"/>
              </p:cNvCxnSpPr>
              <p:nvPr/>
            </p:nvCxnSpPr>
            <p:spPr>
              <a:xfrm flipV="1">
                <a:off x="-643406" y="3099605"/>
                <a:ext cx="5676499" cy="9985"/>
              </a:xfrm>
              <a:prstGeom prst="line">
                <a:avLst/>
              </a:prstGeom>
              <a:ln>
                <a:solidFill>
                  <a:schemeClr val="accent3"/>
                </a:solidFill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Rectangle 130">
              <a:extLst>
                <a:ext uri="{FF2B5EF4-FFF2-40B4-BE49-F238E27FC236}">
                  <a16:creationId xmlns:a16="http://schemas.microsoft.com/office/drawing/2014/main" id="{6A4C0E4D-BABB-461A-9258-A82E515B0FBF}"/>
                </a:ext>
              </a:extLst>
            </p:cNvPr>
            <p:cNvSpPr/>
            <p:nvPr/>
          </p:nvSpPr>
          <p:spPr>
            <a:xfrm>
              <a:off x="10847498" y="3036614"/>
              <a:ext cx="266279" cy="267488"/>
            </a:xfrm>
            <a:custGeom>
              <a:avLst/>
              <a:gdLst/>
              <a:ahLst/>
              <a:cxnLst/>
              <a:rect l="l" t="t" r="r" b="b"/>
              <a:pathLst>
                <a:path w="371900" h="373588">
                  <a:moveTo>
                    <a:pt x="297080" y="129105"/>
                  </a:moveTo>
                  <a:lnTo>
                    <a:pt x="284273" y="219737"/>
                  </a:lnTo>
                  <a:lnTo>
                    <a:pt x="305496" y="219737"/>
                  </a:lnTo>
                  <a:lnTo>
                    <a:pt x="333001" y="129105"/>
                  </a:lnTo>
                  <a:close/>
                  <a:moveTo>
                    <a:pt x="228265" y="129105"/>
                  </a:moveTo>
                  <a:lnTo>
                    <a:pt x="228265" y="219737"/>
                  </a:lnTo>
                  <a:lnTo>
                    <a:pt x="250807" y="219737"/>
                  </a:lnTo>
                  <a:lnTo>
                    <a:pt x="263614" y="129105"/>
                  </a:lnTo>
                  <a:close/>
                  <a:moveTo>
                    <a:pt x="157021" y="129105"/>
                  </a:moveTo>
                  <a:lnTo>
                    <a:pt x="175826" y="219737"/>
                  </a:lnTo>
                  <a:lnTo>
                    <a:pt x="195129" y="219737"/>
                  </a:lnTo>
                  <a:lnTo>
                    <a:pt x="195129" y="129105"/>
                  </a:lnTo>
                  <a:close/>
                  <a:moveTo>
                    <a:pt x="93087" y="129105"/>
                  </a:moveTo>
                  <a:lnTo>
                    <a:pt x="117372" y="219737"/>
                  </a:lnTo>
                  <a:lnTo>
                    <a:pt x="141984" y="219737"/>
                  </a:lnTo>
                  <a:lnTo>
                    <a:pt x="123179" y="129105"/>
                  </a:lnTo>
                  <a:close/>
                  <a:moveTo>
                    <a:pt x="58494" y="0"/>
                  </a:moveTo>
                  <a:lnTo>
                    <a:pt x="84208" y="95969"/>
                  </a:lnTo>
                  <a:lnTo>
                    <a:pt x="354346" y="95969"/>
                  </a:lnTo>
                  <a:lnTo>
                    <a:pt x="354346" y="97437"/>
                  </a:lnTo>
                  <a:cubicBezTo>
                    <a:pt x="356087" y="96136"/>
                    <a:pt x="357928" y="96353"/>
                    <a:pt x="359747" y="96905"/>
                  </a:cubicBezTo>
                  <a:lnTo>
                    <a:pt x="360371" y="97095"/>
                  </a:lnTo>
                  <a:cubicBezTo>
                    <a:pt x="368954" y="99700"/>
                    <a:pt x="373801" y="108770"/>
                    <a:pt x="371196" y="117354"/>
                  </a:cubicBezTo>
                  <a:lnTo>
                    <a:pt x="333339" y="242097"/>
                  </a:lnTo>
                  <a:cubicBezTo>
                    <a:pt x="331591" y="247858"/>
                    <a:pt x="326929" y="251935"/>
                    <a:pt x="321206" y="252122"/>
                  </a:cubicBezTo>
                  <a:lnTo>
                    <a:pt x="321206" y="252873"/>
                  </a:lnTo>
                  <a:lnTo>
                    <a:pt x="313576" y="252873"/>
                  </a:lnTo>
                  <a:cubicBezTo>
                    <a:pt x="313378" y="253010"/>
                    <a:pt x="313229" y="252967"/>
                    <a:pt x="313080" y="252922"/>
                  </a:cubicBezTo>
                  <a:lnTo>
                    <a:pt x="312919" y="252873"/>
                  </a:lnTo>
                  <a:lnTo>
                    <a:pt x="126251" y="252873"/>
                  </a:lnTo>
                  <a:lnTo>
                    <a:pt x="133971" y="281687"/>
                  </a:lnTo>
                  <a:lnTo>
                    <a:pt x="321075" y="281687"/>
                  </a:lnTo>
                  <a:lnTo>
                    <a:pt x="321075" y="314823"/>
                  </a:lnTo>
                  <a:lnTo>
                    <a:pt x="318480" y="314823"/>
                  </a:lnTo>
                  <a:cubicBezTo>
                    <a:pt x="329614" y="318311"/>
                    <a:pt x="336414" y="328969"/>
                    <a:pt x="336414" y="341215"/>
                  </a:cubicBezTo>
                  <a:cubicBezTo>
                    <a:pt x="336414" y="359094"/>
                    <a:pt x="321920" y="373588"/>
                    <a:pt x="304041" y="373588"/>
                  </a:cubicBezTo>
                  <a:cubicBezTo>
                    <a:pt x="286162" y="373588"/>
                    <a:pt x="271668" y="359094"/>
                    <a:pt x="271668" y="341215"/>
                  </a:cubicBezTo>
                  <a:cubicBezTo>
                    <a:pt x="271668" y="328969"/>
                    <a:pt x="278468" y="318311"/>
                    <a:pt x="289602" y="314823"/>
                  </a:cubicBezTo>
                  <a:lnTo>
                    <a:pt x="142850" y="314823"/>
                  </a:lnTo>
                  <a:lnTo>
                    <a:pt x="143397" y="316865"/>
                  </a:lnTo>
                  <a:cubicBezTo>
                    <a:pt x="151629" y="321811"/>
                    <a:pt x="156401" y="330956"/>
                    <a:pt x="156401" y="341215"/>
                  </a:cubicBezTo>
                  <a:cubicBezTo>
                    <a:pt x="156401" y="359094"/>
                    <a:pt x="141907" y="373588"/>
                    <a:pt x="124028" y="373588"/>
                  </a:cubicBezTo>
                  <a:cubicBezTo>
                    <a:pt x="106149" y="373588"/>
                    <a:pt x="91655" y="359094"/>
                    <a:pt x="91655" y="341215"/>
                  </a:cubicBezTo>
                  <a:cubicBezTo>
                    <a:pt x="91655" y="329356"/>
                    <a:pt x="98032" y="318986"/>
                    <a:pt x="108649" y="315212"/>
                  </a:cubicBezTo>
                  <a:lnTo>
                    <a:pt x="33542" y="34909"/>
                  </a:lnTo>
                  <a:lnTo>
                    <a:pt x="0" y="34909"/>
                  </a:lnTo>
                  <a:lnTo>
                    <a:pt x="0" y="1773"/>
                  </a:lnTo>
                  <a:lnTo>
                    <a:pt x="51879" y="177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BB1082-6408-42E6-B118-1EC716B82051}"/>
              </a:ext>
            </a:extLst>
          </p:cNvPr>
          <p:cNvGrpSpPr/>
          <p:nvPr/>
        </p:nvGrpSpPr>
        <p:grpSpPr>
          <a:xfrm>
            <a:off x="3955571" y="5374061"/>
            <a:ext cx="7416805" cy="622049"/>
            <a:chOff x="-1836693" y="2826095"/>
            <a:chExt cx="7416805" cy="622049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3B6D332-2E05-4A17-BF70-F6F94B0D2143}"/>
                </a:ext>
              </a:extLst>
            </p:cNvPr>
            <p:cNvSpPr/>
            <p:nvPr/>
          </p:nvSpPr>
          <p:spPr>
            <a:xfrm>
              <a:off x="5033093" y="2826095"/>
              <a:ext cx="547019" cy="54701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89DE91B-0439-43E3-AF7A-045171B88AAB}"/>
                </a:ext>
              </a:extLst>
            </p:cNvPr>
            <p:cNvSpPr txBox="1"/>
            <p:nvPr/>
          </p:nvSpPr>
          <p:spPr>
            <a:xfrm>
              <a:off x="-1704110" y="3109590"/>
              <a:ext cx="66057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600" dirty="0"/>
                <a:t>Sonucu yığından çek (pop)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75F44D5-3EF1-4537-8635-3CECAAEDE2E3}"/>
                </a:ext>
              </a:extLst>
            </p:cNvPr>
            <p:cNvSpPr txBox="1"/>
            <p:nvPr/>
          </p:nvSpPr>
          <p:spPr>
            <a:xfrm>
              <a:off x="-1704110" y="2832591"/>
              <a:ext cx="66046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r-TR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5-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D65D608-E69B-4B3B-9C99-9F0C64D889BF}"/>
                </a:ext>
              </a:extLst>
            </p:cNvPr>
            <p:cNvCxnSpPr>
              <a:cxnSpLocks/>
              <a:endCxn id="30" idx="2"/>
            </p:cNvCxnSpPr>
            <p:nvPr/>
          </p:nvCxnSpPr>
          <p:spPr>
            <a:xfrm>
              <a:off x="-1836693" y="3099605"/>
              <a:ext cx="6869786" cy="0"/>
            </a:xfrm>
            <a:prstGeom prst="line">
              <a:avLst/>
            </a:prstGeom>
            <a:ln>
              <a:solidFill>
                <a:schemeClr val="accent4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879D6D5-0194-4FA9-9850-1A6CC6FBCA36}"/>
              </a:ext>
            </a:extLst>
          </p:cNvPr>
          <p:cNvGrpSpPr/>
          <p:nvPr/>
        </p:nvGrpSpPr>
        <p:grpSpPr>
          <a:xfrm>
            <a:off x="5329426" y="2801044"/>
            <a:ext cx="5957216" cy="868270"/>
            <a:chOff x="5295501" y="4021529"/>
            <a:chExt cx="5957216" cy="86827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5D514B88-8ECA-4788-BD25-3A30CF2E6473}"/>
                </a:ext>
              </a:extLst>
            </p:cNvPr>
            <p:cNvGrpSpPr/>
            <p:nvPr/>
          </p:nvGrpSpPr>
          <p:grpSpPr>
            <a:xfrm>
              <a:off x="5295501" y="4021529"/>
              <a:ext cx="5957216" cy="868270"/>
              <a:chOff x="-377104" y="2826095"/>
              <a:chExt cx="5957216" cy="868270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9ACF584-9FAE-4842-B7ED-EC0604476F2B}"/>
                  </a:ext>
                </a:extLst>
              </p:cNvPr>
              <p:cNvSpPr/>
              <p:nvPr/>
            </p:nvSpPr>
            <p:spPr>
              <a:xfrm>
                <a:off x="5033093" y="2826095"/>
                <a:ext cx="547019" cy="54701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ko-KR" altLang="en-US" sz="11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CB335AF-B227-4CC9-BE0E-8B36EEB043BF}"/>
                  </a:ext>
                </a:extLst>
              </p:cNvPr>
              <p:cNvSpPr txBox="1"/>
              <p:nvPr/>
            </p:nvSpPr>
            <p:spPr>
              <a:xfrm>
                <a:off x="-360293" y="3109590"/>
                <a:ext cx="526196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600" dirty="0"/>
                  <a:t>İşlenenle karşılaşılırsa, onu yığın üzerine it(</a:t>
                </a:r>
                <a:r>
                  <a:rPr lang="tr-TR" sz="1600" dirty="0" err="1"/>
                  <a:t>push</a:t>
                </a:r>
                <a:r>
                  <a:rPr lang="tr-TR" sz="1600" dirty="0"/>
                  <a:t>) </a:t>
                </a:r>
              </a:p>
              <a:p>
                <a:r>
                  <a:rPr lang="tr-TR" sz="1600" dirty="0"/>
                  <a:t>[</a:t>
                </a:r>
                <a:r>
                  <a:rPr lang="tr-TR" sz="1600" dirty="0" err="1"/>
                  <a:t>End</a:t>
                </a:r>
                <a:r>
                  <a:rPr lang="tr-TR" sz="1600" dirty="0"/>
                  <a:t> </a:t>
                </a:r>
                <a:r>
                  <a:rPr lang="tr-TR" sz="1600" dirty="0" err="1"/>
                  <a:t>If</a:t>
                </a:r>
                <a:r>
                  <a:rPr lang="tr-TR" sz="1600" dirty="0"/>
                  <a:t>]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. </a:t>
                </a:r>
                <a:endPara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37D0F3A-F58C-48C3-8E1A-36F8BBC0FB81}"/>
                  </a:ext>
                </a:extLst>
              </p:cNvPr>
              <p:cNvSpPr txBox="1"/>
              <p:nvPr/>
            </p:nvSpPr>
            <p:spPr>
              <a:xfrm>
                <a:off x="-377104" y="2832591"/>
                <a:ext cx="527761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r-TR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3-</a:t>
                </a:r>
                <a:endPara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60BA5866-492F-488C-9E7D-A4D884C726B4}"/>
                  </a:ext>
                </a:extLst>
              </p:cNvPr>
              <p:cNvCxnSpPr>
                <a:cxnSpLocks/>
                <a:endCxn id="37" idx="2"/>
              </p:cNvCxnSpPr>
              <p:nvPr/>
            </p:nvCxnSpPr>
            <p:spPr>
              <a:xfrm flipV="1">
                <a:off x="-291139" y="3099605"/>
                <a:ext cx="5324232" cy="16044"/>
              </a:xfrm>
              <a:prstGeom prst="line">
                <a:avLst/>
              </a:prstGeom>
              <a:ln>
                <a:solidFill>
                  <a:schemeClr val="accent2"/>
                </a:solidFill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Freeform 18">
              <a:extLst>
                <a:ext uri="{FF2B5EF4-FFF2-40B4-BE49-F238E27FC236}">
                  <a16:creationId xmlns:a16="http://schemas.microsoft.com/office/drawing/2014/main" id="{E1D722F8-0683-43A8-B763-257F0DD9D8B7}"/>
                </a:ext>
              </a:extLst>
            </p:cNvPr>
            <p:cNvSpPr/>
            <p:nvPr/>
          </p:nvSpPr>
          <p:spPr>
            <a:xfrm>
              <a:off x="10811037" y="4110790"/>
              <a:ext cx="336343" cy="271454"/>
            </a:xfrm>
            <a:custGeom>
              <a:avLst/>
              <a:gdLst/>
              <a:ahLst/>
              <a:cxnLst/>
              <a:rect l="l" t="t" r="r" b="b"/>
              <a:pathLst>
                <a:path w="3307788" h="2669631">
                  <a:moveTo>
                    <a:pt x="2793832" y="1478391"/>
                  </a:moveTo>
                  <a:cubicBezTo>
                    <a:pt x="2772990" y="1635402"/>
                    <a:pt x="2717678" y="1784517"/>
                    <a:pt x="2633007" y="1915952"/>
                  </a:cubicBezTo>
                  <a:cubicBezTo>
                    <a:pt x="2695386" y="1951862"/>
                    <a:pt x="2772768" y="1955673"/>
                    <a:pt x="2841607" y="1924185"/>
                  </a:cubicBezTo>
                  <a:cubicBezTo>
                    <a:pt x="2943442" y="1877605"/>
                    <a:pt x="2999062" y="1766364"/>
                    <a:pt x="2975226" y="1656948"/>
                  </a:cubicBezTo>
                  <a:cubicBezTo>
                    <a:pt x="2955176" y="1564911"/>
                    <a:pt x="2883463" y="1495086"/>
                    <a:pt x="2793832" y="1478391"/>
                  </a:cubicBezTo>
                  <a:close/>
                  <a:moveTo>
                    <a:pt x="2807611" y="1247700"/>
                  </a:moveTo>
                  <a:lnTo>
                    <a:pt x="2807472" y="1256060"/>
                  </a:lnTo>
                  <a:cubicBezTo>
                    <a:pt x="2994195" y="1281771"/>
                    <a:pt x="3148201" y="1421768"/>
                    <a:pt x="3189276" y="1610317"/>
                  </a:cubicBezTo>
                  <a:cubicBezTo>
                    <a:pt x="3235041" y="1820393"/>
                    <a:pt x="3128252" y="2033972"/>
                    <a:pt x="2932732" y="2123406"/>
                  </a:cubicBezTo>
                  <a:cubicBezTo>
                    <a:pt x="2789297" y="2189015"/>
                    <a:pt x="2626543" y="2174805"/>
                    <a:pt x="2499470" y="2094044"/>
                  </a:cubicBezTo>
                  <a:cubicBezTo>
                    <a:pt x="2427194" y="2172627"/>
                    <a:pt x="2343030" y="2241391"/>
                    <a:pt x="2248861" y="2297980"/>
                  </a:cubicBezTo>
                  <a:cubicBezTo>
                    <a:pt x="2178351" y="2340352"/>
                    <a:pt x="2104446" y="2374567"/>
                    <a:pt x="2027600" y="2398134"/>
                  </a:cubicBezTo>
                  <a:lnTo>
                    <a:pt x="3307788" y="2397615"/>
                  </a:lnTo>
                  <a:cubicBezTo>
                    <a:pt x="3265361" y="2549905"/>
                    <a:pt x="2537441" y="2669620"/>
                    <a:pt x="1653814" y="2669631"/>
                  </a:cubicBezTo>
                  <a:cubicBezTo>
                    <a:pt x="773102" y="2669642"/>
                    <a:pt x="46417" y="2550707"/>
                    <a:pt x="0" y="2398955"/>
                  </a:cubicBezTo>
                  <a:lnTo>
                    <a:pt x="1280678" y="2398436"/>
                  </a:lnTo>
                  <a:cubicBezTo>
                    <a:pt x="1203764" y="2374915"/>
                    <a:pt x="1129786" y="2340732"/>
                    <a:pt x="1059201" y="2298380"/>
                  </a:cubicBezTo>
                  <a:cubicBezTo>
                    <a:pt x="693039" y="2078675"/>
                    <a:pt x="477900" y="1674935"/>
                    <a:pt x="499745" y="1248476"/>
                  </a:cubicBezTo>
                  <a:close/>
                  <a:moveTo>
                    <a:pt x="1331611" y="201752"/>
                  </a:moveTo>
                  <a:cubicBezTo>
                    <a:pt x="1206335" y="290902"/>
                    <a:pt x="1124761" y="308382"/>
                    <a:pt x="1132336" y="435988"/>
                  </a:cubicBezTo>
                  <a:cubicBezTo>
                    <a:pt x="1160888" y="640507"/>
                    <a:pt x="1527973" y="617783"/>
                    <a:pt x="1498839" y="840365"/>
                  </a:cubicBezTo>
                  <a:cubicBezTo>
                    <a:pt x="1455138" y="960979"/>
                    <a:pt x="1395705" y="987199"/>
                    <a:pt x="1213910" y="1052459"/>
                  </a:cubicBezTo>
                  <a:cubicBezTo>
                    <a:pt x="1331028" y="972050"/>
                    <a:pt x="1364241" y="921357"/>
                    <a:pt x="1360745" y="809484"/>
                  </a:cubicBezTo>
                  <a:cubicBezTo>
                    <a:pt x="1360746" y="646916"/>
                    <a:pt x="1111360" y="626523"/>
                    <a:pt x="1020462" y="495421"/>
                  </a:cubicBezTo>
                  <a:cubicBezTo>
                    <a:pt x="941218" y="374224"/>
                    <a:pt x="1061250" y="280996"/>
                    <a:pt x="1331611" y="201752"/>
                  </a:cubicBezTo>
                  <a:close/>
                  <a:moveTo>
                    <a:pt x="2164365" y="80223"/>
                  </a:moveTo>
                  <a:cubicBezTo>
                    <a:pt x="2021192" y="182108"/>
                    <a:pt x="1927964" y="202086"/>
                    <a:pt x="1936621" y="347922"/>
                  </a:cubicBezTo>
                  <a:cubicBezTo>
                    <a:pt x="1969252" y="581657"/>
                    <a:pt x="2388778" y="555687"/>
                    <a:pt x="2355482" y="810066"/>
                  </a:cubicBezTo>
                  <a:cubicBezTo>
                    <a:pt x="2305538" y="947910"/>
                    <a:pt x="2237615" y="977876"/>
                    <a:pt x="2029849" y="1052459"/>
                  </a:cubicBezTo>
                  <a:cubicBezTo>
                    <a:pt x="2163698" y="960563"/>
                    <a:pt x="2201656" y="902628"/>
                    <a:pt x="2197660" y="774773"/>
                  </a:cubicBezTo>
                  <a:cubicBezTo>
                    <a:pt x="2197661" y="588982"/>
                    <a:pt x="1912649" y="565676"/>
                    <a:pt x="1808765" y="415844"/>
                  </a:cubicBezTo>
                  <a:cubicBezTo>
                    <a:pt x="1718201" y="277334"/>
                    <a:pt x="1855380" y="170787"/>
                    <a:pt x="2164365" y="80223"/>
                  </a:cubicBezTo>
                  <a:close/>
                  <a:moveTo>
                    <a:pt x="1754169" y="0"/>
                  </a:moveTo>
                  <a:cubicBezTo>
                    <a:pt x="1583512" y="121444"/>
                    <a:pt x="1472387" y="145257"/>
                    <a:pt x="1482706" y="319088"/>
                  </a:cubicBezTo>
                  <a:cubicBezTo>
                    <a:pt x="1521601" y="597693"/>
                    <a:pt x="2021663" y="566738"/>
                    <a:pt x="1981975" y="869950"/>
                  </a:cubicBezTo>
                  <a:cubicBezTo>
                    <a:pt x="1922443" y="1034256"/>
                    <a:pt x="1841481" y="1069974"/>
                    <a:pt x="1593831" y="1158875"/>
                  </a:cubicBezTo>
                  <a:cubicBezTo>
                    <a:pt x="1753374" y="1049338"/>
                    <a:pt x="1798619" y="980281"/>
                    <a:pt x="1793856" y="827882"/>
                  </a:cubicBezTo>
                  <a:cubicBezTo>
                    <a:pt x="1793857" y="606424"/>
                    <a:pt x="1454132" y="578644"/>
                    <a:pt x="1330306" y="400050"/>
                  </a:cubicBezTo>
                  <a:cubicBezTo>
                    <a:pt x="1222356" y="234950"/>
                    <a:pt x="1385869" y="107950"/>
                    <a:pt x="175416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 dirty="0"/>
            </a:p>
          </p:txBody>
        </p:sp>
      </p:grpSp>
      <p:sp>
        <p:nvSpPr>
          <p:cNvPr id="41" name="Parallelogram 30">
            <a:extLst>
              <a:ext uri="{FF2B5EF4-FFF2-40B4-BE49-F238E27FC236}">
                <a16:creationId xmlns:a16="http://schemas.microsoft.com/office/drawing/2014/main" id="{E0FEB8E2-2B90-4B3D-973E-956A06ACA9CB}"/>
              </a:ext>
            </a:extLst>
          </p:cNvPr>
          <p:cNvSpPr/>
          <p:nvPr/>
        </p:nvSpPr>
        <p:spPr>
          <a:xfrm rot="19380000" flipH="1">
            <a:off x="3195903" y="4620011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Rectangle 130">
            <a:extLst>
              <a:ext uri="{FF2B5EF4-FFF2-40B4-BE49-F238E27FC236}">
                <a16:creationId xmlns:a16="http://schemas.microsoft.com/office/drawing/2014/main" id="{B13FAA51-FBBA-4F21-B634-64B5FD492410}"/>
              </a:ext>
            </a:extLst>
          </p:cNvPr>
          <p:cNvSpPr/>
          <p:nvPr/>
        </p:nvSpPr>
        <p:spPr>
          <a:xfrm rot="19380000">
            <a:off x="1812175" y="2969100"/>
            <a:ext cx="338397" cy="33993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Rectangle 9">
            <a:extLst>
              <a:ext uri="{FF2B5EF4-FFF2-40B4-BE49-F238E27FC236}">
                <a16:creationId xmlns:a16="http://schemas.microsoft.com/office/drawing/2014/main" id="{9DD4C5F7-0D9C-4DA8-AABD-9BDD3C72EA1C}"/>
              </a:ext>
            </a:extLst>
          </p:cNvPr>
          <p:cNvSpPr/>
          <p:nvPr/>
        </p:nvSpPr>
        <p:spPr>
          <a:xfrm rot="19380000">
            <a:off x="1245500" y="2164358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4" name="Freeform 18">
            <a:extLst>
              <a:ext uri="{FF2B5EF4-FFF2-40B4-BE49-F238E27FC236}">
                <a16:creationId xmlns:a16="http://schemas.microsoft.com/office/drawing/2014/main" id="{91CE22F6-13F8-41BF-954D-6DD0F2E2A4C4}"/>
              </a:ext>
            </a:extLst>
          </p:cNvPr>
          <p:cNvSpPr/>
          <p:nvPr/>
        </p:nvSpPr>
        <p:spPr>
          <a:xfrm rot="19380000">
            <a:off x="2481490" y="3849040"/>
            <a:ext cx="427438" cy="34497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6" name="Freeform 32">
            <a:extLst>
              <a:ext uri="{FF2B5EF4-FFF2-40B4-BE49-F238E27FC236}">
                <a16:creationId xmlns:a16="http://schemas.microsoft.com/office/drawing/2014/main" id="{69234408-444B-44E6-B5F9-BA250FACACF7}"/>
              </a:ext>
            </a:extLst>
          </p:cNvPr>
          <p:cNvSpPr/>
          <p:nvPr/>
        </p:nvSpPr>
        <p:spPr>
          <a:xfrm>
            <a:off x="10900205" y="5453371"/>
            <a:ext cx="449200" cy="369333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47" name="Group 26">
            <a:extLst>
              <a:ext uri="{FF2B5EF4-FFF2-40B4-BE49-F238E27FC236}">
                <a16:creationId xmlns:a16="http://schemas.microsoft.com/office/drawing/2014/main" id="{69526F9B-6C52-46E9-987B-33405599EDF5}"/>
              </a:ext>
            </a:extLst>
          </p:cNvPr>
          <p:cNvGrpSpPr/>
          <p:nvPr/>
        </p:nvGrpSpPr>
        <p:grpSpPr>
          <a:xfrm>
            <a:off x="3831054" y="1000639"/>
            <a:ext cx="7416805" cy="622049"/>
            <a:chOff x="3835914" y="1752197"/>
            <a:chExt cx="7416805" cy="622049"/>
          </a:xfrm>
        </p:grpSpPr>
        <p:grpSp>
          <p:nvGrpSpPr>
            <p:cNvPr id="48" name="Group 27">
              <a:extLst>
                <a:ext uri="{FF2B5EF4-FFF2-40B4-BE49-F238E27FC236}">
                  <a16:creationId xmlns:a16="http://schemas.microsoft.com/office/drawing/2014/main" id="{D55D1FC9-2529-40DC-B85B-3D7214D3E284}"/>
                </a:ext>
              </a:extLst>
            </p:cNvPr>
            <p:cNvGrpSpPr/>
            <p:nvPr/>
          </p:nvGrpSpPr>
          <p:grpSpPr>
            <a:xfrm>
              <a:off x="3835914" y="1752197"/>
              <a:ext cx="7416805" cy="622049"/>
              <a:chOff x="-1836693" y="2826095"/>
              <a:chExt cx="7416805" cy="622049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47C384C-31E8-4E14-81D1-3DBAE35BC57B}"/>
                  </a:ext>
                </a:extLst>
              </p:cNvPr>
              <p:cNvSpPr/>
              <p:nvPr/>
            </p:nvSpPr>
            <p:spPr>
              <a:xfrm>
                <a:off x="5033093" y="2826095"/>
                <a:ext cx="547019" cy="54701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ko-KR" altLang="en-US" sz="11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1" name="TextBox 30">
                <a:extLst>
                  <a:ext uri="{FF2B5EF4-FFF2-40B4-BE49-F238E27FC236}">
                    <a16:creationId xmlns:a16="http://schemas.microsoft.com/office/drawing/2014/main" id="{5FF39237-F57E-4AF3-B093-831F45BA4699}"/>
                  </a:ext>
                </a:extLst>
              </p:cNvPr>
              <p:cNvSpPr txBox="1"/>
              <p:nvPr/>
            </p:nvSpPr>
            <p:spPr>
              <a:xfrm>
                <a:off x="-1704110" y="3109590"/>
                <a:ext cx="660578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600" dirty="0" err="1"/>
                  <a:t>Postfix</a:t>
                </a:r>
                <a:r>
                  <a:rPr lang="tr-TR" sz="1600" dirty="0"/>
                  <a:t> ifadesine </a:t>
                </a:r>
                <a:r>
                  <a:rPr lang="tr-TR" sz="1600" dirty="0">
                    <a:solidFill>
                      <a:srgbClr val="FF0000"/>
                    </a:solidFill>
                  </a:rPr>
                  <a:t>‘)’ </a:t>
                </a:r>
                <a:r>
                  <a:rPr lang="tr-TR" sz="1600" dirty="0"/>
                  <a:t>ekleyin</a:t>
                </a:r>
                <a:endPara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52" name="TextBox 31">
                <a:extLst>
                  <a:ext uri="{FF2B5EF4-FFF2-40B4-BE49-F238E27FC236}">
                    <a16:creationId xmlns:a16="http://schemas.microsoft.com/office/drawing/2014/main" id="{192E9B7F-33A6-46E6-9D48-0C95BCE26AFD}"/>
                  </a:ext>
                </a:extLst>
              </p:cNvPr>
              <p:cNvSpPr txBox="1"/>
              <p:nvPr/>
            </p:nvSpPr>
            <p:spPr>
              <a:xfrm>
                <a:off x="-1704110" y="2832591"/>
                <a:ext cx="66046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r-TR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1-</a:t>
                </a:r>
                <a:endPara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cxnSp>
            <p:nvCxnSpPr>
              <p:cNvPr id="53" name="Straight Connector 32">
                <a:extLst>
                  <a:ext uri="{FF2B5EF4-FFF2-40B4-BE49-F238E27FC236}">
                    <a16:creationId xmlns:a16="http://schemas.microsoft.com/office/drawing/2014/main" id="{AF10210B-2B7A-43D8-801E-77AD383729D5}"/>
                  </a:ext>
                </a:extLst>
              </p:cNvPr>
              <p:cNvCxnSpPr>
                <a:cxnSpLocks/>
                <a:endCxn id="50" idx="2"/>
              </p:cNvCxnSpPr>
              <p:nvPr/>
            </p:nvCxnSpPr>
            <p:spPr>
              <a:xfrm>
                <a:off x="-1836693" y="3099605"/>
                <a:ext cx="6869786" cy="0"/>
              </a:xfrm>
              <a:prstGeom prst="line">
                <a:avLst/>
              </a:prstGeom>
              <a:ln>
                <a:solidFill>
                  <a:schemeClr val="accent4"/>
                </a:solidFill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Rectangle 9">
              <a:extLst>
                <a:ext uri="{FF2B5EF4-FFF2-40B4-BE49-F238E27FC236}">
                  <a16:creationId xmlns:a16="http://schemas.microsoft.com/office/drawing/2014/main" id="{95F4CAFA-FA89-42AB-ACE0-C9B4AE17F997}"/>
                </a:ext>
              </a:extLst>
            </p:cNvPr>
            <p:cNvSpPr/>
            <p:nvPr/>
          </p:nvSpPr>
          <p:spPr>
            <a:xfrm>
              <a:off x="10837116" y="1879670"/>
              <a:ext cx="292549" cy="292074"/>
            </a:xfrm>
            <a:custGeom>
              <a:avLst/>
              <a:gdLst/>
              <a:ahLst/>
              <a:cxnLst/>
              <a:rect l="l" t="t" r="r" b="b"/>
              <a:pathLst>
                <a:path w="3228210" h="3222968">
                  <a:moveTo>
                    <a:pt x="1619999" y="642446"/>
                  </a:moveTo>
                  <a:lnTo>
                    <a:pt x="2664115" y="1686562"/>
                  </a:lnTo>
                  <a:lnTo>
                    <a:pt x="2664116" y="1686562"/>
                  </a:lnTo>
                  <a:lnTo>
                    <a:pt x="2664116" y="3222968"/>
                  </a:lnTo>
                  <a:lnTo>
                    <a:pt x="2015013" y="3222968"/>
                  </a:lnTo>
                  <a:lnTo>
                    <a:pt x="2015013" y="2511495"/>
                  </a:lnTo>
                  <a:cubicBezTo>
                    <a:pt x="2015013" y="2399422"/>
                    <a:pt x="1924159" y="2308568"/>
                    <a:pt x="1812086" y="2308568"/>
                  </a:cubicBezTo>
                  <a:lnTo>
                    <a:pt x="1427912" y="2308568"/>
                  </a:lnTo>
                  <a:cubicBezTo>
                    <a:pt x="1315839" y="2308568"/>
                    <a:pt x="1224985" y="2399422"/>
                    <a:pt x="1224985" y="2511495"/>
                  </a:cubicBezTo>
                  <a:lnTo>
                    <a:pt x="1224985" y="3222968"/>
                  </a:lnTo>
                  <a:lnTo>
                    <a:pt x="575882" y="3222968"/>
                  </a:lnTo>
                  <a:lnTo>
                    <a:pt x="575882" y="1686562"/>
                  </a:lnTo>
                  <a:lnTo>
                    <a:pt x="575884" y="1686562"/>
                  </a:lnTo>
                  <a:close/>
                  <a:moveTo>
                    <a:pt x="509997" y="122689"/>
                  </a:moveTo>
                  <a:lnTo>
                    <a:pt x="942045" y="122689"/>
                  </a:lnTo>
                  <a:lnTo>
                    <a:pt x="942045" y="542556"/>
                  </a:lnTo>
                  <a:lnTo>
                    <a:pt x="509997" y="974604"/>
                  </a:lnTo>
                  <a:close/>
                  <a:moveTo>
                    <a:pt x="1620001" y="7099"/>
                  </a:moveTo>
                  <a:lnTo>
                    <a:pt x="3228210" y="1686560"/>
                  </a:lnTo>
                  <a:lnTo>
                    <a:pt x="2900441" y="1686560"/>
                  </a:lnTo>
                  <a:lnTo>
                    <a:pt x="1620001" y="349390"/>
                  </a:lnTo>
                  <a:close/>
                  <a:moveTo>
                    <a:pt x="1619999" y="0"/>
                  </a:moveTo>
                  <a:lnTo>
                    <a:pt x="1619999" y="342291"/>
                  </a:lnTo>
                  <a:lnTo>
                    <a:pt x="330172" y="1679462"/>
                  </a:lnTo>
                  <a:lnTo>
                    <a:pt x="0" y="16794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 dirty="0"/>
            </a:p>
          </p:txBody>
        </p:sp>
      </p:grpSp>
      <p:sp>
        <p:nvSpPr>
          <p:cNvPr id="45" name="Parallelogram 30">
            <a:extLst>
              <a:ext uri="{FF2B5EF4-FFF2-40B4-BE49-F238E27FC236}">
                <a16:creationId xmlns:a16="http://schemas.microsoft.com/office/drawing/2014/main" id="{B84AD813-D6BE-48C5-A3EA-E72CF8F56E3C}"/>
              </a:ext>
            </a:extLst>
          </p:cNvPr>
          <p:cNvSpPr/>
          <p:nvPr/>
        </p:nvSpPr>
        <p:spPr>
          <a:xfrm flipH="1">
            <a:off x="10901197" y="6117861"/>
            <a:ext cx="357646" cy="408883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2654162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9100" y="21416"/>
            <a:ext cx="11647556" cy="740182"/>
          </a:xfrm>
          <a:prstGeom prst="rect">
            <a:avLst/>
          </a:prstGeom>
        </p:spPr>
        <p:txBody>
          <a:bodyPr/>
          <a:lstStyle/>
          <a:p>
            <a:r>
              <a:rPr lang="en-US" sz="2800" b="1" dirty="0"/>
              <a:t>Let's see an example to better understand the algorithm:</a:t>
            </a:r>
            <a:endParaRPr lang="tr-TR" sz="1600" dirty="0"/>
          </a:p>
        </p:txBody>
      </p:sp>
      <p:pic>
        <p:nvPicPr>
          <p:cNvPr id="29" name="Resim 28">
            <a:extLst>
              <a:ext uri="{FF2B5EF4-FFF2-40B4-BE49-F238E27FC236}">
                <a16:creationId xmlns:a16="http://schemas.microsoft.com/office/drawing/2014/main" id="{3C953BCC-B219-4AC6-BD43-2BB0C600C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76" y="667512"/>
            <a:ext cx="4271346" cy="3073114"/>
          </a:xfrm>
          <a:prstGeom prst="rect">
            <a:avLst/>
          </a:prstGeom>
        </p:spPr>
      </p:pic>
      <p:pic>
        <p:nvPicPr>
          <p:cNvPr id="59" name="Resim 58">
            <a:extLst>
              <a:ext uri="{FF2B5EF4-FFF2-40B4-BE49-F238E27FC236}">
                <a16:creationId xmlns:a16="http://schemas.microsoft.com/office/drawing/2014/main" id="{26672012-383B-4405-B640-F0CD192565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378" y="1325697"/>
            <a:ext cx="6751905" cy="4206605"/>
          </a:xfrm>
          <a:prstGeom prst="rect">
            <a:avLst/>
          </a:prstGeom>
        </p:spPr>
      </p:pic>
      <p:sp>
        <p:nvSpPr>
          <p:cNvPr id="60" name="Dikdörtgen 59">
            <a:extLst>
              <a:ext uri="{FF2B5EF4-FFF2-40B4-BE49-F238E27FC236}">
                <a16:creationId xmlns:a16="http://schemas.microsoft.com/office/drawing/2014/main" id="{43EC4909-2CBD-4E4F-AA70-D966BBE450B3}"/>
              </a:ext>
            </a:extLst>
          </p:cNvPr>
          <p:cNvSpPr/>
          <p:nvPr/>
        </p:nvSpPr>
        <p:spPr>
          <a:xfrm>
            <a:off x="0" y="6528436"/>
            <a:ext cx="7856738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>
            <a:spAutoFit/>
          </a:bodyPr>
          <a:lstStyle/>
          <a:p>
            <a:r>
              <a:rPr lang="tr-TR" sz="1400" dirty="0"/>
              <a:t>https://www.includehelp.com/c/evaluation-of-postfix-expressions-using-stack-with-c-program.aspx</a:t>
            </a:r>
          </a:p>
        </p:txBody>
      </p:sp>
      <p:sp>
        <p:nvSpPr>
          <p:cNvPr id="61" name="Rectangle 1">
            <a:extLst>
              <a:ext uri="{FF2B5EF4-FFF2-40B4-BE49-F238E27FC236}">
                <a16:creationId xmlns:a16="http://schemas.microsoft.com/office/drawing/2014/main" id="{8939641F-A731-4193-B349-837419B9B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57" y="3888036"/>
            <a:ext cx="4713543" cy="249299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</a:rPr>
              <a:t>/*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</a:rPr>
              <a:t> program is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</a:rPr>
              <a:t>evaluation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</a:rPr>
              <a:t> of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</a:rPr>
              <a:t>postfix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</a:rPr>
              <a:t>expression</a:t>
            </a:r>
            <a:r>
              <a:rPr lang="tr-TR" altLang="tr-T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tr-TR" altLang="tr-TR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</a:rPr>
              <a:t> program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</a:rPr>
              <a:t>assume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</a:rPr>
              <a:t>that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</a:rPr>
              <a:t>there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</a:rPr>
              <a:t>are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</a:rPr>
              <a:t>only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</a:rPr>
              <a:t>four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</a:rPr>
              <a:t>operators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</a:rPr>
              <a:t> (*, /, +, -) in an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</a:rPr>
              <a:t>expression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</a:rPr>
              <a:t>and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</a:rPr>
              <a:t>operand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</a:rPr>
              <a:t> is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</a:rPr>
              <a:t>single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</a:rPr>
              <a:t>digit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</a:rPr>
              <a:t>only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tr-TR" altLang="tr-TR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</a:rPr>
              <a:t>Further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</a:rPr>
              <a:t> program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</a:rPr>
              <a:t>does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</a:rPr>
              <a:t> not do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</a:rPr>
              <a:t>any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</a:rPr>
              <a:t>error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</a:rPr>
              <a:t>handling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</a:rPr>
              <a:t>e.g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tr-TR" altLang="tr-TR" sz="1200" dirty="0">
              <a:solidFill>
                <a:srgbClr val="696969"/>
              </a:solidFill>
              <a:latin typeface="Courier New" panose="02070309020205020404" pitchFamily="49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</a:rPr>
              <a:t>it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</a:rPr>
              <a:t>does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</a:rPr>
              <a:t> not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</a:rPr>
              <a:t>check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</a:rPr>
              <a:t>that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</a:rPr>
              <a:t>entered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</a:rPr>
              <a:t>postfix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</a:rPr>
              <a:t>expression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</a:rPr>
              <a:t> is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</a:rPr>
              <a:t>valid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</a:rPr>
              <a:t>or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</a:rPr>
              <a:t> not.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</a:rPr>
              <a:t>*/</a:t>
            </a:r>
            <a:r>
              <a:rPr kumimoji="0" lang="tr-TR" altLang="tr-T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1018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9100" y="21416"/>
            <a:ext cx="11647556" cy="740182"/>
          </a:xfrm>
          <a:prstGeom prst="rect">
            <a:avLst/>
          </a:prstGeom>
        </p:spPr>
        <p:txBody>
          <a:bodyPr/>
          <a:lstStyle/>
          <a:p>
            <a:r>
              <a:rPr lang="en-US" sz="2800" b="1" dirty="0"/>
              <a:t>Let's see an example to better understand the algorithm:</a:t>
            </a:r>
            <a:endParaRPr lang="tr-TR" sz="1600" dirty="0"/>
          </a:p>
        </p:txBody>
      </p:sp>
      <p:pic>
        <p:nvPicPr>
          <p:cNvPr id="29" name="Resim 28">
            <a:extLst>
              <a:ext uri="{FF2B5EF4-FFF2-40B4-BE49-F238E27FC236}">
                <a16:creationId xmlns:a16="http://schemas.microsoft.com/office/drawing/2014/main" id="{3C953BCC-B219-4AC6-BD43-2BB0C600C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76" y="667512"/>
            <a:ext cx="4271346" cy="3073114"/>
          </a:xfrm>
          <a:prstGeom prst="rect">
            <a:avLst/>
          </a:prstGeom>
        </p:spPr>
      </p:pic>
      <p:pic>
        <p:nvPicPr>
          <p:cNvPr id="59" name="Resim 58">
            <a:extLst>
              <a:ext uri="{FF2B5EF4-FFF2-40B4-BE49-F238E27FC236}">
                <a16:creationId xmlns:a16="http://schemas.microsoft.com/office/drawing/2014/main" id="{26672012-383B-4405-B640-F0CD192565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378" y="1325697"/>
            <a:ext cx="6751905" cy="4206605"/>
          </a:xfrm>
          <a:prstGeom prst="rect">
            <a:avLst/>
          </a:prstGeom>
        </p:spPr>
      </p:pic>
      <p:sp>
        <p:nvSpPr>
          <p:cNvPr id="60" name="Dikdörtgen 59">
            <a:extLst>
              <a:ext uri="{FF2B5EF4-FFF2-40B4-BE49-F238E27FC236}">
                <a16:creationId xmlns:a16="http://schemas.microsoft.com/office/drawing/2014/main" id="{43EC4909-2CBD-4E4F-AA70-D966BBE450B3}"/>
              </a:ext>
            </a:extLst>
          </p:cNvPr>
          <p:cNvSpPr/>
          <p:nvPr/>
        </p:nvSpPr>
        <p:spPr>
          <a:xfrm>
            <a:off x="0" y="6528436"/>
            <a:ext cx="7856738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>
            <a:spAutoFit/>
          </a:bodyPr>
          <a:lstStyle/>
          <a:p>
            <a:r>
              <a:rPr lang="tr-TR" sz="1400" dirty="0"/>
              <a:t>https://www.includehelp.com/c/evaluation-of-postfix-expressions-using-stack-with-c-program.aspx</a:t>
            </a:r>
          </a:p>
        </p:txBody>
      </p:sp>
      <p:sp>
        <p:nvSpPr>
          <p:cNvPr id="61" name="Rectangle 1">
            <a:extLst>
              <a:ext uri="{FF2B5EF4-FFF2-40B4-BE49-F238E27FC236}">
                <a16:creationId xmlns:a16="http://schemas.microsoft.com/office/drawing/2014/main" id="{8939641F-A731-4193-B349-837419B9B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57" y="3888036"/>
            <a:ext cx="4713543" cy="249299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</a:rPr>
              <a:t>/*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</a:rPr>
              <a:t> program is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</a:rPr>
              <a:t>evaluation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</a:rPr>
              <a:t> of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</a:rPr>
              <a:t>postfix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</a:rPr>
              <a:t>expression</a:t>
            </a:r>
            <a:r>
              <a:rPr lang="tr-TR" altLang="tr-T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tr-TR" altLang="tr-TR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</a:rPr>
              <a:t> program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</a:rPr>
              <a:t>assume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</a:rPr>
              <a:t>that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</a:rPr>
              <a:t>there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</a:rPr>
              <a:t>are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</a:rPr>
              <a:t>only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</a:rPr>
              <a:t>four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</a:rPr>
              <a:t>operators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</a:rPr>
              <a:t> (*, /, +, -) in an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</a:rPr>
              <a:t>expression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</a:rPr>
              <a:t>and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</a:rPr>
              <a:t>operand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</a:rPr>
              <a:t> is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</a:rPr>
              <a:t>single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</a:rPr>
              <a:t>digit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</a:rPr>
              <a:t>only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tr-TR" altLang="tr-TR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</a:rPr>
              <a:t>Further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</a:rPr>
              <a:t> program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</a:rPr>
              <a:t>does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</a:rPr>
              <a:t> not do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</a:rPr>
              <a:t>any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</a:rPr>
              <a:t>error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</a:rPr>
              <a:t>handling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</a:rPr>
              <a:t>e.g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tr-TR" altLang="tr-TR" sz="1200" dirty="0">
              <a:solidFill>
                <a:srgbClr val="696969"/>
              </a:solidFill>
              <a:latin typeface="Courier New" panose="02070309020205020404" pitchFamily="49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</a:rPr>
              <a:t>it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</a:rPr>
              <a:t>does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</a:rPr>
              <a:t> not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</a:rPr>
              <a:t>check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</a:rPr>
              <a:t>that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</a:rPr>
              <a:t>entered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</a:rPr>
              <a:t>postfix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</a:rPr>
              <a:t>expression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</a:rPr>
              <a:t> is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</a:rPr>
              <a:t>valid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</a:rPr>
              <a:t>or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</a:rPr>
              <a:t> not.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Courier New" panose="02070309020205020404" pitchFamily="49" charset="0"/>
              </a:rPr>
              <a:t>*/</a:t>
            </a:r>
            <a:r>
              <a:rPr kumimoji="0" lang="tr-TR" altLang="tr-T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9624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5596B00-0CE2-44C6-9AC5-0B5BC6F6C4D9}"/>
              </a:ext>
            </a:extLst>
          </p:cNvPr>
          <p:cNvGrpSpPr/>
          <p:nvPr/>
        </p:nvGrpSpPr>
        <p:grpSpPr>
          <a:xfrm>
            <a:off x="3468549" y="2276475"/>
            <a:ext cx="5269188" cy="3419474"/>
            <a:chOff x="4655870" y="2637505"/>
            <a:chExt cx="2716484" cy="121760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DF549E6-5337-42BD-9C5E-4FF911D21EC1}"/>
                </a:ext>
              </a:extLst>
            </p:cNvPr>
            <p:cNvGrpSpPr/>
            <p:nvPr/>
          </p:nvGrpSpPr>
          <p:grpSpPr>
            <a:xfrm>
              <a:off x="6233054" y="2743150"/>
              <a:ext cx="1139300" cy="952543"/>
              <a:chOff x="5133714" y="3583707"/>
              <a:chExt cx="474339" cy="396585"/>
            </a:xfrm>
          </p:grpSpPr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99FF6450-5DCF-4EA4-9ECD-5DECDA3BADB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223467" y="3590067"/>
                <a:ext cx="291134" cy="278415"/>
              </a:xfrm>
              <a:prstGeom prst="bentConnector3">
                <a:avLst>
                  <a:gd name="adj1" fmla="val 98706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or: Elbow 12">
                <a:extLst>
                  <a:ext uri="{FF2B5EF4-FFF2-40B4-BE49-F238E27FC236}">
                    <a16:creationId xmlns:a16="http://schemas.microsoft.com/office/drawing/2014/main" id="{637BD6F9-CEA8-471A-B6D6-3D7D3748ACC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172591" y="3544830"/>
                <a:ext cx="396585" cy="474339"/>
              </a:xfrm>
              <a:prstGeom prst="bentConnector3">
                <a:avLst>
                  <a:gd name="adj1" fmla="val 101319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DC2EA36-2D13-4B3D-BFC3-A102F4DEB439}"/>
                </a:ext>
              </a:extLst>
            </p:cNvPr>
            <p:cNvCxnSpPr>
              <a:cxnSpLocks/>
            </p:cNvCxnSpPr>
            <p:nvPr/>
          </p:nvCxnSpPr>
          <p:spPr>
            <a:xfrm>
              <a:off x="6001025" y="2637505"/>
              <a:ext cx="13087" cy="1217603"/>
            </a:xfrm>
            <a:prstGeom prst="line">
              <a:avLst/>
            </a:prstGeom>
            <a:ln w="38100">
              <a:solidFill>
                <a:schemeClr val="bg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C99EAA-C1C3-4CCA-BEBA-AC2A865E88E4}"/>
                </a:ext>
              </a:extLst>
            </p:cNvPr>
            <p:cNvGrpSpPr/>
            <p:nvPr/>
          </p:nvGrpSpPr>
          <p:grpSpPr>
            <a:xfrm flipH="1">
              <a:off x="4655870" y="2743153"/>
              <a:ext cx="1159245" cy="952554"/>
              <a:chOff x="5125409" y="3583703"/>
              <a:chExt cx="482643" cy="396589"/>
            </a:xfrm>
          </p:grpSpPr>
          <p:cxnSp>
            <p:nvCxnSpPr>
              <p:cNvPr id="10" name="Connector: Elbow 9">
                <a:extLst>
                  <a:ext uri="{FF2B5EF4-FFF2-40B4-BE49-F238E27FC236}">
                    <a16:creationId xmlns:a16="http://schemas.microsoft.com/office/drawing/2014/main" id="{3275D676-AD17-49C5-9DEA-18E954D494C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217648" y="3581177"/>
                <a:ext cx="291129" cy="296190"/>
              </a:xfrm>
              <a:prstGeom prst="bentConnector3">
                <a:avLst>
                  <a:gd name="adj1" fmla="val 100929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or: Elbow 10">
                <a:extLst>
                  <a:ext uri="{FF2B5EF4-FFF2-40B4-BE49-F238E27FC236}">
                    <a16:creationId xmlns:a16="http://schemas.microsoft.com/office/drawing/2014/main" id="{7437482D-2332-417F-9573-94FD96A7798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168436" y="3540676"/>
                <a:ext cx="396589" cy="482643"/>
              </a:xfrm>
              <a:prstGeom prst="bentConnector3">
                <a:avLst>
                  <a:gd name="adj1" fmla="val 99215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F080A5CE-2A27-4A71-B160-441332CC772B}"/>
              </a:ext>
            </a:extLst>
          </p:cNvPr>
          <p:cNvSpPr/>
          <p:nvPr/>
        </p:nvSpPr>
        <p:spPr>
          <a:xfrm>
            <a:off x="-9524" y="2836196"/>
            <a:ext cx="12196762" cy="1360392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B2FBFAD-318C-47E8-A82D-2EDEDE3F63EE}"/>
              </a:ext>
            </a:extLst>
          </p:cNvPr>
          <p:cNvSpPr/>
          <p:nvPr/>
        </p:nvSpPr>
        <p:spPr>
          <a:xfrm>
            <a:off x="-4762" y="2938634"/>
            <a:ext cx="12196762" cy="1155517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0C8F30-9C91-4D39-A29C-BCE4134E41E9}"/>
              </a:ext>
            </a:extLst>
          </p:cNvPr>
          <p:cNvSpPr txBox="1"/>
          <p:nvPr/>
        </p:nvSpPr>
        <p:spPr>
          <a:xfrm>
            <a:off x="-4762" y="2888660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8CF959-4651-4C64-A08C-8F2BDE46A824}"/>
              </a:ext>
            </a:extLst>
          </p:cNvPr>
          <p:cNvSpPr txBox="1"/>
          <p:nvPr/>
        </p:nvSpPr>
        <p:spPr>
          <a:xfrm>
            <a:off x="4762" y="3714495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 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Freeform 13">
            <a:extLst>
              <a:ext uri="{FF2B5EF4-FFF2-40B4-BE49-F238E27FC236}">
                <a16:creationId xmlns:a16="http://schemas.microsoft.com/office/drawing/2014/main" id="{8237F776-235B-43B7-A208-7106E24CBAFE}"/>
              </a:ext>
            </a:extLst>
          </p:cNvPr>
          <p:cNvSpPr>
            <a:spLocks noChangeAspect="1"/>
          </p:cNvSpPr>
          <p:nvPr/>
        </p:nvSpPr>
        <p:spPr>
          <a:xfrm flipH="1">
            <a:off x="4878758" y="1367871"/>
            <a:ext cx="2434484" cy="1311656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103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3499E92-50A7-4680-90CB-41532F4FC718}"/>
              </a:ext>
            </a:extLst>
          </p:cNvPr>
          <p:cNvSpPr/>
          <p:nvPr/>
        </p:nvSpPr>
        <p:spPr>
          <a:xfrm>
            <a:off x="6106651" y="293611"/>
            <a:ext cx="5636534" cy="6270778"/>
          </a:xfrm>
          <a:prstGeom prst="roundRect">
            <a:avLst>
              <a:gd name="adj" fmla="val 128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3B75C5-9BDB-4B5F-AB3F-CB12A702F1F8}"/>
              </a:ext>
            </a:extLst>
          </p:cNvPr>
          <p:cNvSpPr txBox="1"/>
          <p:nvPr/>
        </p:nvSpPr>
        <p:spPr>
          <a:xfrm>
            <a:off x="7081344" y="2364515"/>
            <a:ext cx="466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DA86C59-34F4-4919-9F69-A6D243DD90AF}"/>
              </a:ext>
            </a:extLst>
          </p:cNvPr>
          <p:cNvGrpSpPr/>
          <p:nvPr/>
        </p:nvGrpSpPr>
        <p:grpSpPr>
          <a:xfrm>
            <a:off x="6305942" y="1681595"/>
            <a:ext cx="5419664" cy="777510"/>
            <a:chOff x="6102442" y="1483456"/>
            <a:chExt cx="5419664" cy="77751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91A18A-7559-4485-BC2C-6ACBBA9F87DF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5E3BD7D-EEC6-41FC-867D-95F2B71346B3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8A41E9E-1812-4ACE-A417-73C9AF47F355}"/>
              </a:ext>
            </a:extLst>
          </p:cNvPr>
          <p:cNvSpPr txBox="1"/>
          <p:nvPr/>
        </p:nvSpPr>
        <p:spPr>
          <a:xfrm>
            <a:off x="7081344" y="3503507"/>
            <a:ext cx="466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1E7642E-CD93-4445-B49C-21F1CF8B80D1}"/>
              </a:ext>
            </a:extLst>
          </p:cNvPr>
          <p:cNvGrpSpPr/>
          <p:nvPr/>
        </p:nvGrpSpPr>
        <p:grpSpPr>
          <a:xfrm>
            <a:off x="6305942" y="2820587"/>
            <a:ext cx="5419664" cy="777510"/>
            <a:chOff x="6102442" y="1483456"/>
            <a:chExt cx="5419664" cy="77751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C79CA3D-1245-4812-BE2C-A17717D31459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627DDE9-FE7C-4B7E-A047-E092B6A88859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5E1B5E5-22C6-4CAE-BC59-0EB34CC7C043}"/>
              </a:ext>
            </a:extLst>
          </p:cNvPr>
          <p:cNvSpPr txBox="1"/>
          <p:nvPr/>
        </p:nvSpPr>
        <p:spPr>
          <a:xfrm>
            <a:off x="7081344" y="4642499"/>
            <a:ext cx="466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3E30DF-4F9D-4D5B-9110-CB46BA5063F2}"/>
              </a:ext>
            </a:extLst>
          </p:cNvPr>
          <p:cNvGrpSpPr/>
          <p:nvPr/>
        </p:nvGrpSpPr>
        <p:grpSpPr>
          <a:xfrm>
            <a:off x="6305942" y="3959579"/>
            <a:ext cx="5419664" cy="777510"/>
            <a:chOff x="6102442" y="1483456"/>
            <a:chExt cx="5419664" cy="7775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A5757E4-1723-4073-9FC5-1D351F20A151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B9AF74-CA02-49F9-88D7-98D77F70D10F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37A4661-D2A4-40E5-9248-83B3298A506A}"/>
              </a:ext>
            </a:extLst>
          </p:cNvPr>
          <p:cNvSpPr txBox="1"/>
          <p:nvPr/>
        </p:nvSpPr>
        <p:spPr>
          <a:xfrm>
            <a:off x="7081344" y="5781491"/>
            <a:ext cx="466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1FEFB00-F764-4A36-BDE0-EFBFFBAD9C92}"/>
              </a:ext>
            </a:extLst>
          </p:cNvPr>
          <p:cNvGrpSpPr/>
          <p:nvPr/>
        </p:nvGrpSpPr>
        <p:grpSpPr>
          <a:xfrm>
            <a:off x="6305942" y="5098571"/>
            <a:ext cx="5419664" cy="777510"/>
            <a:chOff x="6102442" y="1483456"/>
            <a:chExt cx="5419664" cy="77751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3DF382-44DD-45C3-9704-34E8893BC3AC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611BD74-B8C0-4D62-99FC-2DBC909A434D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6420242" y="391190"/>
            <a:ext cx="498989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Agenda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309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7939" y="247600"/>
            <a:ext cx="10037435" cy="724247"/>
          </a:xfrm>
          <a:prstGeom prst="rect">
            <a:avLst/>
          </a:prstGeom>
        </p:spPr>
        <p:txBody>
          <a:bodyPr/>
          <a:lstStyle/>
          <a:p>
            <a:r>
              <a:rPr lang="tr-TR" dirty="0"/>
              <a:t>DEFINITION AND EXAMPLES</a:t>
            </a:r>
            <a:endParaRPr lang="en-US" dirty="0"/>
          </a:p>
        </p:txBody>
      </p:sp>
      <p:pic>
        <p:nvPicPr>
          <p:cNvPr id="41" name="Resim 40">
            <a:extLst>
              <a:ext uri="{FF2B5EF4-FFF2-40B4-BE49-F238E27FC236}">
                <a16:creationId xmlns:a16="http://schemas.microsoft.com/office/drawing/2014/main" id="{9A4E40B1-F2D3-49E9-83E7-22FA8DB730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245" y="1411549"/>
            <a:ext cx="10306552" cy="470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491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/>
        </p:nvSpPr>
        <p:spPr>
          <a:xfrm>
            <a:off x="309402" y="486286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err="1"/>
              <a:t>History</a:t>
            </a:r>
            <a:r>
              <a:rPr lang="tr-TR" dirty="0"/>
              <a:t>: </a:t>
            </a:r>
            <a:r>
              <a:rPr lang="en-US" dirty="0"/>
              <a:t>Timeline</a:t>
            </a:r>
            <a:r>
              <a:rPr lang="tr-TR" dirty="0"/>
              <a:t>: DEFINITION</a:t>
            </a:r>
            <a:endParaRPr lang="en-US" dirty="0"/>
          </a:p>
        </p:txBody>
      </p:sp>
      <p:sp>
        <p:nvSpPr>
          <p:cNvPr id="4" name="Freeform: Shape 2">
            <a:extLst>
              <a:ext uri="{FF2B5EF4-FFF2-40B4-BE49-F238E27FC236}">
                <a16:creationId xmlns:a16="http://schemas.microsoft.com/office/drawing/2014/main" id="{E9647152-983C-49E8-9F34-F9883A63DBB6}"/>
              </a:ext>
            </a:extLst>
          </p:cNvPr>
          <p:cNvSpPr/>
          <p:nvPr/>
        </p:nvSpPr>
        <p:spPr>
          <a:xfrm>
            <a:off x="2493643" y="3044209"/>
            <a:ext cx="1774869" cy="1419896"/>
          </a:xfrm>
          <a:custGeom>
            <a:avLst/>
            <a:gdLst>
              <a:gd name="connsiteX0" fmla="*/ 510179 w 737797"/>
              <a:gd name="connsiteY0" fmla="*/ 592182 h 590237"/>
              <a:gd name="connsiteX1" fmla="*/ 449750 w 737797"/>
              <a:gd name="connsiteY1" fmla="*/ 592182 h 590237"/>
              <a:gd name="connsiteX2" fmla="*/ 408293 w 737797"/>
              <a:gd name="connsiteY2" fmla="*/ 569697 h 590237"/>
              <a:gd name="connsiteX3" fmla="*/ 412509 w 737797"/>
              <a:gd name="connsiteY3" fmla="*/ 532456 h 590237"/>
              <a:gd name="connsiteX4" fmla="*/ 438507 w 737797"/>
              <a:gd name="connsiteY4" fmla="*/ 486783 h 590237"/>
              <a:gd name="connsiteX5" fmla="*/ 378781 w 737797"/>
              <a:gd name="connsiteY5" fmla="*/ 443218 h 590237"/>
              <a:gd name="connsiteX6" fmla="*/ 314838 w 737797"/>
              <a:gd name="connsiteY6" fmla="*/ 465703 h 590237"/>
              <a:gd name="connsiteX7" fmla="*/ 319757 w 737797"/>
              <a:gd name="connsiteY7" fmla="*/ 526132 h 590237"/>
              <a:gd name="connsiteX8" fmla="*/ 338729 w 737797"/>
              <a:gd name="connsiteY8" fmla="*/ 558455 h 590237"/>
              <a:gd name="connsiteX9" fmla="*/ 298677 w 737797"/>
              <a:gd name="connsiteY9" fmla="*/ 591480 h 590237"/>
              <a:gd name="connsiteX10" fmla="*/ 161658 w 737797"/>
              <a:gd name="connsiteY10" fmla="*/ 592182 h 590237"/>
              <a:gd name="connsiteX11" fmla="*/ 149712 w 737797"/>
              <a:gd name="connsiteY11" fmla="*/ 573913 h 590237"/>
              <a:gd name="connsiteX12" fmla="*/ 149712 w 737797"/>
              <a:gd name="connsiteY12" fmla="*/ 458676 h 590237"/>
              <a:gd name="connsiteX13" fmla="*/ 141983 w 737797"/>
              <a:gd name="connsiteY13" fmla="*/ 427759 h 590237"/>
              <a:gd name="connsiteX14" fmla="*/ 108255 w 737797"/>
              <a:gd name="connsiteY14" fmla="*/ 426354 h 590237"/>
              <a:gd name="connsiteX15" fmla="*/ 55555 w 737797"/>
              <a:gd name="connsiteY15" fmla="*/ 450947 h 590237"/>
              <a:gd name="connsiteX16" fmla="*/ 4261 w 737797"/>
              <a:gd name="connsiteY16" fmla="*/ 398950 h 590237"/>
              <a:gd name="connsiteX17" fmla="*/ 35178 w 737797"/>
              <a:gd name="connsiteY17" fmla="*/ 299172 h 590237"/>
              <a:gd name="connsiteX18" fmla="*/ 102634 w 737797"/>
              <a:gd name="connsiteY18" fmla="*/ 306901 h 590237"/>
              <a:gd name="connsiteX19" fmla="*/ 128632 w 737797"/>
              <a:gd name="connsiteY19" fmla="*/ 324468 h 590237"/>
              <a:gd name="connsiteX20" fmla="*/ 149712 w 737797"/>
              <a:gd name="connsiteY20" fmla="*/ 289334 h 590237"/>
              <a:gd name="connsiteX21" fmla="*/ 149010 w 737797"/>
              <a:gd name="connsiteY21" fmla="*/ 174097 h 590237"/>
              <a:gd name="connsiteX22" fmla="*/ 174305 w 737797"/>
              <a:gd name="connsiteY22" fmla="*/ 148802 h 590237"/>
              <a:gd name="connsiteX23" fmla="*/ 286732 w 737797"/>
              <a:gd name="connsiteY23" fmla="*/ 149504 h 590237"/>
              <a:gd name="connsiteX24" fmla="*/ 310622 w 737797"/>
              <a:gd name="connsiteY24" fmla="*/ 144586 h 590237"/>
              <a:gd name="connsiteX25" fmla="*/ 314136 w 737797"/>
              <a:gd name="connsiteY25" fmla="*/ 108047 h 590237"/>
              <a:gd name="connsiteX26" fmla="*/ 311325 w 737797"/>
              <a:gd name="connsiteY26" fmla="*/ 23025 h 590237"/>
              <a:gd name="connsiteX27" fmla="*/ 439913 w 737797"/>
              <a:gd name="connsiteY27" fmla="*/ 32862 h 590237"/>
              <a:gd name="connsiteX28" fmla="*/ 433589 w 737797"/>
              <a:gd name="connsiteY28" fmla="*/ 104534 h 590237"/>
              <a:gd name="connsiteX29" fmla="*/ 416724 w 737797"/>
              <a:gd name="connsiteY29" fmla="*/ 128424 h 590237"/>
              <a:gd name="connsiteX30" fmla="*/ 451858 w 737797"/>
              <a:gd name="connsiteY30" fmla="*/ 149504 h 590237"/>
              <a:gd name="connsiteX31" fmla="*/ 572013 w 737797"/>
              <a:gd name="connsiteY31" fmla="*/ 148802 h 590237"/>
              <a:gd name="connsiteX32" fmla="*/ 590985 w 737797"/>
              <a:gd name="connsiteY32" fmla="*/ 168476 h 590237"/>
              <a:gd name="connsiteX33" fmla="*/ 590283 w 737797"/>
              <a:gd name="connsiteY33" fmla="*/ 283713 h 590237"/>
              <a:gd name="connsiteX34" fmla="*/ 597309 w 737797"/>
              <a:gd name="connsiteY34" fmla="*/ 312522 h 590237"/>
              <a:gd name="connsiteX35" fmla="*/ 633145 w 737797"/>
              <a:gd name="connsiteY35" fmla="*/ 314630 h 590237"/>
              <a:gd name="connsiteX36" fmla="*/ 719573 w 737797"/>
              <a:gd name="connsiteY36" fmla="*/ 312522 h 590237"/>
              <a:gd name="connsiteX37" fmla="*/ 694980 w 737797"/>
              <a:gd name="connsiteY37" fmla="*/ 448136 h 590237"/>
              <a:gd name="connsiteX38" fmla="*/ 636659 w 737797"/>
              <a:gd name="connsiteY38" fmla="*/ 433380 h 590237"/>
              <a:gd name="connsiteX39" fmla="*/ 612768 w 737797"/>
              <a:gd name="connsiteY39" fmla="*/ 417219 h 590237"/>
              <a:gd name="connsiteX40" fmla="*/ 590283 w 737797"/>
              <a:gd name="connsiteY40" fmla="*/ 451650 h 590237"/>
              <a:gd name="connsiteX41" fmla="*/ 590985 w 737797"/>
              <a:gd name="connsiteY41" fmla="*/ 569697 h 590237"/>
              <a:gd name="connsiteX42" fmla="*/ 567797 w 737797"/>
              <a:gd name="connsiteY42" fmla="*/ 593588 h 590237"/>
              <a:gd name="connsiteX43" fmla="*/ 510179 w 737797"/>
              <a:gd name="connsiteY43" fmla="*/ 592182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737797" h="590237">
                <a:moveTo>
                  <a:pt x="510179" y="592182"/>
                </a:moveTo>
                <a:cubicBezTo>
                  <a:pt x="489802" y="592182"/>
                  <a:pt x="470127" y="592182"/>
                  <a:pt x="449750" y="592182"/>
                </a:cubicBezTo>
                <a:cubicBezTo>
                  <a:pt x="431481" y="592182"/>
                  <a:pt x="418833" y="583751"/>
                  <a:pt x="408293" y="569697"/>
                </a:cubicBezTo>
                <a:cubicBezTo>
                  <a:pt x="397753" y="555644"/>
                  <a:pt x="397753" y="543699"/>
                  <a:pt x="412509" y="532456"/>
                </a:cubicBezTo>
                <a:cubicBezTo>
                  <a:pt x="427264" y="521213"/>
                  <a:pt x="445534" y="509971"/>
                  <a:pt x="438507" y="486783"/>
                </a:cubicBezTo>
                <a:cubicBezTo>
                  <a:pt x="430778" y="460785"/>
                  <a:pt x="407590" y="445326"/>
                  <a:pt x="378781" y="443218"/>
                </a:cubicBezTo>
                <a:cubicBezTo>
                  <a:pt x="354188" y="441813"/>
                  <a:pt x="331702" y="444623"/>
                  <a:pt x="314838" y="465703"/>
                </a:cubicBezTo>
                <a:cubicBezTo>
                  <a:pt x="294461" y="490296"/>
                  <a:pt x="295164" y="504349"/>
                  <a:pt x="319757" y="526132"/>
                </a:cubicBezTo>
                <a:cubicBezTo>
                  <a:pt x="329594" y="534564"/>
                  <a:pt x="345053" y="540186"/>
                  <a:pt x="338729" y="558455"/>
                </a:cubicBezTo>
                <a:cubicBezTo>
                  <a:pt x="331702" y="576724"/>
                  <a:pt x="317649" y="590777"/>
                  <a:pt x="298677" y="591480"/>
                </a:cubicBezTo>
                <a:cubicBezTo>
                  <a:pt x="253004" y="593588"/>
                  <a:pt x="207331" y="591480"/>
                  <a:pt x="161658" y="592182"/>
                </a:cubicBezTo>
                <a:cubicBezTo>
                  <a:pt x="146199" y="592182"/>
                  <a:pt x="149712" y="581642"/>
                  <a:pt x="149712" y="573913"/>
                </a:cubicBezTo>
                <a:cubicBezTo>
                  <a:pt x="149712" y="535267"/>
                  <a:pt x="149712" y="497323"/>
                  <a:pt x="149712" y="458676"/>
                </a:cubicBezTo>
                <a:cubicBezTo>
                  <a:pt x="149712" y="447434"/>
                  <a:pt x="149712" y="436894"/>
                  <a:pt x="141983" y="427759"/>
                </a:cubicBezTo>
                <a:cubicBezTo>
                  <a:pt x="131443" y="415111"/>
                  <a:pt x="121606" y="407382"/>
                  <a:pt x="108255" y="426354"/>
                </a:cubicBezTo>
                <a:cubicBezTo>
                  <a:pt x="95607" y="443920"/>
                  <a:pt x="80149" y="459379"/>
                  <a:pt x="55555" y="450947"/>
                </a:cubicBezTo>
                <a:cubicBezTo>
                  <a:pt x="30259" y="442515"/>
                  <a:pt x="11288" y="426354"/>
                  <a:pt x="4261" y="398950"/>
                </a:cubicBezTo>
                <a:cubicBezTo>
                  <a:pt x="-6982" y="356087"/>
                  <a:pt x="4261" y="320954"/>
                  <a:pt x="35178" y="299172"/>
                </a:cubicBezTo>
                <a:cubicBezTo>
                  <a:pt x="61177" y="280902"/>
                  <a:pt x="80149" y="283713"/>
                  <a:pt x="102634" y="306901"/>
                </a:cubicBezTo>
                <a:cubicBezTo>
                  <a:pt x="109661" y="313928"/>
                  <a:pt x="111769" y="331494"/>
                  <a:pt x="128632" y="324468"/>
                </a:cubicBezTo>
                <a:cubicBezTo>
                  <a:pt x="143388" y="317441"/>
                  <a:pt x="149712" y="304793"/>
                  <a:pt x="149712" y="289334"/>
                </a:cubicBezTo>
                <a:cubicBezTo>
                  <a:pt x="149712" y="250688"/>
                  <a:pt x="151118" y="212744"/>
                  <a:pt x="149010" y="174097"/>
                </a:cubicBezTo>
                <a:cubicBezTo>
                  <a:pt x="148307" y="153720"/>
                  <a:pt x="153225" y="147396"/>
                  <a:pt x="174305" y="148802"/>
                </a:cubicBezTo>
                <a:cubicBezTo>
                  <a:pt x="211547" y="150910"/>
                  <a:pt x="249491" y="149504"/>
                  <a:pt x="286732" y="149504"/>
                </a:cubicBezTo>
                <a:cubicBezTo>
                  <a:pt x="295164" y="149504"/>
                  <a:pt x="302893" y="149504"/>
                  <a:pt x="310622" y="144586"/>
                </a:cubicBezTo>
                <a:cubicBezTo>
                  <a:pt x="330297" y="132640"/>
                  <a:pt x="331000" y="122803"/>
                  <a:pt x="314136" y="108047"/>
                </a:cubicBezTo>
                <a:cubicBezTo>
                  <a:pt x="281110" y="79941"/>
                  <a:pt x="280408" y="52537"/>
                  <a:pt x="311325" y="23025"/>
                </a:cubicBezTo>
                <a:cubicBezTo>
                  <a:pt x="346458" y="-11406"/>
                  <a:pt x="409698" y="-6487"/>
                  <a:pt x="439913" y="32862"/>
                </a:cubicBezTo>
                <a:cubicBezTo>
                  <a:pt x="460993" y="59563"/>
                  <a:pt x="458884" y="81346"/>
                  <a:pt x="433589" y="104534"/>
                </a:cubicBezTo>
                <a:cubicBezTo>
                  <a:pt x="426562" y="111560"/>
                  <a:pt x="410401" y="114371"/>
                  <a:pt x="416724" y="128424"/>
                </a:cubicBezTo>
                <a:cubicBezTo>
                  <a:pt x="423049" y="141775"/>
                  <a:pt x="434994" y="149504"/>
                  <a:pt x="451858" y="149504"/>
                </a:cubicBezTo>
                <a:cubicBezTo>
                  <a:pt x="491910" y="148802"/>
                  <a:pt x="531962" y="150207"/>
                  <a:pt x="572013" y="148802"/>
                </a:cubicBezTo>
                <a:cubicBezTo>
                  <a:pt x="588175" y="148099"/>
                  <a:pt x="591688" y="153720"/>
                  <a:pt x="590985" y="168476"/>
                </a:cubicBezTo>
                <a:cubicBezTo>
                  <a:pt x="589580" y="207123"/>
                  <a:pt x="590985" y="245067"/>
                  <a:pt x="590283" y="283713"/>
                </a:cubicBezTo>
                <a:cubicBezTo>
                  <a:pt x="590283" y="294253"/>
                  <a:pt x="590985" y="304090"/>
                  <a:pt x="597309" y="312522"/>
                </a:cubicBezTo>
                <a:cubicBezTo>
                  <a:pt x="607849" y="325873"/>
                  <a:pt x="617687" y="333602"/>
                  <a:pt x="633145" y="314630"/>
                </a:cubicBezTo>
                <a:cubicBezTo>
                  <a:pt x="661954" y="278794"/>
                  <a:pt x="687953" y="279497"/>
                  <a:pt x="719573" y="312522"/>
                </a:cubicBezTo>
                <a:cubicBezTo>
                  <a:pt x="756112" y="351872"/>
                  <a:pt x="742761" y="424948"/>
                  <a:pt x="694980" y="448136"/>
                </a:cubicBezTo>
                <a:cubicBezTo>
                  <a:pt x="671089" y="459379"/>
                  <a:pt x="653522" y="450947"/>
                  <a:pt x="636659" y="433380"/>
                </a:cubicBezTo>
                <a:cubicBezTo>
                  <a:pt x="630334" y="426354"/>
                  <a:pt x="627524" y="410895"/>
                  <a:pt x="612768" y="417219"/>
                </a:cubicBezTo>
                <a:cubicBezTo>
                  <a:pt x="598012" y="423543"/>
                  <a:pt x="590283" y="435488"/>
                  <a:pt x="590283" y="451650"/>
                </a:cubicBezTo>
                <a:cubicBezTo>
                  <a:pt x="590283" y="490999"/>
                  <a:pt x="588877" y="530348"/>
                  <a:pt x="590985" y="569697"/>
                </a:cubicBezTo>
                <a:cubicBezTo>
                  <a:pt x="591688" y="587967"/>
                  <a:pt x="587472" y="595696"/>
                  <a:pt x="567797" y="593588"/>
                </a:cubicBezTo>
                <a:cubicBezTo>
                  <a:pt x="548826" y="590777"/>
                  <a:pt x="529151" y="592182"/>
                  <a:pt x="510179" y="592182"/>
                </a:cubicBezTo>
                <a:close/>
              </a:path>
            </a:pathLst>
          </a:custGeom>
          <a:solidFill>
            <a:schemeClr val="accent1"/>
          </a:solidFill>
          <a:ln w="254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Freeform: Shape 3">
            <a:extLst>
              <a:ext uri="{FF2B5EF4-FFF2-40B4-BE49-F238E27FC236}">
                <a16:creationId xmlns:a16="http://schemas.microsoft.com/office/drawing/2014/main" id="{FEE95F1F-FB62-4B4C-9F0B-FA681AEE1E2B}"/>
              </a:ext>
            </a:extLst>
          </p:cNvPr>
          <p:cNvSpPr/>
          <p:nvPr/>
        </p:nvSpPr>
        <p:spPr>
          <a:xfrm>
            <a:off x="3902765" y="3406087"/>
            <a:ext cx="1064923" cy="1419896"/>
          </a:xfrm>
          <a:custGeom>
            <a:avLst/>
            <a:gdLst>
              <a:gd name="connsiteX0" fmla="*/ 1580 w 442678"/>
              <a:gd name="connsiteY0" fmla="*/ 362575 h 590237"/>
              <a:gd name="connsiteX1" fmla="*/ 1580 w 442678"/>
              <a:gd name="connsiteY1" fmla="*/ 299335 h 590237"/>
              <a:gd name="connsiteX2" fmla="*/ 27579 w 442678"/>
              <a:gd name="connsiteY2" fmla="*/ 257175 h 590237"/>
              <a:gd name="connsiteX3" fmla="*/ 56388 w 442678"/>
              <a:gd name="connsiteY3" fmla="*/ 259986 h 590237"/>
              <a:gd name="connsiteX4" fmla="*/ 130871 w 442678"/>
              <a:gd name="connsiteY4" fmla="*/ 274039 h 590237"/>
              <a:gd name="connsiteX5" fmla="*/ 132979 w 442678"/>
              <a:gd name="connsiteY5" fmla="*/ 171450 h 590237"/>
              <a:gd name="connsiteX6" fmla="*/ 64820 w 442678"/>
              <a:gd name="connsiteY6" fmla="*/ 172855 h 590237"/>
              <a:gd name="connsiteX7" fmla="*/ 34606 w 442678"/>
              <a:gd name="connsiteY7" fmla="*/ 189719 h 590237"/>
              <a:gd name="connsiteX8" fmla="*/ 2986 w 442678"/>
              <a:gd name="connsiteY8" fmla="*/ 152478 h 590237"/>
              <a:gd name="connsiteX9" fmla="*/ 2283 w 442678"/>
              <a:gd name="connsiteY9" fmla="*/ 12648 h 590237"/>
              <a:gd name="connsiteX10" fmla="*/ 17742 w 442678"/>
              <a:gd name="connsiteY10" fmla="*/ 0 h 590237"/>
              <a:gd name="connsiteX11" fmla="*/ 146329 w 442678"/>
              <a:gd name="connsiteY11" fmla="*/ 0 h 590237"/>
              <a:gd name="connsiteX12" fmla="*/ 184976 w 442678"/>
              <a:gd name="connsiteY12" fmla="*/ 22485 h 590237"/>
              <a:gd name="connsiteX13" fmla="*/ 180760 w 442678"/>
              <a:gd name="connsiteY13" fmla="*/ 59726 h 590237"/>
              <a:gd name="connsiteX14" fmla="*/ 155464 w 442678"/>
              <a:gd name="connsiteY14" fmla="*/ 105400 h 590237"/>
              <a:gd name="connsiteX15" fmla="*/ 212380 w 442678"/>
              <a:gd name="connsiteY15" fmla="*/ 148262 h 590237"/>
              <a:gd name="connsiteX16" fmla="*/ 281241 w 442678"/>
              <a:gd name="connsiteY16" fmla="*/ 123669 h 590237"/>
              <a:gd name="connsiteX17" fmla="*/ 276322 w 442678"/>
              <a:gd name="connsiteY17" fmla="*/ 67456 h 590237"/>
              <a:gd name="connsiteX18" fmla="*/ 256648 w 442678"/>
              <a:gd name="connsiteY18" fmla="*/ 30917 h 590237"/>
              <a:gd name="connsiteX19" fmla="*/ 300915 w 442678"/>
              <a:gd name="connsiteY19" fmla="*/ 0 h 590237"/>
              <a:gd name="connsiteX20" fmla="*/ 429503 w 442678"/>
              <a:gd name="connsiteY20" fmla="*/ 0 h 590237"/>
              <a:gd name="connsiteX21" fmla="*/ 445664 w 442678"/>
              <a:gd name="connsiteY21" fmla="*/ 15459 h 590237"/>
              <a:gd name="connsiteX22" fmla="*/ 444961 w 442678"/>
              <a:gd name="connsiteY22" fmla="*/ 144046 h 590237"/>
              <a:gd name="connsiteX23" fmla="*/ 425287 w 442678"/>
              <a:gd name="connsiteY23" fmla="*/ 181990 h 590237"/>
              <a:gd name="connsiteX24" fmla="*/ 383830 w 442678"/>
              <a:gd name="connsiteY24" fmla="*/ 177774 h 590237"/>
              <a:gd name="connsiteX25" fmla="*/ 339562 w 442678"/>
              <a:gd name="connsiteY25" fmla="*/ 153884 h 590237"/>
              <a:gd name="connsiteX26" fmla="*/ 296699 w 442678"/>
              <a:gd name="connsiteY26" fmla="*/ 205881 h 590237"/>
              <a:gd name="connsiteX27" fmla="*/ 319887 w 442678"/>
              <a:gd name="connsiteY27" fmla="*/ 279660 h 590237"/>
              <a:gd name="connsiteX28" fmla="*/ 376100 w 442678"/>
              <a:gd name="connsiteY28" fmla="*/ 276147 h 590237"/>
              <a:gd name="connsiteX29" fmla="*/ 409126 w 442678"/>
              <a:gd name="connsiteY29" fmla="*/ 254364 h 590237"/>
              <a:gd name="connsiteX30" fmla="*/ 443556 w 442678"/>
              <a:gd name="connsiteY30" fmla="*/ 298632 h 590237"/>
              <a:gd name="connsiteX31" fmla="*/ 444259 w 442678"/>
              <a:gd name="connsiteY31" fmla="*/ 430030 h 590237"/>
              <a:gd name="connsiteX32" fmla="*/ 425989 w 442678"/>
              <a:gd name="connsiteY32" fmla="*/ 442678 h 590237"/>
              <a:gd name="connsiteX33" fmla="*/ 307942 w 442678"/>
              <a:gd name="connsiteY33" fmla="*/ 442678 h 590237"/>
              <a:gd name="connsiteX34" fmla="*/ 279835 w 442678"/>
              <a:gd name="connsiteY34" fmla="*/ 450408 h 590237"/>
              <a:gd name="connsiteX35" fmla="*/ 278430 w 442678"/>
              <a:gd name="connsiteY35" fmla="*/ 486244 h 590237"/>
              <a:gd name="connsiteX36" fmla="*/ 281241 w 442678"/>
              <a:gd name="connsiteY36" fmla="*/ 571266 h 590237"/>
              <a:gd name="connsiteX37" fmla="*/ 150545 w 442678"/>
              <a:gd name="connsiteY37" fmla="*/ 558618 h 590237"/>
              <a:gd name="connsiteX38" fmla="*/ 157572 w 442678"/>
              <a:gd name="connsiteY38" fmla="*/ 491162 h 590237"/>
              <a:gd name="connsiteX39" fmla="*/ 175139 w 442678"/>
              <a:gd name="connsiteY39" fmla="*/ 464461 h 590237"/>
              <a:gd name="connsiteX40" fmla="*/ 137195 w 442678"/>
              <a:gd name="connsiteY40" fmla="*/ 443381 h 590237"/>
              <a:gd name="connsiteX41" fmla="*/ 21958 w 442678"/>
              <a:gd name="connsiteY41" fmla="*/ 444084 h 590237"/>
              <a:gd name="connsiteX42" fmla="*/ 175 w 442678"/>
              <a:gd name="connsiteY42" fmla="*/ 423706 h 590237"/>
              <a:gd name="connsiteX43" fmla="*/ 1580 w 442678"/>
              <a:gd name="connsiteY43" fmla="*/ 362575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2678" h="590237">
                <a:moveTo>
                  <a:pt x="1580" y="362575"/>
                </a:moveTo>
                <a:cubicBezTo>
                  <a:pt x="1580" y="341495"/>
                  <a:pt x="2283" y="320415"/>
                  <a:pt x="1580" y="299335"/>
                </a:cubicBezTo>
                <a:cubicBezTo>
                  <a:pt x="878" y="279660"/>
                  <a:pt x="12823" y="267012"/>
                  <a:pt x="27579" y="257175"/>
                </a:cubicBezTo>
                <a:cubicBezTo>
                  <a:pt x="37416" y="250851"/>
                  <a:pt x="46551" y="250851"/>
                  <a:pt x="56388" y="259986"/>
                </a:cubicBezTo>
                <a:cubicBezTo>
                  <a:pt x="94332" y="297227"/>
                  <a:pt x="105575" y="298632"/>
                  <a:pt x="130871" y="274039"/>
                </a:cubicBezTo>
                <a:cubicBezTo>
                  <a:pt x="156869" y="248041"/>
                  <a:pt x="157572" y="198854"/>
                  <a:pt x="132979" y="171450"/>
                </a:cubicBezTo>
                <a:cubicBezTo>
                  <a:pt x="108385" y="144749"/>
                  <a:pt x="88711" y="144749"/>
                  <a:pt x="64820" y="172855"/>
                </a:cubicBezTo>
                <a:cubicBezTo>
                  <a:pt x="57091" y="181990"/>
                  <a:pt x="50767" y="196043"/>
                  <a:pt x="34606" y="189719"/>
                </a:cubicBezTo>
                <a:cubicBezTo>
                  <a:pt x="17742" y="183395"/>
                  <a:pt x="3689" y="170747"/>
                  <a:pt x="2986" y="152478"/>
                </a:cubicBezTo>
                <a:cubicBezTo>
                  <a:pt x="1580" y="106102"/>
                  <a:pt x="2283" y="59726"/>
                  <a:pt x="2283" y="12648"/>
                </a:cubicBezTo>
                <a:cubicBezTo>
                  <a:pt x="2283" y="703"/>
                  <a:pt x="8607" y="0"/>
                  <a:pt x="17742" y="0"/>
                </a:cubicBezTo>
                <a:cubicBezTo>
                  <a:pt x="60604" y="0"/>
                  <a:pt x="103467" y="0"/>
                  <a:pt x="146329" y="0"/>
                </a:cubicBezTo>
                <a:cubicBezTo>
                  <a:pt x="163193" y="0"/>
                  <a:pt x="175139" y="9135"/>
                  <a:pt x="184976" y="22485"/>
                </a:cubicBezTo>
                <a:cubicBezTo>
                  <a:pt x="195516" y="36539"/>
                  <a:pt x="195516" y="47781"/>
                  <a:pt x="180760" y="59726"/>
                </a:cubicBezTo>
                <a:cubicBezTo>
                  <a:pt x="166004" y="70969"/>
                  <a:pt x="147032" y="82212"/>
                  <a:pt x="155464" y="105400"/>
                </a:cubicBezTo>
                <a:cubicBezTo>
                  <a:pt x="165301" y="131398"/>
                  <a:pt x="183570" y="146857"/>
                  <a:pt x="212380" y="148262"/>
                </a:cubicBezTo>
                <a:cubicBezTo>
                  <a:pt x="239081" y="149668"/>
                  <a:pt x="262972" y="146857"/>
                  <a:pt x="281241" y="123669"/>
                </a:cubicBezTo>
                <a:cubicBezTo>
                  <a:pt x="298807" y="100481"/>
                  <a:pt x="298105" y="87131"/>
                  <a:pt x="276322" y="67456"/>
                </a:cubicBezTo>
                <a:cubicBezTo>
                  <a:pt x="265079" y="57619"/>
                  <a:pt x="246810" y="50592"/>
                  <a:pt x="256648" y="30917"/>
                </a:cubicBezTo>
                <a:cubicBezTo>
                  <a:pt x="265079" y="12648"/>
                  <a:pt x="279835" y="0"/>
                  <a:pt x="300915" y="0"/>
                </a:cubicBezTo>
                <a:cubicBezTo>
                  <a:pt x="343778" y="0"/>
                  <a:pt x="386640" y="0"/>
                  <a:pt x="429503" y="0"/>
                </a:cubicBezTo>
                <a:cubicBezTo>
                  <a:pt x="441448" y="0"/>
                  <a:pt x="445664" y="2811"/>
                  <a:pt x="445664" y="15459"/>
                </a:cubicBezTo>
                <a:cubicBezTo>
                  <a:pt x="444961" y="58321"/>
                  <a:pt x="445664" y="101184"/>
                  <a:pt x="444961" y="144046"/>
                </a:cubicBezTo>
                <a:cubicBezTo>
                  <a:pt x="444961" y="159505"/>
                  <a:pt x="437232" y="171450"/>
                  <a:pt x="425287" y="181990"/>
                </a:cubicBezTo>
                <a:cubicBezTo>
                  <a:pt x="409828" y="194638"/>
                  <a:pt x="397180" y="196043"/>
                  <a:pt x="383830" y="177774"/>
                </a:cubicBezTo>
                <a:cubicBezTo>
                  <a:pt x="373290" y="163018"/>
                  <a:pt x="361345" y="145452"/>
                  <a:pt x="339562" y="153884"/>
                </a:cubicBezTo>
                <a:cubicBezTo>
                  <a:pt x="316374" y="162315"/>
                  <a:pt x="299510" y="178477"/>
                  <a:pt x="296699" y="205881"/>
                </a:cubicBezTo>
                <a:cubicBezTo>
                  <a:pt x="293186" y="233987"/>
                  <a:pt x="295294" y="260688"/>
                  <a:pt x="319887" y="279660"/>
                </a:cubicBezTo>
                <a:cubicBezTo>
                  <a:pt x="343075" y="297930"/>
                  <a:pt x="355723" y="296524"/>
                  <a:pt x="376100" y="276147"/>
                </a:cubicBezTo>
                <a:cubicBezTo>
                  <a:pt x="385235" y="267012"/>
                  <a:pt x="390154" y="248041"/>
                  <a:pt x="409126" y="254364"/>
                </a:cubicBezTo>
                <a:cubicBezTo>
                  <a:pt x="429503" y="261391"/>
                  <a:pt x="442854" y="276850"/>
                  <a:pt x="443556" y="298632"/>
                </a:cubicBezTo>
                <a:cubicBezTo>
                  <a:pt x="444961" y="342197"/>
                  <a:pt x="443556" y="386465"/>
                  <a:pt x="444259" y="430030"/>
                </a:cubicBezTo>
                <a:cubicBezTo>
                  <a:pt x="444259" y="444786"/>
                  <a:pt x="435124" y="442678"/>
                  <a:pt x="425989" y="442678"/>
                </a:cubicBezTo>
                <a:cubicBezTo>
                  <a:pt x="386640" y="442678"/>
                  <a:pt x="347291" y="442678"/>
                  <a:pt x="307942" y="442678"/>
                </a:cubicBezTo>
                <a:cubicBezTo>
                  <a:pt x="297402" y="442678"/>
                  <a:pt x="288268" y="443381"/>
                  <a:pt x="279835" y="450408"/>
                </a:cubicBezTo>
                <a:cubicBezTo>
                  <a:pt x="265782" y="461650"/>
                  <a:pt x="259458" y="470785"/>
                  <a:pt x="278430" y="486244"/>
                </a:cubicBezTo>
                <a:cubicBezTo>
                  <a:pt x="312158" y="512945"/>
                  <a:pt x="312158" y="541051"/>
                  <a:pt x="281241" y="571266"/>
                </a:cubicBezTo>
                <a:cubicBezTo>
                  <a:pt x="245405" y="606399"/>
                  <a:pt x="180057" y="600075"/>
                  <a:pt x="150545" y="558618"/>
                </a:cubicBezTo>
                <a:cubicBezTo>
                  <a:pt x="132276" y="532619"/>
                  <a:pt x="134384" y="513647"/>
                  <a:pt x="157572" y="491162"/>
                </a:cubicBezTo>
                <a:cubicBezTo>
                  <a:pt x="165301" y="483433"/>
                  <a:pt x="182868" y="479920"/>
                  <a:pt x="175139" y="464461"/>
                </a:cubicBezTo>
                <a:cubicBezTo>
                  <a:pt x="168112" y="449705"/>
                  <a:pt x="154761" y="442678"/>
                  <a:pt x="137195" y="443381"/>
                </a:cubicBezTo>
                <a:cubicBezTo>
                  <a:pt x="98548" y="444084"/>
                  <a:pt x="60604" y="442678"/>
                  <a:pt x="21958" y="444084"/>
                </a:cubicBezTo>
                <a:cubicBezTo>
                  <a:pt x="5797" y="444786"/>
                  <a:pt x="-1230" y="441976"/>
                  <a:pt x="175" y="423706"/>
                </a:cubicBezTo>
                <a:cubicBezTo>
                  <a:pt x="2986" y="402627"/>
                  <a:pt x="1580" y="382249"/>
                  <a:pt x="1580" y="362575"/>
                </a:cubicBezTo>
                <a:close/>
              </a:path>
            </a:pathLst>
          </a:custGeom>
          <a:solidFill>
            <a:schemeClr val="accent2"/>
          </a:solidFill>
          <a:ln w="254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Freeform: Shape 4">
            <a:extLst>
              <a:ext uri="{FF2B5EF4-FFF2-40B4-BE49-F238E27FC236}">
                <a16:creationId xmlns:a16="http://schemas.microsoft.com/office/drawing/2014/main" id="{0CE3B5B2-728D-403D-9D87-14149A2E1A61}"/>
              </a:ext>
            </a:extLst>
          </p:cNvPr>
          <p:cNvSpPr/>
          <p:nvPr/>
        </p:nvSpPr>
        <p:spPr>
          <a:xfrm rot="10800000" flipV="1">
            <a:off x="4608713" y="3042325"/>
            <a:ext cx="1774869" cy="1419896"/>
          </a:xfrm>
          <a:custGeom>
            <a:avLst/>
            <a:gdLst>
              <a:gd name="connsiteX0" fmla="*/ 510179 w 737797"/>
              <a:gd name="connsiteY0" fmla="*/ 592182 h 590237"/>
              <a:gd name="connsiteX1" fmla="*/ 449750 w 737797"/>
              <a:gd name="connsiteY1" fmla="*/ 592182 h 590237"/>
              <a:gd name="connsiteX2" fmla="*/ 408293 w 737797"/>
              <a:gd name="connsiteY2" fmla="*/ 569697 h 590237"/>
              <a:gd name="connsiteX3" fmla="*/ 412509 w 737797"/>
              <a:gd name="connsiteY3" fmla="*/ 532456 h 590237"/>
              <a:gd name="connsiteX4" fmla="*/ 438507 w 737797"/>
              <a:gd name="connsiteY4" fmla="*/ 486783 h 590237"/>
              <a:gd name="connsiteX5" fmla="*/ 378781 w 737797"/>
              <a:gd name="connsiteY5" fmla="*/ 443218 h 590237"/>
              <a:gd name="connsiteX6" fmla="*/ 314838 w 737797"/>
              <a:gd name="connsiteY6" fmla="*/ 465703 h 590237"/>
              <a:gd name="connsiteX7" fmla="*/ 319757 w 737797"/>
              <a:gd name="connsiteY7" fmla="*/ 526132 h 590237"/>
              <a:gd name="connsiteX8" fmla="*/ 338729 w 737797"/>
              <a:gd name="connsiteY8" fmla="*/ 558455 h 590237"/>
              <a:gd name="connsiteX9" fmla="*/ 298677 w 737797"/>
              <a:gd name="connsiteY9" fmla="*/ 591480 h 590237"/>
              <a:gd name="connsiteX10" fmla="*/ 161658 w 737797"/>
              <a:gd name="connsiteY10" fmla="*/ 592182 h 590237"/>
              <a:gd name="connsiteX11" fmla="*/ 149712 w 737797"/>
              <a:gd name="connsiteY11" fmla="*/ 573913 h 590237"/>
              <a:gd name="connsiteX12" fmla="*/ 149712 w 737797"/>
              <a:gd name="connsiteY12" fmla="*/ 458676 h 590237"/>
              <a:gd name="connsiteX13" fmla="*/ 141983 w 737797"/>
              <a:gd name="connsiteY13" fmla="*/ 427759 h 590237"/>
              <a:gd name="connsiteX14" fmla="*/ 108255 w 737797"/>
              <a:gd name="connsiteY14" fmla="*/ 426354 h 590237"/>
              <a:gd name="connsiteX15" fmla="*/ 55555 w 737797"/>
              <a:gd name="connsiteY15" fmla="*/ 450947 h 590237"/>
              <a:gd name="connsiteX16" fmla="*/ 4261 w 737797"/>
              <a:gd name="connsiteY16" fmla="*/ 398950 h 590237"/>
              <a:gd name="connsiteX17" fmla="*/ 35178 w 737797"/>
              <a:gd name="connsiteY17" fmla="*/ 299172 h 590237"/>
              <a:gd name="connsiteX18" fmla="*/ 102634 w 737797"/>
              <a:gd name="connsiteY18" fmla="*/ 306901 h 590237"/>
              <a:gd name="connsiteX19" fmla="*/ 128632 w 737797"/>
              <a:gd name="connsiteY19" fmla="*/ 324468 h 590237"/>
              <a:gd name="connsiteX20" fmla="*/ 149712 w 737797"/>
              <a:gd name="connsiteY20" fmla="*/ 289334 h 590237"/>
              <a:gd name="connsiteX21" fmla="*/ 149010 w 737797"/>
              <a:gd name="connsiteY21" fmla="*/ 174097 h 590237"/>
              <a:gd name="connsiteX22" fmla="*/ 174305 w 737797"/>
              <a:gd name="connsiteY22" fmla="*/ 148802 h 590237"/>
              <a:gd name="connsiteX23" fmla="*/ 286732 w 737797"/>
              <a:gd name="connsiteY23" fmla="*/ 149504 h 590237"/>
              <a:gd name="connsiteX24" fmla="*/ 310622 w 737797"/>
              <a:gd name="connsiteY24" fmla="*/ 144586 h 590237"/>
              <a:gd name="connsiteX25" fmla="*/ 314136 w 737797"/>
              <a:gd name="connsiteY25" fmla="*/ 108047 h 590237"/>
              <a:gd name="connsiteX26" fmla="*/ 311325 w 737797"/>
              <a:gd name="connsiteY26" fmla="*/ 23025 h 590237"/>
              <a:gd name="connsiteX27" fmla="*/ 439913 w 737797"/>
              <a:gd name="connsiteY27" fmla="*/ 32862 h 590237"/>
              <a:gd name="connsiteX28" fmla="*/ 433589 w 737797"/>
              <a:gd name="connsiteY28" fmla="*/ 104534 h 590237"/>
              <a:gd name="connsiteX29" fmla="*/ 416724 w 737797"/>
              <a:gd name="connsiteY29" fmla="*/ 128424 h 590237"/>
              <a:gd name="connsiteX30" fmla="*/ 451858 w 737797"/>
              <a:gd name="connsiteY30" fmla="*/ 149504 h 590237"/>
              <a:gd name="connsiteX31" fmla="*/ 572013 w 737797"/>
              <a:gd name="connsiteY31" fmla="*/ 148802 h 590237"/>
              <a:gd name="connsiteX32" fmla="*/ 590985 w 737797"/>
              <a:gd name="connsiteY32" fmla="*/ 168476 h 590237"/>
              <a:gd name="connsiteX33" fmla="*/ 590283 w 737797"/>
              <a:gd name="connsiteY33" fmla="*/ 283713 h 590237"/>
              <a:gd name="connsiteX34" fmla="*/ 597309 w 737797"/>
              <a:gd name="connsiteY34" fmla="*/ 312522 h 590237"/>
              <a:gd name="connsiteX35" fmla="*/ 633145 w 737797"/>
              <a:gd name="connsiteY35" fmla="*/ 314630 h 590237"/>
              <a:gd name="connsiteX36" fmla="*/ 719573 w 737797"/>
              <a:gd name="connsiteY36" fmla="*/ 312522 h 590237"/>
              <a:gd name="connsiteX37" fmla="*/ 694980 w 737797"/>
              <a:gd name="connsiteY37" fmla="*/ 448136 h 590237"/>
              <a:gd name="connsiteX38" fmla="*/ 636659 w 737797"/>
              <a:gd name="connsiteY38" fmla="*/ 433380 h 590237"/>
              <a:gd name="connsiteX39" fmla="*/ 612768 w 737797"/>
              <a:gd name="connsiteY39" fmla="*/ 417219 h 590237"/>
              <a:gd name="connsiteX40" fmla="*/ 590283 w 737797"/>
              <a:gd name="connsiteY40" fmla="*/ 451650 h 590237"/>
              <a:gd name="connsiteX41" fmla="*/ 590985 w 737797"/>
              <a:gd name="connsiteY41" fmla="*/ 569697 h 590237"/>
              <a:gd name="connsiteX42" fmla="*/ 567797 w 737797"/>
              <a:gd name="connsiteY42" fmla="*/ 593588 h 590237"/>
              <a:gd name="connsiteX43" fmla="*/ 510179 w 737797"/>
              <a:gd name="connsiteY43" fmla="*/ 592182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737797" h="590237">
                <a:moveTo>
                  <a:pt x="510179" y="592182"/>
                </a:moveTo>
                <a:cubicBezTo>
                  <a:pt x="489802" y="592182"/>
                  <a:pt x="470127" y="592182"/>
                  <a:pt x="449750" y="592182"/>
                </a:cubicBezTo>
                <a:cubicBezTo>
                  <a:pt x="431481" y="592182"/>
                  <a:pt x="418833" y="583751"/>
                  <a:pt x="408293" y="569697"/>
                </a:cubicBezTo>
                <a:cubicBezTo>
                  <a:pt x="397753" y="555644"/>
                  <a:pt x="397753" y="543699"/>
                  <a:pt x="412509" y="532456"/>
                </a:cubicBezTo>
                <a:cubicBezTo>
                  <a:pt x="427264" y="521213"/>
                  <a:pt x="445534" y="509971"/>
                  <a:pt x="438507" y="486783"/>
                </a:cubicBezTo>
                <a:cubicBezTo>
                  <a:pt x="430778" y="460785"/>
                  <a:pt x="407590" y="445326"/>
                  <a:pt x="378781" y="443218"/>
                </a:cubicBezTo>
                <a:cubicBezTo>
                  <a:pt x="354188" y="441813"/>
                  <a:pt x="331702" y="444623"/>
                  <a:pt x="314838" y="465703"/>
                </a:cubicBezTo>
                <a:cubicBezTo>
                  <a:pt x="294461" y="490296"/>
                  <a:pt x="295164" y="504349"/>
                  <a:pt x="319757" y="526132"/>
                </a:cubicBezTo>
                <a:cubicBezTo>
                  <a:pt x="329594" y="534564"/>
                  <a:pt x="345053" y="540186"/>
                  <a:pt x="338729" y="558455"/>
                </a:cubicBezTo>
                <a:cubicBezTo>
                  <a:pt x="331702" y="576724"/>
                  <a:pt x="317649" y="590777"/>
                  <a:pt x="298677" y="591480"/>
                </a:cubicBezTo>
                <a:cubicBezTo>
                  <a:pt x="253004" y="593588"/>
                  <a:pt x="207331" y="591480"/>
                  <a:pt x="161658" y="592182"/>
                </a:cubicBezTo>
                <a:cubicBezTo>
                  <a:pt x="146199" y="592182"/>
                  <a:pt x="149712" y="581642"/>
                  <a:pt x="149712" y="573913"/>
                </a:cubicBezTo>
                <a:cubicBezTo>
                  <a:pt x="149712" y="535267"/>
                  <a:pt x="149712" y="497323"/>
                  <a:pt x="149712" y="458676"/>
                </a:cubicBezTo>
                <a:cubicBezTo>
                  <a:pt x="149712" y="447434"/>
                  <a:pt x="149712" y="436894"/>
                  <a:pt x="141983" y="427759"/>
                </a:cubicBezTo>
                <a:cubicBezTo>
                  <a:pt x="131443" y="415111"/>
                  <a:pt x="121606" y="407382"/>
                  <a:pt x="108255" y="426354"/>
                </a:cubicBezTo>
                <a:cubicBezTo>
                  <a:pt x="95607" y="443920"/>
                  <a:pt x="80149" y="459379"/>
                  <a:pt x="55555" y="450947"/>
                </a:cubicBezTo>
                <a:cubicBezTo>
                  <a:pt x="30259" y="442515"/>
                  <a:pt x="11288" y="426354"/>
                  <a:pt x="4261" y="398950"/>
                </a:cubicBezTo>
                <a:cubicBezTo>
                  <a:pt x="-6982" y="356087"/>
                  <a:pt x="4261" y="320954"/>
                  <a:pt x="35178" y="299172"/>
                </a:cubicBezTo>
                <a:cubicBezTo>
                  <a:pt x="61177" y="280902"/>
                  <a:pt x="80149" y="283713"/>
                  <a:pt x="102634" y="306901"/>
                </a:cubicBezTo>
                <a:cubicBezTo>
                  <a:pt x="109661" y="313928"/>
                  <a:pt x="111769" y="331494"/>
                  <a:pt x="128632" y="324468"/>
                </a:cubicBezTo>
                <a:cubicBezTo>
                  <a:pt x="143388" y="317441"/>
                  <a:pt x="149712" y="304793"/>
                  <a:pt x="149712" y="289334"/>
                </a:cubicBezTo>
                <a:cubicBezTo>
                  <a:pt x="149712" y="250688"/>
                  <a:pt x="151118" y="212744"/>
                  <a:pt x="149010" y="174097"/>
                </a:cubicBezTo>
                <a:cubicBezTo>
                  <a:pt x="148307" y="153720"/>
                  <a:pt x="153225" y="147396"/>
                  <a:pt x="174305" y="148802"/>
                </a:cubicBezTo>
                <a:cubicBezTo>
                  <a:pt x="211547" y="150910"/>
                  <a:pt x="249491" y="149504"/>
                  <a:pt x="286732" y="149504"/>
                </a:cubicBezTo>
                <a:cubicBezTo>
                  <a:pt x="295164" y="149504"/>
                  <a:pt x="302893" y="149504"/>
                  <a:pt x="310622" y="144586"/>
                </a:cubicBezTo>
                <a:cubicBezTo>
                  <a:pt x="330297" y="132640"/>
                  <a:pt x="331000" y="122803"/>
                  <a:pt x="314136" y="108047"/>
                </a:cubicBezTo>
                <a:cubicBezTo>
                  <a:pt x="281110" y="79941"/>
                  <a:pt x="280408" y="52537"/>
                  <a:pt x="311325" y="23025"/>
                </a:cubicBezTo>
                <a:cubicBezTo>
                  <a:pt x="346458" y="-11406"/>
                  <a:pt x="409698" y="-6487"/>
                  <a:pt x="439913" y="32862"/>
                </a:cubicBezTo>
                <a:cubicBezTo>
                  <a:pt x="460993" y="59563"/>
                  <a:pt x="458884" y="81346"/>
                  <a:pt x="433589" y="104534"/>
                </a:cubicBezTo>
                <a:cubicBezTo>
                  <a:pt x="426562" y="111560"/>
                  <a:pt x="410401" y="114371"/>
                  <a:pt x="416724" y="128424"/>
                </a:cubicBezTo>
                <a:cubicBezTo>
                  <a:pt x="423049" y="141775"/>
                  <a:pt x="434994" y="149504"/>
                  <a:pt x="451858" y="149504"/>
                </a:cubicBezTo>
                <a:cubicBezTo>
                  <a:pt x="491910" y="148802"/>
                  <a:pt x="531962" y="150207"/>
                  <a:pt x="572013" y="148802"/>
                </a:cubicBezTo>
                <a:cubicBezTo>
                  <a:pt x="588175" y="148099"/>
                  <a:pt x="591688" y="153720"/>
                  <a:pt x="590985" y="168476"/>
                </a:cubicBezTo>
                <a:cubicBezTo>
                  <a:pt x="589580" y="207123"/>
                  <a:pt x="590985" y="245067"/>
                  <a:pt x="590283" y="283713"/>
                </a:cubicBezTo>
                <a:cubicBezTo>
                  <a:pt x="590283" y="294253"/>
                  <a:pt x="590985" y="304090"/>
                  <a:pt x="597309" y="312522"/>
                </a:cubicBezTo>
                <a:cubicBezTo>
                  <a:pt x="607849" y="325873"/>
                  <a:pt x="617687" y="333602"/>
                  <a:pt x="633145" y="314630"/>
                </a:cubicBezTo>
                <a:cubicBezTo>
                  <a:pt x="661954" y="278794"/>
                  <a:pt x="687953" y="279497"/>
                  <a:pt x="719573" y="312522"/>
                </a:cubicBezTo>
                <a:cubicBezTo>
                  <a:pt x="756112" y="351872"/>
                  <a:pt x="742761" y="424948"/>
                  <a:pt x="694980" y="448136"/>
                </a:cubicBezTo>
                <a:cubicBezTo>
                  <a:pt x="671089" y="459379"/>
                  <a:pt x="653522" y="450947"/>
                  <a:pt x="636659" y="433380"/>
                </a:cubicBezTo>
                <a:cubicBezTo>
                  <a:pt x="630334" y="426354"/>
                  <a:pt x="627524" y="410895"/>
                  <a:pt x="612768" y="417219"/>
                </a:cubicBezTo>
                <a:cubicBezTo>
                  <a:pt x="598012" y="423543"/>
                  <a:pt x="590283" y="435488"/>
                  <a:pt x="590283" y="451650"/>
                </a:cubicBezTo>
                <a:cubicBezTo>
                  <a:pt x="590283" y="490999"/>
                  <a:pt x="588877" y="530348"/>
                  <a:pt x="590985" y="569697"/>
                </a:cubicBezTo>
                <a:cubicBezTo>
                  <a:pt x="591688" y="587967"/>
                  <a:pt x="587472" y="595696"/>
                  <a:pt x="567797" y="593588"/>
                </a:cubicBezTo>
                <a:cubicBezTo>
                  <a:pt x="548826" y="590777"/>
                  <a:pt x="529151" y="592182"/>
                  <a:pt x="510179" y="592182"/>
                </a:cubicBezTo>
                <a:close/>
              </a:path>
            </a:pathLst>
          </a:custGeom>
          <a:solidFill>
            <a:schemeClr val="accent3"/>
          </a:solidFill>
          <a:ln w="254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Rounded Rectangle 27">
            <a:extLst>
              <a:ext uri="{FF2B5EF4-FFF2-40B4-BE49-F238E27FC236}">
                <a16:creationId xmlns:a16="http://schemas.microsoft.com/office/drawing/2014/main" id="{9E4D582D-3FB9-499C-93A5-F4399A2540EB}"/>
              </a:ext>
            </a:extLst>
          </p:cNvPr>
          <p:cNvSpPr/>
          <p:nvPr/>
        </p:nvSpPr>
        <p:spPr>
          <a:xfrm>
            <a:off x="4280581" y="4107098"/>
            <a:ext cx="343081" cy="263533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/>
          </a:p>
        </p:txBody>
      </p:sp>
      <p:sp>
        <p:nvSpPr>
          <p:cNvPr id="9" name="Rounded Rectangle 7">
            <a:extLst>
              <a:ext uri="{FF2B5EF4-FFF2-40B4-BE49-F238E27FC236}">
                <a16:creationId xmlns:a16="http://schemas.microsoft.com/office/drawing/2014/main" id="{E89BBC20-83A1-480D-84CA-0140249522D9}"/>
              </a:ext>
            </a:extLst>
          </p:cNvPr>
          <p:cNvSpPr/>
          <p:nvPr/>
        </p:nvSpPr>
        <p:spPr>
          <a:xfrm>
            <a:off x="7109107" y="4107556"/>
            <a:ext cx="348807" cy="301016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/>
          </a:p>
        </p:txBody>
      </p:sp>
      <p:sp>
        <p:nvSpPr>
          <p:cNvPr id="10" name="Oval 21">
            <a:extLst>
              <a:ext uri="{FF2B5EF4-FFF2-40B4-BE49-F238E27FC236}">
                <a16:creationId xmlns:a16="http://schemas.microsoft.com/office/drawing/2014/main" id="{E0128FAD-AD00-4242-94C0-A3B0A04B2802}"/>
              </a:ext>
            </a:extLst>
          </p:cNvPr>
          <p:cNvSpPr>
            <a:spLocks noChangeAspect="1"/>
          </p:cNvSpPr>
          <p:nvPr/>
        </p:nvSpPr>
        <p:spPr>
          <a:xfrm>
            <a:off x="3203589" y="3564203"/>
            <a:ext cx="396792" cy="400106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/>
          </a:p>
        </p:txBody>
      </p:sp>
      <p:sp>
        <p:nvSpPr>
          <p:cNvPr id="13" name="Block Arc 25">
            <a:extLst>
              <a:ext uri="{FF2B5EF4-FFF2-40B4-BE49-F238E27FC236}">
                <a16:creationId xmlns:a16="http://schemas.microsoft.com/office/drawing/2014/main" id="{F8681329-8D57-4047-9185-C5CD23E86D92}"/>
              </a:ext>
            </a:extLst>
          </p:cNvPr>
          <p:cNvSpPr>
            <a:spLocks noChangeAspect="1"/>
          </p:cNvSpPr>
          <p:nvPr/>
        </p:nvSpPr>
        <p:spPr>
          <a:xfrm>
            <a:off x="5379679" y="3537558"/>
            <a:ext cx="237395" cy="342966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Elbow Connector 14">
            <a:extLst>
              <a:ext uri="{FF2B5EF4-FFF2-40B4-BE49-F238E27FC236}">
                <a16:creationId xmlns:a16="http://schemas.microsoft.com/office/drawing/2014/main" id="{1ADF520C-8261-474A-A01A-940817AC88AB}"/>
              </a:ext>
            </a:extLst>
          </p:cNvPr>
          <p:cNvCxnSpPr>
            <a:cxnSpLocks/>
          </p:cNvCxnSpPr>
          <p:nvPr/>
        </p:nvCxnSpPr>
        <p:spPr>
          <a:xfrm flipV="1">
            <a:off x="601688" y="5064857"/>
            <a:ext cx="1529081" cy="520902"/>
          </a:xfrm>
          <a:prstGeom prst="bentConnector3">
            <a:avLst>
              <a:gd name="adj1" fmla="val -21013"/>
            </a:avLst>
          </a:prstGeom>
          <a:ln w="25400">
            <a:solidFill>
              <a:schemeClr val="accent1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15">
            <a:extLst>
              <a:ext uri="{FF2B5EF4-FFF2-40B4-BE49-F238E27FC236}">
                <a16:creationId xmlns:a16="http://schemas.microsoft.com/office/drawing/2014/main" id="{F4C6F4E4-6D0D-4B70-A06B-9B42EF9D5B5A}"/>
              </a:ext>
            </a:extLst>
          </p:cNvPr>
          <p:cNvSpPr txBox="1"/>
          <p:nvPr/>
        </p:nvSpPr>
        <p:spPr>
          <a:xfrm>
            <a:off x="734719" y="5201038"/>
            <a:ext cx="2468869" cy="83099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Stacks</a:t>
            </a:r>
            <a:r>
              <a:rPr lang="tr-T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bilgisayar bilimi literatürüne  </a:t>
            </a:r>
            <a:r>
              <a:rPr lang="tr-T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Alan M. Turing</a:t>
            </a:r>
            <a:r>
              <a:rPr lang="tr-T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altyordamları aramak ve onlardan geri dönmek için kullandığında girdi.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TextBox 18">
            <a:extLst>
              <a:ext uri="{FF2B5EF4-FFF2-40B4-BE49-F238E27FC236}">
                <a16:creationId xmlns:a16="http://schemas.microsoft.com/office/drawing/2014/main" id="{D2658D43-7D26-42F2-868D-345B3544743B}"/>
              </a:ext>
            </a:extLst>
          </p:cNvPr>
          <p:cNvSpPr txBox="1"/>
          <p:nvPr/>
        </p:nvSpPr>
        <p:spPr>
          <a:xfrm>
            <a:off x="4188930" y="5065228"/>
            <a:ext cx="2380546" cy="83099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Samelson'un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vefat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ettiği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tarihte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Bauer,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yığın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prensibinin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icadı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için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IEEE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Bilgisayar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Öncü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Ödülü'nü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aldı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Elbow Connector 30">
            <a:extLst>
              <a:ext uri="{FF2B5EF4-FFF2-40B4-BE49-F238E27FC236}">
                <a16:creationId xmlns:a16="http://schemas.microsoft.com/office/drawing/2014/main" id="{2379F85C-BBD7-4D76-9E5B-2FB8FD6296BD}"/>
              </a:ext>
            </a:extLst>
          </p:cNvPr>
          <p:cNvCxnSpPr>
            <a:cxnSpLocks/>
          </p:cNvCxnSpPr>
          <p:nvPr/>
        </p:nvCxnSpPr>
        <p:spPr>
          <a:xfrm flipV="1">
            <a:off x="4047225" y="5027313"/>
            <a:ext cx="1431262" cy="558446"/>
          </a:xfrm>
          <a:prstGeom prst="bentConnector3">
            <a:avLst>
              <a:gd name="adj1" fmla="val -15731"/>
            </a:avLst>
          </a:prstGeom>
          <a:ln w="25400">
            <a:solidFill>
              <a:schemeClr val="accent3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26">
            <a:extLst>
              <a:ext uri="{FF2B5EF4-FFF2-40B4-BE49-F238E27FC236}">
                <a16:creationId xmlns:a16="http://schemas.microsoft.com/office/drawing/2014/main" id="{7DC5DDF2-DF42-4FC4-9B7E-D391F716EDE8}"/>
              </a:ext>
            </a:extLst>
          </p:cNvPr>
          <p:cNvSpPr txBox="1"/>
          <p:nvPr/>
        </p:nvSpPr>
        <p:spPr>
          <a:xfrm>
            <a:off x="1708776" y="1605445"/>
            <a:ext cx="2044715" cy="83099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Klaus</a:t>
            </a:r>
            <a:r>
              <a:rPr lang="tr-T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tr-T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Samelson</a:t>
            </a:r>
            <a:r>
              <a:rPr lang="tr-T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ve Münih Teknik Üniversitesi'nden </a:t>
            </a:r>
            <a:r>
              <a:rPr lang="tr-T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Friedrich</a:t>
            </a:r>
            <a:r>
              <a:rPr lang="tr-T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tr-T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L.Bauer</a:t>
            </a:r>
            <a:r>
              <a:rPr lang="tr-T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bir yığın fikrini önerdiler.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1" name="Elbow Connector 43">
            <a:extLst>
              <a:ext uri="{FF2B5EF4-FFF2-40B4-BE49-F238E27FC236}">
                <a16:creationId xmlns:a16="http://schemas.microsoft.com/office/drawing/2014/main" id="{2085084D-9491-4B46-871F-18ECA41711FA}"/>
              </a:ext>
            </a:extLst>
          </p:cNvPr>
          <p:cNvCxnSpPr/>
          <p:nvPr/>
        </p:nvCxnSpPr>
        <p:spPr>
          <a:xfrm>
            <a:off x="1459961" y="1916851"/>
            <a:ext cx="2542346" cy="854225"/>
          </a:xfrm>
          <a:prstGeom prst="bentConnector3">
            <a:avLst>
              <a:gd name="adj1" fmla="val -6919"/>
            </a:avLst>
          </a:prstGeom>
          <a:ln w="25400">
            <a:solidFill>
              <a:schemeClr val="accent2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35">
            <a:extLst>
              <a:ext uri="{FF2B5EF4-FFF2-40B4-BE49-F238E27FC236}">
                <a16:creationId xmlns:a16="http://schemas.microsoft.com/office/drawing/2014/main" id="{FBB1981F-9D0F-42BF-84F8-7196EDC532C4}"/>
              </a:ext>
            </a:extLst>
          </p:cNvPr>
          <p:cNvSpPr txBox="1"/>
          <p:nvPr/>
        </p:nvSpPr>
        <p:spPr>
          <a:xfrm>
            <a:off x="2664300" y="4516090"/>
            <a:ext cx="1201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sz="2800" b="1" dirty="0">
                <a:solidFill>
                  <a:schemeClr val="accent2"/>
                </a:solidFill>
                <a:cs typeface="Arial" pitchFamily="34" charset="0"/>
              </a:rPr>
              <a:t>1946</a:t>
            </a:r>
            <a:endParaRPr lang="ko-KR" altLang="en-US" sz="2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5" name="TextBox 36">
            <a:extLst>
              <a:ext uri="{FF2B5EF4-FFF2-40B4-BE49-F238E27FC236}">
                <a16:creationId xmlns:a16="http://schemas.microsoft.com/office/drawing/2014/main" id="{8E1FA560-CE42-44CE-A8AE-4C8814BE529E}"/>
              </a:ext>
            </a:extLst>
          </p:cNvPr>
          <p:cNvSpPr txBox="1"/>
          <p:nvPr/>
        </p:nvSpPr>
        <p:spPr>
          <a:xfrm>
            <a:off x="4899409" y="4463156"/>
            <a:ext cx="1201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sz="2800" b="1" dirty="0">
                <a:solidFill>
                  <a:schemeClr val="accent5"/>
                </a:solidFill>
                <a:cs typeface="Arial" pitchFamily="34" charset="0"/>
              </a:rPr>
              <a:t>1988</a:t>
            </a:r>
            <a:endParaRPr lang="ko-KR" altLang="en-US" sz="28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27" name="TextBox 38">
            <a:extLst>
              <a:ext uri="{FF2B5EF4-FFF2-40B4-BE49-F238E27FC236}">
                <a16:creationId xmlns:a16="http://schemas.microsoft.com/office/drawing/2014/main" id="{626D214D-E295-44AA-97D6-6389CA1FCAED}"/>
              </a:ext>
            </a:extLst>
          </p:cNvPr>
          <p:cNvSpPr txBox="1"/>
          <p:nvPr/>
        </p:nvSpPr>
        <p:spPr>
          <a:xfrm>
            <a:off x="3838034" y="2868215"/>
            <a:ext cx="1201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sz="2800" b="1" dirty="0">
                <a:solidFill>
                  <a:schemeClr val="accent4"/>
                </a:solidFill>
                <a:cs typeface="Arial" pitchFamily="34" charset="0"/>
              </a:rPr>
              <a:t>1955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40" name="Dikdörtgen 39">
            <a:extLst>
              <a:ext uri="{FF2B5EF4-FFF2-40B4-BE49-F238E27FC236}">
                <a16:creationId xmlns:a16="http://schemas.microsoft.com/office/drawing/2014/main" id="{0177E2C5-B1F7-443B-B31D-CE5C14E3DC31}"/>
              </a:ext>
            </a:extLst>
          </p:cNvPr>
          <p:cNvSpPr/>
          <p:nvPr/>
        </p:nvSpPr>
        <p:spPr>
          <a:xfrm>
            <a:off x="7325863" y="1654282"/>
            <a:ext cx="45567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>
                <a:solidFill>
                  <a:srgbClr val="252525"/>
                </a:solidFill>
                <a:latin typeface="Roboto"/>
              </a:rPr>
              <a:t>Yığınlar genellikle bir kafeteryadaki yaylı tabak istifinin analojisi kullanılarak tanımlanır.</a:t>
            </a:r>
            <a:endParaRPr lang="tr-TR" sz="1600" dirty="0"/>
          </a:p>
        </p:txBody>
      </p:sp>
      <p:sp>
        <p:nvSpPr>
          <p:cNvPr id="41" name="Dikdörtgen 40">
            <a:extLst>
              <a:ext uri="{FF2B5EF4-FFF2-40B4-BE49-F238E27FC236}">
                <a16:creationId xmlns:a16="http://schemas.microsoft.com/office/drawing/2014/main" id="{65D59F98-44AE-4EFB-8F1D-3D411322B9AF}"/>
              </a:ext>
            </a:extLst>
          </p:cNvPr>
          <p:cNvSpPr/>
          <p:nvPr/>
        </p:nvSpPr>
        <p:spPr>
          <a:xfrm>
            <a:off x="7324078" y="2540423"/>
            <a:ext cx="455673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>
                <a:solidFill>
                  <a:srgbClr val="252525"/>
                </a:solidFill>
                <a:latin typeface="Roboto"/>
              </a:rPr>
              <a:t>Temiz tabaklar, istifin üstüne yerleştirilir ve zaten orada bulunanlar aşağı doğru bastırılır. İstiften bir plaka çıkarıldığında, altındaki plaka yeni üst plaka olmak üzere açılır.</a:t>
            </a:r>
            <a:endParaRPr lang="tr-TR" sz="1600" dirty="0"/>
          </a:p>
        </p:txBody>
      </p:sp>
      <p:sp>
        <p:nvSpPr>
          <p:cNvPr id="42" name="Dikdörtgen 41">
            <a:extLst>
              <a:ext uri="{FF2B5EF4-FFF2-40B4-BE49-F238E27FC236}">
                <a16:creationId xmlns:a16="http://schemas.microsoft.com/office/drawing/2014/main" id="{BA1301C2-0925-4018-A653-8BA74DCFD6DA}"/>
              </a:ext>
            </a:extLst>
          </p:cNvPr>
          <p:cNvSpPr/>
          <p:nvPr/>
        </p:nvSpPr>
        <p:spPr>
          <a:xfrm>
            <a:off x="7340154" y="3914084"/>
            <a:ext cx="45567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sz="1600" dirty="0">
                <a:solidFill>
                  <a:srgbClr val="252525"/>
                </a:solidFill>
                <a:latin typeface="Roboto"/>
              </a:rPr>
              <a:t>Yığınlar statik veriler olabileceği gibi, dinamik veriler de olabilirler. </a:t>
            </a:r>
          </a:p>
          <a:p>
            <a:pPr algn="just"/>
            <a:endParaRPr lang="tr-TR" sz="1600" dirty="0">
              <a:solidFill>
                <a:srgbClr val="252525"/>
              </a:solidFill>
              <a:latin typeface="Roboto"/>
            </a:endParaRPr>
          </a:p>
          <a:p>
            <a:pPr algn="just"/>
            <a:r>
              <a:rPr lang="tr-TR" sz="1600" dirty="0">
                <a:solidFill>
                  <a:srgbClr val="252525"/>
                </a:solidFill>
                <a:latin typeface="Roboto"/>
              </a:rPr>
              <a:t>Bir yığın statik olarak tanımlanırken dizi şeklinde, dinamik olarak tanımlanırken ise bağlı liste biçiminde tanımlanabilir.</a:t>
            </a:r>
          </a:p>
        </p:txBody>
      </p:sp>
    </p:spTree>
    <p:extLst>
      <p:ext uri="{BB962C8B-B14F-4D97-AF65-F5344CB8AC3E}">
        <p14:creationId xmlns:p14="http://schemas.microsoft.com/office/powerpoint/2010/main" val="2322068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2806" y="95881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tr-TR" b="1" u="sng" dirty="0">
                <a:solidFill>
                  <a:srgbClr val="25252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Temel işlemler</a:t>
            </a:r>
            <a:endParaRPr lang="tr-TR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Stack Representation">
            <a:extLst>
              <a:ext uri="{FF2B5EF4-FFF2-40B4-BE49-F238E27FC236}">
                <a16:creationId xmlns:a16="http://schemas.microsoft.com/office/drawing/2014/main" id="{5AD91786-7C7F-464C-A335-D42B73D3E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137" y="2685578"/>
            <a:ext cx="3645354" cy="251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ikdörtgen 3">
            <a:extLst>
              <a:ext uri="{FF2B5EF4-FFF2-40B4-BE49-F238E27FC236}">
                <a16:creationId xmlns:a16="http://schemas.microsoft.com/office/drawing/2014/main" id="{73F6630B-A398-4247-9E2C-A99F5398EE4B}"/>
              </a:ext>
            </a:extLst>
          </p:cNvPr>
          <p:cNvSpPr/>
          <p:nvPr/>
        </p:nvSpPr>
        <p:spPr>
          <a:xfrm>
            <a:off x="610972" y="2212399"/>
            <a:ext cx="29264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/>
              <a:t>Yığına ait ana işlemler :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83307612-5D57-4E4C-B2EE-FC182DB34D36}"/>
              </a:ext>
            </a:extLst>
          </p:cNvPr>
          <p:cNvSpPr/>
          <p:nvPr/>
        </p:nvSpPr>
        <p:spPr>
          <a:xfrm>
            <a:off x="322806" y="2771373"/>
            <a:ext cx="350275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push()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 − Pushing (storing) an element on the stack.</a:t>
            </a:r>
            <a:endParaRPr lang="tr-TR" sz="1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/>
            <a:endParaRPr lang="tr-TR" sz="1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/>
            <a:r>
              <a:rPr lang="tr-TR" sz="1400" dirty="0"/>
              <a:t>Yığına bir öğe ekler. Yığın doluysa, Taşma durumu olduğu söylenir.</a:t>
            </a:r>
          </a:p>
          <a:p>
            <a:pPr algn="just"/>
            <a:endParaRPr lang="en-US" sz="1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pop()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 − Removing (accessing) an element from the stack</a:t>
            </a:r>
            <a:r>
              <a:rPr lang="tr-TR" sz="1600" dirty="0">
                <a:solidFill>
                  <a:srgbClr val="000000"/>
                </a:solidFill>
                <a:latin typeface="Arial" panose="020B0604020202020204" pitchFamily="34" charset="0"/>
              </a:rPr>
              <a:t>,</a:t>
            </a:r>
          </a:p>
          <a:p>
            <a:pPr algn="just"/>
            <a:endParaRPr lang="tr-TR" sz="1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/>
            <a:r>
              <a:rPr lang="tr-TR" sz="1400" dirty="0"/>
              <a:t>Yığından bir öğeyi kaldırır. Öğeler, itildikleri sıranın tersine doğru fırlatılır. Yığın boşsa, bunun bir Alt Akış durumu olduğu söylenir.</a:t>
            </a:r>
            <a:endParaRPr lang="en-US" sz="12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2313EA78-DD4E-4996-9722-0693103CDA57}"/>
              </a:ext>
            </a:extLst>
          </p:cNvPr>
          <p:cNvSpPr/>
          <p:nvPr/>
        </p:nvSpPr>
        <p:spPr>
          <a:xfrm>
            <a:off x="7978067" y="2158200"/>
            <a:ext cx="37936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/>
              <a:t>Bir yığını verimli bir şekilde kullanmak için yığının durumunu da kontrol etmemiz gerekir. </a:t>
            </a:r>
          </a:p>
          <a:p>
            <a:r>
              <a:rPr lang="tr-TR" sz="1200" dirty="0"/>
              <a:t>Aynı amaç için, yığınlara aşağıdaki işlevsellik eklenir</a:t>
            </a: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C8824117-A2B4-4442-B7B4-2F8FF5291FB7}"/>
              </a:ext>
            </a:extLst>
          </p:cNvPr>
          <p:cNvSpPr/>
          <p:nvPr/>
        </p:nvSpPr>
        <p:spPr>
          <a:xfrm>
            <a:off x="7978067" y="3697004"/>
            <a:ext cx="3645355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peek()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 − get the top data element of the stack, without removing it.</a:t>
            </a:r>
            <a:r>
              <a:rPr lang="tr-TR" sz="16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pPr algn="just"/>
            <a:endParaRPr lang="tr-TR" sz="1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/>
            <a:r>
              <a:rPr lang="tr-TR" sz="1400" dirty="0"/>
              <a:t>Yığının en üst veri öğesini çıkarmadan elde edin.</a:t>
            </a:r>
          </a:p>
          <a:p>
            <a:pPr algn="just"/>
            <a:endParaRPr lang="en-US" sz="1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rgbClr val="000000"/>
                </a:solidFill>
                <a:latin typeface="Arial" panose="020B0604020202020204" pitchFamily="34" charset="0"/>
              </a:rPr>
              <a:t>isFull</a:t>
            </a: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 − check if stack is full.</a:t>
            </a:r>
            <a:endParaRPr lang="tr-TR" sz="1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/>
            <a:r>
              <a:rPr lang="tr-TR" sz="1400" dirty="0"/>
              <a:t>Doluluk kontrolü.</a:t>
            </a:r>
          </a:p>
          <a:p>
            <a:pPr algn="just"/>
            <a:endParaRPr lang="en-US" sz="1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rgbClr val="000000"/>
                </a:solidFill>
                <a:latin typeface="Arial" panose="020B0604020202020204" pitchFamily="34" charset="0"/>
              </a:rPr>
              <a:t>isEmpty</a:t>
            </a: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 − check if stack is empty.</a:t>
            </a:r>
            <a:endParaRPr lang="tr-TR" sz="1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/>
            <a:r>
              <a:rPr lang="tr-TR" sz="1400" dirty="0"/>
              <a:t>Boşluk kontrolü.</a:t>
            </a:r>
            <a:endParaRPr lang="en-US" sz="1400" dirty="0"/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69EAF107-662F-4BB7-8AF4-43F0AF367683}"/>
              </a:ext>
            </a:extLst>
          </p:cNvPr>
          <p:cNvSpPr/>
          <p:nvPr/>
        </p:nvSpPr>
        <p:spPr>
          <a:xfrm>
            <a:off x="1515226" y="1343389"/>
            <a:ext cx="9161547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/>
            <a:r>
              <a:rPr lang="tr-TR" dirty="0">
                <a:solidFill>
                  <a:prstClr val="black"/>
                </a:solidFill>
              </a:rPr>
              <a:t>Yığın işlemleri yığını başlatmayı, onu kullanmayı ve sonra yeniden başlatmayı içerebilir. </a:t>
            </a:r>
          </a:p>
        </p:txBody>
      </p:sp>
    </p:spTree>
    <p:extLst>
      <p:ext uri="{BB962C8B-B14F-4D97-AF65-F5344CB8AC3E}">
        <p14:creationId xmlns:p14="http://schemas.microsoft.com/office/powerpoint/2010/main" val="1323829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0B81192-FF30-494C-AE36-511FFA8CCA69}"/>
              </a:ext>
            </a:extLst>
          </p:cNvPr>
          <p:cNvGrpSpPr/>
          <p:nvPr/>
        </p:nvGrpSpPr>
        <p:grpSpPr>
          <a:xfrm>
            <a:off x="8916561" y="2862924"/>
            <a:ext cx="3214643" cy="3716680"/>
            <a:chOff x="4125210" y="1802423"/>
            <a:chExt cx="3954428" cy="457199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C1AD90B-E89A-4228-BB5D-32EF4BB96710}"/>
                </a:ext>
              </a:extLst>
            </p:cNvPr>
            <p:cNvGrpSpPr/>
            <p:nvPr/>
          </p:nvGrpSpPr>
          <p:grpSpPr>
            <a:xfrm>
              <a:off x="4125210" y="3947746"/>
              <a:ext cx="3954428" cy="2426676"/>
              <a:chOff x="4125210" y="3947746"/>
              <a:chExt cx="3954428" cy="2426676"/>
            </a:xfrm>
            <a:solidFill>
              <a:schemeClr val="accent4"/>
            </a:solidFill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7609D28-DF4B-497D-BE9A-537960EDC953}"/>
                  </a:ext>
                </a:extLst>
              </p:cNvPr>
              <p:cNvSpPr/>
              <p:nvPr/>
            </p:nvSpPr>
            <p:spPr>
              <a:xfrm>
                <a:off x="5803486" y="3947746"/>
                <a:ext cx="597877" cy="11560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26EC58B-864B-49B0-8567-850D52CCD139}"/>
                  </a:ext>
                </a:extLst>
              </p:cNvPr>
              <p:cNvSpPr/>
              <p:nvPr/>
            </p:nvSpPr>
            <p:spPr>
              <a:xfrm>
                <a:off x="4125210" y="4897315"/>
                <a:ext cx="3954428" cy="14771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2796397-C9F4-4DA8-B7A6-1349395E5117}"/>
                </a:ext>
              </a:extLst>
            </p:cNvPr>
            <p:cNvSpPr/>
            <p:nvPr/>
          </p:nvSpPr>
          <p:spPr>
            <a:xfrm>
              <a:off x="4580792" y="1802423"/>
              <a:ext cx="3047335" cy="2778367"/>
            </a:xfrm>
            <a:custGeom>
              <a:avLst/>
              <a:gdLst>
                <a:gd name="connsiteX0" fmla="*/ 2686434 w 3047335"/>
                <a:gd name="connsiteY0" fmla="*/ 649222 h 2778367"/>
                <a:gd name="connsiteX1" fmla="*/ 2480724 w 3047335"/>
                <a:gd name="connsiteY1" fmla="*/ 868916 h 2778367"/>
                <a:gd name="connsiteX2" fmla="*/ 2831980 w 3047335"/>
                <a:gd name="connsiteY2" fmla="*/ 868916 h 2778367"/>
                <a:gd name="connsiteX3" fmla="*/ 2831980 w 3047335"/>
                <a:gd name="connsiteY3" fmla="*/ 866747 h 2778367"/>
                <a:gd name="connsiteX4" fmla="*/ 2939658 w 3047335"/>
                <a:gd name="connsiteY4" fmla="*/ 759069 h 2778367"/>
                <a:gd name="connsiteX5" fmla="*/ 2831980 w 3047335"/>
                <a:gd name="connsiteY5" fmla="*/ 651391 h 2778367"/>
                <a:gd name="connsiteX6" fmla="*/ 2831980 w 3047335"/>
                <a:gd name="connsiteY6" fmla="*/ 649222 h 2778367"/>
                <a:gd name="connsiteX7" fmla="*/ 32816 w 3047335"/>
                <a:gd name="connsiteY7" fmla="*/ 0 h 2778367"/>
                <a:gd name="connsiteX8" fmla="*/ 2993848 w 3047335"/>
                <a:gd name="connsiteY8" fmla="*/ 0 h 2778367"/>
                <a:gd name="connsiteX9" fmla="*/ 3026664 w 3047335"/>
                <a:gd name="connsiteY9" fmla="*/ 32816 h 2778367"/>
                <a:gd name="connsiteX10" fmla="*/ 3026664 w 3047335"/>
                <a:gd name="connsiteY10" fmla="*/ 285864 h 2778367"/>
                <a:gd name="connsiteX11" fmla="*/ 3026664 w 3047335"/>
                <a:gd name="connsiteY11" fmla="*/ 290147 h 2778367"/>
                <a:gd name="connsiteX12" fmla="*/ 3022654 w 3047335"/>
                <a:gd name="connsiteY12" fmla="*/ 290147 h 2778367"/>
                <a:gd name="connsiteX13" fmla="*/ 2785226 w 3047335"/>
                <a:gd name="connsiteY13" fmla="*/ 543714 h 2778367"/>
                <a:gd name="connsiteX14" fmla="*/ 2831980 w 3047335"/>
                <a:gd name="connsiteY14" fmla="*/ 543714 h 2778367"/>
                <a:gd name="connsiteX15" fmla="*/ 2834863 w 3047335"/>
                <a:gd name="connsiteY15" fmla="*/ 543714 h 2778367"/>
                <a:gd name="connsiteX16" fmla="*/ 2834863 w 3047335"/>
                <a:gd name="connsiteY16" fmla="*/ 544005 h 2778367"/>
                <a:gd name="connsiteX17" fmla="*/ 2875382 w 3047335"/>
                <a:gd name="connsiteY17" fmla="*/ 548089 h 2778367"/>
                <a:gd name="connsiteX18" fmla="*/ 3047335 w 3047335"/>
                <a:gd name="connsiteY18" fmla="*/ 759069 h 2778367"/>
                <a:gd name="connsiteX19" fmla="*/ 2875382 w 3047335"/>
                <a:gd name="connsiteY19" fmla="*/ 970049 h 2778367"/>
                <a:gd name="connsiteX20" fmla="*/ 2834863 w 3047335"/>
                <a:gd name="connsiteY20" fmla="*/ 974134 h 2778367"/>
                <a:gd name="connsiteX21" fmla="*/ 2834863 w 3047335"/>
                <a:gd name="connsiteY21" fmla="*/ 974424 h 2778367"/>
                <a:gd name="connsiteX22" fmla="*/ 2831980 w 3047335"/>
                <a:gd name="connsiteY22" fmla="*/ 974424 h 2778367"/>
                <a:gd name="connsiteX23" fmla="*/ 2381931 w 3047335"/>
                <a:gd name="connsiteY23" fmla="*/ 974424 h 2778367"/>
                <a:gd name="connsiteX24" fmla="*/ 1891751 w 3047335"/>
                <a:gd name="connsiteY24" fmla="*/ 1497925 h 2778367"/>
                <a:gd name="connsiteX25" fmla="*/ 1891751 w 3047335"/>
                <a:gd name="connsiteY25" fmla="*/ 2250406 h 2778367"/>
                <a:gd name="connsiteX26" fmla="*/ 1142998 w 3047335"/>
                <a:gd name="connsiteY26" fmla="*/ 2778367 h 2778367"/>
                <a:gd name="connsiteX27" fmla="*/ 1142998 w 3047335"/>
                <a:gd name="connsiteY27" fmla="*/ 1506560 h 2778367"/>
                <a:gd name="connsiteX28" fmla="*/ 4010 w 3047335"/>
                <a:gd name="connsiteY28" fmla="*/ 290147 h 2778367"/>
                <a:gd name="connsiteX29" fmla="*/ 0 w 3047335"/>
                <a:gd name="connsiteY29" fmla="*/ 290147 h 2778367"/>
                <a:gd name="connsiteX30" fmla="*/ 0 w 3047335"/>
                <a:gd name="connsiteY30" fmla="*/ 285864 h 2778367"/>
                <a:gd name="connsiteX31" fmla="*/ 0 w 3047335"/>
                <a:gd name="connsiteY31" fmla="*/ 32816 h 2778367"/>
                <a:gd name="connsiteX32" fmla="*/ 32816 w 3047335"/>
                <a:gd name="connsiteY32" fmla="*/ 0 h 2778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47335" h="2778367">
                  <a:moveTo>
                    <a:pt x="2686434" y="649222"/>
                  </a:moveTo>
                  <a:lnTo>
                    <a:pt x="2480724" y="868916"/>
                  </a:lnTo>
                  <a:lnTo>
                    <a:pt x="2831980" y="868916"/>
                  </a:lnTo>
                  <a:lnTo>
                    <a:pt x="2831980" y="866747"/>
                  </a:lnTo>
                  <a:cubicBezTo>
                    <a:pt x="2891449" y="866747"/>
                    <a:pt x="2939658" y="818538"/>
                    <a:pt x="2939658" y="759069"/>
                  </a:cubicBezTo>
                  <a:cubicBezTo>
                    <a:pt x="2939658" y="699600"/>
                    <a:pt x="2891449" y="651391"/>
                    <a:pt x="2831980" y="651391"/>
                  </a:cubicBezTo>
                  <a:lnTo>
                    <a:pt x="2831980" y="649222"/>
                  </a:lnTo>
                  <a:close/>
                  <a:moveTo>
                    <a:pt x="32816" y="0"/>
                  </a:moveTo>
                  <a:lnTo>
                    <a:pt x="2993848" y="0"/>
                  </a:lnTo>
                  <a:cubicBezTo>
                    <a:pt x="3011972" y="0"/>
                    <a:pt x="3026664" y="14692"/>
                    <a:pt x="3026664" y="32816"/>
                  </a:cubicBezTo>
                  <a:lnTo>
                    <a:pt x="3026664" y="285864"/>
                  </a:lnTo>
                  <a:lnTo>
                    <a:pt x="3026664" y="290147"/>
                  </a:lnTo>
                  <a:lnTo>
                    <a:pt x="3022654" y="290147"/>
                  </a:lnTo>
                  <a:lnTo>
                    <a:pt x="2785226" y="543714"/>
                  </a:lnTo>
                  <a:lnTo>
                    <a:pt x="2831980" y="543714"/>
                  </a:lnTo>
                  <a:lnTo>
                    <a:pt x="2834863" y="543714"/>
                  </a:lnTo>
                  <a:lnTo>
                    <a:pt x="2834863" y="544005"/>
                  </a:lnTo>
                  <a:lnTo>
                    <a:pt x="2875382" y="548089"/>
                  </a:lnTo>
                  <a:cubicBezTo>
                    <a:pt x="2973515" y="568170"/>
                    <a:pt x="3047335" y="654999"/>
                    <a:pt x="3047335" y="759069"/>
                  </a:cubicBezTo>
                  <a:cubicBezTo>
                    <a:pt x="3047335" y="863139"/>
                    <a:pt x="2973515" y="949968"/>
                    <a:pt x="2875382" y="970049"/>
                  </a:cubicBezTo>
                  <a:lnTo>
                    <a:pt x="2834863" y="974134"/>
                  </a:lnTo>
                  <a:lnTo>
                    <a:pt x="2834863" y="974424"/>
                  </a:lnTo>
                  <a:lnTo>
                    <a:pt x="2831980" y="974424"/>
                  </a:lnTo>
                  <a:lnTo>
                    <a:pt x="2381931" y="974424"/>
                  </a:lnTo>
                  <a:lnTo>
                    <a:pt x="1891751" y="1497925"/>
                  </a:lnTo>
                  <a:lnTo>
                    <a:pt x="1891751" y="2250406"/>
                  </a:lnTo>
                  <a:lnTo>
                    <a:pt x="1142998" y="2778367"/>
                  </a:lnTo>
                  <a:lnTo>
                    <a:pt x="1142998" y="1506560"/>
                  </a:lnTo>
                  <a:lnTo>
                    <a:pt x="4010" y="290147"/>
                  </a:lnTo>
                  <a:lnTo>
                    <a:pt x="0" y="290147"/>
                  </a:lnTo>
                  <a:lnTo>
                    <a:pt x="0" y="285864"/>
                  </a:lnTo>
                  <a:lnTo>
                    <a:pt x="0" y="32816"/>
                  </a:lnTo>
                  <a:cubicBezTo>
                    <a:pt x="0" y="14692"/>
                    <a:pt x="14692" y="0"/>
                    <a:pt x="32816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F9FE859-E196-4C40-BDDE-310CA193082D}"/>
                </a:ext>
              </a:extLst>
            </p:cNvPr>
            <p:cNvSpPr/>
            <p:nvPr/>
          </p:nvSpPr>
          <p:spPr>
            <a:xfrm>
              <a:off x="4580792" y="1987062"/>
              <a:ext cx="3026664" cy="10550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FC18A593-ECF3-4E92-9EF2-602A60375A09}"/>
              </a:ext>
            </a:extLst>
          </p:cNvPr>
          <p:cNvSpPr txBox="1"/>
          <p:nvPr/>
        </p:nvSpPr>
        <p:spPr>
          <a:xfrm>
            <a:off x="9370199" y="230820"/>
            <a:ext cx="23073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dirty="0">
                <a:solidFill>
                  <a:schemeClr val="accent2"/>
                </a:solidFill>
                <a:cs typeface="Arial" pitchFamily="34" charset="0"/>
              </a:rPr>
              <a:t>10100110100100001010100111101110110110110101010000111001010110010101001110101000101010001011010110110110100010101110001010100010100010111010110001001101001101001000010101001111011101101101101010100001110010101100101010011101010001010100010110101101101101001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177C753-3D96-4004-912A-B046B24A8E76}"/>
              </a:ext>
            </a:extLst>
          </p:cNvPr>
          <p:cNvGrpSpPr/>
          <p:nvPr/>
        </p:nvGrpSpPr>
        <p:grpSpPr>
          <a:xfrm>
            <a:off x="60796" y="106308"/>
            <a:ext cx="8325623" cy="1252601"/>
            <a:chOff x="4244163" y="2092142"/>
            <a:chExt cx="5831745" cy="125260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237072D-EA0A-4A85-8662-CCACF8FC4125}"/>
                </a:ext>
              </a:extLst>
            </p:cNvPr>
            <p:cNvSpPr txBox="1"/>
            <p:nvPr/>
          </p:nvSpPr>
          <p:spPr>
            <a:xfrm>
              <a:off x="5177335" y="2144414"/>
              <a:ext cx="4898573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tr-TR" altLang="ko-KR" sz="3600" dirty="0" err="1">
                  <a:solidFill>
                    <a:schemeClr val="accent2"/>
                  </a:solidFill>
                  <a:latin typeface="Arial Black" panose="020B0A04020102020204" pitchFamily="34" charset="0"/>
                  <a:cs typeface="Arial" pitchFamily="34" charset="0"/>
                </a:rPr>
                <a:t>tack</a:t>
              </a:r>
              <a:r>
                <a:rPr lang="en-US" altLang="ko-KR" sz="3600" dirty="0">
                  <a:solidFill>
                    <a:schemeClr val="accent2"/>
                  </a:solidFill>
                  <a:latin typeface="Arial Black" panose="020B0A04020102020204" pitchFamily="34" charset="0"/>
                  <a:cs typeface="Arial" pitchFamily="34" charset="0"/>
                </a:rPr>
                <a:t> </a:t>
              </a:r>
              <a:r>
                <a:rPr lang="tr-TR" altLang="ko-KR" sz="3600" dirty="0" err="1">
                  <a:solidFill>
                    <a:schemeClr val="accent2"/>
                  </a:solidFill>
                  <a:latin typeface="Arial Black" panose="020B0A04020102020204" pitchFamily="34" charset="0"/>
                  <a:cs typeface="Arial" pitchFamily="34" charset="0"/>
                </a:rPr>
                <a:t>Array</a:t>
              </a:r>
              <a:r>
                <a:rPr lang="tr-TR" altLang="ko-KR" sz="3600" dirty="0">
                  <a:solidFill>
                    <a:schemeClr val="accent2"/>
                  </a:solidFill>
                  <a:latin typeface="Arial Black" panose="020B0A04020102020204" pitchFamily="34" charset="0"/>
                  <a:cs typeface="Arial" pitchFamily="34" charset="0"/>
                </a:rPr>
                <a:t> </a:t>
              </a:r>
            </a:p>
            <a:p>
              <a:pPr algn="dist"/>
              <a:r>
                <a:rPr lang="tr-TR" altLang="ko-KR" sz="3600" dirty="0" err="1">
                  <a:solidFill>
                    <a:schemeClr val="accent2"/>
                  </a:solidFill>
                  <a:latin typeface="Arial Black" panose="020B0A04020102020204" pitchFamily="34" charset="0"/>
                  <a:cs typeface="Arial" pitchFamily="34" charset="0"/>
                </a:rPr>
                <a:t>İmplementation</a:t>
              </a:r>
              <a:endParaRPr lang="en-US" altLang="ko-KR" sz="3600" dirty="0">
                <a:solidFill>
                  <a:schemeClr val="accent2"/>
                </a:solidFill>
                <a:latin typeface="Arial Black" panose="020B0A04020102020204" pitchFamily="34" charset="0"/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789951B-B1B6-4349-9D17-20E5DC324838}"/>
                </a:ext>
              </a:extLst>
            </p:cNvPr>
            <p:cNvSpPr txBox="1"/>
            <p:nvPr/>
          </p:nvSpPr>
          <p:spPr>
            <a:xfrm>
              <a:off x="4244163" y="2092142"/>
              <a:ext cx="1428068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tr-TR" altLang="ko-KR" sz="7200" b="1" dirty="0">
                  <a:solidFill>
                    <a:schemeClr val="accent2"/>
                  </a:solidFill>
                  <a:latin typeface="Arial Black" panose="020B0A04020102020204" pitchFamily="34" charset="0"/>
                  <a:ea typeface="Adobe Song Std L" panose="02020300000000000000" pitchFamily="18" charset="-128"/>
                  <a:cs typeface="Arial" pitchFamily="34" charset="0"/>
                </a:rPr>
                <a:t>S</a:t>
              </a:r>
              <a:endParaRPr lang="en-US" altLang="ko-KR" sz="7200" b="1" dirty="0">
                <a:solidFill>
                  <a:schemeClr val="accent2"/>
                </a:solidFill>
                <a:latin typeface="Arial Black" panose="020B0A04020102020204" pitchFamily="34" charset="0"/>
                <a:ea typeface="Adobe Song Std L" panose="02020300000000000000" pitchFamily="18" charset="-128"/>
                <a:cs typeface="Arial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D3D5DD2F-03B9-4451-BD92-02FB72360C04}"/>
              </a:ext>
            </a:extLst>
          </p:cNvPr>
          <p:cNvSpPr txBox="1"/>
          <p:nvPr/>
        </p:nvSpPr>
        <p:spPr>
          <a:xfrm>
            <a:off x="9225068" y="5686829"/>
            <a:ext cx="2597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cs typeface="Arial" pitchFamily="34" charset="0"/>
              </a:rPr>
              <a:t>BIG DATA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026" name="Picture 2" descr="stack">
            <a:extLst>
              <a:ext uri="{FF2B5EF4-FFF2-40B4-BE49-F238E27FC236}">
                <a16:creationId xmlns:a16="http://schemas.microsoft.com/office/drawing/2014/main" id="{E269CF2B-61C0-41F6-9A65-021B281C4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5" y="1568996"/>
            <a:ext cx="4987803" cy="1720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D459AA5D-AE8B-4412-B214-270269D18A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32" y="3551747"/>
            <a:ext cx="3856937" cy="2147557"/>
          </a:xfrm>
          <a:prstGeom prst="rect">
            <a:avLst/>
          </a:prstGeom>
        </p:spPr>
      </p:pic>
      <p:sp>
        <p:nvSpPr>
          <p:cNvPr id="33" name="Rounded Rectangle 51">
            <a:extLst>
              <a:ext uri="{FF2B5EF4-FFF2-40B4-BE49-F238E27FC236}">
                <a16:creationId xmlns:a16="http://schemas.microsoft.com/office/drawing/2014/main" id="{78C0B91F-0019-4797-83FC-0B0536A7BFA2}"/>
              </a:ext>
            </a:extLst>
          </p:cNvPr>
          <p:cNvSpPr/>
          <p:nvPr/>
        </p:nvSpPr>
        <p:spPr>
          <a:xfrm rot="16200000" flipH="1">
            <a:off x="477219" y="4013158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4" name="Rounded Rectangle 51">
            <a:extLst>
              <a:ext uri="{FF2B5EF4-FFF2-40B4-BE49-F238E27FC236}">
                <a16:creationId xmlns:a16="http://schemas.microsoft.com/office/drawing/2014/main" id="{6EC1AE21-DE7A-45ED-BE39-5FDCFF4418BD}"/>
              </a:ext>
            </a:extLst>
          </p:cNvPr>
          <p:cNvSpPr/>
          <p:nvPr/>
        </p:nvSpPr>
        <p:spPr>
          <a:xfrm rot="16200000" flipH="1">
            <a:off x="476549" y="4593333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5" name="Rounded Rectangle 51">
            <a:extLst>
              <a:ext uri="{FF2B5EF4-FFF2-40B4-BE49-F238E27FC236}">
                <a16:creationId xmlns:a16="http://schemas.microsoft.com/office/drawing/2014/main" id="{C191E67E-D51A-4DD1-83E0-B9CAF336085B}"/>
              </a:ext>
            </a:extLst>
          </p:cNvPr>
          <p:cNvSpPr/>
          <p:nvPr/>
        </p:nvSpPr>
        <p:spPr>
          <a:xfrm rot="16200000" flipH="1">
            <a:off x="524736" y="5134899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0454763-0D55-4CBD-BAE8-66FD08419C55}"/>
              </a:ext>
            </a:extLst>
          </p:cNvPr>
          <p:cNvSpPr/>
          <p:nvPr/>
        </p:nvSpPr>
        <p:spPr>
          <a:xfrm>
            <a:off x="6442439" y="1550670"/>
            <a:ext cx="1066512" cy="576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başla</a:t>
            </a:r>
          </a:p>
        </p:txBody>
      </p:sp>
      <p:sp>
        <p:nvSpPr>
          <p:cNvPr id="37" name="Dikdörtgen: Tek Köşesi Yuvarlatılmış 36" descr="ghnfghngh">
            <a:extLst>
              <a:ext uri="{FF2B5EF4-FFF2-40B4-BE49-F238E27FC236}">
                <a16:creationId xmlns:a16="http://schemas.microsoft.com/office/drawing/2014/main" id="{1B091E2E-989F-478D-833F-D03B789FD5E0}"/>
              </a:ext>
            </a:extLst>
          </p:cNvPr>
          <p:cNvSpPr/>
          <p:nvPr/>
        </p:nvSpPr>
        <p:spPr>
          <a:xfrm>
            <a:off x="6127879" y="2418582"/>
            <a:ext cx="1666716" cy="594439"/>
          </a:xfrm>
          <a:prstGeom prst="round1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 err="1"/>
              <a:t>Stack</a:t>
            </a:r>
            <a:r>
              <a:rPr lang="tr-TR" sz="1400" dirty="0"/>
              <a:t> genişliği (</a:t>
            </a:r>
            <a:r>
              <a:rPr lang="tr-TR" sz="1400" dirty="0" err="1"/>
              <a:t>derinliklik</a:t>
            </a:r>
            <a:r>
              <a:rPr lang="tr-TR" sz="1400" dirty="0"/>
              <a:t>) belirle.</a:t>
            </a:r>
          </a:p>
        </p:txBody>
      </p:sp>
      <p:cxnSp>
        <p:nvCxnSpPr>
          <p:cNvPr id="12" name="Düz Ok Bağlayıcısı 11">
            <a:extLst>
              <a:ext uri="{FF2B5EF4-FFF2-40B4-BE49-F238E27FC236}">
                <a16:creationId xmlns:a16="http://schemas.microsoft.com/office/drawing/2014/main" id="{64F0185A-0483-40D1-BA76-20A2F1E94D14}"/>
              </a:ext>
            </a:extLst>
          </p:cNvPr>
          <p:cNvCxnSpPr>
            <a:cxnSpLocks/>
            <a:endCxn id="37" idx="0"/>
          </p:cNvCxnSpPr>
          <p:nvPr/>
        </p:nvCxnSpPr>
        <p:spPr>
          <a:xfrm flipH="1">
            <a:off x="6961237" y="2127553"/>
            <a:ext cx="14460" cy="291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Dikdörtgen: Tek Köşesi Yuvarlatılmış 37" descr="ghnfghngh">
            <a:extLst>
              <a:ext uri="{FF2B5EF4-FFF2-40B4-BE49-F238E27FC236}">
                <a16:creationId xmlns:a16="http://schemas.microsoft.com/office/drawing/2014/main" id="{DF173834-12D4-466E-8BFA-708D0DD0BEF2}"/>
              </a:ext>
            </a:extLst>
          </p:cNvPr>
          <p:cNvSpPr/>
          <p:nvPr/>
        </p:nvSpPr>
        <p:spPr>
          <a:xfrm>
            <a:off x="6080202" y="3421821"/>
            <a:ext cx="1790990" cy="520553"/>
          </a:xfrm>
          <a:prstGeom prst="round1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En üstü gösterecek değişkeni belirler</a:t>
            </a:r>
          </a:p>
        </p:txBody>
      </p:sp>
      <p:cxnSp>
        <p:nvCxnSpPr>
          <p:cNvPr id="39" name="Düz Ok Bağlayıcısı 38">
            <a:extLst>
              <a:ext uri="{FF2B5EF4-FFF2-40B4-BE49-F238E27FC236}">
                <a16:creationId xmlns:a16="http://schemas.microsoft.com/office/drawing/2014/main" id="{3B1BD9CA-3E4B-4FB5-AD7E-7180FFD13D3D}"/>
              </a:ext>
            </a:extLst>
          </p:cNvPr>
          <p:cNvCxnSpPr>
            <a:cxnSpLocks/>
          </p:cNvCxnSpPr>
          <p:nvPr/>
        </p:nvCxnSpPr>
        <p:spPr>
          <a:xfrm>
            <a:off x="6955735" y="3013021"/>
            <a:ext cx="0" cy="381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Dikdörtgen: Tek Köşesi Yuvarlatılmış 42" descr="ghnfghngh">
            <a:extLst>
              <a:ext uri="{FF2B5EF4-FFF2-40B4-BE49-F238E27FC236}">
                <a16:creationId xmlns:a16="http://schemas.microsoft.com/office/drawing/2014/main" id="{6B8FF451-8197-4365-A713-87A4C9BD553B}"/>
              </a:ext>
            </a:extLst>
          </p:cNvPr>
          <p:cNvSpPr/>
          <p:nvPr/>
        </p:nvSpPr>
        <p:spPr>
          <a:xfrm>
            <a:off x="6204343" y="4266267"/>
            <a:ext cx="1610940" cy="520553"/>
          </a:xfrm>
          <a:prstGeom prst="round1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 err="1"/>
              <a:t>Verieri</a:t>
            </a:r>
            <a:r>
              <a:rPr lang="tr-TR" sz="1400" dirty="0"/>
              <a:t> tutacak diziyi belirle</a:t>
            </a:r>
          </a:p>
        </p:txBody>
      </p:sp>
      <p:cxnSp>
        <p:nvCxnSpPr>
          <p:cNvPr id="44" name="Düz Ok Bağlayıcısı 43">
            <a:extLst>
              <a:ext uri="{FF2B5EF4-FFF2-40B4-BE49-F238E27FC236}">
                <a16:creationId xmlns:a16="http://schemas.microsoft.com/office/drawing/2014/main" id="{1EB24487-AE0A-46A8-9892-A04D2125DFB5}"/>
              </a:ext>
            </a:extLst>
          </p:cNvPr>
          <p:cNvCxnSpPr>
            <a:cxnSpLocks/>
          </p:cNvCxnSpPr>
          <p:nvPr/>
        </p:nvCxnSpPr>
        <p:spPr>
          <a:xfrm>
            <a:off x="6975697" y="3942374"/>
            <a:ext cx="0" cy="291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Akış Çizelgesi: Önceden Tanımlı İşlem 44">
            <a:extLst>
              <a:ext uri="{FF2B5EF4-FFF2-40B4-BE49-F238E27FC236}">
                <a16:creationId xmlns:a16="http://schemas.microsoft.com/office/drawing/2014/main" id="{6C998FF1-CB2A-4C08-B39D-58794C46D914}"/>
              </a:ext>
            </a:extLst>
          </p:cNvPr>
          <p:cNvSpPr/>
          <p:nvPr/>
        </p:nvSpPr>
        <p:spPr>
          <a:xfrm>
            <a:off x="6080202" y="5349063"/>
            <a:ext cx="2032986" cy="788329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Oluşturulan </a:t>
            </a:r>
            <a:r>
              <a:rPr lang="tr-TR" sz="1400" dirty="0" err="1"/>
              <a:t>stack</a:t>
            </a:r>
            <a:r>
              <a:rPr lang="tr-TR" sz="1400" dirty="0"/>
              <a:t> veri yapısı ile işlemler yap.</a:t>
            </a:r>
          </a:p>
        </p:txBody>
      </p:sp>
      <p:cxnSp>
        <p:nvCxnSpPr>
          <p:cNvPr id="47" name="Düz Ok Bağlayıcısı 46">
            <a:extLst>
              <a:ext uri="{FF2B5EF4-FFF2-40B4-BE49-F238E27FC236}">
                <a16:creationId xmlns:a16="http://schemas.microsoft.com/office/drawing/2014/main" id="{6D896BCF-FDB3-432F-AFCC-1607152F01FF}"/>
              </a:ext>
            </a:extLst>
          </p:cNvPr>
          <p:cNvCxnSpPr>
            <a:cxnSpLocks/>
          </p:cNvCxnSpPr>
          <p:nvPr/>
        </p:nvCxnSpPr>
        <p:spPr>
          <a:xfrm>
            <a:off x="7030332" y="4845158"/>
            <a:ext cx="0" cy="483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049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>
            <a:extLst>
              <a:ext uri="{FF2B5EF4-FFF2-40B4-BE49-F238E27FC236}">
                <a16:creationId xmlns:a16="http://schemas.microsoft.com/office/drawing/2014/main" id="{494122BB-D049-4A5E-8D1C-0F32B602391E}"/>
              </a:ext>
            </a:extLst>
          </p:cNvPr>
          <p:cNvGrpSpPr/>
          <p:nvPr/>
        </p:nvGrpSpPr>
        <p:grpSpPr>
          <a:xfrm>
            <a:off x="-241045" y="-1"/>
            <a:ext cx="8689607" cy="1200329"/>
            <a:chOff x="3964334" y="1897056"/>
            <a:chExt cx="6086700" cy="1200329"/>
          </a:xfrm>
        </p:grpSpPr>
        <p:sp>
          <p:nvSpPr>
            <p:cNvPr id="3" name="TextBox 20">
              <a:extLst>
                <a:ext uri="{FF2B5EF4-FFF2-40B4-BE49-F238E27FC236}">
                  <a16:creationId xmlns:a16="http://schemas.microsoft.com/office/drawing/2014/main" id="{7764759E-7243-41D6-B98B-D9198689A609}"/>
                </a:ext>
              </a:extLst>
            </p:cNvPr>
            <p:cNvSpPr txBox="1"/>
            <p:nvPr/>
          </p:nvSpPr>
          <p:spPr>
            <a:xfrm>
              <a:off x="5152461" y="2174056"/>
              <a:ext cx="4898573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tr-TR" altLang="ko-KR" sz="3600" dirty="0">
                  <a:solidFill>
                    <a:schemeClr val="accent2"/>
                  </a:solidFill>
                  <a:latin typeface="Arial Black" panose="020B0A04020102020204" pitchFamily="34" charset="0"/>
                  <a:cs typeface="Arial" pitchFamily="34" charset="0"/>
                </a:rPr>
                <a:t>Sadece Dizi Kullanarak :</a:t>
              </a:r>
            </a:p>
          </p:txBody>
        </p:sp>
        <p:sp>
          <p:nvSpPr>
            <p:cNvPr id="4" name="TextBox 22">
              <a:extLst>
                <a:ext uri="{FF2B5EF4-FFF2-40B4-BE49-F238E27FC236}">
                  <a16:creationId xmlns:a16="http://schemas.microsoft.com/office/drawing/2014/main" id="{DC0D7CBF-5937-40B7-900D-F24F1FD6DF46}"/>
                </a:ext>
              </a:extLst>
            </p:cNvPr>
            <p:cNvSpPr txBox="1"/>
            <p:nvPr/>
          </p:nvSpPr>
          <p:spPr>
            <a:xfrm>
              <a:off x="3964334" y="1897056"/>
              <a:ext cx="1428068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tr-TR" altLang="ko-KR" sz="7200" b="1" dirty="0">
                  <a:solidFill>
                    <a:schemeClr val="accent2"/>
                  </a:solidFill>
                  <a:latin typeface="Arial Black" panose="020B0A04020102020204" pitchFamily="34" charset="0"/>
                  <a:ea typeface="Adobe Song Std L" panose="02020300000000000000" pitchFamily="18" charset="-128"/>
                  <a:cs typeface="Arial" pitchFamily="34" charset="0"/>
                </a:rPr>
                <a:t>1-</a:t>
              </a:r>
              <a:endParaRPr lang="en-US" altLang="ko-KR" sz="7200" b="1" dirty="0">
                <a:solidFill>
                  <a:schemeClr val="accent2"/>
                </a:solidFill>
                <a:latin typeface="Arial Black" panose="020B0A04020102020204" pitchFamily="34" charset="0"/>
                <a:ea typeface="Adobe Song Std L" panose="02020300000000000000" pitchFamily="18" charset="-128"/>
                <a:cs typeface="Arial" pitchFamily="34" charset="0"/>
              </a:endParaRPr>
            </a:p>
          </p:txBody>
        </p:sp>
      </p:grpSp>
      <p:sp>
        <p:nvSpPr>
          <p:cNvPr id="9" name="Dikdörtgen 8">
            <a:extLst>
              <a:ext uri="{FF2B5EF4-FFF2-40B4-BE49-F238E27FC236}">
                <a16:creationId xmlns:a16="http://schemas.microsoft.com/office/drawing/2014/main" id="{2077D1F8-C2C0-428C-B370-F19819023226}"/>
              </a:ext>
            </a:extLst>
          </p:cNvPr>
          <p:cNvSpPr/>
          <p:nvPr/>
        </p:nvSpPr>
        <p:spPr>
          <a:xfrm>
            <a:off x="242659" y="1183143"/>
            <a:ext cx="4604549" cy="56323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sz="1000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tr-TR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include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tr-TR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tr-TR" sz="10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tr-T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0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>
                <a:solidFill>
                  <a:srgbClr val="6F008A"/>
                </a:solidFill>
                <a:latin typeface="Consolas" panose="020B0609020204030204" pitchFamily="49" charset="0"/>
              </a:rPr>
              <a:t>MAXSIZE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</a:p>
          <a:p>
            <a:r>
              <a:rPr lang="tr-T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stack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tr-TR" sz="1000" dirty="0">
                <a:solidFill>
                  <a:srgbClr val="6F008A"/>
                </a:solidFill>
                <a:latin typeface="Consolas" panose="020B0609020204030204" pitchFamily="49" charset="0"/>
              </a:rPr>
              <a:t>MAXSIZE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tr-T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top = -1;</a:t>
            </a:r>
          </a:p>
          <a:p>
            <a:endParaRPr lang="tr-T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tr-T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isfull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tr-T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peek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tr-T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pop();</a:t>
            </a:r>
          </a:p>
          <a:p>
            <a:r>
              <a:rPr lang="tr-T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push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>
                <a:solidFill>
                  <a:srgbClr val="808080"/>
                </a:solidFill>
                <a:latin typeface="Consolas" panose="020B0609020204030204" pitchFamily="49" charset="0"/>
              </a:rPr>
              <a:t>data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tr-T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tr-TR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Stack</a:t>
            </a:r>
            <a:r>
              <a:rPr lang="tr-TR" sz="1000" dirty="0">
                <a:solidFill>
                  <a:srgbClr val="008000"/>
                </a:solidFill>
                <a:latin typeface="Consolas" panose="020B0609020204030204" pitchFamily="49" charset="0"/>
              </a:rPr>
              <a:t> veri yapısına veri ekleniyor…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push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(3);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push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(5);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push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(9);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push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push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(12);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push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(15);</a:t>
            </a:r>
          </a:p>
          <a:p>
            <a:endParaRPr lang="tr-T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"Element at top of the stack: %d\n"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peek());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tr-TR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Elements</a:t>
            </a:r>
            <a:r>
              <a:rPr lang="tr-TR" sz="1000" dirty="0">
                <a:solidFill>
                  <a:srgbClr val="A31515"/>
                </a:solidFill>
                <a:latin typeface="Consolas" panose="020B0609020204030204" pitchFamily="49" charset="0"/>
              </a:rPr>
              <a:t>: \n"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tr-T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tr-TR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Stack</a:t>
            </a:r>
            <a:r>
              <a:rPr lang="tr-TR" sz="1000" dirty="0">
                <a:solidFill>
                  <a:srgbClr val="008000"/>
                </a:solidFill>
                <a:latin typeface="Consolas" panose="020B0609020204030204" pitchFamily="49" charset="0"/>
              </a:rPr>
              <a:t> verileri ekrana </a:t>
            </a:r>
            <a:r>
              <a:rPr lang="tr-TR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yazıdırılıyor</a:t>
            </a:r>
            <a:r>
              <a:rPr lang="tr-TR" sz="1000" dirty="0">
                <a:solidFill>
                  <a:srgbClr val="008000"/>
                </a:solidFill>
                <a:latin typeface="Consolas" panose="020B0609020204030204" pitchFamily="49" charset="0"/>
              </a:rPr>
              <a:t>. </a:t>
            </a:r>
            <a:r>
              <a:rPr lang="tr-TR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Stack</a:t>
            </a:r>
            <a:r>
              <a:rPr lang="tr-TR" sz="1000" dirty="0">
                <a:solidFill>
                  <a:srgbClr val="008000"/>
                </a:solidFill>
                <a:latin typeface="Consolas" panose="020B0609020204030204" pitchFamily="49" charset="0"/>
              </a:rPr>
              <a:t> boşaltılıyor.</a:t>
            </a:r>
            <a:endParaRPr lang="tr-T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tr-T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data = pop();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0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, data);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tr-T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"Stack full: %s\n"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isfull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 ?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"true"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"false"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"Stack empty: %s\n"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 ?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"true"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"false"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tr-T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F1EEB076-87FA-4716-BBCA-64884E606271}"/>
              </a:ext>
            </a:extLst>
          </p:cNvPr>
          <p:cNvSpPr/>
          <p:nvPr/>
        </p:nvSpPr>
        <p:spPr>
          <a:xfrm>
            <a:off x="5029201" y="1239359"/>
            <a:ext cx="2349623" cy="30162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endParaRPr lang="tr-T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(top == -1)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tr-T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tr-T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isfull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endParaRPr lang="tr-T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(top == </a:t>
            </a:r>
            <a:r>
              <a:rPr lang="tr-TR" sz="1000" dirty="0">
                <a:solidFill>
                  <a:srgbClr val="6F008A"/>
                </a:solidFill>
                <a:latin typeface="Consolas" panose="020B0609020204030204" pitchFamily="49" charset="0"/>
              </a:rPr>
              <a:t>MAXSIZE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tr-T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tr-T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peek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stack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[top];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sz="2000" dirty="0"/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93C0FD13-5D66-4866-B600-43D513F2B452}"/>
              </a:ext>
            </a:extLst>
          </p:cNvPr>
          <p:cNvSpPr/>
          <p:nvPr/>
        </p:nvSpPr>
        <p:spPr>
          <a:xfrm>
            <a:off x="7560817" y="1239359"/>
            <a:ext cx="4480262" cy="36317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pop() {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data;</a:t>
            </a:r>
          </a:p>
          <a:p>
            <a:endParaRPr lang="tr-T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tr-T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data = </a:t>
            </a:r>
            <a:r>
              <a:rPr lang="tr-T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stack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[top];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top = top - 1;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data;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"Could not retrieve data, Stack is empty.\n"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tr-T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push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>
                <a:solidFill>
                  <a:srgbClr val="808080"/>
                </a:solidFill>
                <a:latin typeface="Consolas" panose="020B0609020204030204" pitchFamily="49" charset="0"/>
              </a:rPr>
              <a:t>data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endParaRPr lang="tr-T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tr-T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isfull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top = top + 1;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stack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[top] = </a:t>
            </a:r>
            <a:r>
              <a:rPr lang="tr-TR" sz="1000" dirty="0">
                <a:solidFill>
                  <a:srgbClr val="808080"/>
                </a:solidFill>
                <a:latin typeface="Consolas" panose="020B0609020204030204" pitchFamily="49" charset="0"/>
              </a:rPr>
              <a:t>data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"Could not insert data, Stack is full.\n"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sz="2000" dirty="0"/>
          </a:p>
        </p:txBody>
      </p:sp>
      <p:sp>
        <p:nvSpPr>
          <p:cNvPr id="13" name="Sağ Ayraç 12">
            <a:extLst>
              <a:ext uri="{FF2B5EF4-FFF2-40B4-BE49-F238E27FC236}">
                <a16:creationId xmlns:a16="http://schemas.microsoft.com/office/drawing/2014/main" id="{127CD864-A9EC-4B4B-AB17-69EB5028169C}"/>
              </a:ext>
            </a:extLst>
          </p:cNvPr>
          <p:cNvSpPr/>
          <p:nvPr/>
        </p:nvSpPr>
        <p:spPr>
          <a:xfrm>
            <a:off x="2032986" y="1518082"/>
            <a:ext cx="381740" cy="49714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E210C968-6F28-4860-B472-FCCE6E774DA5}"/>
              </a:ext>
            </a:extLst>
          </p:cNvPr>
          <p:cNvSpPr txBox="1"/>
          <p:nvPr/>
        </p:nvSpPr>
        <p:spPr>
          <a:xfrm>
            <a:off x="2521259" y="1492011"/>
            <a:ext cx="1790327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tr-TR" sz="1400" dirty="0" err="1"/>
              <a:t>Stack</a:t>
            </a:r>
            <a:r>
              <a:rPr lang="tr-TR" sz="1400" dirty="0"/>
              <a:t> veri yapısı belirtiliyor.</a:t>
            </a:r>
          </a:p>
        </p:txBody>
      </p:sp>
      <p:sp>
        <p:nvSpPr>
          <p:cNvPr id="16" name="Sağ Ayraç 15">
            <a:extLst>
              <a:ext uri="{FF2B5EF4-FFF2-40B4-BE49-F238E27FC236}">
                <a16:creationId xmlns:a16="http://schemas.microsoft.com/office/drawing/2014/main" id="{16FF40A5-8A77-4FE2-BCE7-7DE610D7B4C0}"/>
              </a:ext>
            </a:extLst>
          </p:cNvPr>
          <p:cNvSpPr/>
          <p:nvPr/>
        </p:nvSpPr>
        <p:spPr>
          <a:xfrm>
            <a:off x="2032986" y="2250315"/>
            <a:ext cx="381740" cy="49714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132F1540-8E6A-47B2-A68F-E3ED23C3CE94}"/>
              </a:ext>
            </a:extLst>
          </p:cNvPr>
          <p:cNvSpPr txBox="1"/>
          <p:nvPr/>
        </p:nvSpPr>
        <p:spPr>
          <a:xfrm>
            <a:off x="2521259" y="2224244"/>
            <a:ext cx="1790327" cy="73866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tr-TR" sz="1400" dirty="0" err="1"/>
              <a:t>Stack</a:t>
            </a:r>
            <a:r>
              <a:rPr lang="tr-TR" sz="1400" dirty="0"/>
              <a:t> ile ilgili işlemleri oluşturan fonksiyonlar…</a:t>
            </a:r>
          </a:p>
        </p:txBody>
      </p:sp>
      <p:pic>
        <p:nvPicPr>
          <p:cNvPr id="19" name="Resim 18">
            <a:extLst>
              <a:ext uri="{FF2B5EF4-FFF2-40B4-BE49-F238E27FC236}">
                <a16:creationId xmlns:a16="http://schemas.microsoft.com/office/drawing/2014/main" id="{6FA97C81-263B-43CD-A300-887052DE4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005" y="5007006"/>
            <a:ext cx="2539349" cy="168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918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>
            <a:extLst>
              <a:ext uri="{FF2B5EF4-FFF2-40B4-BE49-F238E27FC236}">
                <a16:creationId xmlns:a16="http://schemas.microsoft.com/office/drawing/2014/main" id="{A636AB8E-9B0B-4B27-9468-B70246C2C6EC}"/>
              </a:ext>
            </a:extLst>
          </p:cNvPr>
          <p:cNvSpPr/>
          <p:nvPr/>
        </p:nvSpPr>
        <p:spPr>
          <a:xfrm>
            <a:off x="2829017" y="1351508"/>
            <a:ext cx="62972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tr-TR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include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tr-T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tr-TR" sz="1200" dirty="0" err="1">
                <a:solidFill>
                  <a:srgbClr val="2F4F4F"/>
                </a:solidFill>
                <a:latin typeface="Consolas" panose="020B0609020204030204" pitchFamily="49" charset="0"/>
              </a:rPr>
              <a:t>false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sz="1200" dirty="0" err="1">
                <a:solidFill>
                  <a:srgbClr val="2F4F4F"/>
                </a:solidFill>
                <a:latin typeface="Consolas" panose="020B0609020204030204" pitchFamily="49" charset="0"/>
              </a:rPr>
              <a:t>true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r>
              <a:rPr lang="tr-T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boolean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2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>
                <a:solidFill>
                  <a:srgbClr val="6F008A"/>
                </a:solidFill>
                <a:latin typeface="Consolas" panose="020B0609020204030204" pitchFamily="49" charset="0"/>
              </a:rPr>
              <a:t>STACK_SIZE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</a:p>
          <a:p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data[</a:t>
            </a:r>
            <a:r>
              <a:rPr lang="tr-TR" sz="1200" dirty="0">
                <a:solidFill>
                  <a:srgbClr val="6F008A"/>
                </a:solidFill>
                <a:latin typeface="Consolas" panose="020B0609020204030204" pitchFamily="49" charset="0"/>
              </a:rPr>
              <a:t>STACK_SIZE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]; </a:t>
            </a:r>
            <a:r>
              <a:rPr lang="tr-TR" sz="1200" dirty="0">
                <a:solidFill>
                  <a:srgbClr val="008000"/>
                </a:solidFill>
                <a:latin typeface="Consolas" panose="020B0609020204030204" pitchFamily="49" charset="0"/>
              </a:rPr>
              <a:t>// ihtiyaca göre veri türü değişebilir</a:t>
            </a:r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top;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200" dirty="0">
                <a:solidFill>
                  <a:srgbClr val="008000"/>
                </a:solidFill>
                <a:latin typeface="Consolas" panose="020B0609020204030204" pitchFamily="49" charset="0"/>
              </a:rPr>
              <a:t>/* sürekli eleman ekleme ve silme işlemi yapılacağı için en üstteki</a:t>
            </a:r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200" dirty="0">
                <a:solidFill>
                  <a:srgbClr val="008000"/>
                </a:solidFill>
                <a:latin typeface="Consolas" panose="020B0609020204030204" pitchFamily="49" charset="0"/>
              </a:rPr>
              <a:t>    * elemanın indisini tutan top adında bir değişken tanımladık */</a:t>
            </a:r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tr-T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stack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push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stack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tr-TR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stk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>
                <a:solidFill>
                  <a:srgbClr val="808080"/>
                </a:solidFill>
                <a:latin typeface="Consolas" panose="020B0609020204030204" pitchFamily="49" charset="0"/>
              </a:rPr>
              <a:t>c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reset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stack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tr-TR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stk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boolean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stack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tr-TR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stk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boolean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isFull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stack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tr-TR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stk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pop(</a:t>
            </a:r>
            <a:r>
              <a:rPr lang="tr-T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stack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tr-TR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stk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200" dirty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tr-TR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peek</a:t>
            </a:r>
            <a:r>
              <a:rPr lang="tr-TR" sz="1200" dirty="0">
                <a:solidFill>
                  <a:srgbClr val="008000"/>
                </a:solidFill>
                <a:latin typeface="Consolas" panose="020B0609020204030204" pitchFamily="49" charset="0"/>
              </a:rPr>
              <a:t> işlemi ???*/</a:t>
            </a:r>
          </a:p>
          <a:p>
            <a:endParaRPr lang="tr-TR" sz="12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2" name="Group 19">
            <a:extLst>
              <a:ext uri="{FF2B5EF4-FFF2-40B4-BE49-F238E27FC236}">
                <a16:creationId xmlns:a16="http://schemas.microsoft.com/office/drawing/2014/main" id="{494122BB-D049-4A5E-8D1C-0F32B602391E}"/>
              </a:ext>
            </a:extLst>
          </p:cNvPr>
          <p:cNvGrpSpPr/>
          <p:nvPr/>
        </p:nvGrpSpPr>
        <p:grpSpPr>
          <a:xfrm>
            <a:off x="-241045" y="-1"/>
            <a:ext cx="8689607" cy="1200329"/>
            <a:chOff x="3964334" y="1897056"/>
            <a:chExt cx="6086700" cy="1200329"/>
          </a:xfrm>
        </p:grpSpPr>
        <p:sp>
          <p:nvSpPr>
            <p:cNvPr id="3" name="TextBox 20">
              <a:extLst>
                <a:ext uri="{FF2B5EF4-FFF2-40B4-BE49-F238E27FC236}">
                  <a16:creationId xmlns:a16="http://schemas.microsoft.com/office/drawing/2014/main" id="{7764759E-7243-41D6-B98B-D9198689A609}"/>
                </a:ext>
              </a:extLst>
            </p:cNvPr>
            <p:cNvSpPr txBox="1"/>
            <p:nvPr/>
          </p:nvSpPr>
          <p:spPr>
            <a:xfrm>
              <a:off x="5152461" y="2174056"/>
              <a:ext cx="4898573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tr-TR" altLang="ko-KR" sz="3600" dirty="0" err="1">
                  <a:solidFill>
                    <a:schemeClr val="accent2"/>
                  </a:solidFill>
                  <a:latin typeface="Arial Black" panose="020B0A04020102020204" pitchFamily="34" charset="0"/>
                  <a:cs typeface="Arial" pitchFamily="34" charset="0"/>
                </a:rPr>
                <a:t>Struct</a:t>
              </a:r>
              <a:r>
                <a:rPr lang="tr-TR" altLang="ko-KR" sz="3600" dirty="0">
                  <a:solidFill>
                    <a:schemeClr val="accent2"/>
                  </a:solidFill>
                  <a:latin typeface="Arial Black" panose="020B0A04020102020204" pitchFamily="34" charset="0"/>
                  <a:cs typeface="Arial" pitchFamily="34" charset="0"/>
                </a:rPr>
                <a:t> Kullanarak :</a:t>
              </a:r>
            </a:p>
          </p:txBody>
        </p:sp>
        <p:sp>
          <p:nvSpPr>
            <p:cNvPr id="4" name="TextBox 22">
              <a:extLst>
                <a:ext uri="{FF2B5EF4-FFF2-40B4-BE49-F238E27FC236}">
                  <a16:creationId xmlns:a16="http://schemas.microsoft.com/office/drawing/2014/main" id="{DC0D7CBF-5937-40B7-900D-F24F1FD6DF46}"/>
                </a:ext>
              </a:extLst>
            </p:cNvPr>
            <p:cNvSpPr txBox="1"/>
            <p:nvPr/>
          </p:nvSpPr>
          <p:spPr>
            <a:xfrm>
              <a:off x="3964334" y="1897056"/>
              <a:ext cx="1428068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tr-TR" altLang="ko-KR" sz="7200" b="1" dirty="0">
                  <a:solidFill>
                    <a:schemeClr val="accent2"/>
                  </a:solidFill>
                  <a:latin typeface="Arial Black" panose="020B0A04020102020204" pitchFamily="34" charset="0"/>
                  <a:ea typeface="Adobe Song Std L" panose="02020300000000000000" pitchFamily="18" charset="-128"/>
                  <a:cs typeface="Arial" pitchFamily="34" charset="0"/>
                </a:rPr>
                <a:t>2-</a:t>
              </a:r>
              <a:endParaRPr lang="en-US" altLang="ko-KR" sz="7200" b="1" dirty="0">
                <a:solidFill>
                  <a:schemeClr val="accent2"/>
                </a:solidFill>
                <a:latin typeface="Arial Black" panose="020B0A04020102020204" pitchFamily="34" charset="0"/>
                <a:ea typeface="Adobe Song Std L" panose="02020300000000000000" pitchFamily="18" charset="-128"/>
                <a:cs typeface="Arial" pitchFamily="34" charset="0"/>
              </a:endParaRPr>
            </a:p>
          </p:txBody>
        </p:sp>
      </p:grpSp>
      <p:sp>
        <p:nvSpPr>
          <p:cNvPr id="13" name="Sağ Ayraç 12">
            <a:extLst>
              <a:ext uri="{FF2B5EF4-FFF2-40B4-BE49-F238E27FC236}">
                <a16:creationId xmlns:a16="http://schemas.microsoft.com/office/drawing/2014/main" id="{127CD864-A9EC-4B4B-AB17-69EB5028169C}"/>
              </a:ext>
            </a:extLst>
          </p:cNvPr>
          <p:cNvSpPr/>
          <p:nvPr/>
        </p:nvSpPr>
        <p:spPr>
          <a:xfrm>
            <a:off x="5786761" y="3933622"/>
            <a:ext cx="525262" cy="7386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E210C968-6F28-4860-B472-FCCE6E774DA5}"/>
              </a:ext>
            </a:extLst>
          </p:cNvPr>
          <p:cNvSpPr txBox="1"/>
          <p:nvPr/>
        </p:nvSpPr>
        <p:spPr>
          <a:xfrm>
            <a:off x="9481353" y="2459116"/>
            <a:ext cx="1790327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tr-TR" sz="1400" dirty="0" err="1"/>
              <a:t>Stack</a:t>
            </a:r>
            <a:r>
              <a:rPr lang="tr-TR" sz="1400" dirty="0"/>
              <a:t> veri yapısı </a:t>
            </a:r>
            <a:r>
              <a:rPr lang="tr-TR" sz="1400" dirty="0" err="1"/>
              <a:t>struct</a:t>
            </a:r>
            <a:r>
              <a:rPr lang="tr-TR" sz="1400" dirty="0"/>
              <a:t> tanımlaması</a:t>
            </a:r>
          </a:p>
        </p:txBody>
      </p:sp>
      <p:sp>
        <p:nvSpPr>
          <p:cNvPr id="16" name="Sağ Ayraç 15">
            <a:extLst>
              <a:ext uri="{FF2B5EF4-FFF2-40B4-BE49-F238E27FC236}">
                <a16:creationId xmlns:a16="http://schemas.microsoft.com/office/drawing/2014/main" id="{16FF40A5-8A77-4FE2-BCE7-7DE610D7B4C0}"/>
              </a:ext>
            </a:extLst>
          </p:cNvPr>
          <p:cNvSpPr/>
          <p:nvPr/>
        </p:nvSpPr>
        <p:spPr>
          <a:xfrm>
            <a:off x="8935375" y="2459116"/>
            <a:ext cx="381740" cy="6928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132F1540-8E6A-47B2-A68F-E3ED23C3CE94}"/>
              </a:ext>
            </a:extLst>
          </p:cNvPr>
          <p:cNvSpPr txBox="1"/>
          <p:nvPr/>
        </p:nvSpPr>
        <p:spPr>
          <a:xfrm>
            <a:off x="6559122" y="3933622"/>
            <a:ext cx="1790327" cy="73866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tr-TR" sz="1400" dirty="0" err="1"/>
              <a:t>Stack</a:t>
            </a:r>
            <a:r>
              <a:rPr lang="tr-TR" sz="1400" dirty="0"/>
              <a:t> ile ilgili işlemleri oluşturan fonksiyonlar…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4C5F6131-9775-4166-BA73-82F0056BA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46" y="2232169"/>
            <a:ext cx="1958510" cy="1341236"/>
          </a:xfrm>
          <a:prstGeom prst="rect">
            <a:avLst/>
          </a:prstGeom>
        </p:spPr>
      </p:pic>
      <p:sp>
        <p:nvSpPr>
          <p:cNvPr id="18" name="Metin kutusu 17">
            <a:extLst>
              <a:ext uri="{FF2B5EF4-FFF2-40B4-BE49-F238E27FC236}">
                <a16:creationId xmlns:a16="http://schemas.microsoft.com/office/drawing/2014/main" id="{F28661A0-2ACF-4CC2-98A8-1EEC1B4282B8}"/>
              </a:ext>
            </a:extLst>
          </p:cNvPr>
          <p:cNvSpPr txBox="1"/>
          <p:nvPr/>
        </p:nvSpPr>
        <p:spPr>
          <a:xfrm>
            <a:off x="383468" y="1561953"/>
            <a:ext cx="1790327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tr-TR" sz="1400" dirty="0" err="1"/>
              <a:t>Stack</a:t>
            </a:r>
            <a:r>
              <a:rPr lang="tr-TR" sz="1400" dirty="0"/>
              <a:t> veri yapısı</a:t>
            </a:r>
          </a:p>
        </p:txBody>
      </p:sp>
    </p:spTree>
    <p:extLst>
      <p:ext uri="{BB962C8B-B14F-4D97-AF65-F5344CB8AC3E}">
        <p14:creationId xmlns:p14="http://schemas.microsoft.com/office/powerpoint/2010/main" val="129729953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F47758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4148</TotalTime>
  <Words>3346</Words>
  <Application>Microsoft Office PowerPoint</Application>
  <PresentationFormat>Geniş ekran</PresentationFormat>
  <Paragraphs>594</Paragraphs>
  <Slides>28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3</vt:i4>
      </vt:variant>
      <vt:variant>
        <vt:lpstr>Slayt Başlıkları</vt:lpstr>
      </vt:variant>
      <vt:variant>
        <vt:i4>28</vt:i4>
      </vt:variant>
    </vt:vector>
  </HeadingPairs>
  <TitlesOfParts>
    <vt:vector size="37" baseType="lpstr">
      <vt:lpstr>Arial</vt:lpstr>
      <vt:lpstr>Arial Black</vt:lpstr>
      <vt:lpstr>Consolas</vt:lpstr>
      <vt:lpstr>Courier New</vt:lpstr>
      <vt:lpstr>Roboto</vt:lpstr>
      <vt:lpstr>segoe ui</vt:lpstr>
      <vt:lpstr>Cover and End Slide Master</vt:lpstr>
      <vt:lpstr>Contents Slide Master</vt:lpstr>
      <vt:lpstr>Section Break Slide Master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ilyas</cp:lastModifiedBy>
  <cp:revision>178</cp:revision>
  <dcterms:created xsi:type="dcterms:W3CDTF">2019-01-14T06:35:35Z</dcterms:created>
  <dcterms:modified xsi:type="dcterms:W3CDTF">2021-12-05T13:14:24Z</dcterms:modified>
</cp:coreProperties>
</file>