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81EDC496-2D9A-41F4-8C26-931DD096408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17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8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84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8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5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42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30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95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2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94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59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6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79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3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17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96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48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96ED-CF32-4490-B388-37822596EACF}" type="datetimeFigureOut">
              <a:rPr lang="tr-TR" smtClean="0"/>
              <a:t>21.10.2020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5E93-468A-4EB8-A1F8-9D30E59F4F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9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11831" y="2733709"/>
            <a:ext cx="8627451" cy="1373070"/>
          </a:xfrm>
        </p:spPr>
        <p:txBody>
          <a:bodyPr/>
          <a:lstStyle/>
          <a:p>
            <a:r>
              <a:rPr lang="tr-TR" dirty="0" smtClean="0"/>
              <a:t>C Dinamik Bellek Yönetimi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malloc</a:t>
            </a:r>
            <a:r>
              <a:rPr lang="tr-TR" dirty="0" smtClean="0"/>
              <a:t>(), </a:t>
            </a:r>
            <a:r>
              <a:rPr lang="tr-TR" dirty="0" err="1" smtClean="0"/>
              <a:t>calloc</a:t>
            </a:r>
            <a:r>
              <a:rPr lang="tr-TR" dirty="0" smtClean="0"/>
              <a:t>(), </a:t>
            </a:r>
            <a:r>
              <a:rPr lang="tr-TR" dirty="0" err="1" smtClean="0"/>
              <a:t>realloc</a:t>
            </a:r>
            <a:r>
              <a:rPr lang="tr-TR" dirty="0" smtClean="0"/>
              <a:t>(), </a:t>
            </a:r>
            <a:r>
              <a:rPr lang="tr-TR" dirty="0" err="1" smtClean="0"/>
              <a:t>free</a:t>
            </a:r>
            <a:r>
              <a:rPr lang="tr-TR" dirty="0" smtClean="0"/>
              <a:t>()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45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– Statik Diziler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98097" y="2248048"/>
            <a:ext cx="1901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0" u="sng" dirty="0" smtClean="0">
                <a:solidFill>
                  <a:schemeClr val="tx1">
                    <a:lumMod val="95000"/>
                  </a:schemeClr>
                </a:solidFill>
                <a:effectLst/>
                <a:latin typeface="Lato"/>
              </a:rPr>
              <a:t>Statik Dizi</a:t>
            </a:r>
            <a:endParaRPr lang="tr-TR" sz="2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98097" y="3000192"/>
            <a:ext cx="478358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tr-TR" b="0" i="0" dirty="0" smtClean="0">
                <a:solidFill>
                  <a:schemeClr val="bg1"/>
                </a:solidFill>
                <a:effectLst/>
                <a:latin typeface="Lato"/>
              </a:rPr>
              <a:t>Bir C programını yazarken; </a:t>
            </a:r>
          </a:p>
          <a:p>
            <a:pPr algn="just"/>
            <a:r>
              <a:rPr lang="tr-TR" b="0" i="0" dirty="0" smtClean="0">
                <a:solidFill>
                  <a:schemeClr val="bg1"/>
                </a:solidFill>
                <a:effectLst/>
                <a:latin typeface="Lato"/>
              </a:rPr>
              <a:t>dizinin boyutu ve kaç elemanlı olduğunu programın başında belirtilirse, derleyici o dizi için gereken bellek alanını program sonlanıncaya kadar saklı tutar ve bellek alanı başka bir şey için kullanılmaz. </a:t>
            </a:r>
          </a:p>
          <a:p>
            <a:pPr algn="just"/>
            <a:r>
              <a:rPr lang="tr-TR" b="0" i="0" dirty="0" smtClean="0">
                <a:solidFill>
                  <a:schemeClr val="bg1"/>
                </a:solidFill>
                <a:effectLst/>
                <a:latin typeface="Lato"/>
              </a:rPr>
              <a:t>Bu tür dizilere </a:t>
            </a:r>
            <a:r>
              <a:rPr lang="tr-TR" b="1" i="0" dirty="0" smtClean="0">
                <a:solidFill>
                  <a:schemeClr val="bg1"/>
                </a:solidFill>
                <a:effectLst/>
                <a:latin typeface="Lato"/>
              </a:rPr>
              <a:t>statik dizi </a:t>
            </a:r>
            <a:r>
              <a:rPr lang="tr-TR" b="0" i="0" dirty="0" smtClean="0">
                <a:solidFill>
                  <a:schemeClr val="bg1"/>
                </a:solidFill>
                <a:effectLst/>
                <a:latin typeface="Lato"/>
              </a:rPr>
              <a:t>denir.  </a:t>
            </a:r>
          </a:p>
          <a:p>
            <a:pPr algn="just"/>
            <a:r>
              <a:rPr lang="tr-TR" b="0" i="0" dirty="0" smtClean="0">
                <a:solidFill>
                  <a:schemeClr val="bg1"/>
                </a:solidFill>
                <a:effectLst/>
                <a:latin typeface="Lato"/>
              </a:rPr>
              <a:t>Statik dizinin boyutuna programın çalışması esnasında herhangi bir müdahalede bulunamayız.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818837" y="2325317"/>
            <a:ext cx="2319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u="sng" dirty="0">
                <a:solidFill>
                  <a:schemeClr val="tx1">
                    <a:lumMod val="95000"/>
                  </a:schemeClr>
                </a:solidFill>
                <a:latin typeface="Lato"/>
              </a:rPr>
              <a:t>Dinamik Dizi</a:t>
            </a:r>
          </a:p>
        </p:txBody>
      </p:sp>
      <p:sp>
        <p:nvSpPr>
          <p:cNvPr id="7" name="Dikdörtgen 6"/>
          <p:cNvSpPr/>
          <p:nvPr/>
        </p:nvSpPr>
        <p:spPr>
          <a:xfrm>
            <a:off x="6818837" y="3000192"/>
            <a:ext cx="484950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tr-TR" dirty="0">
                <a:solidFill>
                  <a:schemeClr val="bg1"/>
                </a:solidFill>
                <a:latin typeface="Lato"/>
              </a:rPr>
              <a:t>Program çalışırken bir dizinin boyutu ve eleman </a:t>
            </a:r>
            <a:r>
              <a:rPr lang="tr-TR" dirty="0" smtClean="0">
                <a:solidFill>
                  <a:schemeClr val="bg1"/>
                </a:solidFill>
                <a:latin typeface="Lato"/>
              </a:rPr>
              <a:t>sayısı çalışma anında ihtiyaca göre bazı </a:t>
            </a:r>
            <a:r>
              <a:rPr lang="tr-TR" dirty="0">
                <a:solidFill>
                  <a:schemeClr val="bg1"/>
                </a:solidFill>
                <a:latin typeface="Lato"/>
              </a:rPr>
              <a:t>yöntemler kullanılarak değiştirilebilir. </a:t>
            </a:r>
            <a:r>
              <a:rPr lang="tr-TR" dirty="0">
                <a:solidFill>
                  <a:schemeClr val="bg1"/>
                </a:solidFill>
                <a:latin typeface="Lato"/>
              </a:rPr>
              <a:t>Bu tür dizilere </a:t>
            </a:r>
            <a:r>
              <a:rPr lang="tr-TR" b="1" dirty="0">
                <a:solidFill>
                  <a:schemeClr val="bg1"/>
                </a:solidFill>
                <a:latin typeface="Lato"/>
              </a:rPr>
              <a:t>dinamik dizi</a:t>
            </a:r>
            <a:r>
              <a:rPr lang="tr-TR" dirty="0">
                <a:solidFill>
                  <a:schemeClr val="bg1"/>
                </a:solidFill>
                <a:latin typeface="Lato"/>
              </a:rPr>
              <a:t>  denir.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498097" y="6088785"/>
            <a:ext cx="15568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tr-TR" dirty="0" err="1">
                <a:solidFill>
                  <a:schemeClr val="bg1"/>
                </a:solidFill>
                <a:latin typeface="Lato"/>
              </a:rPr>
              <a:t>char</a:t>
            </a:r>
            <a:r>
              <a:rPr lang="tr-TR" dirty="0">
                <a:solidFill>
                  <a:schemeClr val="bg1"/>
                </a:solidFill>
                <a:latin typeface="Lato"/>
              </a:rPr>
              <a:t> isim[20];</a:t>
            </a:r>
          </a:p>
        </p:txBody>
      </p:sp>
      <p:sp>
        <p:nvSpPr>
          <p:cNvPr id="9" name="Dikdörtgen 8"/>
          <p:cNvSpPr/>
          <p:nvPr/>
        </p:nvSpPr>
        <p:spPr>
          <a:xfrm>
            <a:off x="6818837" y="5350121"/>
            <a:ext cx="523213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Dinamik bellek yönetimi ile programın çalışma sırasında işletim sistemine danışarak sürekli bellek bölgeleri tahsis ederiz.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6818837" y="4352176"/>
            <a:ext cx="4986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double</a:t>
            </a:r>
            <a:r>
              <a:rPr lang="tr-TR" dirty="0" smtClean="0"/>
              <a:t> * </a:t>
            </a:r>
            <a:r>
              <a:rPr lang="tr-TR" dirty="0" err="1" smtClean="0"/>
              <a:t>ptd</a:t>
            </a:r>
            <a:r>
              <a:rPr lang="tr-TR" dirty="0" smtClean="0"/>
              <a:t>;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ptd</a:t>
            </a:r>
            <a:r>
              <a:rPr lang="tr-TR" dirty="0" smtClean="0"/>
              <a:t> = (</a:t>
            </a:r>
            <a:r>
              <a:rPr lang="tr-TR" dirty="0" err="1" smtClean="0"/>
              <a:t>double</a:t>
            </a:r>
            <a:r>
              <a:rPr lang="tr-TR" dirty="0" smtClean="0"/>
              <a:t> *) </a:t>
            </a:r>
            <a:r>
              <a:rPr lang="tr-TR" dirty="0" err="1" smtClean="0"/>
              <a:t>malloc</a:t>
            </a:r>
            <a:r>
              <a:rPr lang="tr-TR" dirty="0" smtClean="0"/>
              <a:t>(30 * </a:t>
            </a:r>
            <a:r>
              <a:rPr lang="tr-TR" dirty="0" err="1" smtClean="0"/>
              <a:t>sizeof</a:t>
            </a:r>
            <a:r>
              <a:rPr lang="tr-TR" dirty="0" smtClean="0"/>
              <a:t>(</a:t>
            </a:r>
            <a:r>
              <a:rPr lang="tr-TR" dirty="0" err="1" smtClean="0"/>
              <a:t>double</a:t>
            </a:r>
            <a:r>
              <a:rPr lang="tr-TR" dirty="0" smtClean="0"/>
              <a:t>));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99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92610" y="2205961"/>
            <a:ext cx="465234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ve C++ programlama dillerinde bellek yönetimi </a:t>
            </a:r>
            <a:r>
              <a:rPr lang="tr-TR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derleme ve çalışma zamanı </a:t>
            </a:r>
            <a:r>
              <a:rPr lang="tr-TR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olmak üzere iki farklı zamanda olur.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775855" y="1056387"/>
            <a:ext cx="4956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/>
              <a:t>Dinamik – Statik Diziler</a:t>
            </a:r>
            <a:endParaRPr lang="tr-TR" sz="3600" dirty="0"/>
          </a:p>
        </p:txBody>
      </p:sp>
      <p:sp>
        <p:nvSpPr>
          <p:cNvPr id="7" name="Dikdörtgen 6"/>
          <p:cNvSpPr/>
          <p:nvPr/>
        </p:nvSpPr>
        <p:spPr>
          <a:xfrm>
            <a:off x="5213446" y="2205961"/>
            <a:ext cx="6978554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elemanSayisi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elemanSayisi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"Bellek </a:t>
            </a:r>
            <a:r>
              <a:rPr lang="tr-TR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miktari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:%d </a:t>
            </a:r>
            <a:r>
              <a:rPr lang="tr-TR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Byte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"Eleman </a:t>
            </a:r>
            <a:r>
              <a:rPr lang="tr-TR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sayisi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:%d elaman"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pic>
        <p:nvPicPr>
          <p:cNvPr id="8" name="Resim 7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52" y="4693379"/>
            <a:ext cx="2804553" cy="601952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343203" y="3867954"/>
            <a:ext cx="4685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sizeof</a:t>
            </a:r>
            <a:r>
              <a:rPr lang="tr-TR" dirty="0" smtClean="0"/>
              <a:t>() operatörü bir değişkenin </a:t>
            </a:r>
            <a:r>
              <a:rPr lang="tr-TR" dirty="0" err="1" smtClean="0"/>
              <a:t>Byte</a:t>
            </a:r>
            <a:r>
              <a:rPr lang="tr-TR" dirty="0" smtClean="0"/>
              <a:t> olarak genişliğini verir. </a:t>
            </a:r>
          </a:p>
          <a:p>
            <a:r>
              <a:rPr lang="tr-TR" dirty="0" smtClean="0"/>
              <a:t>Bir dizinin eleman sayısını bulmak için dizinin toplam </a:t>
            </a:r>
            <a:r>
              <a:rPr lang="tr-TR" dirty="0" err="1" smtClean="0"/>
              <a:t>byte</a:t>
            </a:r>
            <a:r>
              <a:rPr lang="tr-TR" dirty="0" smtClean="0"/>
              <a:t> cinsinden genişliğinin, dizinin türüne ait </a:t>
            </a:r>
            <a:r>
              <a:rPr lang="tr-TR" dirty="0" err="1" smtClean="0"/>
              <a:t>byte</a:t>
            </a:r>
            <a:r>
              <a:rPr lang="tr-TR" dirty="0" smtClean="0"/>
              <a:t> cinsinden genişliğe bölünmesi gerekir.</a:t>
            </a:r>
          </a:p>
          <a:p>
            <a:endParaRPr lang="tr-TR" dirty="0"/>
          </a:p>
          <a:p>
            <a:r>
              <a:rPr lang="tr-TR" dirty="0" err="1" smtClean="0"/>
              <a:t>elemanSayısı</a:t>
            </a:r>
            <a:r>
              <a:rPr lang="tr-TR" dirty="0" smtClean="0"/>
              <a:t>= </a:t>
            </a:r>
            <a:r>
              <a:rPr lang="tr-TR" dirty="0" err="1" smtClean="0"/>
              <a:t>diziToplamByte</a:t>
            </a:r>
            <a:r>
              <a:rPr lang="tr-TR" dirty="0" smtClean="0"/>
              <a:t>/</a:t>
            </a:r>
            <a:r>
              <a:rPr lang="tr-TR" dirty="0" err="1" smtClean="0"/>
              <a:t>turByte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83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fonksiyonlar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08572" y="2134626"/>
            <a:ext cx="255069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2000" dirty="0" err="1">
                <a:solidFill>
                  <a:srgbClr val="27292B"/>
                </a:solidFill>
                <a:latin typeface="Lato"/>
              </a:rPr>
              <a:t>m</a:t>
            </a:r>
            <a:r>
              <a:rPr lang="tr-TR" sz="2000" b="0" i="0" dirty="0" err="1" smtClean="0">
                <a:solidFill>
                  <a:srgbClr val="27292B"/>
                </a:solidFill>
                <a:effectLst/>
                <a:latin typeface="Lato"/>
              </a:rPr>
              <a:t>alloc</a:t>
            </a:r>
            <a:r>
              <a:rPr lang="tr-TR" sz="2000" b="0" i="0" dirty="0" smtClean="0">
                <a:solidFill>
                  <a:srgbClr val="27292B"/>
                </a:solidFill>
                <a:effectLst/>
                <a:latin typeface="Lato"/>
              </a:rPr>
              <a:t>() Fonksiyonu:</a:t>
            </a: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408572" y="2825500"/>
            <a:ext cx="449418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b="0" i="0" dirty="0" smtClean="0">
                <a:solidFill>
                  <a:srgbClr val="27292B"/>
                </a:solidFill>
                <a:effectLst/>
                <a:latin typeface="Lato"/>
              </a:rPr>
              <a:t>Belirlediğimiz miktarda bir alanın bellekte ayrılmasını sağlar ve bu alanın başlangıç adresini  tutan bir </a:t>
            </a:r>
            <a:r>
              <a:rPr lang="tr-TR" sz="1600" b="1" i="0" dirty="0" smtClean="0">
                <a:solidFill>
                  <a:srgbClr val="27292B"/>
                </a:solidFill>
                <a:effectLst/>
                <a:latin typeface="Lato"/>
              </a:rPr>
              <a:t>işaretçi döndürür. </a:t>
            </a:r>
          </a:p>
          <a:p>
            <a:endParaRPr lang="tr-TR" sz="1600" b="1" i="0" dirty="0" smtClean="0">
              <a:solidFill>
                <a:srgbClr val="27292B"/>
              </a:solidFill>
              <a:effectLst/>
              <a:latin typeface="Lato"/>
            </a:endParaRPr>
          </a:p>
          <a:p>
            <a:r>
              <a:rPr lang="tr-TR" sz="1600" b="0" i="0" dirty="0" smtClean="0">
                <a:solidFill>
                  <a:srgbClr val="27292B"/>
                </a:solidFill>
                <a:effectLst/>
                <a:latin typeface="Lato"/>
              </a:rPr>
              <a:t>Biz bu bellek alanını </a:t>
            </a:r>
            <a:r>
              <a:rPr lang="tr-TR" sz="1600" b="0" i="0" dirty="0" err="1" smtClean="0">
                <a:solidFill>
                  <a:srgbClr val="27292B"/>
                </a:solidFill>
                <a:effectLst/>
                <a:latin typeface="Lato"/>
              </a:rPr>
              <a:t>free</a:t>
            </a:r>
            <a:r>
              <a:rPr lang="tr-TR" sz="1600" b="0" i="0" dirty="0" smtClean="0">
                <a:solidFill>
                  <a:srgbClr val="27292B"/>
                </a:solidFill>
                <a:effectLst/>
                <a:latin typeface="Lato"/>
              </a:rPr>
              <a:t>() fonksiyonu ile boşaltmadığımız sürece işletim sistemi bu bellek alanına dokunmaz.</a:t>
            </a:r>
            <a:endParaRPr lang="tr-TR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6926" y="5090183"/>
            <a:ext cx="4241552" cy="366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b="1" dirty="0" err="1">
                <a:solidFill>
                  <a:srgbClr val="27292B"/>
                </a:solidFill>
                <a:latin typeface="Lato"/>
              </a:rPr>
              <a:t>ptr</a:t>
            </a:r>
            <a:r>
              <a:rPr lang="tr-TR" b="1" dirty="0">
                <a:solidFill>
                  <a:srgbClr val="27292B"/>
                </a:solidFill>
                <a:latin typeface="Lato"/>
              </a:rPr>
              <a:t> = (</a:t>
            </a:r>
            <a:r>
              <a:rPr lang="tr-TR" b="1" dirty="0" err="1">
                <a:solidFill>
                  <a:srgbClr val="27292B"/>
                </a:solidFill>
                <a:latin typeface="Lato"/>
              </a:rPr>
              <a:t>cast-type</a:t>
            </a:r>
            <a:r>
              <a:rPr lang="tr-TR" b="1" dirty="0">
                <a:solidFill>
                  <a:srgbClr val="27292B"/>
                </a:solidFill>
                <a:latin typeface="Lato"/>
              </a:rPr>
              <a:t>*) </a:t>
            </a:r>
            <a:r>
              <a:rPr lang="tr-TR" b="1" dirty="0" err="1">
                <a:solidFill>
                  <a:srgbClr val="27292B"/>
                </a:solidFill>
                <a:latin typeface="Lato"/>
              </a:rPr>
              <a:t>malloc</a:t>
            </a:r>
            <a:r>
              <a:rPr lang="tr-TR" b="1" dirty="0">
                <a:solidFill>
                  <a:srgbClr val="27292B"/>
                </a:solidFill>
                <a:latin typeface="Lato"/>
              </a:rPr>
              <a:t>(</a:t>
            </a:r>
            <a:r>
              <a:rPr lang="tr-TR" b="1" dirty="0" err="1">
                <a:solidFill>
                  <a:srgbClr val="27292B"/>
                </a:solidFill>
                <a:latin typeface="Lato"/>
              </a:rPr>
              <a:t>byte</a:t>
            </a:r>
            <a:r>
              <a:rPr lang="tr-TR" b="1" dirty="0">
                <a:solidFill>
                  <a:srgbClr val="27292B"/>
                </a:solidFill>
                <a:latin typeface="Lato"/>
              </a:rPr>
              <a:t>-size)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66926" y="5861022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 err="1">
                <a:latin typeface="Roboto"/>
              </a:rPr>
              <a:t>i</a:t>
            </a:r>
            <a:r>
              <a:rPr lang="tr-TR" b="1" i="1" dirty="0" err="1" smtClean="0">
                <a:effectLst/>
                <a:latin typeface="Roboto"/>
              </a:rPr>
              <a:t>nt</a:t>
            </a:r>
            <a:r>
              <a:rPr lang="tr-TR" b="1" i="1" dirty="0" smtClean="0">
                <a:effectLst/>
                <a:latin typeface="Roboto"/>
              </a:rPr>
              <a:t> *</a:t>
            </a:r>
            <a:r>
              <a:rPr lang="tr-TR" b="1" i="1" dirty="0" err="1" smtClean="0">
                <a:effectLst/>
                <a:latin typeface="Roboto"/>
              </a:rPr>
              <a:t>ptr</a:t>
            </a:r>
            <a:r>
              <a:rPr lang="tr-TR" b="1" i="1" dirty="0" smtClean="0">
                <a:effectLst/>
                <a:latin typeface="Roboto"/>
              </a:rPr>
              <a:t> = (</a:t>
            </a:r>
            <a:r>
              <a:rPr lang="tr-TR" b="1" i="1" dirty="0" err="1" smtClean="0">
                <a:effectLst/>
                <a:latin typeface="Roboto"/>
              </a:rPr>
              <a:t>int</a:t>
            </a:r>
            <a:r>
              <a:rPr lang="tr-TR" b="1" i="1" dirty="0" smtClean="0">
                <a:effectLst/>
                <a:latin typeface="Roboto"/>
              </a:rPr>
              <a:t>*) </a:t>
            </a:r>
            <a:r>
              <a:rPr lang="tr-TR" b="1" i="1" dirty="0" err="1" smtClean="0">
                <a:effectLst/>
                <a:latin typeface="Roboto"/>
              </a:rPr>
              <a:t>malloc</a:t>
            </a:r>
            <a:r>
              <a:rPr lang="tr-TR" b="1" i="1" dirty="0" smtClean="0">
                <a:effectLst/>
                <a:latin typeface="Roboto"/>
              </a:rPr>
              <a:t>(100 * </a:t>
            </a:r>
            <a:r>
              <a:rPr lang="tr-TR" b="1" i="1" dirty="0" err="1" smtClean="0">
                <a:effectLst/>
                <a:latin typeface="Roboto"/>
              </a:rPr>
              <a:t>sizeof</a:t>
            </a:r>
            <a:r>
              <a:rPr lang="tr-TR" b="1" i="1" dirty="0" smtClean="0">
                <a:effectLst/>
                <a:latin typeface="Roboto"/>
              </a:rPr>
              <a:t>(</a:t>
            </a:r>
            <a:r>
              <a:rPr lang="tr-TR" b="1" i="1" dirty="0" err="1" smtClean="0">
                <a:effectLst/>
                <a:latin typeface="Roboto"/>
              </a:rPr>
              <a:t>int</a:t>
            </a:r>
            <a:r>
              <a:rPr lang="tr-TR" b="1" i="1" dirty="0" smtClean="0">
                <a:effectLst/>
                <a:latin typeface="Roboto"/>
              </a:rPr>
              <a:t>));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5487251" y="2260036"/>
            <a:ext cx="6400800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elemanSayisi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elemanSayisi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nBellek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miktari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:%d </a:t>
            </a:r>
            <a:r>
              <a:rPr lang="tr-TR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Byte</a:t>
            </a:r>
            <a:r>
              <a:rPr lang="tr-TR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Eleman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sayisi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:%d"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pic>
        <p:nvPicPr>
          <p:cNvPr id="10" name="Resim 9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11" y="4945808"/>
            <a:ext cx="2551438" cy="6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tr-TR" dirty="0" smtClean="0"/>
              <a:t>Kullanılan fonksiyonlar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18448" y="2105627"/>
            <a:ext cx="5427259" cy="26161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rgbClr val="27292B"/>
                </a:solidFill>
                <a:latin typeface="Lato"/>
              </a:rPr>
              <a:t>c</a:t>
            </a:r>
            <a:r>
              <a:rPr lang="tr-TR" sz="2000" b="1" i="0" dirty="0" err="1" smtClean="0">
                <a:solidFill>
                  <a:srgbClr val="27292B"/>
                </a:solidFill>
                <a:effectLst/>
                <a:latin typeface="Lato"/>
              </a:rPr>
              <a:t>alloc</a:t>
            </a:r>
            <a:r>
              <a:rPr lang="tr-TR" sz="2000" b="1" i="0" dirty="0" smtClean="0">
                <a:solidFill>
                  <a:srgbClr val="27292B"/>
                </a:solidFill>
                <a:effectLst/>
                <a:latin typeface="Lato"/>
              </a:rPr>
              <a:t>() Fonksiyonu:</a:t>
            </a:r>
          </a:p>
          <a:p>
            <a:endParaRPr lang="tr-TR" b="0" i="0" dirty="0" smtClean="0">
              <a:solidFill>
                <a:srgbClr val="27292B"/>
              </a:solidFill>
              <a:effectLst/>
              <a:latin typeface="Lato"/>
            </a:endParaRPr>
          </a:p>
          <a:p>
            <a:r>
              <a:rPr lang="tr-TR" dirty="0" err="1">
                <a:solidFill>
                  <a:srgbClr val="27292B"/>
                </a:solidFill>
                <a:latin typeface="Lato"/>
              </a:rPr>
              <a:t>m</a:t>
            </a:r>
            <a:r>
              <a:rPr lang="tr-TR" b="0" i="0" dirty="0" err="1" smtClean="0">
                <a:solidFill>
                  <a:srgbClr val="27292B"/>
                </a:solidFill>
                <a:effectLst/>
                <a:latin typeface="Lato"/>
              </a:rPr>
              <a:t>alloc</a:t>
            </a:r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 fonksiyonu tahsis ettiği bellekteki bölgelere herhangi bir ilk değer ataması yapmaz. Yani bellekteki değerleri ile beraber size tahsis eder, ilk değer atama işlemi yazılımcıya kalmıştır.</a:t>
            </a:r>
          </a:p>
          <a:p>
            <a:r>
              <a:rPr lang="tr-TR" dirty="0" err="1">
                <a:solidFill>
                  <a:srgbClr val="27292B"/>
                </a:solidFill>
                <a:latin typeface="Lato"/>
              </a:rPr>
              <a:t>c</a:t>
            </a:r>
            <a:r>
              <a:rPr lang="tr-TR" b="0" i="0" dirty="0" err="1" smtClean="0">
                <a:solidFill>
                  <a:srgbClr val="27292B"/>
                </a:solidFill>
                <a:effectLst/>
                <a:latin typeface="Lato"/>
              </a:rPr>
              <a:t>alloc</a:t>
            </a:r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 fonksiyonu ise bellek tahsisi yaparken </a:t>
            </a:r>
            <a:r>
              <a:rPr lang="tr-TR" b="0" i="0" dirty="0" err="1" smtClean="0">
                <a:solidFill>
                  <a:srgbClr val="27292B"/>
                </a:solidFill>
                <a:effectLst/>
                <a:latin typeface="Lato"/>
              </a:rPr>
              <a:t>malloc</a:t>
            </a:r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() fonksiyonu kullanır, farklı olarak ayırdığı bellek bölgesini </a:t>
            </a:r>
            <a:r>
              <a:rPr lang="tr-TR" b="1" i="1" dirty="0" err="1" smtClean="0">
                <a:solidFill>
                  <a:srgbClr val="27292B"/>
                </a:solidFill>
                <a:effectLst/>
                <a:latin typeface="Lato"/>
              </a:rPr>
              <a:t>sıfırlamaktatır</a:t>
            </a:r>
            <a:r>
              <a:rPr lang="tr-TR" b="1" i="1" dirty="0" smtClean="0">
                <a:solidFill>
                  <a:srgbClr val="27292B"/>
                </a:solidFill>
                <a:effectLst/>
                <a:latin typeface="Lato"/>
              </a:rPr>
              <a:t>.</a:t>
            </a:r>
            <a:endParaRPr lang="tr-TR" b="1" i="0" dirty="0">
              <a:solidFill>
                <a:srgbClr val="27292B"/>
              </a:solidFill>
              <a:effectLst/>
              <a:latin typeface="Lato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448" y="5175048"/>
            <a:ext cx="5427259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rgbClr val="27292B"/>
                </a:solidFill>
                <a:latin typeface="Lato"/>
              </a:rPr>
              <a:t>ptr</a:t>
            </a:r>
            <a:r>
              <a:rPr lang="tr-TR" sz="2000" b="1" dirty="0">
                <a:solidFill>
                  <a:srgbClr val="27292B"/>
                </a:solidFill>
                <a:latin typeface="Lato"/>
              </a:rPr>
              <a:t> = (</a:t>
            </a:r>
            <a:r>
              <a:rPr lang="tr-TR" sz="2000" b="1" dirty="0" err="1">
                <a:solidFill>
                  <a:srgbClr val="27292B"/>
                </a:solidFill>
                <a:latin typeface="Lato"/>
              </a:rPr>
              <a:t>cast-type</a:t>
            </a:r>
            <a:r>
              <a:rPr lang="tr-TR" sz="2000" b="1" dirty="0">
                <a:solidFill>
                  <a:srgbClr val="27292B"/>
                </a:solidFill>
                <a:latin typeface="Lato"/>
              </a:rPr>
              <a:t>*)</a:t>
            </a:r>
            <a:r>
              <a:rPr lang="tr-TR" sz="2000" b="1" dirty="0" err="1">
                <a:solidFill>
                  <a:srgbClr val="27292B"/>
                </a:solidFill>
                <a:latin typeface="Lato"/>
              </a:rPr>
              <a:t>calloc</a:t>
            </a:r>
            <a:r>
              <a:rPr lang="tr-TR" sz="2000" b="1" dirty="0">
                <a:solidFill>
                  <a:srgbClr val="27292B"/>
                </a:solidFill>
                <a:latin typeface="Lato"/>
              </a:rPr>
              <a:t>(n, element-size);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49024" y="6028478"/>
            <a:ext cx="482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 err="1">
                <a:latin typeface="Roboto"/>
              </a:rPr>
              <a:t>f</a:t>
            </a:r>
            <a:r>
              <a:rPr lang="tr-TR" b="1" i="1" dirty="0" err="1" smtClean="0">
                <a:effectLst/>
                <a:latin typeface="Roboto"/>
              </a:rPr>
              <a:t>loat</a:t>
            </a:r>
            <a:r>
              <a:rPr lang="tr-TR" b="1" i="1" dirty="0" smtClean="0">
                <a:effectLst/>
                <a:latin typeface="Roboto"/>
              </a:rPr>
              <a:t> *</a:t>
            </a:r>
            <a:r>
              <a:rPr lang="tr-TR" b="1" i="1" dirty="0" err="1" smtClean="0">
                <a:effectLst/>
                <a:latin typeface="Roboto"/>
              </a:rPr>
              <a:t>ptr</a:t>
            </a:r>
            <a:r>
              <a:rPr lang="tr-TR" b="1" i="1" dirty="0" smtClean="0">
                <a:effectLst/>
                <a:latin typeface="Roboto"/>
              </a:rPr>
              <a:t> = (</a:t>
            </a:r>
            <a:r>
              <a:rPr lang="tr-TR" b="1" i="1" dirty="0" err="1" smtClean="0">
                <a:effectLst/>
                <a:latin typeface="Roboto"/>
              </a:rPr>
              <a:t>float</a:t>
            </a:r>
            <a:r>
              <a:rPr lang="tr-TR" b="1" i="1" dirty="0" smtClean="0">
                <a:effectLst/>
                <a:latin typeface="Roboto"/>
              </a:rPr>
              <a:t>*) </a:t>
            </a:r>
            <a:r>
              <a:rPr lang="tr-TR" b="1" i="1" dirty="0" err="1" smtClean="0">
                <a:effectLst/>
                <a:latin typeface="Roboto"/>
              </a:rPr>
              <a:t>calloc</a:t>
            </a:r>
            <a:r>
              <a:rPr lang="tr-TR" b="1" i="1" dirty="0" smtClean="0">
                <a:effectLst/>
                <a:latin typeface="Roboto"/>
              </a:rPr>
              <a:t>(25, </a:t>
            </a:r>
            <a:r>
              <a:rPr lang="tr-TR" b="1" i="1" dirty="0" err="1" smtClean="0">
                <a:effectLst/>
                <a:latin typeface="Roboto"/>
              </a:rPr>
              <a:t>sizeof</a:t>
            </a:r>
            <a:r>
              <a:rPr lang="tr-TR" b="1" i="1" dirty="0" smtClean="0">
                <a:effectLst/>
                <a:latin typeface="Roboto"/>
              </a:rPr>
              <a:t>(</a:t>
            </a:r>
            <a:r>
              <a:rPr lang="tr-TR" b="1" i="1" dirty="0" err="1" smtClean="0">
                <a:effectLst/>
                <a:latin typeface="Roboto"/>
              </a:rPr>
              <a:t>float</a:t>
            </a:r>
            <a:r>
              <a:rPr lang="tr-TR" b="1" i="1" dirty="0" smtClean="0">
                <a:effectLst/>
                <a:latin typeface="Roboto"/>
              </a:rPr>
              <a:t>));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064154" y="2612158"/>
            <a:ext cx="5882185" cy="3600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elemanSayisi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elemanSayisi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nBellek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miktari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:%d 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Byte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Eleman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sayisi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:%d\n"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nsayilar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[5]:%d"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[5]);</a:t>
            </a: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  <p:pic>
        <p:nvPicPr>
          <p:cNvPr id="8" name="Resim 7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55" y="5371698"/>
            <a:ext cx="1886213" cy="762106"/>
          </a:xfrm>
          <a:prstGeom prst="rect">
            <a:avLst/>
          </a:prstGeom>
        </p:spPr>
      </p:pic>
      <p:pic>
        <p:nvPicPr>
          <p:cNvPr id="2051" name="Picture 3" descr="https://media.geeksforgeeks.org/wp-content/cdn-uploads/calloc-function-in-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61" y="434936"/>
            <a:ext cx="5013908" cy="17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tr-TR" dirty="0" smtClean="0"/>
              <a:t>Kullanılan fonksiyonlar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41278" y="2473995"/>
            <a:ext cx="515430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27292B"/>
                </a:solidFill>
                <a:latin typeface="Lato"/>
              </a:rPr>
              <a:t>r</a:t>
            </a:r>
            <a:r>
              <a:rPr lang="tr-TR" b="1" i="0" dirty="0" err="1" smtClean="0">
                <a:solidFill>
                  <a:srgbClr val="27292B"/>
                </a:solidFill>
                <a:effectLst/>
                <a:latin typeface="Lato"/>
              </a:rPr>
              <a:t>ealloc</a:t>
            </a:r>
            <a:r>
              <a:rPr lang="tr-TR" b="1" i="0" dirty="0" smtClean="0">
                <a:solidFill>
                  <a:srgbClr val="27292B"/>
                </a:solidFill>
                <a:effectLst/>
                <a:latin typeface="Lato"/>
              </a:rPr>
              <a:t>() Fonksiyonu:</a:t>
            </a:r>
          </a:p>
          <a:p>
            <a:r>
              <a:rPr lang="tr-TR" dirty="0" err="1">
                <a:solidFill>
                  <a:srgbClr val="27292B"/>
                </a:solidFill>
                <a:latin typeface="Lato"/>
              </a:rPr>
              <a:t>m</a:t>
            </a:r>
            <a:r>
              <a:rPr lang="tr-TR" b="0" i="0" dirty="0" err="1" smtClean="0">
                <a:solidFill>
                  <a:srgbClr val="27292B"/>
                </a:solidFill>
                <a:effectLst/>
                <a:latin typeface="Lato"/>
              </a:rPr>
              <a:t>alloc</a:t>
            </a:r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 veya </a:t>
            </a:r>
            <a:r>
              <a:rPr lang="tr-TR" b="0" i="0" dirty="0" err="1" smtClean="0">
                <a:solidFill>
                  <a:srgbClr val="27292B"/>
                </a:solidFill>
                <a:effectLst/>
                <a:latin typeface="Lato"/>
              </a:rPr>
              <a:t>calloc</a:t>
            </a:r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 fonksiyonu ile oluşturmuş olduğumuz dinamik dizde eleman sayısının arttırmak istediğimizde kullanacağımız fonksiyonumuzdur.</a:t>
            </a:r>
            <a:endParaRPr lang="tr-TR" b="0" i="0" dirty="0">
              <a:solidFill>
                <a:srgbClr val="27292B"/>
              </a:solidFill>
              <a:effectLst/>
              <a:latin typeface="Lato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3843" y="4406486"/>
            <a:ext cx="35095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27292B"/>
                </a:solidFill>
                <a:latin typeface="Lato"/>
              </a:rPr>
              <a:t>ptr</a:t>
            </a:r>
            <a:r>
              <a:rPr lang="tr-TR" b="1" dirty="0">
                <a:solidFill>
                  <a:srgbClr val="27292B"/>
                </a:solidFill>
                <a:latin typeface="Lato"/>
              </a:rPr>
              <a:t> = </a:t>
            </a:r>
            <a:r>
              <a:rPr lang="tr-TR" b="1" dirty="0" err="1">
                <a:solidFill>
                  <a:srgbClr val="27292B"/>
                </a:solidFill>
                <a:latin typeface="Lato"/>
              </a:rPr>
              <a:t>realloc</a:t>
            </a:r>
            <a:r>
              <a:rPr lang="tr-TR" b="1" dirty="0">
                <a:solidFill>
                  <a:srgbClr val="27292B"/>
                </a:solidFill>
                <a:latin typeface="Lato"/>
              </a:rPr>
              <a:t>(</a:t>
            </a:r>
            <a:r>
              <a:rPr lang="tr-TR" b="1" dirty="0" err="1">
                <a:solidFill>
                  <a:srgbClr val="27292B"/>
                </a:solidFill>
                <a:latin typeface="Lato"/>
              </a:rPr>
              <a:t>ptr</a:t>
            </a:r>
            <a:r>
              <a:rPr lang="tr-TR" b="1" dirty="0">
                <a:solidFill>
                  <a:srgbClr val="27292B"/>
                </a:solidFill>
                <a:latin typeface="Lato"/>
              </a:rPr>
              <a:t>, </a:t>
            </a:r>
            <a:r>
              <a:rPr lang="tr-TR" b="1" dirty="0" err="1">
                <a:solidFill>
                  <a:srgbClr val="27292B"/>
                </a:solidFill>
                <a:latin typeface="Lato"/>
              </a:rPr>
              <a:t>newSize</a:t>
            </a:r>
            <a:r>
              <a:rPr lang="tr-TR" b="1" dirty="0">
                <a:solidFill>
                  <a:srgbClr val="27292B"/>
                </a:solidFill>
                <a:latin typeface="Lato"/>
              </a:rPr>
              <a:t>);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43843" y="5046315"/>
            <a:ext cx="392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int</a:t>
            </a:r>
            <a:r>
              <a:rPr lang="tr-TR" dirty="0" smtClean="0"/>
              <a:t>* </a:t>
            </a:r>
            <a:r>
              <a:rPr lang="tr-TR" dirty="0" err="1" smtClean="0"/>
              <a:t>ptr</a:t>
            </a:r>
            <a:r>
              <a:rPr lang="tr-TR" dirty="0" smtClean="0"/>
              <a:t> =(</a:t>
            </a:r>
            <a:r>
              <a:rPr lang="tr-TR" dirty="0" err="1" smtClean="0"/>
              <a:t>int</a:t>
            </a:r>
            <a:r>
              <a:rPr lang="tr-TR" dirty="0" smtClean="0"/>
              <a:t>*)</a:t>
            </a:r>
            <a:r>
              <a:rPr lang="tr-TR" dirty="0" err="1" smtClean="0"/>
              <a:t>calloc</a:t>
            </a:r>
            <a:r>
              <a:rPr lang="tr-TR" dirty="0" smtClean="0"/>
              <a:t>(5, </a:t>
            </a:r>
            <a:r>
              <a:rPr lang="tr-TR" dirty="0" err="1" smtClean="0"/>
              <a:t>sizeof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)); 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43843" y="5501478"/>
            <a:ext cx="3671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ptr</a:t>
            </a:r>
            <a:r>
              <a:rPr lang="tr-TR" dirty="0" smtClean="0"/>
              <a:t> = </a:t>
            </a:r>
            <a:r>
              <a:rPr lang="tr-TR" dirty="0" err="1" smtClean="0"/>
              <a:t>realloc</a:t>
            </a:r>
            <a:r>
              <a:rPr lang="tr-TR" dirty="0" smtClean="0"/>
              <a:t>(</a:t>
            </a:r>
            <a:r>
              <a:rPr lang="tr-TR" dirty="0" err="1" smtClean="0"/>
              <a:t>ptr</a:t>
            </a:r>
            <a:r>
              <a:rPr lang="tr-TR" dirty="0" smtClean="0"/>
              <a:t>, 10 * </a:t>
            </a:r>
            <a:r>
              <a:rPr lang="tr-TR" dirty="0" err="1" smtClean="0"/>
              <a:t>sizeof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));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5900383" y="2473995"/>
            <a:ext cx="6096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elemanSayisi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elemanSayisi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nBellek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miktari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:%d 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Byte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Eleman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sayisi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:%d\n"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nsayilar</a:t>
            </a:r>
            <a:r>
              <a:rPr lang="tr-TR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[5]:%d"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[5]);</a:t>
            </a: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realloc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((2 * </a:t>
            </a:r>
            <a:r>
              <a:rPr lang="en-US" sz="12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elemanSayisi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7981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tr-TR" dirty="0" smtClean="0"/>
              <a:t>Kullanılan fonksiyonlar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57240" y="2125953"/>
            <a:ext cx="488796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27292B"/>
                </a:solidFill>
                <a:latin typeface="Lato"/>
              </a:rPr>
              <a:t>f</a:t>
            </a:r>
            <a:r>
              <a:rPr lang="tr-TR" b="1" i="0" dirty="0" err="1" smtClean="0">
                <a:solidFill>
                  <a:srgbClr val="27292B"/>
                </a:solidFill>
                <a:effectLst/>
                <a:latin typeface="Lato"/>
              </a:rPr>
              <a:t>ree</a:t>
            </a:r>
            <a:r>
              <a:rPr lang="tr-TR" b="1" i="0" dirty="0" smtClean="0">
                <a:solidFill>
                  <a:srgbClr val="27292B"/>
                </a:solidFill>
                <a:effectLst/>
                <a:latin typeface="Lato"/>
              </a:rPr>
              <a:t>() Fonksiyonu:</a:t>
            </a:r>
          </a:p>
          <a:p>
            <a:endParaRPr lang="tr-TR" b="1" i="0" dirty="0" smtClean="0">
              <a:solidFill>
                <a:srgbClr val="27292B"/>
              </a:solidFill>
              <a:effectLst/>
              <a:latin typeface="Lato"/>
            </a:endParaRPr>
          </a:p>
          <a:p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Bu fonksiyon </a:t>
            </a:r>
            <a:r>
              <a:rPr lang="tr-TR" b="0" i="0" dirty="0" err="1" smtClean="0">
                <a:solidFill>
                  <a:srgbClr val="27292B"/>
                </a:solidFill>
                <a:effectLst/>
                <a:latin typeface="Lato"/>
              </a:rPr>
              <a:t>malloc</a:t>
            </a:r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 ve </a:t>
            </a:r>
            <a:r>
              <a:rPr lang="tr-TR" b="0" i="0" dirty="0" err="1" smtClean="0">
                <a:solidFill>
                  <a:srgbClr val="27292B"/>
                </a:solidFill>
                <a:effectLst/>
                <a:latin typeface="Lato"/>
              </a:rPr>
              <a:t>malloc</a:t>
            </a:r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 türevi (</a:t>
            </a:r>
            <a:r>
              <a:rPr lang="tr-TR" b="0" i="0" dirty="0" err="1" smtClean="0">
                <a:solidFill>
                  <a:srgbClr val="27292B"/>
                </a:solidFill>
                <a:effectLst/>
                <a:latin typeface="Lato"/>
              </a:rPr>
              <a:t>calloc,realloc</a:t>
            </a:r>
            <a:r>
              <a:rPr lang="tr-TR" b="0" i="0" dirty="0" smtClean="0">
                <a:solidFill>
                  <a:srgbClr val="27292B"/>
                </a:solidFill>
                <a:effectLst/>
                <a:latin typeface="Lato"/>
              </a:rPr>
              <a:t>) fonksiyonları tarafından ayrılan bellek alanını diğer uygulamaların kullanımına tekrardan açılabilmesi için hafızaya iade eder.</a:t>
            </a:r>
            <a:endParaRPr lang="tr-TR" b="0" i="0" dirty="0">
              <a:solidFill>
                <a:srgbClr val="27292B"/>
              </a:solidFill>
              <a:effectLst/>
              <a:latin typeface="Lato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57240" y="39874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free</a:t>
            </a:r>
            <a:r>
              <a:rPr lang="tr-TR" dirty="0" smtClean="0"/>
              <a:t>(</a:t>
            </a:r>
            <a:r>
              <a:rPr lang="tr-TR" dirty="0" err="1" smtClean="0"/>
              <a:t>ptr</a:t>
            </a:r>
            <a:r>
              <a:rPr lang="tr-TR" dirty="0" smtClean="0"/>
              <a:t>);</a:t>
            </a:r>
            <a:endParaRPr lang="tr-TR" dirty="0"/>
          </a:p>
        </p:txBody>
      </p:sp>
      <p:pic>
        <p:nvPicPr>
          <p:cNvPr id="4098" name="Picture 2" descr="https://media.geeksforgeeks.org/wp-content/cdn-uploads/Free-function-in-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97" y="2227490"/>
            <a:ext cx="5611131" cy="3156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Dikdörtgen 6"/>
          <p:cNvSpPr/>
          <p:nvPr/>
        </p:nvSpPr>
        <p:spPr>
          <a:xfrm>
            <a:off x="257240" y="5677643"/>
            <a:ext cx="1187971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tr-TR" sz="1600" dirty="0" smtClean="0"/>
              <a:t>Kendiniz serbest bırakmanızın nedeni, belleğin çalışan programınızda sınırlı bir kaynak olmasıdır. </a:t>
            </a:r>
          </a:p>
          <a:p>
            <a:pPr algn="just"/>
            <a:r>
              <a:rPr lang="tr-TR" sz="1600" dirty="0" smtClean="0"/>
              <a:t>Elbette, çok kısa süren basit programlarda, belleği boşaltmanın başarısız olmasının fark edilir bir etkisi olmayacaktır.</a:t>
            </a:r>
          </a:p>
          <a:p>
            <a:pPr algn="just"/>
            <a:r>
              <a:rPr lang="tr-TR" sz="1600" dirty="0" smtClean="0"/>
              <a:t>Bununla birlikte, uzun süre çalışan programlarda belleği boşaltamamak, onu yenilemeden sınırlı bir kaynağı tüketeceğiniz anlamına gelir. Sonunda bitecek ve programınız kaba bir şekilde çökecektir. Bu yüzden hafızayı boşaltmalısın</a:t>
            </a:r>
            <a:endParaRPr lang="tr-TR" sz="1600" dirty="0"/>
          </a:p>
        </p:txBody>
      </p:sp>
      <p:sp>
        <p:nvSpPr>
          <p:cNvPr id="8" name="Dikdörtgen 7"/>
          <p:cNvSpPr/>
          <p:nvPr/>
        </p:nvSpPr>
        <p:spPr>
          <a:xfrm>
            <a:off x="257240" y="4582273"/>
            <a:ext cx="52018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0" i="0" dirty="0" smtClean="0">
                <a:solidFill>
                  <a:srgbClr val="252525"/>
                </a:solidFill>
                <a:effectLst/>
                <a:latin typeface="Roboto"/>
              </a:rPr>
              <a:t>* Programınız sona erdiğinde, tüm bellek işletim sistemi tarafından serbest bırakılacaktır.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25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195</TotalTime>
  <Words>661</Words>
  <Application>Microsoft Office PowerPoint</Application>
  <PresentationFormat>Geniş ekran</PresentationFormat>
  <Paragraphs>121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Consolas</vt:lpstr>
      <vt:lpstr>Courier New</vt:lpstr>
      <vt:lpstr>Lato</vt:lpstr>
      <vt:lpstr>Roboto</vt:lpstr>
      <vt:lpstr>Trebuchet MS</vt:lpstr>
      <vt:lpstr>Berlin</vt:lpstr>
      <vt:lpstr>C Dinamik Bellek Yönetimi</vt:lpstr>
      <vt:lpstr>Dinamik – Statik Diziler</vt:lpstr>
      <vt:lpstr>PowerPoint Sunusu</vt:lpstr>
      <vt:lpstr>Kullanılan fonksiyonlar</vt:lpstr>
      <vt:lpstr>Kullanılan fonksiyonlar</vt:lpstr>
      <vt:lpstr>Kullanılan fonksiyonlar</vt:lpstr>
      <vt:lpstr>Kullanılan fonksiyonlar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Dinamik Bellek Yönetimi</dc:title>
  <dc:creator>mustafa yıldız</dc:creator>
  <cp:lastModifiedBy>mustafa yıldız</cp:lastModifiedBy>
  <cp:revision>11</cp:revision>
  <dcterms:created xsi:type="dcterms:W3CDTF">2020-10-21T07:18:22Z</dcterms:created>
  <dcterms:modified xsi:type="dcterms:W3CDTF">2020-10-21T10:34:18Z</dcterms:modified>
</cp:coreProperties>
</file>