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57" r:id="rId4"/>
    <p:sldId id="261" r:id="rId5"/>
    <p:sldId id="262" r:id="rId6"/>
    <p:sldId id="266" r:id="rId7"/>
    <p:sldId id="267" r:id="rId8"/>
    <p:sldId id="268" r:id="rId9"/>
    <p:sldId id="273" r:id="rId10"/>
    <p:sldId id="269" r:id="rId11"/>
    <p:sldId id="270" r:id="rId12"/>
    <p:sldId id="271" r:id="rId13"/>
    <p:sldId id="274" r:id="rId14"/>
    <p:sldId id="279" r:id="rId15"/>
    <p:sldId id="280" r:id="rId16"/>
    <p:sldId id="272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5" r:id="rId26"/>
    <p:sldId id="276" r:id="rId27"/>
    <p:sldId id="277" r:id="rId28"/>
    <p:sldId id="263" r:id="rId29"/>
  </p:sldIdLst>
  <p:sldSz cx="9144000" cy="5143500" type="screen16x9"/>
  <p:notesSz cx="6858000" cy="9144000"/>
  <p:defaultTextStyle>
    <a:lvl1pPr marL="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8191" autoAdjust="0"/>
  </p:normalViewPr>
  <p:slideViewPr>
    <p:cSldViewPr>
      <p:cViewPr varScale="1">
        <p:scale>
          <a:sx n="109" d="100"/>
          <a:sy n="109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tr-TR" sz="1200"/>
            </a:lvl1pPr>
            <a:extLst/>
          </a:lstStyle>
          <a:p>
            <a:fld id="{A8ADFD5B-A66C-449C-B6E8-FB716D07777D}" type="datetimeFigureOut">
              <a:pPr/>
              <a:t>5.12.2021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tr-TR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8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92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03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68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80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92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7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33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529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16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tr-T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tr-TR"/>
              <a:t>Asıl alt başlık stilini düzenlemek için tıklatın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tr-T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tr-TR">
                <a:solidFill>
                  <a:srgbClr val="FFFFFF"/>
                </a:solidFill>
              </a:rPr>
              <a:pPr algn="ctr"/>
              <a:t>5.12.2021</a:t>
            </a:fld>
            <a:endParaRPr kumimoji="0" lang="tr-T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tr-TR" cap="all" baseline="0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Yerleş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5.12.2021</a:t>
            </a:fld>
            <a:endParaRPr kumimoji="0" lang="tr-T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tr-T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tr-T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tr-T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tr-T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5.12.2021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tr-T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5.12.2021</a:t>
            </a:fld>
            <a:endParaRPr kumimoji="0"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tr-TR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5.12.2021</a:t>
            </a:fld>
            <a:endParaRPr kumimoji="0"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5.12.2021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5.12.2021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tr-TR" sz="4200" b="0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5.12.2021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tr-TR" sz="1800"/>
            </a:lvl1pPr>
            <a:lvl2pPr eaLnBrk="1" latinLnBrk="0" hangingPunct="1">
              <a:buNone/>
              <a:defRPr kumimoji="0" lang="tr-TR" sz="1200"/>
            </a:lvl2pPr>
            <a:lvl3pPr eaLnBrk="1" latinLnBrk="0" hangingPunct="1">
              <a:buNone/>
              <a:defRPr kumimoji="0" lang="tr-TR" sz="1000"/>
            </a:lvl3pPr>
            <a:lvl4pPr eaLnBrk="1" latinLnBrk="0" hangingPunct="1">
              <a:buNone/>
              <a:defRPr kumimoji="0" lang="tr-TR" sz="900"/>
            </a:lvl4pPr>
            <a:lvl5pPr eaLnBrk="1" latinLnBrk="0" hangingPunct="1"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, Açıklama Yazıl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tr-TR" sz="3200"/>
            </a:lvl1pPr>
            <a:extLst/>
          </a:lstStyle>
          <a:p>
            <a:r>
              <a:rPr kumimoji="0" lang="tr-TR"/>
              <a:t>Resim eklemek için simgeyi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tr-TR" sz="1700"/>
            </a:lvl1pPr>
            <a:lvl2pPr eaLnBrk="1" latinLnBrk="0" hangingPunct="1">
              <a:buFontTx/>
              <a:buNone/>
              <a:defRPr kumimoji="0" lang="tr-TR" sz="1200"/>
            </a:lvl2pPr>
            <a:lvl3pPr eaLnBrk="1" latinLnBrk="0" hangingPunct="1">
              <a:buFontTx/>
              <a:buNone/>
              <a:defRPr kumimoji="0" lang="tr-TR" sz="1000"/>
            </a:lvl3pPr>
            <a:lvl4pPr eaLnBrk="1" latinLnBrk="0" hangingPunct="1">
              <a:buFontTx/>
              <a:buNone/>
              <a:defRPr kumimoji="0" lang="tr-TR" sz="900"/>
            </a:lvl4pPr>
            <a:lvl5pPr eaLnBrk="1" latinLnBrk="0" hangingPunct="1">
              <a:buFontTx/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tr-T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5.12.2021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tr-TR" sz="2800"/>
            </a:lvl1pPr>
            <a:extLst/>
          </a:lstStyle>
          <a:p>
            <a:pPr algn="ctr"/>
            <a:fld id="{8F82E0A0-C266-4798-8C8F-B9F91E9DA37E}" type="slidenum">
              <a:rPr kumimoji="0" lang="tr-TR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5.12.2021</a:t>
            </a:fld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tr-T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tr-TR"/>
              <a:t>Asıl başlık stili için tıklatın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tr-T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tr-T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tr-T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tr-T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C  </a:t>
            </a:r>
            <a:r>
              <a:rPr lang="tr-TR" dirty="0" err="1"/>
              <a:t>Programmming</a:t>
            </a:r>
            <a:r>
              <a:rPr lang="tr-TR" dirty="0"/>
              <a:t> Language - Data </a:t>
            </a:r>
            <a:r>
              <a:rPr lang="tr-TR" dirty="0" err="1"/>
              <a:t>and</a:t>
            </a:r>
            <a:r>
              <a:rPr lang="tr-TR" dirty="0"/>
              <a:t> C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39502"/>
            <a:ext cx="59055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141967"/>
            <a:ext cx="8424938" cy="509424"/>
          </a:xfrm>
        </p:spPr>
        <p:txBody>
          <a:bodyPr>
            <a:noAutofit/>
          </a:bodyPr>
          <a:lstStyle/>
          <a:p>
            <a:r>
              <a:rPr lang="tr-TR" sz="2400" dirty="0" err="1"/>
              <a:t>Octal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Hexadecimal-Displaying</a:t>
            </a:r>
            <a:r>
              <a:rPr lang="tr-TR" sz="2400" dirty="0"/>
              <a:t> </a:t>
            </a:r>
            <a:r>
              <a:rPr lang="tr-TR" sz="2400" dirty="0" err="1"/>
              <a:t>Octal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Hexadecimal</a:t>
            </a:r>
            <a:r>
              <a:rPr lang="tr-TR" sz="2400" dirty="0"/>
              <a:t> 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95536" y="1419622"/>
            <a:ext cx="5184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bases.c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--prints 100 in decimal, octal, and hex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x = 100;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"dec = %d; octal = %o; hex = %x\n"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x, x, x);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"dec = %d; octal = %#o; hex = %#x\n"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x, x, x);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23" y="2643758"/>
            <a:ext cx="3265777" cy="538798"/>
          </a:xfrm>
          <a:prstGeom prst="rect">
            <a:avLst/>
          </a:prstGeom>
        </p:spPr>
      </p:pic>
      <p:cxnSp>
        <p:nvCxnSpPr>
          <p:cNvPr id="8" name="Düz Ok Bağlayıcısı 7"/>
          <p:cNvCxnSpPr/>
          <p:nvPr/>
        </p:nvCxnSpPr>
        <p:spPr>
          <a:xfrm>
            <a:off x="5580112" y="285978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5591211" y="307580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182377" y="3862434"/>
            <a:ext cx="503290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/>
              <a:t>Normalde C, tamsayı sabitlerinin ondalık veya 10 tabanındaki sayılar olduğunu varsayar.</a:t>
            </a:r>
          </a:p>
          <a:p>
            <a:r>
              <a:rPr lang="tr-TR" sz="1200" dirty="0"/>
              <a:t> Bununla birlikte, sekizlik ve onaltılık sayılar birçok programcı arasında popülerdir. 8 ve 16,  2'nin üsleri olduğundan ve 10’luk olmadığından, bu sayı sistemleri bazen </a:t>
            </a:r>
            <a:r>
              <a:rPr lang="tr-TR" sz="1200" b="1" u="sng" dirty="0"/>
              <a:t>bilgisayarla ilgili değerleri ifade etmek </a:t>
            </a:r>
            <a:r>
              <a:rPr lang="tr-TR" sz="1200" dirty="0"/>
              <a:t>için daha uygun bir yol sunar.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436096" y="3884444"/>
            <a:ext cx="34604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dk1"/>
                </a:solidFill>
              </a:rPr>
              <a:t>C, üç sayı sisteminden herhangi birinde bir sayı yazmanıza olanak sağladığı gibi, bu üç sistemden herhangi birinde bir sayı görüntülemenize de olanak tanır.</a:t>
            </a:r>
          </a:p>
        </p:txBody>
      </p:sp>
      <p:cxnSp>
        <p:nvCxnSpPr>
          <p:cNvPr id="15" name="Düz Ok Bağlayıcısı 14"/>
          <p:cNvCxnSpPr/>
          <p:nvPr/>
        </p:nvCxnSpPr>
        <p:spPr>
          <a:xfrm flipV="1">
            <a:off x="6732240" y="3435846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9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971600" y="267494"/>
            <a:ext cx="6336704" cy="50942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Declaring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251520" y="1707654"/>
            <a:ext cx="259228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estine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johns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erns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ribs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s_count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headcount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yesvotes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ago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1400" dirty="0"/>
          </a:p>
        </p:txBody>
      </p:sp>
      <p:sp>
        <p:nvSpPr>
          <p:cNvPr id="3" name="Dikdörtgen 2"/>
          <p:cNvSpPr/>
          <p:nvPr/>
        </p:nvSpPr>
        <p:spPr>
          <a:xfrm>
            <a:off x="3563888" y="1384488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/>
              <a:t>Dili henüz öğrenirken, </a:t>
            </a:r>
            <a:r>
              <a:rPr lang="tr-TR" dirty="0" err="1"/>
              <a:t>int</a:t>
            </a:r>
            <a:r>
              <a:rPr lang="tr-TR" dirty="0"/>
              <a:t> türü muhtemelen tamsayı ihtiyaçlarınızın çoğunu karşılayacaktır.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32" y="2139702"/>
            <a:ext cx="6024968" cy="25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7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385575" y="356762"/>
            <a:ext cx="3458344" cy="50942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Overflow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4017337" y="203614"/>
            <a:ext cx="51986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Bir değişkene tamsayı türü için çok büyük bir değer atanırsa ne olur ?</a:t>
            </a:r>
          </a:p>
          <a:p>
            <a:r>
              <a:rPr lang="tr-TR" sz="1400" dirty="0"/>
              <a:t>Tür için olası en büyük değerine bir tam sayı ayarlayalım, </a:t>
            </a:r>
          </a:p>
          <a:p>
            <a:r>
              <a:rPr lang="tr-TR" sz="1400" dirty="0"/>
              <a:t>ona bir şeyler ekleyelim ve ne olacağını görelim.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63807" y="212219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2147483647; //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signed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4294967295; //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unsigned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i, i + 1, i + 2);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l-PL" sz="1200" dirty="0">
                <a:solidFill>
                  <a:srgbClr val="A31515"/>
                </a:solidFill>
                <a:latin typeface="Consolas" panose="020B0609020204030204" pitchFamily="49" charset="0"/>
              </a:rPr>
              <a:t>"%u %u %u\n"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j, j + 1, j + 2);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02" y="3579862"/>
            <a:ext cx="3727031" cy="648072"/>
          </a:xfrm>
          <a:prstGeom prst="rect">
            <a:avLst/>
          </a:prstGeom>
        </p:spPr>
      </p:pic>
      <p:cxnSp>
        <p:nvCxnSpPr>
          <p:cNvPr id="8" name="Düz Ok Bağlayıcısı 7"/>
          <p:cNvCxnSpPr/>
          <p:nvPr/>
        </p:nvCxnSpPr>
        <p:spPr>
          <a:xfrm>
            <a:off x="4283968" y="3795886"/>
            <a:ext cx="49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4283968" y="4083918"/>
            <a:ext cx="49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5142929" y="329386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u="sng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tr-TR" u="sng" dirty="0">
                <a:solidFill>
                  <a:srgbClr val="000000"/>
                </a:solidFill>
                <a:latin typeface="Consolas" panose="020B0609020204030204" pitchFamily="49" charset="0"/>
              </a:rPr>
              <a:t> + 1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u="sng" dirty="0">
                <a:solidFill>
                  <a:srgbClr val="000000"/>
                </a:solidFill>
                <a:latin typeface="Consolas" panose="020B0609020204030204" pitchFamily="49" charset="0"/>
              </a:rPr>
              <a:t>i + 2</a:t>
            </a:r>
            <a:endParaRPr lang="tr-TR" u="sng" dirty="0"/>
          </a:p>
        </p:txBody>
      </p:sp>
      <p:sp>
        <p:nvSpPr>
          <p:cNvPr id="11" name="Dikdörtgen 10"/>
          <p:cNvSpPr/>
          <p:nvPr/>
        </p:nvSpPr>
        <p:spPr>
          <a:xfrm>
            <a:off x="5076056" y="442117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j + 1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j + 2</a:t>
            </a:r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 flipV="1">
            <a:off x="5220072" y="4227934"/>
            <a:ext cx="216024" cy="17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V="1">
            <a:off x="6012160" y="4193378"/>
            <a:ext cx="144016" cy="32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 flipV="1">
            <a:off x="6480720" y="4146199"/>
            <a:ext cx="692777" cy="27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/>
          <p:cNvSpPr/>
          <p:nvPr/>
        </p:nvSpPr>
        <p:spPr>
          <a:xfrm>
            <a:off x="4194720" y="1516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İşaretsiz tamsayı 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tr-TR" sz="1400" dirty="0"/>
              <a:t>, bir arabanın kilometre sayacı gibi davranıyor. Maksimum değerine ulaştığında, baştan başlar. 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4139952" y="2149041"/>
            <a:ext cx="49482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Tamsayı i benzer şekilde davranır. Temel fark, bir kilometre sayacı gibi işaretsiz </a:t>
            </a:r>
            <a:r>
              <a:rPr lang="tr-TR" sz="1400" dirty="0" err="1"/>
              <a:t>int</a:t>
            </a:r>
            <a:r>
              <a:rPr lang="tr-TR" sz="1400" dirty="0"/>
              <a:t> değişkeni 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j’</a:t>
            </a:r>
            <a:r>
              <a:rPr lang="tr-TR" sz="1400" dirty="0"/>
              <a:t>nin 0'dan başlaması, ancak </a:t>
            </a:r>
            <a:r>
              <a:rPr lang="tr-TR" sz="1400" dirty="0" err="1"/>
              <a:t>int</a:t>
            </a:r>
            <a:r>
              <a:rPr lang="tr-TR" sz="1400" dirty="0"/>
              <a:t> değişkeni i'nin en küçük değer –2147483648'denbaşlamasıdır.</a:t>
            </a:r>
          </a:p>
        </p:txBody>
      </p:sp>
      <p:cxnSp>
        <p:nvCxnSpPr>
          <p:cNvPr id="22" name="Düz Ok Bağlayıcısı 21"/>
          <p:cNvCxnSpPr/>
          <p:nvPr/>
        </p:nvCxnSpPr>
        <p:spPr>
          <a:xfrm flipV="1">
            <a:off x="1979712" y="1777634"/>
            <a:ext cx="2160240" cy="11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endCxn id="20" idx="1"/>
          </p:cNvCxnSpPr>
          <p:nvPr/>
        </p:nvCxnSpPr>
        <p:spPr>
          <a:xfrm flipV="1">
            <a:off x="2804151" y="2518373"/>
            <a:ext cx="1335801" cy="77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/>
          <p:cNvSpPr/>
          <p:nvPr/>
        </p:nvSpPr>
        <p:spPr>
          <a:xfrm>
            <a:off x="143000" y="1286084"/>
            <a:ext cx="3563888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100" dirty="0"/>
              <a:t>***Burada açıklanan davranış, işaretsiz türler için C kuralları tarafından zorunlu kılınmıştır. Standart, işaretli türlerin nasıl davranması gerektiğini tanımlamaz. Burada gösterilen davranış tipiktir, ancak farklı bir şeyle karşılaşabilirsiniz</a:t>
            </a:r>
          </a:p>
        </p:txBody>
      </p:sp>
    </p:spTree>
    <p:extLst>
      <p:ext uri="{BB962C8B-B14F-4D97-AF65-F5344CB8AC3E}">
        <p14:creationId xmlns:p14="http://schemas.microsoft.com/office/powerpoint/2010/main" val="123250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08912" cy="653440"/>
          </a:xfrm>
        </p:spPr>
        <p:txBody>
          <a:bodyPr>
            <a:noAutofit/>
          </a:bodyPr>
          <a:lstStyle/>
          <a:p>
            <a:r>
              <a:rPr lang="en-US" sz="2800" dirty="0"/>
              <a:t>Printing short, long, long </a:t>
            </a:r>
            <a:r>
              <a:rPr lang="en-US" sz="2800" dirty="0" err="1"/>
              <a:t>long</a:t>
            </a:r>
            <a:r>
              <a:rPr lang="en-US" sz="2800" dirty="0"/>
              <a:t>, and unsigned Types</a:t>
            </a:r>
            <a:endParaRPr lang="tr-TR" sz="2800" dirty="0"/>
          </a:p>
        </p:txBody>
      </p:sp>
      <p:sp>
        <p:nvSpPr>
          <p:cNvPr id="3" name="Dikdörtgen 2"/>
          <p:cNvSpPr/>
          <p:nvPr/>
        </p:nvSpPr>
        <p:spPr>
          <a:xfrm>
            <a:off x="395536" y="149163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/* print2.c-more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()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properties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un = 3000000000u;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system with 32-bit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end = 200u;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and 16-bit short */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65537lu;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verybig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12345678908642LLu;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"un = %u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and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not %d\n"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un, un);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end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= %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and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%d\n"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"big = %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and not %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hd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big, big);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verybig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= %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and not %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verybig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verybig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07" y="2931790"/>
            <a:ext cx="3949003" cy="1084891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V="1">
            <a:off x="3707904" y="2025811"/>
            <a:ext cx="2232248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6080953" y="1449747"/>
            <a:ext cx="2379479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600" dirty="0"/>
              <a:t>U </a:t>
            </a:r>
            <a:r>
              <a:rPr lang="tr-TR" sz="1600" dirty="0" err="1"/>
              <a:t>or</a:t>
            </a:r>
            <a:r>
              <a:rPr lang="tr-TR" sz="1600" dirty="0"/>
              <a:t> u	: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endParaRPr lang="tr-T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600" dirty="0"/>
              <a:t>L </a:t>
            </a:r>
            <a:r>
              <a:rPr lang="tr-TR" sz="1600" dirty="0" err="1"/>
              <a:t>or</a:t>
            </a:r>
            <a:r>
              <a:rPr lang="tr-TR" sz="1600" dirty="0"/>
              <a:t> L	: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endParaRPr lang="tr-T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600" dirty="0"/>
              <a:t>LL </a:t>
            </a:r>
            <a:r>
              <a:rPr lang="tr-TR" sz="1600" dirty="0" err="1"/>
              <a:t>or</a:t>
            </a:r>
            <a:r>
              <a:rPr lang="tr-TR" sz="1600" dirty="0"/>
              <a:t> </a:t>
            </a:r>
            <a:r>
              <a:rPr lang="tr-TR" sz="1600" dirty="0" err="1"/>
              <a:t>ll</a:t>
            </a:r>
            <a:r>
              <a:rPr lang="tr-TR" sz="1600" dirty="0"/>
              <a:t>	: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endParaRPr lang="tr-TR" sz="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600" dirty="0"/>
              <a:t>Anlamındadır… 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355976" y="4129035"/>
            <a:ext cx="4683448" cy="892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200" dirty="0"/>
              <a:t>Bir </a:t>
            </a:r>
            <a:r>
              <a:rPr lang="tr-TR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tr-T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tr-TR" sz="1200" dirty="0"/>
              <a:t>deyiminde görüntülenen her değer için bir biçim belirtici olmalıdır.</a:t>
            </a:r>
          </a:p>
          <a:p>
            <a:r>
              <a:rPr lang="tr-TR" sz="1200" dirty="0"/>
              <a:t>Ayrıca, her biçim belirticisinin türünün karşılık gelen görüntüleme değerinin türüyle eşleşmelidir.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1884626" y="4412642"/>
            <a:ext cx="2379479" cy="537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600" dirty="0"/>
              <a:t>%d	: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600" dirty="0"/>
              <a:t>%u	: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Düz Ok Bağlayıcısı 18"/>
          <p:cNvCxnSpPr/>
          <p:nvPr/>
        </p:nvCxnSpPr>
        <p:spPr>
          <a:xfrm>
            <a:off x="2139377" y="3933717"/>
            <a:ext cx="504056" cy="39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9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9100" y="195486"/>
            <a:ext cx="8153400" cy="49641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Characters: Type char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07504" y="1354826"/>
            <a:ext cx="4032448" cy="35798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r-TR" sz="1200" dirty="0"/>
              <a:t>Karakter türü, harfler ve noktalama işaretleri gibi karakterleri depolamak için kullanılır, ancak teknik olarak bir tamsayı türüdür.</a:t>
            </a:r>
          </a:p>
          <a:p>
            <a:r>
              <a:rPr lang="tr-TR" sz="1200" dirty="0"/>
              <a:t>Neden? Çünkü </a:t>
            </a:r>
            <a:r>
              <a:rPr lang="tr-TR" sz="1200" dirty="0" err="1"/>
              <a:t>char</a:t>
            </a:r>
            <a:r>
              <a:rPr lang="tr-TR" sz="1200" dirty="0"/>
              <a:t> türü aslında karakterleri değil tamsayıları saklar.</a:t>
            </a:r>
          </a:p>
          <a:p>
            <a:r>
              <a:rPr lang="tr-TR" sz="1200" dirty="0"/>
              <a:t>Karakterleri işlemek için bilgisayar, belirli tam sayıların belirli karakterleri temsil ettiği sayısal bir kod kullanır.</a:t>
            </a:r>
          </a:p>
          <a:p>
            <a:r>
              <a:rPr lang="tr-TR" sz="1200" dirty="0"/>
              <a:t>En yaygın kullanılan kod, ASCII kodudur.</a:t>
            </a:r>
          </a:p>
          <a:p>
            <a:r>
              <a:rPr lang="tr-TR" sz="1200" dirty="0"/>
              <a:t>Standart ASCII kodu sayısal olarak 0'dan 127'ye kadar çalışır. </a:t>
            </a:r>
          </a:p>
          <a:p>
            <a:r>
              <a:rPr lang="tr-TR" sz="1200" dirty="0" err="1"/>
              <a:t>char</a:t>
            </a:r>
            <a:r>
              <a:rPr lang="tr-TR" sz="1200" dirty="0"/>
              <a:t> türü tipik olarak 8 bitlik bir bellek birimi olarak tanımlanır, bu nedenle standart ASCII kodunu kapsayacak kadar büyüktür.</a:t>
            </a:r>
          </a:p>
          <a:p>
            <a:r>
              <a:rPr lang="tr-TR" sz="1200" dirty="0"/>
              <a:t>Uluslararası Standardizasyon Örgütü (ISO) ve Uluslararası Elektroteknik Komisyonu (IEC), karakter kümeleri için ISO / IEC 1064 adlı bir standart geliştirdi.</a:t>
            </a:r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86" y="1327685"/>
            <a:ext cx="3562847" cy="1400370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6" name="Dikdörtgen 5"/>
          <p:cNvSpPr/>
          <p:nvPr/>
        </p:nvSpPr>
        <p:spPr>
          <a:xfrm>
            <a:off x="4495800" y="3361906"/>
            <a:ext cx="457200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/>
              <a:t>C dili, bir baytı </a:t>
            </a:r>
            <a:r>
              <a:rPr lang="tr-TR" dirty="0" err="1"/>
              <a:t>char</a:t>
            </a:r>
            <a:r>
              <a:rPr lang="tr-TR" dirty="0"/>
              <a:t> türü tarafından kullanılan bit sayısı olarak tanımlar, böylece 16 bit veya 32 bit bayt ve </a:t>
            </a:r>
            <a:r>
              <a:rPr lang="tr-TR" dirty="0" err="1"/>
              <a:t>char</a:t>
            </a:r>
            <a:r>
              <a:rPr lang="tr-TR" dirty="0"/>
              <a:t> türü olan bir sisteme sahip olunabilir.</a:t>
            </a:r>
          </a:p>
        </p:txBody>
      </p:sp>
    </p:spTree>
    <p:extLst>
      <p:ext uri="{BB962C8B-B14F-4D97-AF65-F5344CB8AC3E}">
        <p14:creationId xmlns:p14="http://schemas.microsoft.com/office/powerpoint/2010/main" val="346714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9100" y="195486"/>
            <a:ext cx="8153400" cy="496416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Declaring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19622"/>
            <a:ext cx="3562847" cy="1400370"/>
          </a:xfrm>
          <a:scene3d>
            <a:camera prst="perspectiveHeroicExtremeLeftFacing"/>
            <a:lightRig rig="threePt" dir="t"/>
          </a:scene3d>
        </p:spPr>
      </p:pic>
      <p:sp>
        <p:nvSpPr>
          <p:cNvPr id="7" name="Dikdörtgen 6"/>
          <p:cNvSpPr/>
          <p:nvPr/>
        </p:nvSpPr>
        <p:spPr>
          <a:xfrm>
            <a:off x="308920" y="1491630"/>
            <a:ext cx="4263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latin typeface="Consolas" panose="020B0609020204030204" pitchFamily="49" charset="0"/>
              </a:rPr>
              <a:t>response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latin typeface="Consolas" panose="020B0609020204030204" pitchFamily="49" charset="0"/>
              </a:rPr>
              <a:t>itable</a:t>
            </a:r>
            <a:r>
              <a:rPr lang="fr-FR" dirty="0">
                <a:latin typeface="Consolas" panose="020B0609020204030204" pitchFamily="49" charset="0"/>
              </a:rPr>
              <a:t>, </a:t>
            </a:r>
            <a:r>
              <a:rPr lang="fr-FR" dirty="0" err="1">
                <a:latin typeface="Consolas" panose="020B0609020204030204" pitchFamily="49" charset="0"/>
              </a:rPr>
              <a:t>latan</a:t>
            </a:r>
            <a:r>
              <a:rPr lang="fr-FR" dirty="0">
                <a:latin typeface="Consolas" panose="020B0609020204030204" pitchFamily="49" charset="0"/>
              </a:rPr>
              <a:t>;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b="0" dirty="0">
              <a:effectLst/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latin typeface="Consolas" panose="020B0609020204030204" pitchFamily="49" charset="0"/>
              </a:rPr>
              <a:t>grade</a:t>
            </a:r>
            <a:r>
              <a:rPr lang="tr-TR" dirty="0">
                <a:latin typeface="Consolas" panose="020B0609020204030204" pitchFamily="49" charset="0"/>
              </a:rPr>
              <a:t> =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; //</a:t>
            </a:r>
            <a:r>
              <a:rPr lang="tr-TR" dirty="0" err="1">
                <a:solidFill>
                  <a:srgbClr val="D4D4D4"/>
                </a:solidFill>
                <a:latin typeface="Consolas" panose="020B0609020204030204" pitchFamily="49" charset="0"/>
              </a:rPr>
              <a:t>initalize</a:t>
            </a:r>
            <a:endParaRPr lang="tr-T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83870" y="2819992"/>
            <a:ext cx="6852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broiled;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/* declare a char variable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broiled 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'T'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/* OK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broiled 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T;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/* NO! Thinks T is a variable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broiled 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"T"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/* NO! Thinks "T" is a string */</a:t>
            </a:r>
            <a:endParaRPr lang="tr-T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= 65;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/* ok for ASCII, but poor style 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3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7992888" cy="50942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Nonprinting</a:t>
            </a:r>
            <a:r>
              <a:rPr lang="tr-TR" dirty="0"/>
              <a:t> </a:t>
            </a:r>
            <a:r>
              <a:rPr lang="tr-TR" dirty="0" err="1"/>
              <a:t>Characters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4355976" y="1405935"/>
            <a:ext cx="410445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C'de günlük hayatta </a:t>
            </a:r>
            <a:r>
              <a:rPr lang="tr-TR" sz="1600" dirty="0" err="1"/>
              <a:t>kullammadığımız</a:t>
            </a:r>
            <a:r>
              <a:rPr lang="tr-TR" sz="1600" dirty="0"/>
              <a:t> fakat kod yazarken işimize yarayan bazı garip karakterleri temsil etmenin ikinci yolu, özel sembol dizileri kullanmaktır.</a:t>
            </a:r>
          </a:p>
          <a:p>
            <a:endParaRPr lang="tr-TR" sz="1600" dirty="0"/>
          </a:p>
          <a:p>
            <a:r>
              <a:rPr lang="tr-TR" sz="1600" dirty="0"/>
              <a:t>Bunlara kaçış dizileri denir. </a:t>
            </a:r>
          </a:p>
        </p:txBody>
      </p:sp>
      <p:pic>
        <p:nvPicPr>
          <p:cNvPr id="3" name="Resim 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313759"/>
            <a:ext cx="3600400" cy="2574157"/>
          </a:xfrm>
          <a:prstGeom prst="rect">
            <a:avLst/>
          </a:prstGeom>
        </p:spPr>
      </p:pic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6" y="3921214"/>
            <a:ext cx="6006078" cy="112505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995936" y="3323478"/>
            <a:ext cx="504056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"Gramps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sez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a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is a backslash.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\"\n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814392" y="3887916"/>
            <a:ext cx="28620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beep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\007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,beep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Printing </a:t>
            </a:r>
            <a:r>
              <a:rPr lang="tr-TR" dirty="0" err="1"/>
              <a:t>Characters</a:t>
            </a:r>
            <a:r>
              <a:rPr lang="tr-TR" dirty="0"/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79512" y="1540311"/>
            <a:ext cx="3600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printf</a:t>
            </a:r>
            <a:r>
              <a:rPr lang="tr-TR" sz="1400" dirty="0"/>
              <a:t> () işlevi, bir karakterin yazdırılması gerektiğini belirtmek için % c kullanır.</a:t>
            </a:r>
          </a:p>
          <a:p>
            <a:endParaRPr lang="tr-TR" sz="1400" dirty="0"/>
          </a:p>
          <a:p>
            <a:r>
              <a:rPr lang="tr-TR" sz="1400" dirty="0"/>
              <a:t>Bir karakter değişkeninin 1 baytlık bir tamsayı değeri olarak saklandığını hatırlayın. </a:t>
            </a:r>
          </a:p>
          <a:p>
            <a:endParaRPr lang="tr-TR" sz="1400" dirty="0"/>
          </a:p>
          <a:p>
            <a:r>
              <a:rPr lang="tr-TR" sz="1400" dirty="0"/>
              <a:t>Bu nedenle, bir </a:t>
            </a:r>
            <a:r>
              <a:rPr lang="tr-TR" sz="1400" dirty="0" err="1"/>
              <a:t>char</a:t>
            </a:r>
            <a:r>
              <a:rPr lang="tr-TR" sz="1400" dirty="0"/>
              <a:t> değişkeninin değerini her zamanki% d belirteciyle yazdırırsanız, bir tamsayı elde edersiniz. </a:t>
            </a:r>
          </a:p>
          <a:p>
            <a:endParaRPr lang="tr-TR" sz="1400" dirty="0"/>
          </a:p>
          <a:p>
            <a:r>
              <a:rPr lang="tr-TR" sz="1400" dirty="0"/>
              <a:t>%c biçim belirticisi, </a:t>
            </a:r>
            <a:r>
              <a:rPr lang="tr-TR" sz="1400" dirty="0" err="1"/>
              <a:t>printf</a:t>
            </a:r>
            <a:r>
              <a:rPr lang="tr-TR" sz="1400" dirty="0"/>
              <a:t> () 'ye kod değeri olarak bu tam sayıya sahip karakteri görüntülemesini söyler.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3779912" y="1526169"/>
            <a:ext cx="5163616" cy="2492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/*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charcode.c-displays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code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number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a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character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*/</a:t>
            </a:r>
            <a:endParaRPr lang="tr-T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Please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a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character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tr-T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"%c"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/*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inputs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character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*/</a:t>
            </a:r>
          </a:p>
          <a:p>
            <a:endParaRPr lang="tr-T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The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code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%c is %d.</a:t>
            </a:r>
            <a:r>
              <a:rPr lang="tr-T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endParaRPr lang="tr-T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Düz Ok Bağlayıcısı 9"/>
          <p:cNvCxnSpPr/>
          <p:nvPr/>
        </p:nvCxnSpPr>
        <p:spPr>
          <a:xfrm flipV="1">
            <a:off x="4427984" y="3435846"/>
            <a:ext cx="1584176" cy="99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3635896" y="451596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%c karakter olarak yaz.</a:t>
            </a:r>
          </a:p>
        </p:txBody>
      </p:sp>
      <p:cxnSp>
        <p:nvCxnSpPr>
          <p:cNvPr id="15" name="Düz Ok Bağlayıcısı 14"/>
          <p:cNvCxnSpPr/>
          <p:nvPr/>
        </p:nvCxnSpPr>
        <p:spPr>
          <a:xfrm flipH="1" flipV="1">
            <a:off x="6588224" y="3434197"/>
            <a:ext cx="970073" cy="987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6766209" y="4503933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%d </a:t>
            </a:r>
            <a:r>
              <a:rPr lang="tr-TR" sz="1400" dirty="0" err="1"/>
              <a:t>int</a:t>
            </a:r>
            <a:r>
              <a:rPr lang="tr-TR" sz="1400" dirty="0"/>
              <a:t> sayı olarak yaz.</a:t>
            </a:r>
          </a:p>
        </p:txBody>
      </p:sp>
    </p:spTree>
    <p:extLst>
      <p:ext uri="{BB962C8B-B14F-4D97-AF65-F5344CB8AC3E}">
        <p14:creationId xmlns:p14="http://schemas.microsoft.com/office/powerpoint/2010/main" val="114591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display versus data storage. </a:t>
            </a:r>
            <a:endParaRPr lang="tr-TR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75473"/>
            <a:ext cx="3744415" cy="2003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Dikdörtgen 5"/>
          <p:cNvSpPr/>
          <p:nvPr/>
        </p:nvSpPr>
        <p:spPr>
          <a:xfrm>
            <a:off x="4686300" y="1491630"/>
            <a:ext cx="4320480" cy="3293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 err="1"/>
              <a:t>printf</a:t>
            </a:r>
            <a:r>
              <a:rPr lang="tr-TR" sz="1600" dirty="0"/>
              <a:t> () işlevi programda </a:t>
            </a:r>
            <a:r>
              <a:rPr lang="tr-TR" sz="1600" dirty="0" err="1"/>
              <a:t>ch</a:t>
            </a:r>
            <a:r>
              <a:rPr lang="tr-TR" sz="1600" dirty="0"/>
              <a:t> değerini iki kez yazdırır; </a:t>
            </a:r>
          </a:p>
          <a:p>
            <a:r>
              <a:rPr lang="tr-TR" sz="1600" dirty="0"/>
              <a:t>önce bir karakter</a:t>
            </a:r>
          </a:p>
          <a:p>
            <a:endParaRPr lang="tr-TR" sz="1600" dirty="0"/>
          </a:p>
          <a:p>
            <a:r>
              <a:rPr lang="tr-TR" sz="1600" dirty="0">
                <a:solidFill>
                  <a:schemeClr val="tx1"/>
                </a:solidFill>
              </a:rPr>
              <a:t> (% c belirteci tarafından istenir) </a:t>
            </a:r>
          </a:p>
          <a:p>
            <a:endParaRPr lang="tr-TR" sz="1600" dirty="0"/>
          </a:p>
          <a:p>
            <a:r>
              <a:rPr lang="tr-TR" sz="1600" dirty="0"/>
              <a:t>ve sonra ondalık bir tamsayı </a:t>
            </a:r>
          </a:p>
          <a:p>
            <a:endParaRPr lang="tr-TR" sz="1600" dirty="0"/>
          </a:p>
          <a:p>
            <a:r>
              <a:rPr lang="tr-TR" sz="1600" dirty="0">
                <a:solidFill>
                  <a:schemeClr val="tx1"/>
                </a:solidFill>
              </a:rPr>
              <a:t>(% d belirteci tarafından istenir) </a:t>
            </a:r>
            <a:r>
              <a:rPr lang="tr-TR" sz="1600" dirty="0"/>
              <a:t>.</a:t>
            </a:r>
          </a:p>
          <a:p>
            <a:endParaRPr lang="tr-TR" sz="1600" dirty="0"/>
          </a:p>
          <a:p>
            <a:r>
              <a:rPr lang="tr-TR" sz="1600" dirty="0" err="1"/>
              <a:t>printf</a:t>
            </a:r>
            <a:r>
              <a:rPr lang="tr-TR" sz="1600" dirty="0"/>
              <a:t> () ile kullanılan format belirteçleri verilerin nasıl saklanacağını değil, nasıl görüntüleneceğini belirlerler.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07504" y="3651870"/>
            <a:ext cx="4385692" cy="138499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/>
              <a:t>C uygulamaları </a:t>
            </a:r>
            <a:r>
              <a:rPr lang="tr-TR" sz="1400" dirty="0" err="1"/>
              <a:t>char'ı</a:t>
            </a:r>
            <a:r>
              <a:rPr lang="tr-TR" sz="1400" dirty="0"/>
              <a:t> işaretli bir tür yapar. </a:t>
            </a:r>
          </a:p>
          <a:p>
            <a:r>
              <a:rPr lang="tr-TR" sz="1400" dirty="0"/>
              <a:t>Bu, bir </a:t>
            </a:r>
            <a:r>
              <a:rPr lang="tr-TR" sz="1400" dirty="0" err="1"/>
              <a:t>char</a:t>
            </a:r>
            <a:r>
              <a:rPr lang="tr-TR" sz="1400" dirty="0"/>
              <a:t> değişkenin tipik olarak –128'den 127'ye kadar olan değerleri tutabileceği anlamına gelir. </a:t>
            </a:r>
          </a:p>
          <a:p>
            <a:endParaRPr lang="tr-TR" sz="1400" dirty="0"/>
          </a:p>
          <a:p>
            <a:r>
              <a:rPr lang="tr-TR" sz="1400" dirty="0" err="1"/>
              <a:t>char'ı</a:t>
            </a:r>
            <a:r>
              <a:rPr lang="tr-TR" sz="1400" dirty="0"/>
              <a:t> işaretsiz bir tür olarak </a:t>
            </a:r>
            <a:r>
              <a:rPr lang="tr-TR" sz="1400" dirty="0" err="1"/>
              <a:t>kullnıldığında</a:t>
            </a:r>
            <a:r>
              <a:rPr lang="tr-TR" sz="1400" dirty="0"/>
              <a:t> bu da 0 ile 255 arasında bir aralık sağlar.</a:t>
            </a:r>
          </a:p>
        </p:txBody>
      </p:sp>
      <p:sp>
        <p:nvSpPr>
          <p:cNvPr id="8" name="Sol Sağ Ok 7"/>
          <p:cNvSpPr/>
          <p:nvPr/>
        </p:nvSpPr>
        <p:spPr>
          <a:xfrm rot="1391546">
            <a:off x="3119700" y="2278563"/>
            <a:ext cx="1584176" cy="570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17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_</a:t>
            </a:r>
            <a:r>
              <a:rPr lang="tr-TR" dirty="0" err="1"/>
              <a:t>Bool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23528" y="1491631"/>
            <a:ext cx="367240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/>
              <a:t>_</a:t>
            </a:r>
            <a:r>
              <a:rPr lang="tr-TR" sz="1400" dirty="0" err="1"/>
              <a:t>Bool</a:t>
            </a:r>
            <a:r>
              <a:rPr lang="tr-TR" sz="1400" dirty="0"/>
              <a:t> türü, </a:t>
            </a:r>
            <a:r>
              <a:rPr lang="tr-TR" sz="1400" dirty="0" err="1"/>
              <a:t>Boole</a:t>
            </a:r>
            <a:r>
              <a:rPr lang="tr-TR" sz="1400" dirty="0"/>
              <a:t> değerlerini, yani doğru ve yanlış mantıksal değerlerini temsil etmek için kullanılan bir C99 eklemesidir.</a:t>
            </a:r>
          </a:p>
          <a:p>
            <a:endParaRPr lang="tr-TR" sz="1400" dirty="0"/>
          </a:p>
          <a:p>
            <a:r>
              <a:rPr lang="tr-TR" sz="1400" dirty="0"/>
              <a:t>C, doğru için 1 (</a:t>
            </a:r>
            <a:r>
              <a:rPr lang="tr-TR" sz="1400" b="1" dirty="0" err="1"/>
              <a:t>true</a:t>
            </a:r>
            <a:r>
              <a:rPr lang="tr-TR" sz="1400" dirty="0"/>
              <a:t>) ve yanlış için 0 (</a:t>
            </a:r>
            <a:r>
              <a:rPr lang="tr-TR" sz="1400" b="1" dirty="0" err="1"/>
              <a:t>false</a:t>
            </a:r>
            <a:r>
              <a:rPr lang="tr-TR" sz="1400" dirty="0"/>
              <a:t>) değerini kullandığından, _</a:t>
            </a:r>
            <a:r>
              <a:rPr lang="tr-TR" sz="1400" dirty="0" err="1"/>
              <a:t>Bool</a:t>
            </a:r>
            <a:r>
              <a:rPr lang="tr-TR" sz="1400" dirty="0"/>
              <a:t> türü gerçekten sadece bir tamsayı türüdür, ancak prensipte yalnızca 1 bit bellek gerektirir, çünkü bu 0 ile 1 keskin değerleri için yeterlidir. </a:t>
            </a:r>
          </a:p>
          <a:p>
            <a:endParaRPr lang="tr-TR" sz="1400" dirty="0"/>
          </a:p>
          <a:p>
            <a:r>
              <a:rPr lang="tr-TR" sz="1400" dirty="0"/>
              <a:t>«</a:t>
            </a:r>
            <a:r>
              <a:rPr lang="tr-TR" sz="1400" b="1" dirty="0" err="1"/>
              <a:t>stdbool.h</a:t>
            </a:r>
            <a:r>
              <a:rPr lang="tr-TR" sz="1400" dirty="0"/>
              <a:t>» başlık doyasını gerektirir.</a:t>
            </a:r>
          </a:p>
        </p:txBody>
      </p:sp>
      <p:pic>
        <p:nvPicPr>
          <p:cNvPr id="9" name="Resim 8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95431"/>
            <a:ext cx="2520280" cy="103556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4355976" y="198900"/>
            <a:ext cx="4572000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stdbool.h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1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1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tr-TR" sz="11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tr-T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r>
              <a:rPr lang="tr-TR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tr-T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tr-TR" sz="11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tr-T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tr-TR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tr-T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 b1=%u </a:t>
            </a:r>
            <a:r>
              <a:rPr lang="tr-TR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 b2=%u </a:t>
            </a:r>
            <a:r>
              <a:rPr lang="tr-TR" sz="11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b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 %u"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tr-T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 %u"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x3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tr-TR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"x3=%u"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x3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tr-T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7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14276" y="1759357"/>
            <a:ext cx="505385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platin.c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--  ağırlığın platin değeri */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global_deg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kilo = 0.0; </a:t>
            </a:r>
            <a:r>
              <a:rPr lang="fi-FI" sz="1200" dirty="0">
                <a:solidFill>
                  <a:srgbClr val="008000"/>
                </a:solidFill>
                <a:latin typeface="Consolas" panose="020B0609020204030204" pitchFamily="49" charset="0"/>
              </a:rPr>
              <a:t>/* kullanıcı ağırlığı*/</a:t>
            </a:r>
            <a:endParaRPr lang="fi-F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0.0;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platin eşdeğeri */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"Platin olarak kilonuza değer misiniz?\n"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"\nHadi kontrol edelim.\n"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nLütfen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kilonuzu pound cinsinden girin: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131840" y="336564"/>
            <a:ext cx="3168352" cy="5040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fontAlgn="base"/>
            <a:r>
              <a:rPr lang="tr-TR" sz="3200" dirty="0"/>
              <a:t>A </a:t>
            </a:r>
            <a:r>
              <a:rPr lang="tr-TR" sz="3200" dirty="0" err="1"/>
              <a:t>Sample</a:t>
            </a:r>
            <a:r>
              <a:rPr lang="tr-TR" sz="3200" dirty="0"/>
              <a:t> Program</a:t>
            </a:r>
            <a:endParaRPr lang="tr-TR" sz="3600" b="1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6800387" y="4249504"/>
            <a:ext cx="125348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400" dirty="0"/>
              <a:t>Konsola çıkış…</a:t>
            </a:r>
          </a:p>
        </p:txBody>
      </p:sp>
      <p:cxnSp>
        <p:nvCxnSpPr>
          <p:cNvPr id="21" name="Düz Ok Bağlayıcısı 20"/>
          <p:cNvCxnSpPr/>
          <p:nvPr/>
        </p:nvCxnSpPr>
        <p:spPr>
          <a:xfrm flipV="1">
            <a:off x="2051720" y="2448384"/>
            <a:ext cx="3888432" cy="141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5940152" y="2312756"/>
            <a:ext cx="172047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200" dirty="0"/>
              <a:t>Global değişken bildirim.</a:t>
            </a:r>
          </a:p>
        </p:txBody>
      </p:sp>
      <p:cxnSp>
        <p:nvCxnSpPr>
          <p:cNvPr id="25" name="Düz Ok Bağlayıcısı 24"/>
          <p:cNvCxnSpPr/>
          <p:nvPr/>
        </p:nvCxnSpPr>
        <p:spPr>
          <a:xfrm>
            <a:off x="4572000" y="4083918"/>
            <a:ext cx="2170217" cy="336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1763688" y="3092776"/>
            <a:ext cx="3888432" cy="141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5652120" y="2957148"/>
            <a:ext cx="159915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200" dirty="0"/>
              <a:t>Yerel değişken bildirim.</a:t>
            </a:r>
          </a:p>
        </p:txBody>
      </p:sp>
    </p:spTree>
    <p:extLst>
      <p:ext uri="{BB962C8B-B14F-4D97-AF65-F5344CB8AC3E}">
        <p14:creationId xmlns:p14="http://schemas.microsoft.com/office/powerpoint/2010/main" val="180669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123478"/>
            <a:ext cx="8153400" cy="64043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float, double, and long double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79512" y="1331044"/>
            <a:ext cx="6840760" cy="1512168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Çeşitli tam sayı türleri, çoğu yazılım geliştirme projesi için iyi hizmet eder. Bununla birlikte, finansal ve matematiksel yönelimli programlar genellikle kayan nokta(matematikteki </a:t>
            </a:r>
            <a:r>
              <a:rPr lang="tr-TR" b="1" dirty="0"/>
              <a:t>reel </a:t>
            </a:r>
            <a:r>
              <a:rPr lang="tr-TR" dirty="0"/>
              <a:t>sayılar) sayılarını kullanır.</a:t>
            </a:r>
          </a:p>
          <a:p>
            <a:r>
              <a:rPr lang="tr-TR" dirty="0"/>
              <a:t>C'de, bu tür sayılara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 veya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denir.</a:t>
            </a:r>
          </a:p>
          <a:p>
            <a:r>
              <a:rPr lang="tr-TR" dirty="0"/>
              <a:t>Bilimsel gösterimde, sayılar ondalık sayılar çarpı 10'un üsleri olarak temsil edilir. </a:t>
            </a:r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63838"/>
            <a:ext cx="5992061" cy="1419423"/>
          </a:xfrm>
          <a:prstGeom prst="rect">
            <a:avLst/>
          </a:prstGeom>
        </p:spPr>
      </p:pic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89" y="1428552"/>
            <a:ext cx="185763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25448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Declaring</a:t>
            </a:r>
            <a:r>
              <a:rPr lang="tr-TR" dirty="0"/>
              <a:t> </a:t>
            </a:r>
            <a:r>
              <a:rPr lang="tr-TR" dirty="0" err="1"/>
              <a:t>Floating</a:t>
            </a:r>
            <a:r>
              <a:rPr lang="tr-TR" dirty="0"/>
              <a:t>-Point </a:t>
            </a:r>
            <a:r>
              <a:rPr lang="tr-TR" dirty="0" err="1"/>
              <a:t>Variables</a:t>
            </a:r>
            <a:r>
              <a:rPr lang="tr-TR" dirty="0"/>
              <a:t>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2901" y="1563638"/>
            <a:ext cx="3795043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noah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jonah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trouble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planck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6.63e-34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gnp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64373" y="3003798"/>
            <a:ext cx="3803571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Varsayılan olarak, derleyici kayan nokta sabitlerinin çift duyarlıklı olduğunu varsayar. Örneğin, bazılarının bir kayan değişken olduğunu ve şu ifadeye sahip olduğunuzu varsayalım: </a:t>
            </a:r>
          </a:p>
          <a:p>
            <a:endParaRPr lang="tr-TR" sz="1600" dirty="0"/>
          </a:p>
          <a:p>
            <a:r>
              <a:rPr lang="tr-TR" sz="1600" dirty="0"/>
              <a:t>	</a:t>
            </a:r>
            <a:r>
              <a:rPr lang="tr-TR" sz="1600" dirty="0" err="1"/>
              <a:t>some</a:t>
            </a:r>
            <a:r>
              <a:rPr lang="tr-TR" sz="1600" dirty="0"/>
              <a:t> = 4.0 * 2.0;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572000" y="1957358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/>
              <a:t>Daha sonra 4.0 ve 2.0, her biri için (tipik olarak) 64 bit kullanılarak çift (</a:t>
            </a:r>
            <a:r>
              <a:rPr lang="tr-TR" b="1" dirty="0" err="1"/>
              <a:t>double</a:t>
            </a:r>
            <a:r>
              <a:rPr lang="tr-TR" dirty="0"/>
              <a:t>) olarak depolanır.</a:t>
            </a:r>
          </a:p>
          <a:p>
            <a:endParaRPr lang="tr-TR" dirty="0"/>
          </a:p>
          <a:p>
            <a:r>
              <a:rPr lang="tr-TR" dirty="0"/>
              <a:t>Ürün, çift duyarlıklı (</a:t>
            </a:r>
            <a:r>
              <a:rPr lang="tr-TR" b="1" dirty="0" err="1"/>
              <a:t>double</a:t>
            </a:r>
            <a:r>
              <a:rPr lang="tr-TR" dirty="0"/>
              <a:t>) aritmetik kullanılarak hesaplanır ve ancak o zaman yanıt, normal kayan nokta (</a:t>
            </a:r>
            <a:r>
              <a:rPr lang="tr-TR" b="1" dirty="0" err="1"/>
              <a:t>float</a:t>
            </a:r>
            <a:r>
              <a:rPr lang="tr-TR" dirty="0"/>
              <a:t>) boyutuna kırpılır. </a:t>
            </a:r>
          </a:p>
          <a:p>
            <a:endParaRPr lang="tr-TR" dirty="0"/>
          </a:p>
          <a:p>
            <a:r>
              <a:rPr lang="tr-TR" dirty="0"/>
              <a:t>Bu, hesaplamalarınız için daha fazla hassasiyet sağlar, ancak bir programı yavaşlatabilir.</a:t>
            </a:r>
          </a:p>
        </p:txBody>
      </p:sp>
    </p:spTree>
    <p:extLst>
      <p:ext uri="{BB962C8B-B14F-4D97-AF65-F5344CB8AC3E}">
        <p14:creationId xmlns:p14="http://schemas.microsoft.com/office/powerpoint/2010/main" val="21826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653440"/>
          </a:xfrm>
        </p:spPr>
        <p:txBody>
          <a:bodyPr>
            <a:normAutofit fontScale="90000"/>
          </a:bodyPr>
          <a:lstStyle/>
          <a:p>
            <a:r>
              <a:rPr lang="tr-TR" dirty="0"/>
              <a:t>Printing </a:t>
            </a:r>
            <a:r>
              <a:rPr lang="tr-TR" dirty="0" err="1"/>
              <a:t>Floating</a:t>
            </a:r>
            <a:r>
              <a:rPr lang="tr-TR" dirty="0"/>
              <a:t>-Point </a:t>
            </a:r>
            <a:r>
              <a:rPr lang="tr-TR" dirty="0" err="1"/>
              <a:t>Values</a:t>
            </a:r>
            <a:r>
              <a:rPr lang="tr-TR" dirty="0"/>
              <a:t>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09600" y="1419622"/>
            <a:ext cx="663093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aboat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200" dirty="0">
                <a:solidFill>
                  <a:srgbClr val="B5CEA8"/>
                </a:solidFill>
                <a:latin typeface="Consolas" panose="020B0609020204030204" pitchFamily="49" charset="0"/>
              </a:rPr>
              <a:t>32000.0f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abet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200" dirty="0">
                <a:solidFill>
                  <a:srgbClr val="B5CEA8"/>
                </a:solidFill>
                <a:latin typeface="Consolas" panose="020B0609020204030204" pitchFamily="49" charset="0"/>
              </a:rPr>
              <a:t>2.14e9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long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9CDCFE"/>
                </a:solidFill>
                <a:latin typeface="Consolas" panose="020B0609020204030204" pitchFamily="49" charset="0"/>
              </a:rPr>
              <a:t>dip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tr-TR" sz="1200" dirty="0">
                <a:solidFill>
                  <a:srgbClr val="B5CEA8"/>
                </a:solidFill>
                <a:latin typeface="Consolas" panose="020B0609020204030204" pitchFamily="49" charset="0"/>
              </a:rPr>
              <a:t>5.32e-5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can be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written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%e</a:t>
            </a:r>
            <a:r>
              <a:rPr lang="tr-T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aboat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aboat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line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requires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C99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or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later</a:t>
            </a:r>
            <a:r>
              <a:rPr lang="tr-T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compliance</a:t>
            </a:r>
            <a:endParaRPr lang="tr-T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And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it's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%a in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hexadecimal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powers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of 2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notation</a:t>
            </a:r>
            <a:r>
              <a:rPr lang="tr-T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aboat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can be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written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%e</a:t>
            </a:r>
            <a:r>
              <a:rPr lang="tr-T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abet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abet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Lf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can be </a:t>
            </a:r>
            <a:r>
              <a:rPr lang="tr-T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written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 %Le</a:t>
            </a:r>
            <a:r>
              <a:rPr lang="tr-T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tr-T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9CDCFE"/>
                </a:solidFill>
                <a:latin typeface="Consolas" panose="020B0609020204030204" pitchFamily="49" charset="0"/>
              </a:rPr>
              <a:t>dip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9CDCFE"/>
                </a:solidFill>
                <a:latin typeface="Consolas" panose="020B0609020204030204" pitchFamily="49" charset="0"/>
              </a:rPr>
              <a:t>dip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endParaRPr lang="tr-T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4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25448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Floating</a:t>
            </a:r>
            <a:r>
              <a:rPr lang="tr-TR" dirty="0"/>
              <a:t>-Point </a:t>
            </a:r>
            <a:r>
              <a:rPr lang="tr-TR" dirty="0" err="1"/>
              <a:t>Overflow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Underflow</a:t>
            </a:r>
            <a:r>
              <a:rPr lang="tr-TR" dirty="0"/>
              <a:t>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971600" y="2787774"/>
            <a:ext cx="7201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oluyor? </a:t>
            </a:r>
          </a:p>
          <a:p>
            <a:r>
              <a:rPr lang="tr-TR" dirty="0"/>
              <a:t>Bir hesaplama ifade edilemeyecek kadar büyük bir sayıya yol açtığı zaman </a:t>
            </a:r>
          </a:p>
          <a:p>
            <a:r>
              <a:rPr lang="tr-TR" dirty="0"/>
              <a:t>taşma meydana gelir.</a:t>
            </a:r>
          </a:p>
          <a:p>
            <a:r>
              <a:rPr lang="tr-TR" dirty="0"/>
              <a:t>Bu durum için davranış önceden tanımsızdı, ancak şimdi C, </a:t>
            </a:r>
            <a:r>
              <a:rPr lang="tr-TR" dirty="0" err="1"/>
              <a:t>toobig'e</a:t>
            </a:r>
            <a:r>
              <a:rPr lang="tr-TR" dirty="0"/>
              <a:t> sonsuzluk anlamına gelen özel bir değer atandığını ve </a:t>
            </a:r>
            <a:r>
              <a:rPr lang="tr-TR" dirty="0" err="1"/>
              <a:t>printf</a:t>
            </a:r>
            <a:r>
              <a:rPr lang="tr-TR" dirty="0"/>
              <a:t> () '</a:t>
            </a:r>
            <a:r>
              <a:rPr lang="tr-TR" dirty="0" err="1"/>
              <a:t>nin</a:t>
            </a:r>
            <a:r>
              <a:rPr lang="tr-TR" dirty="0"/>
              <a:t> değer için sonsuz</a:t>
            </a:r>
          </a:p>
          <a:p>
            <a:r>
              <a:rPr lang="tr-TR" dirty="0"/>
              <a:t> (</a:t>
            </a:r>
            <a:r>
              <a:rPr lang="tr-TR" dirty="0" err="1"/>
              <a:t>inf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infinity</a:t>
            </a:r>
            <a:r>
              <a:rPr lang="tr-TR" dirty="0"/>
              <a:t>) görüntülediğini belirtir.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971600" y="1635646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float</a:t>
            </a:r>
            <a:r>
              <a:rPr lang="tr-TR" dirty="0"/>
              <a:t> </a:t>
            </a:r>
            <a:r>
              <a:rPr lang="tr-TR" dirty="0" err="1"/>
              <a:t>toobig</a:t>
            </a:r>
            <a:r>
              <a:rPr lang="tr-TR" dirty="0"/>
              <a:t> = 3.4E38 * 100.0f; </a:t>
            </a:r>
          </a:p>
          <a:p>
            <a:r>
              <a:rPr lang="tr-TR" dirty="0" err="1"/>
              <a:t>printf</a:t>
            </a:r>
            <a:r>
              <a:rPr lang="tr-TR" dirty="0"/>
              <a:t>("%e\n", </a:t>
            </a:r>
            <a:r>
              <a:rPr lang="tr-TR" dirty="0" err="1"/>
              <a:t>toobig</a:t>
            </a:r>
            <a:r>
              <a:rPr lang="tr-TR" dirty="0"/>
              <a:t>);  //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inf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infinity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797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Printf</a:t>
            </a:r>
            <a:r>
              <a:rPr lang="tr-TR" dirty="0"/>
              <a:t> &amp; </a:t>
            </a:r>
            <a:r>
              <a:rPr lang="tr-TR" dirty="0" err="1"/>
              <a:t>scanf</a:t>
            </a:r>
            <a:r>
              <a:rPr lang="tr-TR" dirty="0"/>
              <a:t> format </a:t>
            </a:r>
            <a:r>
              <a:rPr lang="tr-TR" dirty="0" err="1"/>
              <a:t>specifiers</a:t>
            </a:r>
            <a:r>
              <a:rPr lang="tr-TR" dirty="0"/>
              <a:t> </a:t>
            </a:r>
          </a:p>
        </p:txBody>
      </p:sp>
      <p:pic>
        <p:nvPicPr>
          <p:cNvPr id="2050" name="Picture 2" descr="2 : Format Specifiers for scanf( )  Every variable in the variabl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6" y="1923678"/>
            <a:ext cx="421397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use of %n in printf() ?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304522"/>
            <a:ext cx="2815379" cy="17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 in scanf() in C with Example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159262"/>
            <a:ext cx="2671363" cy="188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2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267494"/>
            <a:ext cx="8153400" cy="65344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Floating</a:t>
            </a:r>
            <a:r>
              <a:rPr lang="tr-TR" dirty="0"/>
              <a:t>-Point </a:t>
            </a:r>
            <a:r>
              <a:rPr lang="tr-TR" dirty="0" err="1"/>
              <a:t>Types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9622"/>
            <a:ext cx="5219419" cy="18185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11910"/>
            <a:ext cx="4494043" cy="7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923678"/>
            <a:ext cx="5306517" cy="136815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5" y="3625728"/>
            <a:ext cx="6719882" cy="21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7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153400" cy="509424"/>
          </a:xfrm>
        </p:spPr>
        <p:txBody>
          <a:bodyPr>
            <a:noAutofit/>
          </a:bodyPr>
          <a:lstStyle/>
          <a:p>
            <a:r>
              <a:rPr lang="en-US" sz="2800" dirty="0"/>
              <a:t>Example 2-2. Illustrating the precision of type float</a:t>
            </a:r>
            <a:endParaRPr lang="tr-TR" sz="2800" dirty="0"/>
          </a:p>
        </p:txBody>
      </p:sp>
      <p:sp>
        <p:nvSpPr>
          <p:cNvPr id="5" name="Dikdörtgen 4"/>
          <p:cNvSpPr/>
          <p:nvPr/>
        </p:nvSpPr>
        <p:spPr>
          <a:xfrm>
            <a:off x="550349" y="771550"/>
            <a:ext cx="842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i="1" dirty="0"/>
              <a:t>Desktop\COMP124_ANSI_C\</a:t>
            </a:r>
            <a:r>
              <a:rPr lang="tr-TR" sz="1400" i="1" dirty="0" err="1"/>
              <a:t>VS_example</a:t>
            </a:r>
            <a:r>
              <a:rPr lang="tr-TR" sz="1400" i="1" dirty="0"/>
              <a:t>\orn3_float_precision\</a:t>
            </a:r>
            <a:r>
              <a:rPr lang="tr-TR" sz="1400" i="1" dirty="0" err="1"/>
              <a:t>float_precision</a:t>
            </a:r>
            <a:r>
              <a:rPr lang="tr-TR" sz="1400" i="1" dirty="0"/>
              <a:t>\float_precision.sln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7614"/>
            <a:ext cx="3821713" cy="36123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93200"/>
            <a:ext cx="4859033" cy="107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26455"/>
            <a:ext cx="4176464" cy="857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9556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502"/>
            <a:ext cx="7008102" cy="4430662"/>
          </a:xfrm>
          <a:prstGeom prst="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447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63688" y="2231"/>
            <a:ext cx="5760640" cy="648072"/>
          </a:xfrm>
        </p:spPr>
        <p:txBody>
          <a:bodyPr>
            <a:normAutofit fontScale="90000"/>
          </a:bodyPr>
          <a:lstStyle/>
          <a:p>
            <a:r>
              <a:rPr lang="tr-TR" dirty="0"/>
              <a:t>Yazılım Geliştirme Döngüsü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" y="1543100"/>
            <a:ext cx="465883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2129873" y="264375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-1-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860032" y="1919610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information does the program need to get started?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What exactly do I want the program to produce as output?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best way to represent the data?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39552" y="627534"/>
            <a:ext cx="784887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Reading about C isn’t enough. You should try writing one or two simple programs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27057" y="268996"/>
            <a:ext cx="3168352" cy="5040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fontAlgn="base"/>
            <a:r>
              <a:rPr lang="tr-TR" sz="3200" dirty="0"/>
              <a:t>A </a:t>
            </a:r>
            <a:r>
              <a:rPr lang="tr-TR" sz="3200" dirty="0" err="1"/>
              <a:t>Sample</a:t>
            </a:r>
            <a:r>
              <a:rPr lang="tr-TR" sz="3200" dirty="0"/>
              <a:t> Program</a:t>
            </a:r>
            <a:endParaRPr lang="tr-TR" sz="3600" b="1" dirty="0"/>
          </a:p>
        </p:txBody>
      </p:sp>
      <p:sp>
        <p:nvSpPr>
          <p:cNvPr id="4" name="Dikdörtgen 3"/>
          <p:cNvSpPr/>
          <p:nvPr/>
        </p:nvSpPr>
        <p:spPr>
          <a:xfrm>
            <a:off x="260969" y="1511662"/>
            <a:ext cx="553217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kullanıcıdan giriş al */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&amp;kilo);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platinin ons başına 1700 dolar olduğunu varsayalım */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14.5833 katsayısı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kuuymcu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tartısına göre onsu çevirir... */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1700.0 * kilo * 14.5833;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"Platin kilonuzun değeri: $%.2f.\n"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deger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nBuna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kolayca değersin! Platin fiyatları düşerse,\n"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"değerinizi korumak için daha fazla yiyin.\n"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Düz Ok Bağlayıcısı 5"/>
          <p:cNvCxnSpPr/>
          <p:nvPr/>
        </p:nvCxnSpPr>
        <p:spPr>
          <a:xfrm flipV="1">
            <a:off x="2483768" y="1846154"/>
            <a:ext cx="3652874" cy="13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6243283" y="1707654"/>
            <a:ext cx="136139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200" dirty="0"/>
              <a:t>Klavyeden giriş ….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6516216" y="3099782"/>
            <a:ext cx="125348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400" dirty="0"/>
              <a:t>Konsola çıkış…</a:t>
            </a:r>
          </a:p>
        </p:txBody>
      </p:sp>
      <p:cxnSp>
        <p:nvCxnSpPr>
          <p:cNvPr id="19" name="Düz Ok Bağlayıcısı 18"/>
          <p:cNvCxnSpPr/>
          <p:nvPr/>
        </p:nvCxnSpPr>
        <p:spPr>
          <a:xfrm flipV="1">
            <a:off x="1619672" y="3939902"/>
            <a:ext cx="4623611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>
            <a:endCxn id="18" idx="1"/>
          </p:cNvCxnSpPr>
          <p:nvPr/>
        </p:nvCxnSpPr>
        <p:spPr>
          <a:xfrm flipV="1">
            <a:off x="5220072" y="3253671"/>
            <a:ext cx="1296144" cy="153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/>
          <p:cNvSpPr txBox="1"/>
          <p:nvPr/>
        </p:nvSpPr>
        <p:spPr>
          <a:xfrm>
            <a:off x="6351195" y="3763615"/>
            <a:ext cx="2627707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400" dirty="0"/>
              <a:t>Konsolda tir tuşa basıncaya kadar</a:t>
            </a:r>
          </a:p>
          <a:p>
            <a:r>
              <a:rPr lang="tr-TR" sz="1400" dirty="0"/>
              <a:t>bekletir..</a:t>
            </a:r>
          </a:p>
          <a:p>
            <a:r>
              <a:rPr lang="tr-TR" sz="1400" dirty="0"/>
              <a:t>Boş giriş…</a:t>
            </a:r>
          </a:p>
        </p:txBody>
      </p:sp>
      <p:sp>
        <p:nvSpPr>
          <p:cNvPr id="41" name="Metin kutusu 40"/>
          <p:cNvSpPr txBox="1"/>
          <p:nvPr/>
        </p:nvSpPr>
        <p:spPr>
          <a:xfrm>
            <a:off x="6513517" y="2557716"/>
            <a:ext cx="180289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400" dirty="0"/>
              <a:t>Hesaplama işlemi.</a:t>
            </a:r>
          </a:p>
        </p:txBody>
      </p:sp>
      <p:cxnSp>
        <p:nvCxnSpPr>
          <p:cNvPr id="42" name="Düz Ok Bağlayıcısı 41"/>
          <p:cNvCxnSpPr>
            <a:endCxn id="41" idx="1"/>
          </p:cNvCxnSpPr>
          <p:nvPr/>
        </p:nvCxnSpPr>
        <p:spPr>
          <a:xfrm flipV="1">
            <a:off x="3059832" y="2711605"/>
            <a:ext cx="3453685" cy="55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" y="1203598"/>
            <a:ext cx="1349186" cy="136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51280"/>
            <a:ext cx="1475656" cy="169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9502"/>
            <a:ext cx="5997480" cy="4270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581432"/>
          </a:xfrm>
        </p:spPr>
        <p:txBody>
          <a:bodyPr>
            <a:normAutofit fontScale="90000"/>
          </a:bodyPr>
          <a:lstStyle/>
          <a:p>
            <a:r>
              <a:rPr lang="tr-TR" dirty="0"/>
              <a:t>Data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Constants</a:t>
            </a:r>
            <a:r>
              <a:rPr lang="tr-TR" dirty="0"/>
              <a:t>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251520" y="1347614"/>
            <a:ext cx="3953644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/>
              <a:t>Bir programın rehberliğinde bir bilgisayar ; </a:t>
            </a:r>
          </a:p>
          <a:p>
            <a:endParaRPr lang="tr-T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/>
              <a:t>Numaralar ekleyebilir,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/>
              <a:t>isimleri sıralayabilir,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/>
              <a:t>Kuyruklu yıldız yörüngelerini hesaplayabilir,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/>
              <a:t>bir posta listesi hazırlayabilir,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/>
              <a:t>telefon numaralarını çevirebilir,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/>
              <a:t>figürler çizebilir,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/>
              <a:t>…. sonuçlar çıkarabilir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200" dirty="0"/>
          </a:p>
          <a:p>
            <a:r>
              <a:rPr lang="tr-TR" sz="1200" dirty="0"/>
              <a:t>veya  …..</a:t>
            </a:r>
          </a:p>
          <a:p>
            <a:r>
              <a:rPr lang="tr-TR" sz="1200" dirty="0"/>
              <a:t>(hayal et… kendin yap…)</a:t>
            </a:r>
          </a:p>
          <a:p>
            <a:endParaRPr lang="tr-TR" sz="1200" dirty="0"/>
          </a:p>
        </p:txBody>
      </p:sp>
      <p:sp>
        <p:nvSpPr>
          <p:cNvPr id="3" name="Dikdörtgen 2"/>
          <p:cNvSpPr/>
          <p:nvPr/>
        </p:nvSpPr>
        <p:spPr>
          <a:xfrm>
            <a:off x="284126" y="4011910"/>
            <a:ext cx="388843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/>
              <a:t>Bu görevleri yerine getirmek için, programın kullandığınız bilgileri taşıyan veriler ;</a:t>
            </a:r>
          </a:p>
          <a:p>
            <a:r>
              <a:rPr lang="tr-T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sayılar ve karakterlerle </a:t>
            </a:r>
          </a:p>
          <a:p>
            <a:r>
              <a:rPr lang="tr-TR" sz="1200" dirty="0"/>
              <a:t>çalışması gerekir.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700488" y="1491630"/>
            <a:ext cx="402146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Bazı veri türleri, bir program kullanılmadan önce önceden ayarlanır ve değerleri programın ömrü boyunca değişmeden kalır.</a:t>
            </a:r>
          </a:p>
          <a:p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Bunlar sabitlerdir (</a:t>
            </a:r>
            <a:r>
              <a:rPr lang="tr-T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r-TR" sz="1600" dirty="0"/>
          </a:p>
        </p:txBody>
      </p:sp>
      <p:sp>
        <p:nvSpPr>
          <p:cNvPr id="5" name="Dikdörtgen 4"/>
          <p:cNvSpPr/>
          <p:nvPr/>
        </p:nvSpPr>
        <p:spPr>
          <a:xfrm>
            <a:off x="4700488" y="2787774"/>
            <a:ext cx="4191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solidFill>
                  <a:schemeClr val="dk1"/>
                </a:solidFill>
              </a:rPr>
              <a:t>Diğer veri türleri, program çalışırken değişebilir veya değerler atanabilir;</a:t>
            </a:r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bunlar değişkenlerdir (</a:t>
            </a:r>
            <a:r>
              <a:rPr lang="tr-T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vaiables</a:t>
            </a:r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tr-TR" sz="1600" dirty="0">
              <a:solidFill>
                <a:schemeClr val="dk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720293" y="3939902"/>
            <a:ext cx="4191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Değişkenler (</a:t>
            </a:r>
            <a:r>
              <a:rPr lang="tr-T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vaiables</a:t>
            </a:r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tr-TR" sz="1600" dirty="0"/>
              <a:t>bir programda bildirim yapıldıkları andan itibaren RAM belleğe veri türlerine göre yerleştirilirler.</a:t>
            </a:r>
            <a:endParaRPr lang="tr-TR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755576" y="277614"/>
            <a:ext cx="8153400" cy="581432"/>
          </a:xfrm>
        </p:spPr>
        <p:txBody>
          <a:bodyPr>
            <a:normAutofit fontScale="90000"/>
          </a:bodyPr>
          <a:lstStyle/>
          <a:p>
            <a:r>
              <a:rPr lang="tr-TR" dirty="0"/>
              <a:t>Data: Data-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Keywords</a:t>
            </a:r>
            <a:r>
              <a:rPr lang="tr-TR" dirty="0"/>
              <a:t> </a:t>
            </a:r>
          </a:p>
        </p:txBody>
      </p:sp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0" y="1279366"/>
            <a:ext cx="6470588" cy="260865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400300" y="2961724"/>
            <a:ext cx="45720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400" dirty="0"/>
              <a:t>Değişken ve sabit arasındaki ayrımın ötesinde, farklı veri türleri arasındaki fark vardır. </a:t>
            </a:r>
          </a:p>
          <a:p>
            <a:r>
              <a:rPr lang="tr-TR" sz="1400" dirty="0"/>
              <a:t>Bazı veri türleri sayılardır. Bazıları harfler veya daha genel olarak karakterlerdir.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995936" y="4098517"/>
            <a:ext cx="4572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400" dirty="0"/>
              <a:t>Bilgisayarın bu farklı türleri tanımlaması ve kullanması için bir yola ihtiyacı vardır. </a:t>
            </a:r>
          </a:p>
          <a:p>
            <a:r>
              <a:rPr lang="tr-TR" sz="1400" dirty="0"/>
              <a:t>C bunu birkaç temel veri türünü tanıyarak yapar.</a:t>
            </a:r>
          </a:p>
        </p:txBody>
      </p:sp>
    </p:spTree>
    <p:extLst>
      <p:ext uri="{BB962C8B-B14F-4D97-AF65-F5344CB8AC3E}">
        <p14:creationId xmlns:p14="http://schemas.microsoft.com/office/powerpoint/2010/main" val="321379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0"/>
            <a:ext cx="7776864" cy="103904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tr-TR" sz="3200" dirty="0" err="1"/>
              <a:t>Integer</a:t>
            </a:r>
            <a:r>
              <a:rPr lang="tr-TR" sz="3200" dirty="0"/>
              <a:t> </a:t>
            </a:r>
            <a:r>
              <a:rPr lang="tr-TR" sz="3200" dirty="0" err="1"/>
              <a:t>Versus</a:t>
            </a:r>
            <a:r>
              <a:rPr lang="tr-TR" sz="3200" dirty="0"/>
              <a:t> </a:t>
            </a:r>
            <a:r>
              <a:rPr lang="tr-TR" sz="3200" dirty="0" err="1"/>
              <a:t>Floating</a:t>
            </a:r>
            <a:r>
              <a:rPr lang="tr-TR" sz="3200" dirty="0"/>
              <a:t>-Point </a:t>
            </a:r>
            <a:r>
              <a:rPr lang="tr-TR" sz="3200" dirty="0" err="1"/>
              <a:t>Types</a:t>
            </a:r>
            <a:br>
              <a:rPr lang="tr-TR" sz="3200" dirty="0"/>
            </a:br>
            <a:r>
              <a:rPr lang="tr-TR" sz="3200" dirty="0"/>
              <a:t>Tam Sayıya Karşı Kayan Nokta Türleri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23528" y="1419622"/>
            <a:ext cx="849694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Bir insan için, tam sayılar ve kayan noktalı sayılar arasındaki fark, yazılabilecekleri şekilde yansıtılır. </a:t>
            </a:r>
          </a:p>
          <a:p>
            <a:r>
              <a:rPr lang="tr-TR" dirty="0"/>
              <a:t>Bir bilgisayar için fark, depolanma şekillerine yansır. Sırayla her iki sınıfa bakalım.</a:t>
            </a: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4" y="2859782"/>
            <a:ext cx="3946982" cy="168898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08994" y="2538864"/>
            <a:ext cx="130978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79512" y="4548766"/>
            <a:ext cx="36724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/>
              <a:t>Tam sayı, kesirli bölümü olmayan bir sayıdır. </a:t>
            </a:r>
          </a:p>
          <a:p>
            <a:r>
              <a:rPr lang="tr-TR" sz="1200" dirty="0"/>
              <a:t>C'de, bir tamsayı asla bir ondalık nokta ile yazılmaz.</a:t>
            </a:r>
          </a:p>
        </p:txBody>
      </p:sp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08163"/>
            <a:ext cx="3442926" cy="1485661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5220072" y="2538864"/>
            <a:ext cx="28043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</a:t>
            </a:r>
            <a:r>
              <a:rPr lang="tr-TR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-Point </a:t>
            </a:r>
            <a:r>
              <a:rPr lang="tr-TR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tr-TR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4439511" y="4532290"/>
            <a:ext cx="4572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dk1"/>
                </a:solidFill>
              </a:rPr>
              <a:t>Bir kayan nokta sayısı, matematikçilerin </a:t>
            </a:r>
            <a:r>
              <a:rPr lang="tr-TR" sz="1200" b="1" dirty="0">
                <a:solidFill>
                  <a:schemeClr val="dk1"/>
                </a:solidFill>
              </a:rPr>
              <a:t>gerçek (</a:t>
            </a:r>
            <a:r>
              <a:rPr lang="tr-TR" sz="1200" b="1" dirty="0" err="1">
                <a:solidFill>
                  <a:schemeClr val="dk1"/>
                </a:solidFill>
              </a:rPr>
              <a:t>real</a:t>
            </a:r>
            <a:r>
              <a:rPr lang="tr-TR" sz="1200" b="1" dirty="0">
                <a:solidFill>
                  <a:schemeClr val="dk1"/>
                </a:solidFill>
              </a:rPr>
              <a:t>) </a:t>
            </a:r>
            <a:r>
              <a:rPr lang="tr-TR" sz="1200" dirty="0">
                <a:solidFill>
                  <a:schemeClr val="dk1"/>
                </a:solidFill>
              </a:rPr>
              <a:t>sayı dedikleri şeye karşılık gelir. Gerçek sayılar, tam sayıların arasındaki sayıları içerir.</a:t>
            </a:r>
          </a:p>
        </p:txBody>
      </p:sp>
    </p:spTree>
    <p:extLst>
      <p:ext uri="{BB962C8B-B14F-4D97-AF65-F5344CB8AC3E}">
        <p14:creationId xmlns:p14="http://schemas.microsoft.com/office/powerpoint/2010/main" val="64482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776864" cy="64807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79512" y="1316926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tr-TR" sz="1600" dirty="0"/>
              <a:t> türü işaretli bir tamsayıdır. </a:t>
            </a:r>
          </a:p>
          <a:p>
            <a:r>
              <a:rPr lang="tr-TR" sz="1600" dirty="0"/>
              <a:t>Bu, bir tam sayı olması gerektiği ve pozitif, negatif veya sıfır olabileceği anlamına gelir.</a:t>
            </a:r>
          </a:p>
          <a:p>
            <a:r>
              <a:rPr lang="tr-TR" sz="1600" dirty="0"/>
              <a:t>Bellekte kapladığı alan sisteminizin veri yolu ile ilişkilidir.</a:t>
            </a:r>
          </a:p>
          <a:p>
            <a:r>
              <a:rPr lang="tr-TR" sz="1600" dirty="0"/>
              <a:t>16 bit </a:t>
            </a:r>
            <a:r>
              <a:rPr lang="tr-TR" sz="1600" dirty="0" err="1"/>
              <a:t>word</a:t>
            </a:r>
            <a:r>
              <a:rPr lang="tr-TR" sz="1600" dirty="0"/>
              <a:t> ise </a:t>
            </a:r>
            <a:r>
              <a:rPr lang="tr-TR" sz="1600" dirty="0" err="1"/>
              <a:t>int</a:t>
            </a:r>
            <a:r>
              <a:rPr lang="tr-TR" sz="1600" dirty="0"/>
              <a:t> 16 bit, 32 bit(4 </a:t>
            </a:r>
            <a:r>
              <a:rPr lang="tr-TR" sz="1600" dirty="0" err="1"/>
              <a:t>byte</a:t>
            </a:r>
            <a:r>
              <a:rPr lang="tr-TR" sz="1600" dirty="0"/>
              <a:t>) </a:t>
            </a:r>
            <a:r>
              <a:rPr lang="tr-TR" sz="1600" dirty="0" err="1"/>
              <a:t>int</a:t>
            </a:r>
            <a:r>
              <a:rPr lang="tr-TR" sz="1600" dirty="0"/>
              <a:t> 32 bit alan kaplar.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274073" y="245100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Declaring</a:t>
            </a:r>
            <a:r>
              <a:rPr lang="tr-TR" dirty="0"/>
              <a:t> an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&amp;&amp; </a:t>
            </a:r>
            <a:r>
              <a:rPr lang="tr-TR" dirty="0" err="1"/>
              <a:t>Initializing</a:t>
            </a:r>
            <a:r>
              <a:rPr lang="tr-TR" dirty="0"/>
              <a:t> a </a:t>
            </a:r>
            <a:r>
              <a:rPr lang="tr-TR" dirty="0" err="1"/>
              <a:t>Variable</a:t>
            </a:r>
            <a:r>
              <a:rPr lang="tr-TR" dirty="0"/>
              <a:t>  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73337" y="2918615"/>
            <a:ext cx="26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 tip&gt; isim;</a:t>
            </a:r>
          </a:p>
          <a:p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erns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hogs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cows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goats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1400" dirty="0"/>
          </a:p>
        </p:txBody>
      </p:sp>
      <p:sp>
        <p:nvSpPr>
          <p:cNvPr id="13" name="Dikdörtgen 12"/>
          <p:cNvSpPr/>
          <p:nvPr/>
        </p:nvSpPr>
        <p:spPr>
          <a:xfrm>
            <a:off x="287524" y="4018115"/>
            <a:ext cx="51845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hogs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21;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cows = 32, goats = 14;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dogs, cats = 94;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valid, but poor, form */</a:t>
            </a:r>
            <a:endParaRPr lang="tr-TR" sz="1400" dirty="0"/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91" y="2643758"/>
            <a:ext cx="3629905" cy="1896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6" name="Düz Ok Bağlayıcısı 15"/>
          <p:cNvCxnSpPr/>
          <p:nvPr/>
        </p:nvCxnSpPr>
        <p:spPr>
          <a:xfrm flipV="1">
            <a:off x="2555776" y="3168230"/>
            <a:ext cx="3929358" cy="33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V="1">
            <a:off x="3059337" y="4122336"/>
            <a:ext cx="4032943" cy="26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7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7776864" cy="648072"/>
          </a:xfrm>
        </p:spPr>
        <p:txBody>
          <a:bodyPr>
            <a:normAutofit fontScale="90000"/>
          </a:bodyPr>
          <a:lstStyle/>
          <a:p>
            <a:r>
              <a:rPr lang="tr-TR" dirty="0"/>
              <a:t>Printing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4294745" y="181165"/>
            <a:ext cx="457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 err="1"/>
              <a:t>int</a:t>
            </a:r>
            <a:r>
              <a:rPr lang="tr-TR" dirty="0"/>
              <a:t> türlerini yazdırmak için </a:t>
            </a:r>
            <a:r>
              <a:rPr lang="tr-TR" dirty="0" err="1"/>
              <a:t>printf</a:t>
            </a:r>
            <a:r>
              <a:rPr lang="tr-TR" dirty="0"/>
              <a:t> () işlevini %d biçim belirticisi ile kullanabilirsiniz.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90667" y="1347614"/>
            <a:ext cx="5223046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tr-TR" sz="11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 = 100;</a:t>
            </a:r>
          </a:p>
          <a:p>
            <a:endParaRPr lang="tr-TR" sz="1100" dirty="0"/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ten = 10;</a:t>
            </a: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Doing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 it 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right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l-NL" sz="11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nl-NL" sz="1100" dirty="0">
                <a:solidFill>
                  <a:srgbClr val="A31515"/>
                </a:solidFill>
                <a:latin typeface="Consolas" panose="020B0609020204030204" pitchFamily="49" charset="0"/>
              </a:rPr>
              <a:t>"\n%d minus %d is %d\n"</a:t>
            </a:r>
            <a:r>
              <a:rPr lang="nl-NL" sz="1100" dirty="0">
                <a:solidFill>
                  <a:srgbClr val="000000"/>
                </a:solidFill>
                <a:latin typeface="Consolas" panose="020B0609020204030204" pitchFamily="49" charset="0"/>
              </a:rPr>
              <a:t>, ten, 2, ten - two);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nDoing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it wrong: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forgot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 2 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arguments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"%d 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minus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 %d is %d\n"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ten); 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nThis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constant: %d"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VALUE);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100" dirty="0"/>
          </a:p>
        </p:txBody>
      </p:sp>
      <p:sp>
        <p:nvSpPr>
          <p:cNvPr id="6" name="Dikdörtgen 5"/>
          <p:cNvSpPr/>
          <p:nvPr/>
        </p:nvSpPr>
        <p:spPr>
          <a:xfrm>
            <a:off x="3815408" y="1547576"/>
            <a:ext cx="532859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"\n%d minus %d is %d\n"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, ten, 2, ten - two);</a:t>
            </a:r>
            <a:endParaRPr lang="tr-TR" sz="1400" dirty="0"/>
          </a:p>
        </p:txBody>
      </p:sp>
      <p:cxnSp>
        <p:nvCxnSpPr>
          <p:cNvPr id="10" name="Düz Ok Bağlayıcısı 9"/>
          <p:cNvCxnSpPr/>
          <p:nvPr/>
        </p:nvCxnSpPr>
        <p:spPr>
          <a:xfrm flipV="1">
            <a:off x="3059832" y="1923679"/>
            <a:ext cx="864096" cy="105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 21"/>
          <p:cNvGrpSpPr/>
          <p:nvPr/>
        </p:nvGrpSpPr>
        <p:grpSpPr>
          <a:xfrm>
            <a:off x="5061248" y="1787420"/>
            <a:ext cx="2103040" cy="1000354"/>
            <a:chOff x="5004048" y="1769399"/>
            <a:chExt cx="2103040" cy="1000354"/>
          </a:xfrm>
        </p:grpSpPr>
        <p:cxnSp>
          <p:nvCxnSpPr>
            <p:cNvPr id="14" name="Düz Bağlayıcı 13"/>
            <p:cNvCxnSpPr/>
            <p:nvPr/>
          </p:nvCxnSpPr>
          <p:spPr>
            <a:xfrm>
              <a:off x="5004048" y="1779662"/>
              <a:ext cx="914400" cy="9900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/>
            <p:cNvCxnSpPr/>
            <p:nvPr/>
          </p:nvCxnSpPr>
          <p:spPr>
            <a:xfrm flipV="1">
              <a:off x="5918448" y="1769399"/>
              <a:ext cx="1188640" cy="10003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 24"/>
          <p:cNvGrpSpPr/>
          <p:nvPr/>
        </p:nvGrpSpPr>
        <p:grpSpPr>
          <a:xfrm>
            <a:off x="5896744" y="1822392"/>
            <a:ext cx="1663080" cy="976977"/>
            <a:chOff x="5004048" y="1769399"/>
            <a:chExt cx="2103040" cy="1000354"/>
          </a:xfrm>
        </p:grpSpPr>
        <p:cxnSp>
          <p:nvCxnSpPr>
            <p:cNvPr id="26" name="Düz Bağlayıcı 25"/>
            <p:cNvCxnSpPr/>
            <p:nvPr/>
          </p:nvCxnSpPr>
          <p:spPr>
            <a:xfrm>
              <a:off x="5004048" y="1779662"/>
              <a:ext cx="914400" cy="99009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Ok Bağlayıcısı 26"/>
            <p:cNvCxnSpPr/>
            <p:nvPr/>
          </p:nvCxnSpPr>
          <p:spPr>
            <a:xfrm flipV="1">
              <a:off x="5918448" y="1769399"/>
              <a:ext cx="1188640" cy="100035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 27"/>
          <p:cNvGrpSpPr/>
          <p:nvPr/>
        </p:nvGrpSpPr>
        <p:grpSpPr>
          <a:xfrm>
            <a:off x="6432007" y="1787420"/>
            <a:ext cx="1956417" cy="1023637"/>
            <a:chOff x="5004048" y="1769399"/>
            <a:chExt cx="2103040" cy="1000354"/>
          </a:xfrm>
        </p:grpSpPr>
        <p:cxnSp>
          <p:nvCxnSpPr>
            <p:cNvPr id="29" name="Düz Bağlayıcı 28"/>
            <p:cNvCxnSpPr/>
            <p:nvPr/>
          </p:nvCxnSpPr>
          <p:spPr>
            <a:xfrm>
              <a:off x="5004048" y="1779662"/>
              <a:ext cx="914400" cy="99009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/>
            <p:cNvCxnSpPr/>
            <p:nvPr/>
          </p:nvCxnSpPr>
          <p:spPr>
            <a:xfrm flipV="1">
              <a:off x="5918448" y="1769399"/>
              <a:ext cx="1188640" cy="100035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ikdörtgen 22"/>
          <p:cNvSpPr/>
          <p:nvPr/>
        </p:nvSpPr>
        <p:spPr>
          <a:xfrm rot="3160479">
            <a:off x="5055408" y="2562741"/>
            <a:ext cx="119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1.biçim belirticisi</a:t>
            </a:r>
          </a:p>
          <a:p>
            <a:r>
              <a:rPr lang="tr-TR" sz="1200" dirty="0"/>
              <a:t>1. Değişken için</a:t>
            </a:r>
          </a:p>
        </p:txBody>
      </p:sp>
      <p:sp>
        <p:nvSpPr>
          <p:cNvPr id="32" name="Dikdörtgen 31"/>
          <p:cNvSpPr/>
          <p:nvPr/>
        </p:nvSpPr>
        <p:spPr>
          <a:xfrm rot="3160479">
            <a:off x="5969858" y="2830571"/>
            <a:ext cx="119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2.biçim belirticisi</a:t>
            </a:r>
          </a:p>
          <a:p>
            <a:r>
              <a:rPr lang="tr-TR" sz="1200" dirty="0"/>
              <a:t>2. Değişken için</a:t>
            </a:r>
          </a:p>
        </p:txBody>
      </p:sp>
      <p:sp>
        <p:nvSpPr>
          <p:cNvPr id="33" name="Dikdörtgen 32"/>
          <p:cNvSpPr/>
          <p:nvPr/>
        </p:nvSpPr>
        <p:spPr>
          <a:xfrm rot="3160479">
            <a:off x="6652672" y="2859838"/>
            <a:ext cx="119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3.biçim belirticisi</a:t>
            </a:r>
          </a:p>
          <a:p>
            <a:r>
              <a:rPr lang="tr-TR" sz="1200" dirty="0"/>
              <a:t>3. Değişken için</a:t>
            </a:r>
          </a:p>
        </p:txBody>
      </p:sp>
      <p:cxnSp>
        <p:nvCxnSpPr>
          <p:cNvPr id="31" name="Düz Ok Bağlayıcısı 30"/>
          <p:cNvCxnSpPr/>
          <p:nvPr/>
        </p:nvCxnSpPr>
        <p:spPr>
          <a:xfrm>
            <a:off x="4788024" y="1822392"/>
            <a:ext cx="792632" cy="185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kdörtgen 34"/>
          <p:cNvSpPr/>
          <p:nvPr/>
        </p:nvSpPr>
        <p:spPr>
          <a:xfrm>
            <a:off x="5510202" y="3782007"/>
            <a:ext cx="2049621" cy="246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  </a:t>
            </a:r>
            <a:r>
              <a:rPr lang="tr-TR" sz="1400" dirty="0"/>
              <a:t>satır sonu  karakteri</a:t>
            </a:r>
          </a:p>
        </p:txBody>
      </p:sp>
      <p:sp>
        <p:nvSpPr>
          <p:cNvPr id="39" name="Dikdörtgen 38"/>
          <p:cNvSpPr/>
          <p:nvPr/>
        </p:nvSpPr>
        <p:spPr>
          <a:xfrm>
            <a:off x="5510202" y="4294781"/>
            <a:ext cx="3454287" cy="4755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tr-TR" sz="1400" dirty="0"/>
              <a:t>çift tırnak </a:t>
            </a:r>
            <a:r>
              <a:rPr lang="tr-TR" sz="1400" dirty="0" err="1"/>
              <a:t>içersinde</a:t>
            </a:r>
            <a:r>
              <a:rPr lang="tr-TR" sz="1400" dirty="0"/>
              <a:t> belirtilen biçime  tamamıyla uyarak konsola çıktı yapar…</a:t>
            </a:r>
          </a:p>
        </p:txBody>
      </p:sp>
    </p:spTree>
    <p:extLst>
      <p:ext uri="{BB962C8B-B14F-4D97-AF65-F5344CB8AC3E}">
        <p14:creationId xmlns:p14="http://schemas.microsoft.com/office/powerpoint/2010/main" val="111858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iş Ekran Sunu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2130</Words>
  <Application>Microsoft Office PowerPoint</Application>
  <PresentationFormat>Ekran Gösterisi (16:9)</PresentationFormat>
  <Paragraphs>365</Paragraphs>
  <Slides>28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Tw Cen MT</vt:lpstr>
      <vt:lpstr>Wingdings</vt:lpstr>
      <vt:lpstr>Wingdings 2</vt:lpstr>
      <vt:lpstr>Geniş Ekran Sunu</vt:lpstr>
      <vt:lpstr>PowerPoint Sunusu</vt:lpstr>
      <vt:lpstr>A Sample Program</vt:lpstr>
      <vt:lpstr>A Sample Program</vt:lpstr>
      <vt:lpstr>PowerPoint Sunusu</vt:lpstr>
      <vt:lpstr>Data Variables and Constants </vt:lpstr>
      <vt:lpstr>Data: Data-Type Keywords </vt:lpstr>
      <vt:lpstr>Integer Versus Floating-Point Types Tam Sayıya Karşı Kayan Nokta Türleri</vt:lpstr>
      <vt:lpstr>The int Type </vt:lpstr>
      <vt:lpstr>Printing int Values</vt:lpstr>
      <vt:lpstr>Octal and Hexadecimal-Displaying Octal and Hexadecimal  </vt:lpstr>
      <vt:lpstr>Declaring Other Integer Types </vt:lpstr>
      <vt:lpstr>Integer Overflow</vt:lpstr>
      <vt:lpstr>Printing short, long, long long, and unsigned Types</vt:lpstr>
      <vt:lpstr>Using Characters: Type char</vt:lpstr>
      <vt:lpstr>Declaring Type char Variables </vt:lpstr>
      <vt:lpstr>Nonprinting Characters</vt:lpstr>
      <vt:lpstr>Printing Characters </vt:lpstr>
      <vt:lpstr>Data display versus data storage. </vt:lpstr>
      <vt:lpstr>The _Bool Type </vt:lpstr>
      <vt:lpstr>Types float, double, and long double </vt:lpstr>
      <vt:lpstr>Declaring Floating-Point Variables </vt:lpstr>
      <vt:lpstr>Printing Floating-Point Values </vt:lpstr>
      <vt:lpstr>Floating-Point Overflow and Underflow </vt:lpstr>
      <vt:lpstr>Printf &amp; scanf format specifiers </vt:lpstr>
      <vt:lpstr>Floating-Point Types</vt:lpstr>
      <vt:lpstr>Example 2-2. Illustrating the precision of type float</vt:lpstr>
      <vt:lpstr>PowerPoint Sunusu</vt:lpstr>
      <vt:lpstr>Yazılım Geliştirme Döngüsü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2020-05-25T08:33:32Z</dcterms:created>
  <dcterms:modified xsi:type="dcterms:W3CDTF">2021-12-05T09:17:40Z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1055</vt:i4>
  </property>
  <property fmtid="{D5CDD505-2E9C-101B-9397-08002B2CF9AE}" pid="3" name="_Version">
    <vt:lpwstr>12.0.4518</vt:lpwstr>
  </property>
</Properties>
</file>