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74" r:id="rId7"/>
    <p:sldId id="277" r:id="rId8"/>
    <p:sldId id="278" r:id="rId9"/>
    <p:sldId id="307" r:id="rId10"/>
    <p:sldId id="287" r:id="rId11"/>
    <p:sldId id="295" r:id="rId12"/>
    <p:sldId id="290" r:id="rId13"/>
    <p:sldId id="292" r:id="rId14"/>
    <p:sldId id="279" r:id="rId15"/>
    <p:sldId id="286" r:id="rId16"/>
    <p:sldId id="280" r:id="rId17"/>
    <p:sldId id="304" r:id="rId18"/>
    <p:sldId id="281" r:id="rId19"/>
    <p:sldId id="308" r:id="rId20"/>
    <p:sldId id="309" r:id="rId21"/>
    <p:sldId id="310" r:id="rId22"/>
    <p:sldId id="293" r:id="rId23"/>
    <p:sldId id="311" r:id="rId24"/>
    <p:sldId id="313" r:id="rId25"/>
    <p:sldId id="282" r:id="rId26"/>
    <p:sldId id="312" r:id="rId27"/>
    <p:sldId id="264" r:id="rId28"/>
    <p:sldId id="314" r:id="rId29"/>
    <p:sldId id="297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49" r:id="rId15"/>
    <p:sldLayoutId id="2147483753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97174" y="3830414"/>
            <a:ext cx="589434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sz="5400" dirty="0"/>
              <a:t>Structures and Other Data Forms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16" y="954736"/>
            <a:ext cx="5807047" cy="32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FC2F1AF-DA7C-44EB-8C9A-77DAB73A32DC}"/>
              </a:ext>
            </a:extLst>
          </p:cNvPr>
          <p:cNvSpPr txBox="1"/>
          <p:nvPr/>
        </p:nvSpPr>
        <p:spPr>
          <a:xfrm>
            <a:off x="4998150" y="535137"/>
            <a:ext cx="6729252" cy="5847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 yapıların (</a:t>
            </a:r>
            <a:r>
              <a:rPr lang="tr-TR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structures</a:t>
            </a:r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) kullanıma göre  farklı biçimlerde tanımlanmasına izin verir.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C89D10-E952-4E98-9B83-E4C3194F7CE0}"/>
              </a:ext>
            </a:extLst>
          </p:cNvPr>
          <p:cNvSpPr txBox="1"/>
          <p:nvPr/>
        </p:nvSpPr>
        <p:spPr>
          <a:xfrm>
            <a:off x="492312" y="4855665"/>
            <a:ext cx="515388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 etiket ismi ve değişken ismi ile birlikte tanımlanmıştır. </a:t>
            </a:r>
          </a:p>
          <a:p>
            <a:pPr algn="just"/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 durumda ayrıca değişken olarak bildirim yapılmasına gerek yoktur.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7C1CAD-B683-402F-AD5E-6061FBF2AB29}"/>
              </a:ext>
            </a:extLst>
          </p:cNvPr>
          <p:cNvSpPr txBox="1"/>
          <p:nvPr/>
        </p:nvSpPr>
        <p:spPr>
          <a:xfrm>
            <a:off x="6096000" y="4648198"/>
            <a:ext cx="5438951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 sadece değişken ismiyle tanımlanırsa, tekrar bildirim yapmaya gerek yoktur. Değişken ismiyle kullanılabilir. Fakat birden fazla değişken de kullanılacaksa yapı ismi tanımlanmalıdır veya </a:t>
            </a:r>
            <a:r>
              <a:rPr lang="tr-TR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tr-TR" sz="1600" dirty="0"/>
              <a:t> </a:t>
            </a:r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ile yeni tip oluşturulmalıdır.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AE7501-2142-4DE9-A37F-0A5E57101708}"/>
              </a:ext>
            </a:extLst>
          </p:cNvPr>
          <p:cNvSpPr txBox="1"/>
          <p:nvPr/>
        </p:nvSpPr>
        <p:spPr>
          <a:xfrm>
            <a:off x="66205" y="16758"/>
            <a:ext cx="602979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Structures</a:t>
            </a:r>
            <a:r>
              <a:rPr lang="tr-TR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Farklı Tanımlamalar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E2FA94F-6604-4D7A-A02C-7064FEA225BD}"/>
              </a:ext>
            </a:extLst>
          </p:cNvPr>
          <p:cNvSpPr/>
          <p:nvPr/>
        </p:nvSpPr>
        <p:spPr>
          <a:xfrm>
            <a:off x="385780" y="1745321"/>
            <a:ext cx="5260418" cy="2893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// Eğer tanımlama aşağıdaki gibi yapılırsa;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[MAXTITL];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[MAXAUTL];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library;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Değişken ismiyle beraber tanımlama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library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// </a:t>
            </a:r>
            <a:r>
              <a:rPr lang="tr-TR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bu bildirime gerek yok..</a:t>
            </a:r>
          </a:p>
          <a:p>
            <a:endParaRPr lang="tr-TR" sz="1400" dirty="0"/>
          </a:p>
        </p:txBody>
      </p:sp>
      <p:cxnSp>
        <p:nvCxnSpPr>
          <p:cNvPr id="3" name="Bağlayıcı: Dirsek 2">
            <a:extLst>
              <a:ext uri="{FF2B5EF4-FFF2-40B4-BE49-F238E27FC236}">
                <a16:creationId xmlns:a16="http://schemas.microsoft.com/office/drawing/2014/main" id="{A6BB7D06-DB31-40DB-87E5-614F47E2499C}"/>
              </a:ext>
            </a:extLst>
          </p:cNvPr>
          <p:cNvCxnSpPr>
            <a:cxnSpLocks/>
          </p:cNvCxnSpPr>
          <p:nvPr/>
        </p:nvCxnSpPr>
        <p:spPr>
          <a:xfrm flipV="1">
            <a:off x="1347451" y="2215457"/>
            <a:ext cx="1774604" cy="212708"/>
          </a:xfrm>
          <a:prstGeom prst="bentConnector3">
            <a:avLst>
              <a:gd name="adj1" fmla="val 974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094FB857-68F2-43D5-9169-D95DB73CA90B}"/>
              </a:ext>
            </a:extLst>
          </p:cNvPr>
          <p:cNvSpPr txBox="1"/>
          <p:nvPr/>
        </p:nvSpPr>
        <p:spPr>
          <a:xfrm>
            <a:off x="3122055" y="1998645"/>
            <a:ext cx="150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Yapının etiket ismi</a:t>
            </a:r>
          </a:p>
        </p:txBody>
      </p: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FE125527-4271-402C-BEE7-9404B63478A7}"/>
              </a:ext>
            </a:extLst>
          </p:cNvPr>
          <p:cNvCxnSpPr>
            <a:cxnSpLocks/>
          </p:cNvCxnSpPr>
          <p:nvPr/>
        </p:nvCxnSpPr>
        <p:spPr>
          <a:xfrm>
            <a:off x="983077" y="3509424"/>
            <a:ext cx="1251676" cy="225585"/>
          </a:xfrm>
          <a:prstGeom prst="bentConnector3">
            <a:avLst>
              <a:gd name="adj1" fmla="val -1776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3CD080B-19DF-4156-9FE8-2BE27B4038DE}"/>
              </a:ext>
            </a:extLst>
          </p:cNvPr>
          <p:cNvSpPr txBox="1"/>
          <p:nvPr/>
        </p:nvSpPr>
        <p:spPr>
          <a:xfrm>
            <a:off x="2346547" y="3550343"/>
            <a:ext cx="20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Değişken ismi</a:t>
            </a:r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4FA8AB3F-0E6C-436A-A6B0-57EC57E3788B}"/>
              </a:ext>
            </a:extLst>
          </p:cNvPr>
          <p:cNvCxnSpPr>
            <a:cxnSpLocks/>
          </p:cNvCxnSpPr>
          <p:nvPr/>
        </p:nvCxnSpPr>
        <p:spPr>
          <a:xfrm flipV="1">
            <a:off x="1347451" y="4074852"/>
            <a:ext cx="516860" cy="328472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6BD0EEB1-E708-4CBB-A6CE-D18C1265361E}"/>
              </a:ext>
            </a:extLst>
          </p:cNvPr>
          <p:cNvCxnSpPr>
            <a:cxnSpLocks/>
          </p:cNvCxnSpPr>
          <p:nvPr/>
        </p:nvCxnSpPr>
        <p:spPr>
          <a:xfrm flipH="1" flipV="1">
            <a:off x="1544715" y="4017022"/>
            <a:ext cx="133166" cy="466201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Dikdörtgen 37">
            <a:extLst>
              <a:ext uri="{FF2B5EF4-FFF2-40B4-BE49-F238E27FC236}">
                <a16:creationId xmlns:a16="http://schemas.microsoft.com/office/drawing/2014/main" id="{4B4D1F93-CDAD-400C-B33C-9DBB8645A670}"/>
              </a:ext>
            </a:extLst>
          </p:cNvPr>
          <p:cNvSpPr/>
          <p:nvPr/>
        </p:nvSpPr>
        <p:spPr>
          <a:xfrm>
            <a:off x="6096000" y="1710980"/>
            <a:ext cx="5187518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// Eğer tanımlama aşağıdaki gibi yapılırsa;</a:t>
            </a:r>
          </a:p>
          <a:p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tag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[MAXTITL];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[MAXAUTL];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library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Sadece değişken ismiyle beraber   </a:t>
            </a: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tanımlama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tr-TR" sz="1400" dirty="0"/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E2E59268-FEF1-4E23-8D74-F37669D956F4}"/>
              </a:ext>
            </a:extLst>
          </p:cNvPr>
          <p:cNvCxnSpPr>
            <a:cxnSpLocks/>
          </p:cNvCxnSpPr>
          <p:nvPr/>
        </p:nvCxnSpPr>
        <p:spPr>
          <a:xfrm flipH="1">
            <a:off x="4083727" y="3509424"/>
            <a:ext cx="2462077" cy="22558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/>
              <a:t>Initializing</a:t>
            </a:r>
            <a:r>
              <a:rPr lang="tr-TR" dirty="0"/>
              <a:t> a </a:t>
            </a:r>
            <a:r>
              <a:rPr lang="tr-TR" dirty="0" err="1"/>
              <a:t>Structure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3BA01C49-49C2-4FA7-98BA-534BB2FD43F3}"/>
              </a:ext>
            </a:extLst>
          </p:cNvPr>
          <p:cNvSpPr/>
          <p:nvPr/>
        </p:nvSpPr>
        <p:spPr>
          <a:xfrm>
            <a:off x="250157" y="1802729"/>
            <a:ext cx="498629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// Herhangi bir değişken veya diziye 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//başlangıç değeri atanması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fibo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[7] = { 0,1,1,2,3,5,8 };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CE3FE72-5E4B-4926-937E-69D30C2A9411}"/>
              </a:ext>
            </a:extLst>
          </p:cNvPr>
          <p:cNvSpPr/>
          <p:nvPr/>
        </p:nvSpPr>
        <p:spPr>
          <a:xfrm>
            <a:off x="5755690" y="1310287"/>
            <a:ext cx="609600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[41];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[31];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1400" dirty="0"/>
          </a:p>
          <a:p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library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Pious Pirate and the Devious Damsel"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Renee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Vivotte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1.95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1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DB0AB12-1F0A-424F-9021-6E5D4561952A}"/>
              </a:ext>
            </a:extLst>
          </p:cNvPr>
          <p:cNvSpPr txBox="1"/>
          <p:nvPr/>
        </p:nvSpPr>
        <p:spPr>
          <a:xfrm>
            <a:off x="5755689" y="3908141"/>
            <a:ext cx="6141035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400" dirty="0"/>
              <a:t>Bir yapı ifadesine tanımlama yapıldıktan sonra </a:t>
            </a:r>
            <a:r>
              <a:rPr lang="tr-TR" sz="1400" b="1" u="sng" dirty="0"/>
              <a:t>değişken bildirimi </a:t>
            </a:r>
            <a:r>
              <a:rPr lang="tr-TR" sz="1400" dirty="0"/>
              <a:t>yapılırken her bir üyeye ilk değer ataması değişkenler ve dizilere benzer </a:t>
            </a:r>
          </a:p>
          <a:p>
            <a:r>
              <a:rPr lang="tr-TR" sz="1400" dirty="0"/>
              <a:t>şekilde yapılabilir.</a:t>
            </a:r>
          </a:p>
        </p:txBody>
      </p:sp>
      <p:pic>
        <p:nvPicPr>
          <p:cNvPr id="1026" name="Picture 2" descr="Chapter 7 A Data Types – Structures Structures Structure: C++ construct  that allows multiple variables to be grouped together Structure  Declaration. - ppt download">
            <a:extLst>
              <a:ext uri="{FF2B5EF4-FFF2-40B4-BE49-F238E27FC236}">
                <a16:creationId xmlns:a16="http://schemas.microsoft.com/office/drawing/2014/main" id="{960A7DC5-AC1F-4098-8208-A57D5149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0" y="3743220"/>
            <a:ext cx="4134036" cy="25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9CC3538-4C4E-4E24-90AA-E629AB91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776" y="150430"/>
            <a:ext cx="2097488" cy="1296629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B282595A-B006-477A-A3AC-0FCDF506FBA3}"/>
              </a:ext>
            </a:extLst>
          </p:cNvPr>
          <p:cNvSpPr/>
          <p:nvPr/>
        </p:nvSpPr>
        <p:spPr>
          <a:xfrm>
            <a:off x="5800724" y="4801003"/>
            <a:ext cx="6096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//C99 ve C11 yapılar için belirlenmiş başlatıcıları sağlar.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surprise = { .value = 10.99 };</a:t>
            </a:r>
            <a:endParaRPr lang="tr-TR" sz="1400" dirty="0"/>
          </a:p>
          <a:p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25.99,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"James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Broadfool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.title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"Rue for the Toad"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013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6">
            <a:extLst>
              <a:ext uri="{FF2B5EF4-FFF2-40B4-BE49-F238E27FC236}">
                <a16:creationId xmlns:a16="http://schemas.microsoft.com/office/drawing/2014/main" id="{2567DB13-B92F-4081-AF94-46CE1086EC1C}"/>
              </a:ext>
            </a:extLst>
          </p:cNvPr>
          <p:cNvSpPr txBox="1"/>
          <p:nvPr/>
        </p:nvSpPr>
        <p:spPr>
          <a:xfrm>
            <a:off x="6886077" y="-68082"/>
            <a:ext cx="5155003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tr-TR" sz="3600" dirty="0" err="1"/>
              <a:t>Arrays</a:t>
            </a:r>
            <a:r>
              <a:rPr lang="tr-TR" sz="3600" dirty="0"/>
              <a:t> of </a:t>
            </a:r>
            <a:r>
              <a:rPr lang="tr-TR" sz="3600" dirty="0" err="1"/>
              <a:t>Structures</a:t>
            </a:r>
            <a:r>
              <a:rPr lang="tr-TR" sz="3600" dirty="0"/>
              <a:t> 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Resim 36">
            <a:extLst>
              <a:ext uri="{FF2B5EF4-FFF2-40B4-BE49-F238E27FC236}">
                <a16:creationId xmlns:a16="http://schemas.microsoft.com/office/drawing/2014/main" id="{DBC73AF1-93A0-4191-B8D6-F2211129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9" y="182550"/>
            <a:ext cx="5276018" cy="6029735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440BD6EB-EABA-46C3-800B-F12CC915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44" y="587394"/>
            <a:ext cx="3322247" cy="1342188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917E3E61-0EDC-4A4F-8B99-64D4BD565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43" y="3896224"/>
            <a:ext cx="3713791" cy="2475860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A3FFFE60-99FD-4B0E-8E50-EDE508828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843" y="1902949"/>
            <a:ext cx="4548293" cy="19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45584" y="406719"/>
            <a:ext cx="8958216" cy="7242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Declaring an Array of Structures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8" y="2008528"/>
            <a:ext cx="332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Identifying Members of an Array of Structures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470762" y="3344484"/>
            <a:ext cx="386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library[0].value</a:t>
            </a:r>
            <a:endParaRPr lang="tr-TR" sz="1200" b="1" dirty="0"/>
          </a:p>
          <a:p>
            <a:r>
              <a:rPr lang="en-US" sz="1200" b="1" dirty="0"/>
              <a:t> </a:t>
            </a:r>
            <a:r>
              <a:rPr lang="en-US" sz="1200" dirty="0"/>
              <a:t>/* the value associated with the first array element */ </a:t>
            </a:r>
            <a:endParaRPr lang="tr-TR" sz="1200" dirty="0"/>
          </a:p>
          <a:p>
            <a:r>
              <a:rPr lang="en-US" sz="1200" b="1" dirty="0"/>
              <a:t>library[4].title </a:t>
            </a:r>
            <a:endParaRPr lang="tr-TR" sz="1200" b="1" dirty="0"/>
          </a:p>
          <a:p>
            <a:r>
              <a:rPr lang="en-US" sz="1200" dirty="0"/>
              <a:t>/* the title associated with the fifth array element */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88256" y="4994431"/>
            <a:ext cx="2715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library.value</a:t>
            </a:r>
            <a:r>
              <a:rPr lang="en-US" sz="1200" b="1" dirty="0"/>
              <a:t>[2] </a:t>
            </a:r>
            <a:r>
              <a:rPr lang="tr-TR" sz="1200" b="1" dirty="0"/>
              <a:t>    </a:t>
            </a:r>
            <a:r>
              <a:rPr lang="en-US" sz="1200" dirty="0"/>
              <a:t>// </a:t>
            </a:r>
            <a:r>
              <a:rPr lang="en-US" sz="1200" b="1" dirty="0"/>
              <a:t>WRONG</a:t>
            </a:r>
            <a:r>
              <a:rPr lang="en-US" sz="1200" dirty="0"/>
              <a:t> </a:t>
            </a:r>
            <a:r>
              <a:rPr lang="en-US" sz="1200" b="1" dirty="0"/>
              <a:t>library[2].value </a:t>
            </a:r>
            <a:r>
              <a:rPr lang="tr-TR" sz="1200" b="1" dirty="0"/>
              <a:t>    </a:t>
            </a:r>
            <a:r>
              <a:rPr lang="en-US" sz="1200" dirty="0"/>
              <a:t>// </a:t>
            </a:r>
            <a:r>
              <a:rPr lang="en-US" sz="1200" b="1" dirty="0"/>
              <a:t>RIGHT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849780" y="2235616"/>
            <a:ext cx="2730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yapı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dizisi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bildirmek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herhangi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tür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diziyi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bildirmek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gibidir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210696" y="4807387"/>
            <a:ext cx="33937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Bu, </a:t>
            </a:r>
            <a:r>
              <a:rPr lang="tr-TR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book</a:t>
            </a:r>
            <a:r>
              <a:rPr lang="tr-T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yapısını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MAXBKS </a:t>
            </a:r>
            <a:r>
              <a:rPr lang="tr-T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eleman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içeren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dizi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bildirir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Bu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dizinin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her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öğesi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book</a:t>
            </a:r>
            <a:r>
              <a:rPr lang="tr-T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türünün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yapısıdır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Dolayısıyla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library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kitap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yapısıdır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library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ikinci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kitap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yapısıdır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böyle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devam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eder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r>
              <a:rPr lang="tr-T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30">
            <a:extLst>
              <a:ext uri="{FF2B5EF4-FFF2-40B4-BE49-F238E27FC236}">
                <a16:creationId xmlns:a16="http://schemas.microsoft.com/office/drawing/2014/main" id="{2A47F3C4-CF8D-45BB-9BC0-8F7F3CA10E3E}"/>
              </a:ext>
            </a:extLst>
          </p:cNvPr>
          <p:cNvSpPr/>
          <p:nvPr/>
        </p:nvSpPr>
        <p:spPr>
          <a:xfrm>
            <a:off x="3976436" y="50306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0" name="Frame 17">
            <a:extLst>
              <a:ext uri="{FF2B5EF4-FFF2-40B4-BE49-F238E27FC236}">
                <a16:creationId xmlns:a16="http://schemas.microsoft.com/office/drawing/2014/main" id="{ADBC3508-69E5-45F6-A48E-9B974B5CEA07}"/>
              </a:ext>
            </a:extLst>
          </p:cNvPr>
          <p:cNvSpPr/>
          <p:nvPr/>
        </p:nvSpPr>
        <p:spPr>
          <a:xfrm>
            <a:off x="3969122" y="226210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25">
            <a:extLst>
              <a:ext uri="{FF2B5EF4-FFF2-40B4-BE49-F238E27FC236}">
                <a16:creationId xmlns:a16="http://schemas.microsoft.com/office/drawing/2014/main" id="{060F5C2A-47F2-4B69-BBE2-4CE32C45493E}"/>
              </a:ext>
            </a:extLst>
          </p:cNvPr>
          <p:cNvSpPr/>
          <p:nvPr/>
        </p:nvSpPr>
        <p:spPr>
          <a:xfrm>
            <a:off x="7876754" y="226117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Donut 39">
            <a:extLst>
              <a:ext uri="{FF2B5EF4-FFF2-40B4-BE49-F238E27FC236}">
                <a16:creationId xmlns:a16="http://schemas.microsoft.com/office/drawing/2014/main" id="{B4EB1CC5-CD98-4F7E-9D0C-8BC16F0B6BC0}"/>
              </a:ext>
            </a:extLst>
          </p:cNvPr>
          <p:cNvSpPr/>
          <p:nvPr/>
        </p:nvSpPr>
        <p:spPr>
          <a:xfrm>
            <a:off x="7871882" y="3610846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rapezoid 22">
            <a:extLst>
              <a:ext uri="{FF2B5EF4-FFF2-40B4-BE49-F238E27FC236}">
                <a16:creationId xmlns:a16="http://schemas.microsoft.com/office/drawing/2014/main" id="{AEC77BBE-1CB3-428C-BAB7-B807B024431F}"/>
              </a:ext>
            </a:extLst>
          </p:cNvPr>
          <p:cNvSpPr>
            <a:spLocks noChangeAspect="1"/>
          </p:cNvSpPr>
          <p:nvPr/>
        </p:nvSpPr>
        <p:spPr>
          <a:xfrm>
            <a:off x="7858008" y="511088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FE07BEE4-0B59-4D06-8B24-FE3D83416B69}"/>
              </a:ext>
            </a:extLst>
          </p:cNvPr>
          <p:cNvSpPr/>
          <p:nvPr/>
        </p:nvSpPr>
        <p:spPr>
          <a:xfrm>
            <a:off x="3951765" y="36201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61081F4-3817-4C46-A12D-0B5D91B8FD95}"/>
              </a:ext>
            </a:extLst>
          </p:cNvPr>
          <p:cNvSpPr/>
          <p:nvPr/>
        </p:nvSpPr>
        <p:spPr>
          <a:xfrm>
            <a:off x="756660" y="3577664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library[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MAXBKS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tr-TR" sz="3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F20E2A-DBA7-4471-AD92-ABA35FDD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9" y="2558175"/>
            <a:ext cx="3226104" cy="24724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Yapay Zeka Telif Haklarını İhlal Edebilir mi? Kanada'dan İlgi Çekici Bir  Dava – IPR Gezgini">
            <a:extLst>
              <a:ext uri="{FF2B5EF4-FFF2-40B4-BE49-F238E27FC236}">
                <a16:creationId xmlns:a16="http://schemas.microsoft.com/office/drawing/2014/main" id="{2214160B-EB4E-422E-A3AE-1FBB02AF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58" y="5383038"/>
            <a:ext cx="1993962" cy="13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488" y="93382"/>
            <a:ext cx="7662929" cy="460410"/>
          </a:xfrm>
        </p:spPr>
        <p:txBody>
          <a:bodyPr/>
          <a:lstStyle/>
          <a:p>
            <a:r>
              <a:rPr lang="en-US" sz="3600" dirty="0"/>
              <a:t>Nested Structures</a:t>
            </a:r>
            <a:r>
              <a:rPr lang="tr-TR" sz="3600" dirty="0"/>
              <a:t>-İç içe Yapılar</a:t>
            </a:r>
            <a:endParaRPr lang="en-US" sz="3600" dirty="0"/>
          </a:p>
        </p:txBody>
      </p:sp>
      <p:sp>
        <p:nvSpPr>
          <p:cNvPr id="33" name="Dikdörtgen 32"/>
          <p:cNvSpPr/>
          <p:nvPr/>
        </p:nvSpPr>
        <p:spPr>
          <a:xfrm>
            <a:off x="218941" y="938658"/>
            <a:ext cx="5537915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 20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[5] = // 2 boyutlu dizi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Thank you for the wonderful evening,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"You certainly prove that a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a special kind of guy. We must get together"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delicious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and have a few laughs"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structure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[LEN];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[LEN];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guy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structure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names handle;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nested structure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favfood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[LEN];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[LEN];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1400" dirty="0"/>
          </a:p>
        </p:txBody>
      </p:sp>
      <p:sp>
        <p:nvSpPr>
          <p:cNvPr id="34" name="Dikdörtgen 33"/>
          <p:cNvSpPr/>
          <p:nvPr/>
        </p:nvSpPr>
        <p:spPr>
          <a:xfrm>
            <a:off x="6299916" y="754191"/>
            <a:ext cx="570963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/>
              <a:t>Bazen bir yapının diğerini içermesi veya iç içe geçmesi gerekebilir. C iç içe geçmiş yapıları destekler.</a:t>
            </a:r>
          </a:p>
        </p:txBody>
      </p:sp>
      <p:sp>
        <p:nvSpPr>
          <p:cNvPr id="35" name="Dikdörtgen 34"/>
          <p:cNvSpPr/>
          <p:nvPr/>
        </p:nvSpPr>
        <p:spPr>
          <a:xfrm>
            <a:off x="5913550" y="1800432"/>
            <a:ext cx="609600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guy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fellow =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a variable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Ewen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Villard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grilled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salmon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personality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coach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68112.00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Dear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%s, \n\n"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fellow.handle.first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s%s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fellow.handle.first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s%s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fellow.job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s%s%s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fellow.favfood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//... //</a:t>
            </a:r>
          </a:p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cxnSp>
        <p:nvCxnSpPr>
          <p:cNvPr id="38" name="Düz Ok Bağlayıcısı 37"/>
          <p:cNvCxnSpPr/>
          <p:nvPr/>
        </p:nvCxnSpPr>
        <p:spPr>
          <a:xfrm flipV="1">
            <a:off x="9976126" y="3245476"/>
            <a:ext cx="339851" cy="5401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10288807" y="292231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İçerdeki yapının </a:t>
            </a:r>
          </a:p>
          <a:p>
            <a:r>
              <a:rPr lang="tr-TR" dirty="0"/>
              <a:t>üyesine erişim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352B082-4C31-498A-8244-213C5E4A1761}"/>
              </a:ext>
            </a:extLst>
          </p:cNvPr>
          <p:cNvSpPr txBox="1"/>
          <p:nvPr/>
        </p:nvSpPr>
        <p:spPr>
          <a:xfrm>
            <a:off x="5913550" y="5919143"/>
            <a:ext cx="38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*Örnek 3</a:t>
            </a:r>
            <a:r>
              <a:rPr lang="tr-TR" sz="1400" dirty="0"/>
              <a:t>: </a:t>
            </a:r>
            <a:r>
              <a:rPr lang="en-US" sz="1400" dirty="0"/>
              <a:t>Structures_(</a:t>
            </a:r>
            <a:r>
              <a:rPr lang="en-US" sz="1400" dirty="0" err="1"/>
              <a:t>Yapılar</a:t>
            </a:r>
            <a:r>
              <a:rPr lang="en-US" sz="1400" dirty="0"/>
              <a:t>)_orn3_nested.c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BA9DFF-073B-4BD9-AA12-6C6D7B4965B2}"/>
              </a:ext>
            </a:extLst>
          </p:cNvPr>
          <p:cNvSpPr txBox="1"/>
          <p:nvPr/>
        </p:nvSpPr>
        <p:spPr>
          <a:xfrm>
            <a:off x="506148" y="1813033"/>
            <a:ext cx="3937938" cy="41857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rIns="108000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Yapılara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işaret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etmenin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iyi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bir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fikir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olmasının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az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dört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nedeni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vardır</a:t>
            </a:r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:</a:t>
            </a:r>
          </a:p>
          <a:p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Birincisi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dizilerin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işaretçilerinin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işlenmesi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örneğin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sıralama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probleminde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dizilerin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kendisinden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kolay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olduğu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gibi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işaretçileri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kendilerinden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kolay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idare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edilir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İkinci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bazı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uygulamalarda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işleve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argüman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aktarılamaz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ancak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işaretçi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iletilebilir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Üçüncüsü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yapıyı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argüman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geçirebilseniz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bile,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genellikle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gösterici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iletmek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etkilidir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Dördüncüsü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birçok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temsili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diğer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işaret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kullanır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4F3A-7620-4DE2-9BA3-9D1F85292000}"/>
              </a:ext>
            </a:extLst>
          </p:cNvPr>
          <p:cNvSpPr/>
          <p:nvPr/>
        </p:nvSpPr>
        <p:spPr>
          <a:xfrm>
            <a:off x="506148" y="217693"/>
            <a:ext cx="488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tr-TR" sz="4800" dirty="0" err="1"/>
              <a:t>Pointers</a:t>
            </a:r>
            <a:r>
              <a:rPr lang="tr-TR" sz="4800" dirty="0"/>
              <a:t> </a:t>
            </a:r>
            <a:r>
              <a:rPr lang="tr-TR" sz="4800" dirty="0" err="1"/>
              <a:t>to</a:t>
            </a:r>
            <a:r>
              <a:rPr lang="tr-TR" sz="4800" dirty="0"/>
              <a:t> </a:t>
            </a:r>
            <a:r>
              <a:rPr lang="tr-TR" sz="4800" dirty="0" err="1"/>
              <a:t>Structures</a:t>
            </a:r>
            <a:r>
              <a:rPr lang="tr-TR" sz="4800" dirty="0"/>
              <a:t> 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E511B80-04E9-4D3D-B2F6-944A2C98F49E}"/>
              </a:ext>
            </a:extLst>
          </p:cNvPr>
          <p:cNvSpPr/>
          <p:nvPr/>
        </p:nvSpPr>
        <p:spPr>
          <a:xfrm>
            <a:off x="5814889" y="356192"/>
            <a:ext cx="6096000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guy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fellow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[2] = {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Ewen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Villard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grilled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salmon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personality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coach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68112.00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{{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Rodney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Swillbelly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tripe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"tabloid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editor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232400.00</a:t>
            </a:r>
          </a:p>
          <a:p>
            <a:pPr lvl="2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guy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*him; </a:t>
            </a:r>
            <a:r>
              <a:rPr lang="en-US" sz="14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/* here is a pointer to a structure */</a:t>
            </a:r>
            <a:endParaRPr lang="en-US" sz="14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"address #1: %p #2: %p\n"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&amp;fellow[0], &amp;fellow[1]);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him = &amp;fellow[0]; </a:t>
            </a:r>
            <a:r>
              <a:rPr lang="en-US" sz="14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/* tell the pointer where to point */</a:t>
            </a:r>
            <a:endParaRPr lang="tr-TR" sz="1400" b="1" u="sng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"pointer #1: %p #2: %p\n"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him, him + 1);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"him-&gt;income is $%.2f: (*him).income is $%.2f\n"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(*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him++; </a:t>
            </a:r>
            <a:r>
              <a:rPr lang="en-US" sz="14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/* point to the next structure */</a:t>
            </a:r>
            <a:endParaRPr lang="en-US" sz="14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"him-&gt;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favfood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%s: him-&gt;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handle.last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%s\n"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him-&gt;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favfood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him-&gt;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handle.last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42A93D0-6FA7-4E28-BEF7-6164A67BAE7F}"/>
              </a:ext>
            </a:extLst>
          </p:cNvPr>
          <p:cNvSpPr/>
          <p:nvPr/>
        </p:nvSpPr>
        <p:spPr>
          <a:xfrm>
            <a:off x="9776682" y="161611"/>
            <a:ext cx="22222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names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guy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names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favfood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1200" dirty="0"/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60B982E-CFBC-4149-AA99-754F35663AAD}"/>
              </a:ext>
            </a:extLst>
          </p:cNvPr>
          <p:cNvSpPr/>
          <p:nvPr/>
        </p:nvSpPr>
        <p:spPr>
          <a:xfrm>
            <a:off x="4543196" y="5456728"/>
            <a:ext cx="1378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Yeni </a:t>
            </a:r>
          </a:p>
          <a:p>
            <a:r>
              <a:rPr lang="tr-TR" sz="1600" dirty="0"/>
              <a:t>operatör…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endParaRPr lang="tr-TR" sz="1600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4017E41D-C69A-4269-807A-739873B85A72}"/>
              </a:ext>
            </a:extLst>
          </p:cNvPr>
          <p:cNvCxnSpPr/>
          <p:nvPr/>
        </p:nvCxnSpPr>
        <p:spPr>
          <a:xfrm flipV="1">
            <a:off x="5388359" y="5110480"/>
            <a:ext cx="1378201" cy="6197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00C992A6-5470-4689-B6FE-2A9AADFE878C}"/>
              </a:ext>
            </a:extLst>
          </p:cNvPr>
          <p:cNvCxnSpPr/>
          <p:nvPr/>
        </p:nvCxnSpPr>
        <p:spPr>
          <a:xfrm>
            <a:off x="7945120" y="5110480"/>
            <a:ext cx="2418080" cy="111760"/>
          </a:xfrm>
          <a:prstGeom prst="bentConnector3">
            <a:avLst>
              <a:gd name="adj1" fmla="val 168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83DF8E1-D216-4907-8C9C-B55189EDC344}"/>
              </a:ext>
            </a:extLst>
          </p:cNvPr>
          <p:cNvSpPr/>
          <p:nvPr/>
        </p:nvSpPr>
        <p:spPr>
          <a:xfrm>
            <a:off x="10450138" y="5068351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ko-KR" sz="1400" b="1" dirty="0">
                <a:cs typeface="Arial" pitchFamily="34" charset="0"/>
              </a:rPr>
              <a:t>Adresteki veri…</a:t>
            </a:r>
            <a:endParaRPr lang="tr-TR" sz="1400" b="1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E1082889-6630-471A-AF32-BBA376B94B84}"/>
              </a:ext>
            </a:extLst>
          </p:cNvPr>
          <p:cNvSpPr/>
          <p:nvPr/>
        </p:nvSpPr>
        <p:spPr>
          <a:xfrm>
            <a:off x="493453" y="6327057"/>
            <a:ext cx="4000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/>
              <a:t>* Örnek4 : </a:t>
            </a:r>
            <a:r>
              <a:rPr lang="tr-TR" sz="1400" dirty="0" err="1"/>
              <a:t>Structures</a:t>
            </a:r>
            <a:r>
              <a:rPr lang="tr-TR" sz="1400" dirty="0"/>
              <a:t>_(Yapılar)_orn4_pointers.c</a:t>
            </a:r>
          </a:p>
        </p:txBody>
      </p:sp>
    </p:spTree>
    <p:extLst>
      <p:ext uri="{BB962C8B-B14F-4D97-AF65-F5344CB8AC3E}">
        <p14:creationId xmlns:p14="http://schemas.microsoft.com/office/powerpoint/2010/main" val="102006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354226" cy="724247"/>
          </a:xfrm>
        </p:spPr>
        <p:txBody>
          <a:bodyPr/>
          <a:lstStyle/>
          <a:p>
            <a:r>
              <a:rPr lang="tr-TR" sz="4000" dirty="0" err="1"/>
              <a:t>Telling</a:t>
            </a:r>
            <a:r>
              <a:rPr lang="tr-TR" sz="4000" dirty="0"/>
              <a:t> </a:t>
            </a:r>
            <a:r>
              <a:rPr lang="tr-TR" sz="4000" dirty="0" err="1"/>
              <a:t>Functions</a:t>
            </a:r>
            <a:r>
              <a:rPr lang="tr-TR" sz="4000" dirty="0"/>
              <a:t> </a:t>
            </a:r>
            <a:r>
              <a:rPr lang="tr-TR" sz="4000" dirty="0" err="1"/>
              <a:t>About</a:t>
            </a:r>
            <a:r>
              <a:rPr lang="tr-TR" sz="4000" dirty="0"/>
              <a:t> </a:t>
            </a:r>
            <a:r>
              <a:rPr lang="tr-TR" sz="4000" dirty="0" err="1"/>
              <a:t>Structures</a:t>
            </a:r>
            <a:endParaRPr 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64C7BE-A426-47E5-9488-5E2081BCACE7}"/>
              </a:ext>
            </a:extLst>
          </p:cNvPr>
          <p:cNvSpPr txBox="1"/>
          <p:nvPr/>
        </p:nvSpPr>
        <p:spPr>
          <a:xfrm>
            <a:off x="1685572" y="2364122"/>
            <a:ext cx="4166587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 fonksiyona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bağımsız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değişkenler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değer</a:t>
            </a:r>
            <a:r>
              <a:rPr lang="tr-T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geçirir(</a:t>
            </a:r>
            <a:r>
              <a:rPr lang="tr-T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passing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value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tr-TR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sayıdır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float,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ASCII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adrestir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447404" y="2270548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FE8B2-C076-4065-8F5E-95767301D733}"/>
              </a:ext>
            </a:extLst>
          </p:cNvPr>
          <p:cNvSpPr txBox="1"/>
          <p:nvPr/>
        </p:nvSpPr>
        <p:spPr>
          <a:xfrm>
            <a:off x="7324633" y="3710415"/>
            <a:ext cx="4071056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nedenle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modern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uygulamalar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size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bağımsız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değişken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iletmek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işaretçileri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bağımsız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değişken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iletmek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arasında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seçim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sunar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yapının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yalnızca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kısmıyla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ilgileniyorsanız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üyelerini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bağımsız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değişken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iletebilirsiniz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6226231" y="2270548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2C36B4-AC65-4A13-A00E-8BF86C3523FE}"/>
              </a:ext>
            </a:extLst>
          </p:cNvPr>
          <p:cNvSpPr txBox="1"/>
          <p:nvPr/>
        </p:nvSpPr>
        <p:spPr>
          <a:xfrm>
            <a:off x="1685572" y="3632200"/>
            <a:ext cx="4071056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değerden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biraz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karmaşıktır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nedenle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uygulamaları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yapının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fonksiyon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için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argüman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kullanılmasına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iz</a:t>
            </a:r>
            <a:r>
              <a:rPr lang="tr-T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verilmemiştir.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447404" y="368881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509AB-D8F1-429E-BBF1-226DE363BC15}"/>
              </a:ext>
            </a:extLst>
          </p:cNvPr>
          <p:cNvSpPr txBox="1"/>
          <p:nvPr/>
        </p:nvSpPr>
        <p:spPr>
          <a:xfrm>
            <a:off x="7324633" y="2239200"/>
            <a:ext cx="4071056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sınırlama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yeni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uygulamalarda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kaldırılmıştır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ANSI 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yapıların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bağımsız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değişken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kullanılmasına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izin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08583" y="380274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354226" cy="724247"/>
          </a:xfrm>
        </p:spPr>
        <p:txBody>
          <a:bodyPr/>
          <a:lstStyle/>
          <a:p>
            <a:r>
              <a:rPr lang="tr-TR" sz="4000" dirty="0" err="1"/>
              <a:t>Passing</a:t>
            </a:r>
            <a:r>
              <a:rPr lang="tr-TR" sz="4000" dirty="0"/>
              <a:t> </a:t>
            </a:r>
            <a:r>
              <a:rPr lang="tr-TR" sz="4000" dirty="0" err="1"/>
              <a:t>Structure</a:t>
            </a:r>
            <a:r>
              <a:rPr lang="tr-TR" sz="4000" dirty="0"/>
              <a:t> </a:t>
            </a:r>
            <a:r>
              <a:rPr lang="tr-TR" sz="4000" dirty="0" err="1"/>
              <a:t>Members</a:t>
            </a:r>
            <a:r>
              <a:rPr lang="tr-TR" sz="4000" dirty="0"/>
              <a:t> </a:t>
            </a:r>
            <a:endParaRPr lang="en-US" sz="4000" dirty="0"/>
          </a:p>
        </p:txBody>
      </p:sp>
      <p:sp>
        <p:nvSpPr>
          <p:cNvPr id="3" name="Dikdörtgen 2"/>
          <p:cNvSpPr/>
          <p:nvPr/>
        </p:nvSpPr>
        <p:spPr>
          <a:xfrm>
            <a:off x="4091189" y="1352865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Garlic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-Melon Bank"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4032.27,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Lucky's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Savings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and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Loan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8543.94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"Stan has a total of $%.2f.\n"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stan.bankfund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stan.savefund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adds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two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56316" y="1662988"/>
            <a:ext cx="32755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bank[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ağ Ayraç 4"/>
          <p:cNvSpPr/>
          <p:nvPr/>
        </p:nvSpPr>
        <p:spPr>
          <a:xfrm>
            <a:off x="8281115" y="2137893"/>
            <a:ext cx="489398" cy="756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9004412" y="2192827"/>
            <a:ext cx="236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Yapının üyelerine ilk değer ataması…</a:t>
            </a:r>
          </a:p>
        </p:txBody>
      </p:sp>
      <p:cxnSp>
        <p:nvCxnSpPr>
          <p:cNvPr id="8" name="Dirsek Bağlayıcısı 7"/>
          <p:cNvCxnSpPr/>
          <p:nvPr/>
        </p:nvCxnSpPr>
        <p:spPr>
          <a:xfrm>
            <a:off x="5074276" y="4031087"/>
            <a:ext cx="3451538" cy="270337"/>
          </a:xfrm>
          <a:prstGeom prst="bentConnector3">
            <a:avLst>
              <a:gd name="adj1" fmla="val 77612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8804723" y="4081170"/>
            <a:ext cx="236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Fonksiyona yapının üyelerinin değer geçirmesi.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93261" y="56001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Fund</a:t>
            </a:r>
            <a:r>
              <a:rPr lang="tr-TR" dirty="0"/>
              <a:t> : fon, sermaye</a:t>
            </a:r>
          </a:p>
        </p:txBody>
      </p:sp>
    </p:spTree>
    <p:extLst>
      <p:ext uri="{BB962C8B-B14F-4D97-AF65-F5344CB8AC3E}">
        <p14:creationId xmlns:p14="http://schemas.microsoft.com/office/powerpoint/2010/main" val="342685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354226" cy="724247"/>
          </a:xfrm>
        </p:spPr>
        <p:txBody>
          <a:bodyPr/>
          <a:lstStyle/>
          <a:p>
            <a:r>
              <a:rPr lang="tr-TR" sz="4000" dirty="0"/>
              <a:t>Using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Structure</a:t>
            </a:r>
            <a:r>
              <a:rPr lang="tr-TR" sz="4000" dirty="0"/>
              <a:t> </a:t>
            </a:r>
            <a:r>
              <a:rPr lang="tr-TR" sz="4000" dirty="0" err="1"/>
              <a:t>Address</a:t>
            </a:r>
            <a:r>
              <a:rPr lang="tr-TR" sz="4000" dirty="0"/>
              <a:t> </a:t>
            </a:r>
            <a:endParaRPr lang="en-US" sz="4000" dirty="0"/>
          </a:p>
        </p:txBody>
      </p:sp>
      <p:sp>
        <p:nvSpPr>
          <p:cNvPr id="4" name="Dikdörtgen 3"/>
          <p:cNvSpPr/>
          <p:nvPr/>
        </p:nvSpPr>
        <p:spPr>
          <a:xfrm>
            <a:off x="356316" y="1662988"/>
            <a:ext cx="402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bank[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argument is a pointer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93261" y="56001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Fund</a:t>
            </a:r>
            <a:r>
              <a:rPr lang="tr-TR" dirty="0"/>
              <a:t> : fon, sermaye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576695" y="1534199"/>
            <a:ext cx="6096000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Garlic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-Melon Bank"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4032.27,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Lucky's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Savings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and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Loan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8543.94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"Stan has a total of $%.2f.\n"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sum(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sz="1600" b="1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money</a:t>
            </a:r>
            <a:r>
              <a:rPr lang="tr-T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tr-TR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bankfund</a:t>
            </a:r>
            <a:r>
              <a:rPr lang="tr-T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</a:t>
            </a:r>
            <a:r>
              <a:rPr lang="tr-TR" sz="1600" b="1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money</a:t>
            </a:r>
            <a:r>
              <a:rPr lang="tr-T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tr-TR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savefund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628353" y="6181625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Stan has a total of $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12576.21</a:t>
            </a:r>
            <a:r>
              <a:rPr lang="en-US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640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613" y="294405"/>
            <a:ext cx="8354226" cy="724247"/>
          </a:xfrm>
        </p:spPr>
        <p:txBody>
          <a:bodyPr/>
          <a:lstStyle/>
          <a:p>
            <a:r>
              <a:rPr lang="en-US" sz="4000" dirty="0"/>
              <a:t>Passing a Structure as an Argument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56316" y="1662988"/>
            <a:ext cx="402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bank[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400" dirty="0">
                <a:solidFill>
                  <a:srgbClr val="6F008A"/>
                </a:solidFill>
                <a:latin typeface="Consolas" panose="020B0609020204030204" pitchFamily="49" charset="0"/>
              </a:rPr>
              <a:t>FUNDLEN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moolah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argument is a structure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93261" y="56001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Fund</a:t>
            </a:r>
            <a:r>
              <a:rPr lang="tr-TR" dirty="0"/>
              <a:t> : fon, sermaye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628353" y="6181625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Stan has a total of $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12576.21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5778321" y="1657310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Garlic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-Melon Bank"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4032.27,</a:t>
            </a:r>
          </a:p>
          <a:p>
            <a:pPr lvl="2"/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Lucky's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Savings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and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Loan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8543.94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"Stan has a total of $%.2f.\n"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sum(</a:t>
            </a:r>
            <a:r>
              <a:rPr lang="en-US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tr-T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funds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moolah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moolah</a:t>
            </a:r>
            <a:r>
              <a:rPr lang="tr-TR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.bankfund</a:t>
            </a:r>
            <a:r>
              <a:rPr lang="tr-T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</a:t>
            </a:r>
            <a:r>
              <a:rPr lang="tr-TR" sz="1400" b="1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moolah</a:t>
            </a:r>
            <a:r>
              <a:rPr lang="tr-TR" sz="1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.savefund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52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99644"/>
            <a:chOff x="1848112" y="1575921"/>
            <a:chExt cx="5383988" cy="10996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099644"/>
            <a:chOff x="1848112" y="1575921"/>
            <a:chExt cx="5383988" cy="10996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959098" y="120573"/>
            <a:ext cx="5808784" cy="4924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tr-TR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Unions</a:t>
            </a:r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 </a:t>
            </a:r>
            <a:r>
              <a:rPr lang="tr-TR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Quick</a:t>
            </a:r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Look</a:t>
            </a:r>
            <a:r>
              <a:rPr lang="tr-T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aphic 421">
            <a:extLst>
              <a:ext uri="{FF2B5EF4-FFF2-40B4-BE49-F238E27FC236}">
                <a16:creationId xmlns:a16="http://schemas.microsoft.com/office/drawing/2014/main" id="{930C0FE5-EBA7-4085-9348-7D37245CF211}"/>
              </a:ext>
            </a:extLst>
          </p:cNvPr>
          <p:cNvGrpSpPr/>
          <p:nvPr/>
        </p:nvGrpSpPr>
        <p:grpSpPr>
          <a:xfrm>
            <a:off x="4959284" y="1938742"/>
            <a:ext cx="2273432" cy="4468661"/>
            <a:chOff x="4351496" y="0"/>
            <a:chExt cx="3489008" cy="68580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678AA3-F244-4022-8E22-53FDC585211A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00AA0A-34F0-47B9-9D0E-9254B35D260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6CE2B7-ED4E-48BA-92D9-D64730B741C9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CA4EAA-E423-4D83-B56B-2F763DD032DF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EA5E29-9CBC-4AA4-BC3C-D28380FC2FBD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9821D1-67FB-4CC7-808A-4DD7A1C84E08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262897-0685-43D9-A2B4-3672D3812EB3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ED248-66DD-4054-BCD1-6B52F494FF1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96F310-DDF8-4362-A547-49E3C95FCFFB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8679D5-35ED-492F-A940-C7FC8F83BB9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AE02FB-4E02-45D0-B365-9AD223515B9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0F4684D-47E0-4F3A-8F5D-A0F3CDEBD617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4392DF-DF68-40BA-95CD-6F1827745EA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CCE48A-556B-4BFB-A035-84D12BA6B45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8DD469-F67D-4334-98E4-D64E0145F37A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F294F5-AE27-49C1-B722-0A39FA400A3C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954EC0-76B8-48D2-8569-5C1088C2384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22AA80-CFFF-4CDD-9942-D23DBD37C2F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3F14CE-3475-4CC9-BB39-BC06CCDF995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725F08-B0E4-4D5A-926B-205AFA964E1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89E0C6-A54A-4FAC-9987-092C52286B0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A63796B-ABC1-4E79-B171-B0055FCA2DC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6359D40-91AC-4A37-850A-6BC49CA5BD2A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C074D2-8DCA-4894-89FB-1403A3C0B7F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462915-A78A-46EE-A67A-EFB678F49846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3A2662-3570-4054-9ECF-231C2676EC86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479868-7938-47AC-AA2F-779E4E3D19F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DA86E8-43E5-4DD8-BE8D-306F4326C847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6BB36F-00D1-44EB-9638-AB4F2A00AFC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54D55B-0B7B-48B8-8CEA-28CC48EAFD8E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AF1759-A9BF-4A99-8AB0-4CD5CAB516FC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3BE4B6D-91F9-40CB-A371-C160CDA6F810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E6DDA4-1C08-440B-B6CE-0336FBA07F1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CE66B36-D373-46BF-89A8-582A473044F0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CCE93C-417A-4B5A-8873-C537CB4B8E82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4194C-C742-44C2-97A0-D92544B09C7A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1AC24F-E013-4698-882C-C8C35B69EF72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AFE216-E1D1-4A28-97E8-D48E8DB6F527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D9C0FD-179A-4444-87C6-F3827345442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457E09-8BC2-402B-B59C-1752C9E08E7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B8FB36-8C17-4726-BEB4-AD78B18FD8C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E2CB37-E86C-4067-9323-82B4E35ACD97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93D1F5-DD63-4B20-8D15-B84B22D9A499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C35BC4-3C70-4254-915D-CF4046282F5E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852D7D-1F6A-4285-8F9C-29E95883D0D8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1D45A1-5429-49AC-B470-6C7EBD9714DF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EDD02C-537F-46D8-AF79-B8DE01911A6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95F0B47-494F-4F03-95C2-E8FB59BB85DC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02F81E-1FCF-464C-8C5E-0210F1B59F0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7462C-DF60-484C-BDB6-82B807B368FD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D36B89F-C426-4BDF-978F-A10D7799B00A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8C9C73-BD3D-4F6A-B168-B9D53B9C088D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43C758-76D6-48AF-A297-3D6521F9783C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CDAA282-D152-4E61-99FE-4DBFAC185C4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0044310-8F71-4B2A-AE1F-E099E1F4277B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C362DE-18A2-48C4-BA8E-F258FDDF851B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A2081A-DE20-4535-9AC4-335BDDA89CA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82A2D26-DD26-4BF5-A555-D57CF530267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602F01-5635-407F-9AA8-8A81DCC2CAFC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23A8F6A-02B5-495D-8D22-22BEFCAF9E9C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69F58-2498-431E-B36C-513DD31E24E6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1B7B3F-8D82-4DBA-9D93-97DF9BBD477E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68F0F6-9BC2-43A2-82D9-D2E84D06250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88990-E834-44E2-9F96-5753B7336E6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A3AB77-0CCA-47B9-A337-91A20F9F258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E9A609B-4CB1-472E-9210-6CDC31FBD52A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9A3451-86E9-45D1-85F5-9A8A6EB7C41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7034FB-F9E9-4703-BDE8-7B5FB678E585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29F122-428B-44FF-8F10-96B233DA0E44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6C9415-2755-412D-A3F4-52FB6D9A5832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BB7D501-017D-425B-83A1-ACD1D48D7566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84D5C8B-25A0-4E6E-89B7-24362E9BE409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C619619-DEDD-4A29-94C4-F9199FE3EFA4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275BF65-90D7-42D6-B758-A55236552B7F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1B05-CA4F-4BCA-8409-FC9A5C15CFE0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66BEC7-FD7E-4443-9032-A894D87F5F8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35A52AF-4A2A-4123-B9DD-EB28F0076DE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6F0BC9-954A-44CF-BD7A-3521E98A1DF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4E6454-FD08-4FCB-B7F8-D255BDAADFC2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9C65BBC-2EE7-44A5-BF3E-EA2F74730C3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E5F0D2A-98FB-43C2-8D6B-158247AF87C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14853F-16B5-485E-9799-3B67C923C360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CCD7D8-2CBD-40A1-A580-3208064F670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EA8501-3219-42A8-AD56-E5899CC78D0A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1F8963B-4058-431E-9C12-BF7A3072D341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A91896B-1E01-4405-890D-1B113B996441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8AB565-03AD-40EE-ADDA-46797FDCF49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CC9F640-D034-4145-B4BD-D217D4A98F38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A391CC9-87D7-4EA1-B0C4-62031EF93F5F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2ADE79-E7F6-4BE7-97BE-3BD730703FB2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4A023B1-25CF-487C-A72D-953239A00A38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91ABAA8-7F52-4853-B65E-0D979708E95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58443D6-2889-451E-AF48-5F09FC4CEF8F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186A99-87F1-46DB-BB32-2FF6A56FEAF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010C06-FF1C-4DEF-8446-A7851CDC8FA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49BCCF-DD99-445D-AF28-A5A9B9C0638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6E8E2AF-A21E-46C8-B5C8-2D5ACD2386D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8DEFBD-64AC-4D71-A29D-4A54CD1F1B03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58B4648-F3B1-4A38-AA1C-53BDB653CF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BDD2501-9E05-4751-BF38-3A787061599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DE381C-21E1-4A9F-A441-5C49B45D9751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15D72CC-91F9-4B9D-9E92-254052658DB3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D20DA1-1BD3-4452-B67C-5208DC0F4CC4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67DC86-6CFC-4E42-B9BE-29AFD38A977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26C374B-E32C-46B8-869C-1FAA853DDB78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93B7A4-E3F0-4FD0-8673-FC2D2C45F8E6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E6D140B-5B1D-41BF-BDDC-7003FEE8C71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488A958-8F00-48E9-BD35-D426B2647EAA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027EBBB-16D8-4AEE-A88C-6ED64D0D224E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4FCCFDF-6561-412F-A3DC-B68835649741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E45D8B3-092C-4059-9E3F-476CE54EFFB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8F5F49-DBFA-42FA-A1A3-00D515F720D5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307694E-F1B7-4583-8BA5-C4701E07E10D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945A5A8-4579-41AB-8BA3-CD78C98BFE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BB6DCEC-B1D5-425C-815D-D9DE468D0F0A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2878B4-DD75-4362-AECB-3580BDE74780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60D579-5813-4DAD-BAF1-ACC9C4E1FF44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D4AAFFD-D5FB-49C4-85EB-17B541D83CE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DCA7C6C-BE13-4E4F-9282-55EC56501432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E493DA1-E34C-4ED4-BA4B-4C6CA731B05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E747D9-B054-4130-B4DE-89FADAE8520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0CB8312-F832-4600-AA76-4571F30056C9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16EA57-D340-450E-89D6-BB43F58C2FE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87214D-1F68-4D09-AC80-6201183D05C6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3933E10-B753-443E-B584-EBE3F81E05E8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1B6ED6-E40C-423C-9DCA-0514170E4F1F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F305F8C-06FC-473D-A45F-3520D35FB81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B79F6A7-B7C6-4580-8B00-9FBCF3A0CFB0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3EA39C1-FA2F-4E61-85FD-7FEA6A51BF61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FD33746-BBD5-4A6F-AFBE-1143FA87074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389B80-E9C2-4E8D-B0EB-22A3794CAB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BE25D2-BB6E-47DC-8A72-4D4621973E97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CA7431E-97A0-4CE0-93DC-24A4BE7A9D11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90B0ACB-F5CB-477E-B3DC-1A476A83357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6AAD2BD-F5BD-494D-864A-00488E1D511F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170F38A-188D-4385-B3DA-27439098CF5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D087505-2327-453D-920F-08F4D403479E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F07912B-50A4-48C4-9DBC-408A6AF3E26B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8C06F03-B107-4680-ACB7-A6E7BA80527F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5B4585-0A21-4A6C-9E67-6F1E7053F64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03FF7BE-D4F4-4FAB-9D76-FE40728D1CB2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2E025EE-DD3D-4F9B-8815-E4873D70979B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6DD9961-4D44-4B5D-AB89-659DCFEE0C83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B09BC68-DF03-4584-9180-9792D4DD68AA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69BAB2-401B-4545-9411-20FC1F910DA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7" y="4255803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76EAA6B-59F8-4EFA-8068-F7C63C6750BD}"/>
              </a:ext>
            </a:extLst>
          </p:cNvPr>
          <p:cNvCxnSpPr>
            <a:cxnSpLocks/>
            <a:endCxn id="106" idx="19"/>
          </p:cNvCxnSpPr>
          <p:nvPr/>
        </p:nvCxnSpPr>
        <p:spPr>
          <a:xfrm>
            <a:off x="4034683" y="4255803"/>
            <a:ext cx="1607748" cy="18186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nut 11">
            <a:extLst>
              <a:ext uri="{FF2B5EF4-FFF2-40B4-BE49-F238E27FC236}">
                <a16:creationId xmlns:a16="http://schemas.microsoft.com/office/drawing/2014/main" id="{BCA9F2A7-9BF7-477C-9935-4694102506BE}"/>
              </a:ext>
            </a:extLst>
          </p:cNvPr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25320" y="1831477"/>
            <a:ext cx="326302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3107383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onut 15">
            <a:extLst>
              <a:ext uri="{FF2B5EF4-FFF2-40B4-BE49-F238E27FC236}">
                <a16:creationId xmlns:a16="http://schemas.microsoft.com/office/drawing/2014/main" id="{86D9E9AA-034D-4070-A0FC-E522F9345F32}"/>
              </a:ext>
            </a:extLst>
          </p:cNvPr>
          <p:cNvSpPr/>
          <p:nvPr/>
        </p:nvSpPr>
        <p:spPr>
          <a:xfrm>
            <a:off x="10587316" y="4351464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5" name="Donut 16">
            <a:extLst>
              <a:ext uri="{FF2B5EF4-FFF2-40B4-BE49-F238E27FC236}">
                <a16:creationId xmlns:a16="http://schemas.microsoft.com/office/drawing/2014/main" id="{38DD8FF9-5440-4330-A846-2C0FB7E713F4}"/>
              </a:ext>
            </a:extLst>
          </p:cNvPr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6" name="Donut 17">
            <a:extLst>
              <a:ext uri="{FF2B5EF4-FFF2-40B4-BE49-F238E27FC236}">
                <a16:creationId xmlns:a16="http://schemas.microsoft.com/office/drawing/2014/main" id="{9893D04F-C4B3-44CA-B750-71465B74EA74}"/>
              </a:ext>
            </a:extLst>
          </p:cNvPr>
          <p:cNvSpPr/>
          <p:nvPr/>
        </p:nvSpPr>
        <p:spPr>
          <a:xfrm>
            <a:off x="927426" y="434686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8162E3B-B540-4FDB-9561-E16D6AC0DE73}"/>
              </a:ext>
            </a:extLst>
          </p:cNvPr>
          <p:cNvCxnSpPr>
            <a:cxnSpLocks/>
            <a:endCxn id="141" idx="26"/>
          </p:cNvCxnSpPr>
          <p:nvPr/>
        </p:nvCxnSpPr>
        <p:spPr>
          <a:xfrm>
            <a:off x="4298798" y="1831478"/>
            <a:ext cx="1487189" cy="30612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605C62-61C9-4AD4-BD3F-9DD130824E65}"/>
              </a:ext>
            </a:extLst>
          </p:cNvPr>
          <p:cNvCxnSpPr>
            <a:cxnSpLocks/>
          </p:cNvCxnSpPr>
          <p:nvPr/>
        </p:nvCxnSpPr>
        <p:spPr>
          <a:xfrm flipH="1">
            <a:off x="6636009" y="1831477"/>
            <a:ext cx="1397644" cy="137147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CCC8284-550D-431A-AF38-AFF6F903AD18}"/>
              </a:ext>
            </a:extLst>
          </p:cNvPr>
          <p:cNvSpPr txBox="1"/>
          <p:nvPr/>
        </p:nvSpPr>
        <p:spPr>
          <a:xfrm>
            <a:off x="1710361" y="4558186"/>
            <a:ext cx="3102463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tr-TR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tr-TR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dizisi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kullanarak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her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biri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çeşitli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türlerini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tutabilen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eşit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boyutlu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birimler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dizisi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oluşturabilirsiniz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..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D4B597B-4EA2-402D-901A-96FD59F3CA8A}"/>
              </a:ext>
            </a:extLst>
          </p:cNvPr>
          <p:cNvSpPr txBox="1"/>
          <p:nvPr/>
        </p:nvSpPr>
        <p:spPr>
          <a:xfrm>
            <a:off x="1710360" y="2296522"/>
            <a:ext cx="2797875" cy="1354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altLang="ko-KR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Union</a:t>
            </a:r>
            <a:r>
              <a:rPr lang="en-US" altLang="ko-KR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farklı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türlerini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aynı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bellek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alanında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ancak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aynı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anda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değil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depolamanızı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sağlayan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türdür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..</a:t>
            </a:r>
            <a:r>
              <a:rPr lang="ko-KR" alt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4824C4-0175-4016-8F25-0A66FD64C052}"/>
              </a:ext>
            </a:extLst>
          </p:cNvPr>
          <p:cNvCxnSpPr>
            <a:cxnSpLocks/>
          </p:cNvCxnSpPr>
          <p:nvPr/>
        </p:nvCxnSpPr>
        <p:spPr>
          <a:xfrm flipV="1">
            <a:off x="6625396" y="4255803"/>
            <a:ext cx="1555566" cy="318192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BB6EDAC-44EE-4E2C-BD2A-EEAB2BC72CEF}"/>
              </a:ext>
            </a:extLst>
          </p:cNvPr>
          <p:cNvSpPr txBox="1"/>
          <p:nvPr/>
        </p:nvSpPr>
        <p:spPr>
          <a:xfrm>
            <a:off x="8580363" y="2296522"/>
            <a:ext cx="1872097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tr-TR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tr-TR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srtuct</a:t>
            </a:r>
            <a:r>
              <a:rPr lang="tr-TR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larla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aynı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şekilde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kurulur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tr-TR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şablonu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bir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değişkeni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vardır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Rounded Rectangle 5">
            <a:extLst>
              <a:ext uri="{FF2B5EF4-FFF2-40B4-BE49-F238E27FC236}">
                <a16:creationId xmlns:a16="http://schemas.microsoft.com/office/drawing/2014/main" id="{28DA5766-D97C-4602-83F8-397EDD4F828F}"/>
              </a:ext>
            </a:extLst>
          </p:cNvPr>
          <p:cNvSpPr/>
          <p:nvPr/>
        </p:nvSpPr>
        <p:spPr>
          <a:xfrm flipH="1">
            <a:off x="10741926" y="453652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3" name="Teardrop 1">
            <a:extLst>
              <a:ext uri="{FF2B5EF4-FFF2-40B4-BE49-F238E27FC236}">
                <a16:creationId xmlns:a16="http://schemas.microsoft.com/office/drawing/2014/main" id="{DA57A903-C94E-4050-A050-610A86A35F53}"/>
              </a:ext>
            </a:extLst>
          </p:cNvPr>
          <p:cNvSpPr/>
          <p:nvPr/>
        </p:nvSpPr>
        <p:spPr>
          <a:xfrm rot="18805991">
            <a:off x="1077694" y="2168985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4" name="Rectangle 130">
            <a:extLst>
              <a:ext uri="{FF2B5EF4-FFF2-40B4-BE49-F238E27FC236}">
                <a16:creationId xmlns:a16="http://schemas.microsoft.com/office/drawing/2014/main" id="{52048933-1F3A-413A-B692-6632D97F7B84}"/>
              </a:ext>
            </a:extLst>
          </p:cNvPr>
          <p:cNvSpPr/>
          <p:nvPr/>
        </p:nvSpPr>
        <p:spPr>
          <a:xfrm>
            <a:off x="10750984" y="220192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Block Arc 25">
            <a:extLst>
              <a:ext uri="{FF2B5EF4-FFF2-40B4-BE49-F238E27FC236}">
                <a16:creationId xmlns:a16="http://schemas.microsoft.com/office/drawing/2014/main" id="{35F1C72C-C95F-45E1-B2F9-BA4F17419ADE}"/>
              </a:ext>
            </a:extLst>
          </p:cNvPr>
          <p:cNvSpPr>
            <a:spLocks noChangeAspect="1"/>
          </p:cNvSpPr>
          <p:nvPr/>
        </p:nvSpPr>
        <p:spPr>
          <a:xfrm>
            <a:off x="1136051" y="447484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756940" y="1948295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534659-A279-4BE2-A512-0CF8449D3BDE}"/>
              </a:ext>
            </a:extLst>
          </p:cNvPr>
          <p:cNvSpPr/>
          <p:nvPr/>
        </p:nvSpPr>
        <p:spPr>
          <a:xfrm>
            <a:off x="6357742" y="3103246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3DBD966-BFF0-46E2-B94B-E99D00F4C165}"/>
              </a:ext>
            </a:extLst>
          </p:cNvPr>
          <p:cNvSpPr/>
          <p:nvPr/>
        </p:nvSpPr>
        <p:spPr>
          <a:xfrm>
            <a:off x="6149762" y="4423039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2C332BE-22E3-4BE5-AEC5-B84563974C26}"/>
              </a:ext>
            </a:extLst>
          </p:cNvPr>
          <p:cNvSpPr/>
          <p:nvPr/>
        </p:nvSpPr>
        <p:spPr>
          <a:xfrm>
            <a:off x="5475553" y="591269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kdörtgen 2"/>
          <p:cNvSpPr/>
          <p:nvPr/>
        </p:nvSpPr>
        <p:spPr>
          <a:xfrm>
            <a:off x="8165487" y="4727885"/>
            <a:ext cx="2270173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sz="1600" dirty="0" err="1"/>
              <a:t>union</a:t>
            </a:r>
            <a:r>
              <a:rPr lang="tr-TR" sz="1600" dirty="0"/>
              <a:t> </a:t>
            </a:r>
            <a:r>
              <a:rPr lang="tr-TR" sz="1600" dirty="0" err="1"/>
              <a:t>hold</a:t>
            </a:r>
            <a:r>
              <a:rPr lang="tr-TR" sz="1600" dirty="0"/>
              <a:t> { 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digit</a:t>
            </a:r>
            <a:r>
              <a:rPr lang="tr-TR" sz="1600" dirty="0"/>
              <a:t>; 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double</a:t>
            </a:r>
            <a:r>
              <a:rPr lang="tr-TR" sz="1600" dirty="0"/>
              <a:t> </a:t>
            </a:r>
            <a:r>
              <a:rPr lang="tr-TR" sz="1600" dirty="0" err="1"/>
              <a:t>bigfl</a:t>
            </a:r>
            <a:r>
              <a:rPr lang="tr-TR" sz="1600" dirty="0"/>
              <a:t>; </a:t>
            </a:r>
          </a:p>
          <a:p>
            <a:r>
              <a:rPr lang="tr-TR" sz="1600" dirty="0"/>
              <a:t>	</a:t>
            </a:r>
            <a:r>
              <a:rPr lang="tr-TR" sz="1600" dirty="0" err="1"/>
              <a:t>char</a:t>
            </a:r>
            <a:r>
              <a:rPr lang="tr-TR" sz="1600" dirty="0"/>
              <a:t> </a:t>
            </a:r>
            <a:r>
              <a:rPr lang="tr-TR" sz="1600" dirty="0" err="1"/>
              <a:t>letter</a:t>
            </a:r>
            <a:r>
              <a:rPr lang="tr-TR" sz="1600" dirty="0"/>
              <a:t>;</a:t>
            </a:r>
          </a:p>
          <a:p>
            <a:r>
              <a:rPr lang="tr-TR" sz="1600" dirty="0"/>
              <a:t> };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066642" y="789844"/>
            <a:ext cx="105499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dirty="0">
                <a:solidFill>
                  <a:srgbClr val="50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UNION </a:t>
            </a:r>
            <a:r>
              <a:rPr lang="tr-TR" dirty="0">
                <a:solidFill>
                  <a:srgbClr val="505050"/>
                </a:solidFill>
                <a:latin typeface="Arial" panose="020B0604020202020204" pitchFamily="34" charset="0"/>
              </a:rPr>
              <a:t>(Bileşim), iki veya daha fazla değişken tarafından kullanılan tek bir bellek birimidir. Aynı bellek bölgesini paylaşan değişkenlerden sadece bir tanesi aynı anda bellek bölgesini kullanabilir.</a:t>
            </a:r>
          </a:p>
          <a:p>
            <a:r>
              <a:rPr lang="tr-TR" dirty="0">
                <a:solidFill>
                  <a:srgbClr val="505050"/>
                </a:solidFill>
                <a:latin typeface="Arial" panose="020B0604020202020204" pitchFamily="34" charset="0"/>
              </a:rPr>
              <a:t>Genel görünüşü ile yapılara benzerler.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958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6E9-6A2B-4A31-B635-47FE1C4E110F}"/>
              </a:ext>
            </a:extLst>
          </p:cNvPr>
          <p:cNvSpPr txBox="1"/>
          <p:nvPr/>
        </p:nvSpPr>
        <p:spPr>
          <a:xfrm>
            <a:off x="267474" y="1122702"/>
            <a:ext cx="38991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Tanımlama  (Tarif… gibi) </a:t>
            </a:r>
          </a:p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(Belekte yer ayrılmadı) 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A562B-33CB-42DE-9C87-CBA5F59FE7EF}"/>
              </a:ext>
            </a:extLst>
          </p:cNvPr>
          <p:cNvSpPr txBox="1"/>
          <p:nvPr/>
        </p:nvSpPr>
        <p:spPr>
          <a:xfrm>
            <a:off x="563496" y="102229"/>
            <a:ext cx="49742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Using </a:t>
            </a:r>
            <a:r>
              <a:rPr lang="tr-TR" sz="4800" dirty="0" err="1">
                <a:solidFill>
                  <a:schemeClr val="accent4"/>
                </a:solidFill>
                <a:cs typeface="Arial" pitchFamily="34" charset="0"/>
              </a:rPr>
              <a:t>Unions</a:t>
            </a:r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 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57674" y="2147987"/>
            <a:ext cx="25929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digit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bigfl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604195" y="1863444"/>
            <a:ext cx="7740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fit;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union variable of hold type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save[10];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 of 10 union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a variable of hold type </a:t>
            </a:r>
            <a:endParaRPr lang="tr-TR" dirty="0"/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6CA1D6E9-6A2B-4A31-B635-47FE1C4E110F}"/>
              </a:ext>
            </a:extLst>
          </p:cNvPr>
          <p:cNvSpPr txBox="1"/>
          <p:nvPr/>
        </p:nvSpPr>
        <p:spPr>
          <a:xfrm>
            <a:off x="4604195" y="1196859"/>
            <a:ext cx="63535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Bildirim(Deklare etme) (Bellekte yer ayrıldı );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050663" y="3954846"/>
            <a:ext cx="6690575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Derleyici, </a:t>
            </a:r>
            <a:r>
              <a:rPr lang="tr-TR" b="1" dirty="0"/>
              <a:t>tanımlanan üyelerden en büyüğünü </a:t>
            </a:r>
            <a:r>
              <a:rPr lang="tr-TR" dirty="0"/>
              <a:t>referans alarak </a:t>
            </a:r>
            <a:r>
              <a:rPr lang="tr-TR" dirty="0" err="1"/>
              <a:t>union</a:t>
            </a:r>
            <a:r>
              <a:rPr lang="tr-TR" dirty="0"/>
              <a:t> bildirimi için yeterli alanı ayırır. </a:t>
            </a:r>
          </a:p>
          <a:p>
            <a:endParaRPr lang="tr-TR" dirty="0"/>
          </a:p>
          <a:p>
            <a:r>
              <a:rPr lang="tr-TR" dirty="0"/>
              <a:t>Bu durumda, listelenen en büyük olasılık, sistemimizde 64 bit veya 8 bayt gerektiren</a:t>
            </a: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</a:t>
            </a:r>
            <a:r>
              <a: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dirty="0"/>
              <a:t>tipteki üyedir.</a:t>
            </a:r>
          </a:p>
          <a:p>
            <a:endParaRPr lang="tr-TR" dirty="0"/>
          </a:p>
        </p:txBody>
      </p:sp>
      <p:cxnSp>
        <p:nvCxnSpPr>
          <p:cNvPr id="9" name="Düz Ok Bağlayıcısı 8"/>
          <p:cNvCxnSpPr/>
          <p:nvPr/>
        </p:nvCxnSpPr>
        <p:spPr>
          <a:xfrm>
            <a:off x="2730321" y="3163649"/>
            <a:ext cx="4713668" cy="674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536285" y="4373600"/>
            <a:ext cx="4203140" cy="1292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***   </a:t>
            </a:r>
          </a:p>
          <a:p>
            <a:r>
              <a:rPr lang="tr-TR" dirty="0"/>
              <a:t>Bir seferde yalnızca bir değer saklanır. </a:t>
            </a:r>
          </a:p>
          <a:p>
            <a:r>
              <a:rPr lang="tr-TR" dirty="0"/>
              <a:t>Yeterli alan olsa bile, bir karakter ve bir </a:t>
            </a:r>
            <a:r>
              <a:rPr lang="tr-TR" dirty="0" err="1"/>
              <a:t>int'i</a:t>
            </a:r>
            <a:r>
              <a:rPr lang="tr-TR" dirty="0"/>
              <a:t> aynı anda depolayamazsınız.</a:t>
            </a:r>
          </a:p>
        </p:txBody>
      </p:sp>
    </p:spTree>
    <p:extLst>
      <p:ext uri="{BB962C8B-B14F-4D97-AF65-F5344CB8AC3E}">
        <p14:creationId xmlns:p14="http://schemas.microsoft.com/office/powerpoint/2010/main" val="3517785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69195" y="1542563"/>
            <a:ext cx="292779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bir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cd;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1400" dirty="0"/>
          </a:p>
        </p:txBody>
      </p:sp>
      <p:sp>
        <p:nvSpPr>
          <p:cNvPr id="5" name="Dikdörtgen 4"/>
          <p:cNvSpPr/>
          <p:nvPr/>
        </p:nvSpPr>
        <p:spPr>
          <a:xfrm>
            <a:off x="4129824" y="1272107"/>
            <a:ext cx="78475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bd.id = 21;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bd.cd =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%c\n"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bd.id, bd.cd);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En son atanan değerin sayı ve karakter karşılığını yazar.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bd.id = 127;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%c\n"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bd.id, bd.cd);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127 ve karakter karşılığını yazar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bd.dd = 34.75;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"%f\n"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bd.dd);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34.75 değerini yazar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bd.id); 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0 yazar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bd.cd);    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0 yazar</a:t>
            </a:r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A562B-33CB-42DE-9C87-CBA5F59FE7EF}"/>
              </a:ext>
            </a:extLst>
          </p:cNvPr>
          <p:cNvSpPr txBox="1"/>
          <p:nvPr/>
        </p:nvSpPr>
        <p:spPr>
          <a:xfrm>
            <a:off x="369195" y="256775"/>
            <a:ext cx="49742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Using </a:t>
            </a:r>
            <a:r>
              <a:rPr lang="tr-TR" sz="4800" dirty="0" err="1">
                <a:solidFill>
                  <a:schemeClr val="accent4"/>
                </a:solidFill>
                <a:cs typeface="Arial" pitchFamily="34" charset="0"/>
              </a:rPr>
              <a:t>Unions</a:t>
            </a:r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 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84597" y="4312552"/>
            <a:ext cx="3296992" cy="18774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***   </a:t>
            </a:r>
          </a:p>
          <a:p>
            <a:r>
              <a:rPr lang="tr-TR" sz="1600" dirty="0"/>
              <a:t>Bir seferde yalnızca bir değer saklanır. </a:t>
            </a:r>
          </a:p>
          <a:p>
            <a:endParaRPr lang="tr-TR" sz="1600" dirty="0"/>
          </a:p>
          <a:p>
            <a:r>
              <a:rPr lang="tr-TR" sz="1600" dirty="0"/>
              <a:t>Yeterli alan olsa bile, bir karakter (</a:t>
            </a:r>
            <a:r>
              <a:rPr lang="tr-TR" sz="1600" b="1" i="1" dirty="0" err="1"/>
              <a:t>char</a:t>
            </a:r>
            <a:r>
              <a:rPr lang="tr-TR" sz="1600" dirty="0"/>
              <a:t>) ve bir </a:t>
            </a:r>
            <a:r>
              <a:rPr lang="tr-TR" sz="1600" b="1" u="sng" dirty="0" err="1"/>
              <a:t>int</a:t>
            </a:r>
            <a:r>
              <a:rPr lang="tr-TR" sz="1600" dirty="0" err="1"/>
              <a:t>'i</a:t>
            </a:r>
            <a:r>
              <a:rPr lang="tr-TR" sz="1600" dirty="0"/>
              <a:t> veya </a:t>
            </a:r>
            <a:r>
              <a:rPr lang="tr-TR" sz="1600" b="1" i="1" dirty="0" err="1"/>
              <a:t>double</a:t>
            </a:r>
            <a:r>
              <a:rPr lang="tr-TR" sz="1600" dirty="0"/>
              <a:t> aynı anda depolayamazsınız.</a:t>
            </a:r>
          </a:p>
        </p:txBody>
      </p:sp>
      <p:sp>
        <p:nvSpPr>
          <p:cNvPr id="11" name="Şeritli Sağ Ok 10"/>
          <p:cNvSpPr/>
          <p:nvPr/>
        </p:nvSpPr>
        <p:spPr>
          <a:xfrm rot="8794049">
            <a:off x="3132333" y="4425639"/>
            <a:ext cx="1496875" cy="78679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51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6E9-6A2B-4A31-B635-47FE1C4E110F}"/>
              </a:ext>
            </a:extLst>
          </p:cNvPr>
          <p:cNvSpPr txBox="1"/>
          <p:nvPr/>
        </p:nvSpPr>
        <p:spPr>
          <a:xfrm>
            <a:off x="77274" y="944749"/>
            <a:ext cx="38991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Tanımlama  (Tarif… gibi) </a:t>
            </a:r>
          </a:p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(Belekte yer ayrılmadı) 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A562B-33CB-42DE-9C87-CBA5F59FE7EF}"/>
              </a:ext>
            </a:extLst>
          </p:cNvPr>
          <p:cNvSpPr txBox="1"/>
          <p:nvPr/>
        </p:nvSpPr>
        <p:spPr>
          <a:xfrm>
            <a:off x="67830" y="50375"/>
            <a:ext cx="49742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Using </a:t>
            </a:r>
            <a:r>
              <a:rPr lang="tr-TR" sz="4800" dirty="0" err="1">
                <a:solidFill>
                  <a:schemeClr val="accent4"/>
                </a:solidFill>
                <a:cs typeface="Arial" pitchFamily="34" charset="0"/>
              </a:rPr>
              <a:t>Unions</a:t>
            </a:r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 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67474" y="1970034"/>
            <a:ext cx="25929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digit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bigfl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509262" y="1614041"/>
            <a:ext cx="7740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fit;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union variable of hold type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save[10];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array of 10 union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a variable of hold type </a:t>
            </a:r>
            <a:endParaRPr lang="tr-TR" dirty="0"/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6CA1D6E9-6A2B-4A31-B635-47FE1C4E110F}"/>
              </a:ext>
            </a:extLst>
          </p:cNvPr>
          <p:cNvSpPr txBox="1"/>
          <p:nvPr/>
        </p:nvSpPr>
        <p:spPr>
          <a:xfrm>
            <a:off x="4509262" y="944749"/>
            <a:ext cx="63535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Bildirim(Deklare etme) (Bellekte yer ayrıldı );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913288" y="3244014"/>
            <a:ext cx="7534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fit.digit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23 is stored in fit; 2 bytes used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fit.bigfl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2.0;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23 cleared, 2.0 stored; 8 bytes used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fit.letter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2.0 cleared, h stored; 1 byte used </a:t>
            </a:r>
            <a:endParaRPr lang="tr-TR" dirty="0"/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6CA1D6E9-6A2B-4A31-B635-47FE1C4E110F}"/>
              </a:ext>
            </a:extLst>
          </p:cNvPr>
          <p:cNvSpPr txBox="1"/>
          <p:nvPr/>
        </p:nvSpPr>
        <p:spPr>
          <a:xfrm>
            <a:off x="4913288" y="2655596"/>
            <a:ext cx="63535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Üyelere erişim;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042077" y="4397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pu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&amp;fit;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x = pu-&gt;digit;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same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as x = </a:t>
            </a:r>
            <a:r>
              <a:rPr lang="fr-FR" dirty="0" err="1">
                <a:solidFill>
                  <a:srgbClr val="008000"/>
                </a:solidFill>
                <a:latin typeface="Consolas" panose="020B0609020204030204" pitchFamily="49" charset="0"/>
              </a:rPr>
              <a:t>fit.digit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042077" y="5398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fit.letter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flnum = 3.02*fit.bigfl;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ERROR ERROR ERROR 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447637" y="4644222"/>
            <a:ext cx="3528811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Bu sıra yanlıştır çünkü bir karakter türü saklanır, ancak derleyici sonraki satır fit içeriğinin bir </a:t>
            </a:r>
            <a:r>
              <a:rPr lang="tr-TR" sz="1600" dirty="0" err="1"/>
              <a:t>double</a:t>
            </a:r>
            <a:r>
              <a:rPr lang="tr-TR" sz="1600" dirty="0"/>
              <a:t> tip olduğunu varsayar.</a:t>
            </a:r>
          </a:p>
        </p:txBody>
      </p:sp>
      <p:cxnSp>
        <p:nvCxnSpPr>
          <p:cNvPr id="40" name="Düz Ok Bağlayıcısı 39"/>
          <p:cNvCxnSpPr/>
          <p:nvPr/>
        </p:nvCxnSpPr>
        <p:spPr>
          <a:xfrm>
            <a:off x="3976448" y="5254580"/>
            <a:ext cx="1065629" cy="63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Dikdörtgen 40"/>
          <p:cNvSpPr/>
          <p:nvPr/>
        </p:nvSpPr>
        <p:spPr>
          <a:xfrm>
            <a:off x="447636" y="5986216"/>
            <a:ext cx="352881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* </a:t>
            </a:r>
            <a:r>
              <a:rPr lang="tr-TR" sz="1600" dirty="0" err="1"/>
              <a:t>Union</a:t>
            </a:r>
            <a:r>
              <a:rPr lang="tr-TR" sz="1600" dirty="0"/>
              <a:t> tipte aynı anda tek bir üye bellekte tutulabilir. </a:t>
            </a:r>
          </a:p>
        </p:txBody>
      </p:sp>
    </p:spTree>
    <p:extLst>
      <p:ext uri="{BB962C8B-B14F-4D97-AF65-F5344CB8AC3E}">
        <p14:creationId xmlns:p14="http://schemas.microsoft.com/office/powerpoint/2010/main" val="3660853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0A562B-33CB-42DE-9C87-CBA5F59FE7EF}"/>
              </a:ext>
            </a:extLst>
          </p:cNvPr>
          <p:cNvSpPr txBox="1"/>
          <p:nvPr/>
        </p:nvSpPr>
        <p:spPr>
          <a:xfrm>
            <a:off x="267474" y="0"/>
            <a:ext cx="1116896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  <a:cs typeface="Arial" pitchFamily="34" charset="0"/>
              </a:rPr>
              <a:t>The difference between </a:t>
            </a:r>
            <a:r>
              <a:rPr lang="en-US" sz="4800" dirty="0" err="1">
                <a:solidFill>
                  <a:schemeClr val="accent4"/>
                </a:solidFill>
                <a:cs typeface="Arial" pitchFamily="34" charset="0"/>
              </a:rPr>
              <a:t>uni</a:t>
            </a:r>
            <a:r>
              <a:rPr lang="tr-TR" sz="4800" dirty="0">
                <a:solidFill>
                  <a:schemeClr val="accent4"/>
                </a:solidFill>
                <a:cs typeface="Arial" pitchFamily="34" charset="0"/>
              </a:rPr>
              <a:t>on</a:t>
            </a:r>
            <a:r>
              <a:rPr lang="en-US" sz="4800" dirty="0">
                <a:solidFill>
                  <a:schemeClr val="accent4"/>
                </a:solidFill>
                <a:cs typeface="Arial" pitchFamily="34" charset="0"/>
              </a:rPr>
              <a:t> and structures in data storage</a:t>
            </a:r>
            <a:endParaRPr lang="ko-KR" altLang="en-US" sz="4800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6" y="2026275"/>
            <a:ext cx="5715000" cy="381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56" y="1745561"/>
            <a:ext cx="6238095" cy="43714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369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181429" y="101678"/>
            <a:ext cx="11576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tr-TR" sz="5400" dirty="0" err="1"/>
              <a:t>Enumerated</a:t>
            </a:r>
            <a:r>
              <a:rPr lang="tr-TR" sz="5400" dirty="0"/>
              <a:t> </a:t>
            </a:r>
            <a:r>
              <a:rPr lang="tr-TR" sz="5400" dirty="0" err="1"/>
              <a:t>Types</a:t>
            </a:r>
            <a:r>
              <a:rPr lang="tr-TR" sz="5400" dirty="0"/>
              <a:t> 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181429" y="1447317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Tam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sayı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sabitlerini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temsil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etmek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tr-TR" altLang="ko-KR" dirty="0">
                <a:solidFill>
                  <a:schemeClr val="accent4"/>
                </a:solidFill>
                <a:cs typeface="Arial" pitchFamily="34" charset="0"/>
              </a:rPr>
              <a:t>ve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sembolik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adlar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bildirmek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için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numaralandırılmış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türü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kullan</a:t>
            </a:r>
            <a:r>
              <a:rPr lang="tr-TR" altLang="ko-KR" dirty="0" err="1">
                <a:solidFill>
                  <a:schemeClr val="accent4"/>
                </a:solidFill>
                <a:cs typeface="Arial" pitchFamily="34" charset="0"/>
              </a:rPr>
              <a:t>ıla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bilir</a:t>
            </a:r>
            <a:r>
              <a:rPr lang="tr-TR" altLang="ko-KR" dirty="0">
                <a:solidFill>
                  <a:schemeClr val="accent4"/>
                </a:solidFill>
                <a:cs typeface="Arial" pitchFamily="34" charset="0"/>
              </a:rPr>
              <a:t>.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1429" y="2515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tr-TR" dirty="0"/>
              <a:t> anahtar sözcüğünü kullanarak yeni bir "tür" oluşturabilir ve sahip olabileceği değerleri belirtebilirsiniz.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0948" y="3722368"/>
            <a:ext cx="56750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orange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blue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violet</a:t>
            </a:r>
            <a:endParaRPr lang="tr-TR" sz="1600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2F4F4F"/>
                </a:solidFill>
                <a:latin typeface="Consolas" panose="020B0609020204030204" pitchFamily="49" charset="0"/>
              </a:rPr>
              <a:t>      // 0      1       2       3     4      5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olarak sabitler 0’dan başlar…</a:t>
            </a:r>
            <a:endParaRPr lang="tr-TR" sz="1600" dirty="0"/>
          </a:p>
        </p:txBody>
      </p:sp>
      <p:sp>
        <p:nvSpPr>
          <p:cNvPr id="12" name="Dikdörtgen 11"/>
          <p:cNvSpPr/>
          <p:nvPr/>
        </p:nvSpPr>
        <p:spPr>
          <a:xfrm>
            <a:off x="6414241" y="3716285"/>
            <a:ext cx="56612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levels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100,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500,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2000 };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// bu şekilde ayrı ayrı değerde verilebilir.</a:t>
            </a:r>
            <a:endParaRPr lang="tr-TR" sz="1600" dirty="0"/>
          </a:p>
        </p:txBody>
      </p:sp>
      <p:sp>
        <p:nvSpPr>
          <p:cNvPr id="15" name="Dikdörtgen 14"/>
          <p:cNvSpPr/>
          <p:nvPr/>
        </p:nvSpPr>
        <p:spPr>
          <a:xfrm>
            <a:off x="7761667" y="1770482"/>
            <a:ext cx="2966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red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0</a:t>
            </a: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yellow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2</a:t>
            </a: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green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	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181429" y="101678"/>
            <a:ext cx="11576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tr-TR" sz="5400" dirty="0" err="1"/>
              <a:t>Enumerated</a:t>
            </a:r>
            <a:r>
              <a:rPr lang="tr-TR" sz="5400" dirty="0"/>
              <a:t> </a:t>
            </a:r>
            <a:r>
              <a:rPr lang="tr-TR" sz="5400" dirty="0" err="1"/>
              <a:t>Types</a:t>
            </a:r>
            <a:r>
              <a:rPr lang="tr-TR" sz="5400" dirty="0"/>
              <a:t> 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181429" y="1447317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Tam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sayı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sabitlerini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temsil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etmek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tr-TR" altLang="ko-KR" dirty="0">
                <a:solidFill>
                  <a:schemeClr val="accent4"/>
                </a:solidFill>
                <a:cs typeface="Arial" pitchFamily="34" charset="0"/>
              </a:rPr>
              <a:t>ve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sembolik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adlar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bildirmek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için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numaralandırılmış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türü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kullan</a:t>
            </a:r>
            <a:r>
              <a:rPr lang="tr-TR" altLang="ko-KR" dirty="0" err="1">
                <a:solidFill>
                  <a:schemeClr val="accent4"/>
                </a:solidFill>
                <a:cs typeface="Arial" pitchFamily="34" charset="0"/>
              </a:rPr>
              <a:t>ıla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bilir</a:t>
            </a:r>
            <a:r>
              <a:rPr lang="tr-TR" altLang="ko-KR" dirty="0">
                <a:solidFill>
                  <a:schemeClr val="accent4"/>
                </a:solidFill>
                <a:cs typeface="Arial" pitchFamily="34" charset="0"/>
              </a:rPr>
              <a:t>.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1429" y="2515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tr-TR" dirty="0"/>
              <a:t> anahtar sözcüğünü kullanarak yeni bir "tür" oluşturabilir ve sahip olabileceği değerleri belirtebilirsiniz.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90948" y="3722368"/>
            <a:ext cx="56750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orange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blue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violet</a:t>
            </a:r>
            <a:endParaRPr lang="tr-TR" sz="1600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2F4F4F"/>
                </a:solidFill>
                <a:latin typeface="Consolas" panose="020B0609020204030204" pitchFamily="49" charset="0"/>
              </a:rPr>
              <a:t>      // 0      1       2       3     4      5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spectrum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olarak sabitler 0’dan başlar…</a:t>
            </a:r>
            <a:endParaRPr lang="tr-TR" sz="1600" dirty="0"/>
          </a:p>
        </p:txBody>
      </p:sp>
      <p:sp>
        <p:nvSpPr>
          <p:cNvPr id="12" name="Dikdörtgen 11"/>
          <p:cNvSpPr/>
          <p:nvPr/>
        </p:nvSpPr>
        <p:spPr>
          <a:xfrm>
            <a:off x="6414241" y="3716285"/>
            <a:ext cx="56612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levels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100,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medium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500,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2000 };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// bu şekilde ayrı ayrı değerde verilebilir.</a:t>
            </a:r>
            <a:endParaRPr lang="tr-TR" sz="1600" dirty="0"/>
          </a:p>
        </p:txBody>
      </p:sp>
      <p:sp>
        <p:nvSpPr>
          <p:cNvPr id="15" name="Dikdörtgen 14"/>
          <p:cNvSpPr/>
          <p:nvPr/>
        </p:nvSpPr>
        <p:spPr>
          <a:xfrm>
            <a:off x="7761667" y="1770482"/>
            <a:ext cx="2966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red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0</a:t>
            </a: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orange</a:t>
            </a:r>
            <a:r>
              <a:rPr lang="tr-TR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yellow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2</a:t>
            </a: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6F008A"/>
                </a:solidFill>
                <a:latin typeface="Consolas" panose="020B0609020204030204" pitchFamily="49" charset="0"/>
              </a:rPr>
              <a:t>green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	3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9590610" y="5784471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u="sng" dirty="0"/>
              <a:t>enum_orn1_colors.c</a:t>
            </a:r>
          </a:p>
        </p:txBody>
      </p:sp>
    </p:spTree>
    <p:extLst>
      <p:ext uri="{BB962C8B-B14F-4D97-AF65-F5344CB8AC3E}">
        <p14:creationId xmlns:p14="http://schemas.microsoft.com/office/powerpoint/2010/main" val="66999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427" y="1466950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/>
              <a:t>typedef</a:t>
            </a:r>
            <a:r>
              <a:rPr lang="tr-TR" dirty="0"/>
              <a:t>: A 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472225" y="1975546"/>
            <a:ext cx="3661893" cy="1636156"/>
            <a:chOff x="1316574" y="2133806"/>
            <a:chExt cx="1652623" cy="16361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tr-TR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ypedef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özelliği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tür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için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blirlediğiniz</a:t>
              </a:r>
              <a:r>
                <a:rPr lang="tr-TR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bir </a:t>
              </a:r>
              <a:r>
                <a:rPr lang="tr-TR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işmi</a:t>
              </a:r>
              <a:r>
                <a:rPr lang="tr-TR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oluşturmanıza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olanak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sağlayan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gelişmiş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özelliğidir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0486220-B651-46DF-A275-98991EF4D3CF}"/>
              </a:ext>
            </a:extLst>
          </p:cNvPr>
          <p:cNvSpPr txBox="1"/>
          <p:nvPr/>
        </p:nvSpPr>
        <p:spPr>
          <a:xfrm>
            <a:off x="8749011" y="1994920"/>
            <a:ext cx="18800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tr-TR" altLang="ko-KR" sz="1400" b="1" dirty="0">
                <a:solidFill>
                  <a:schemeClr val="accent1"/>
                </a:solidFill>
              </a:rPr>
              <a:t>DIFFERENCES</a:t>
            </a:r>
            <a:endParaRPr lang="en-US" altLang="ko-KR" sz="1400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35059" y="46999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7771476" y="2352348"/>
            <a:ext cx="411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tr-T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define'dan</a:t>
            </a:r>
            <a:r>
              <a:rPr lang="tr-T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farklı olarak </a:t>
            </a:r>
            <a:r>
              <a:rPr lang="tr-T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typedef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sembolik adların değerlere değil, yalnızca türlere verilmesi ile sınırlıdır.</a:t>
            </a:r>
          </a:p>
        </p:txBody>
      </p:sp>
      <p:sp>
        <p:nvSpPr>
          <p:cNvPr id="29" name="Dikdörtgen 28"/>
          <p:cNvSpPr/>
          <p:nvPr/>
        </p:nvSpPr>
        <p:spPr>
          <a:xfrm>
            <a:off x="7800305" y="3227636"/>
            <a:ext cx="4292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Typedef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yorumlaması, ön işlemci tarafından değil derleyici tarafından gerçekleştirilir.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7800305" y="3955058"/>
            <a:ext cx="4292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Typedef</a:t>
            </a:r>
            <a:r>
              <a:rPr lang="tr-TR" b="1" dirty="0"/>
              <a:t>, </a:t>
            </a:r>
            <a:r>
              <a:rPr lang="tr-TR" dirty="0"/>
              <a:t>sınırları dahilinde #</a:t>
            </a:r>
            <a:r>
              <a:rPr lang="tr-TR" dirty="0" err="1"/>
              <a:t>define'dan</a:t>
            </a:r>
            <a:r>
              <a:rPr lang="tr-TR" dirty="0"/>
              <a:t> daha esnektir.</a:t>
            </a:r>
          </a:p>
        </p:txBody>
      </p:sp>
      <p:sp>
        <p:nvSpPr>
          <p:cNvPr id="31" name="Dikdörtgen 30"/>
          <p:cNvSpPr/>
          <p:nvPr/>
        </p:nvSpPr>
        <p:spPr>
          <a:xfrm>
            <a:off x="472225" y="49239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Bir baytlık sayılar için </a:t>
            </a:r>
            <a:r>
              <a:rPr lang="tr-TR" b="1" dirty="0"/>
              <a:t>BYTE</a:t>
            </a:r>
            <a:r>
              <a:rPr lang="tr-TR" dirty="0"/>
              <a:t> terimini kullanmak istediğinizi varsayalım. </a:t>
            </a:r>
          </a:p>
          <a:p>
            <a:r>
              <a:rPr lang="tr-TR" dirty="0" err="1"/>
              <a:t>BYTE'yi</a:t>
            </a:r>
            <a:r>
              <a:rPr lang="tr-TR" dirty="0"/>
              <a:t> bir </a:t>
            </a:r>
            <a:r>
              <a:rPr lang="tr-TR" dirty="0" err="1"/>
              <a:t>char</a:t>
            </a:r>
            <a:r>
              <a:rPr lang="tr-TR" dirty="0"/>
              <a:t> değişkeni gibi tanımlarsınız ve tanımdan önce </a:t>
            </a:r>
            <a:r>
              <a:rPr lang="tr-TR" dirty="0" err="1"/>
              <a:t>typedef</a:t>
            </a:r>
            <a:r>
              <a:rPr lang="tr-TR" dirty="0"/>
              <a:t> anahtar sözcüğünü kullanırsınız.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6964097" y="4912519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BYTE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6964097" y="537254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</a:rPr>
              <a:t>BYTE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x, y[10], *z;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6964097" y="5863283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6F008A"/>
                </a:solidFill>
                <a:latin typeface="Consolas" panose="020B0609020204030204" pitchFamily="49" charset="0"/>
              </a:rPr>
              <a:t>BYTE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//makro…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842165" y="3812411"/>
            <a:ext cx="41344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323232"/>
                </a:solidFill>
                <a:latin typeface="Arial" panose="020B0604020202020204" pitchFamily="34" charset="0"/>
              </a:rPr>
              <a:t>typedef</a:t>
            </a:r>
            <a:r>
              <a:rPr lang="tr-TR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tr-TR" dirty="0">
                <a:solidFill>
                  <a:srgbClr val="323232"/>
                </a:solidFill>
                <a:latin typeface="Arial" panose="020B0604020202020204" pitchFamily="34" charset="0"/>
              </a:rPr>
              <a:t>&lt;tip veya </a:t>
            </a:r>
            <a:r>
              <a:rPr lang="tr-TR" dirty="0" err="1">
                <a:solidFill>
                  <a:srgbClr val="323232"/>
                </a:solidFill>
                <a:latin typeface="Arial" panose="020B0604020202020204" pitchFamily="34" charset="0"/>
              </a:rPr>
              <a:t>struct</a:t>
            </a:r>
            <a:r>
              <a:rPr lang="tr-TR" dirty="0">
                <a:solidFill>
                  <a:srgbClr val="323232"/>
                </a:solidFill>
                <a:latin typeface="Arial" panose="020B0604020202020204" pitchFamily="34" charset="0"/>
              </a:rPr>
              <a:t>&gt; &lt;yeni-isim&gt; 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536628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998730" y="383858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tr-TR" sz="6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Keywords</a:t>
            </a:r>
            <a:r>
              <a:rPr lang="tr-T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389330" y="1200116"/>
            <a:ext cx="54462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2400" dirty="0" err="1"/>
              <a:t>struct</a:t>
            </a:r>
            <a:r>
              <a:rPr lang="tr-TR" sz="2400" dirty="0"/>
              <a:t>, </a:t>
            </a:r>
            <a:r>
              <a:rPr lang="tr-TR" sz="2400" dirty="0" err="1"/>
              <a:t>union</a:t>
            </a:r>
            <a:r>
              <a:rPr lang="tr-TR" sz="2400" dirty="0"/>
              <a:t>, </a:t>
            </a:r>
            <a:r>
              <a:rPr lang="tr-TR" sz="2400" dirty="0" err="1"/>
              <a:t>typedef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464909" y="3186198"/>
            <a:ext cx="3747312" cy="222456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5998730" y="1695142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6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Operators</a:t>
            </a:r>
            <a:r>
              <a:rPr lang="tr-T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389330" y="2920658"/>
            <a:ext cx="3424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« . » ve  « -&gt; «</a:t>
            </a:r>
          </a:p>
        </p:txBody>
      </p:sp>
      <p:sp>
        <p:nvSpPr>
          <p:cNvPr id="6" name="Dikdörtgen 5"/>
          <p:cNvSpPr/>
          <p:nvPr/>
        </p:nvSpPr>
        <p:spPr>
          <a:xfrm>
            <a:off x="5525038" y="3652149"/>
            <a:ext cx="656822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/>
              <a:t>C yapıları nelerdir ve yapı şablonları ve değişkenleri nasıl oluşturulur?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525038" y="4568307"/>
            <a:ext cx="6096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/>
              <a:t>Bir yapının üyelerine nasıl erişilir ve yapıları işlemek için fonksiyonlar nasıl yazılır.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617324" y="5354044"/>
            <a:ext cx="44678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dirty="0"/>
              <a:t>C ‘de </a:t>
            </a:r>
            <a:r>
              <a:rPr lang="tr-TR" dirty="0" err="1"/>
              <a:t>typedef</a:t>
            </a:r>
            <a:r>
              <a:rPr lang="tr-TR" dirty="0"/>
              <a:t> – yeni tip </a:t>
            </a:r>
            <a:r>
              <a:rPr lang="tr-TR" dirty="0" err="1"/>
              <a:t>oluışturma</a:t>
            </a:r>
            <a:r>
              <a:rPr lang="tr-TR" dirty="0"/>
              <a:t> ifadesi.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555768" y="5889022"/>
            <a:ext cx="51475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dirty="0"/>
              <a:t>Birlikler(</a:t>
            </a:r>
            <a:r>
              <a:rPr lang="tr-TR" dirty="0" err="1"/>
              <a:t>unions</a:t>
            </a:r>
            <a:r>
              <a:rPr lang="tr-TR" dirty="0"/>
              <a:t>) ve işlevlere işaretçiler(</a:t>
            </a:r>
            <a:r>
              <a:rPr lang="tr-TR" dirty="0" err="1"/>
              <a:t>pointers</a:t>
            </a:r>
            <a:r>
              <a:rPr lang="tr-TR" dirty="0"/>
              <a:t>) .</a:t>
            </a:r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781193" y="178567"/>
            <a:ext cx="3520351" cy="2504762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3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6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4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15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pic>
          <p:nvPicPr>
            <p:cNvPr id="16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grpSp>
          <p:nvGrpSpPr>
            <p:cNvPr id="17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6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6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0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49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2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Dikdörtgen 10"/>
          <p:cNvSpPr/>
          <p:nvPr/>
        </p:nvSpPr>
        <p:spPr>
          <a:xfrm>
            <a:off x="522236" y="6033344"/>
            <a:ext cx="368998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Linux Libertine"/>
              </a:rPr>
              <a:t>Artificial</a:t>
            </a:r>
            <a:r>
              <a:rPr lang="tr-TR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Linux Libertine"/>
              </a:rPr>
              <a:t>Intelligence</a:t>
            </a:r>
            <a:r>
              <a:rPr lang="tr-TR" dirty="0">
                <a:solidFill>
                  <a:srgbClr val="000000"/>
                </a:solidFill>
                <a:latin typeface="Linux Libertine"/>
              </a:rPr>
              <a:t> – Yapay Zeka</a:t>
            </a:r>
            <a:endParaRPr lang="tr-T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543702" y="354385"/>
            <a:ext cx="49711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4000" dirty="0" err="1">
                <a:solidFill>
                  <a:schemeClr val="bg1"/>
                </a:solidFill>
                <a:cs typeface="Arial" pitchFamily="34" charset="0"/>
              </a:rPr>
              <a:t>Structures</a:t>
            </a:r>
            <a:r>
              <a:rPr lang="tr-TR" altLang="ko-KR" sz="4000" dirty="0">
                <a:solidFill>
                  <a:schemeClr val="bg1"/>
                </a:solidFill>
                <a:cs typeface="Arial" pitchFamily="34" charset="0"/>
              </a:rPr>
              <a:t> - Yapılar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6836931" y="229444"/>
            <a:ext cx="4977979" cy="5518012"/>
            <a:chOff x="5510027" y="251368"/>
            <a:chExt cx="5624053" cy="61510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42B362-5267-4E8E-9DC9-5E7BCDBA4944}"/>
                </a:ext>
              </a:extLst>
            </p:cNvPr>
            <p:cNvSpPr/>
            <p:nvPr/>
          </p:nvSpPr>
          <p:spPr>
            <a:xfrm rot="2914269" flipH="1">
              <a:off x="7343972" y="814459"/>
              <a:ext cx="2091480" cy="965298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7BFAD2-9B23-49E5-9442-6B5F0426A5D3}"/>
                </a:ext>
              </a:extLst>
            </p:cNvPr>
            <p:cNvSpPr/>
            <p:nvPr/>
          </p:nvSpPr>
          <p:spPr>
            <a:xfrm rot="18276566" flipH="1">
              <a:off x="7220052" y="2293408"/>
              <a:ext cx="2037854" cy="1126178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35F2C2-69E3-47FE-9C7F-D0A371094E5D}"/>
                </a:ext>
              </a:extLst>
            </p:cNvPr>
            <p:cNvGrpSpPr/>
            <p:nvPr/>
          </p:nvGrpSpPr>
          <p:grpSpPr>
            <a:xfrm>
              <a:off x="8071338" y="1797556"/>
              <a:ext cx="3062742" cy="4604897"/>
              <a:chOff x="8071338" y="1797556"/>
              <a:chExt cx="3062742" cy="4604897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81F10C5-CBFA-446B-8950-5626666D2980}"/>
                  </a:ext>
                </a:extLst>
              </p:cNvPr>
              <p:cNvSpPr/>
              <p:nvPr/>
            </p:nvSpPr>
            <p:spPr>
              <a:xfrm flipH="1">
                <a:off x="8563708" y="2003884"/>
                <a:ext cx="2440002" cy="1449856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5159FDA-FFBF-47D6-BA1F-D7F868E15D2E}"/>
                  </a:ext>
                </a:extLst>
              </p:cNvPr>
              <p:cNvSpPr/>
              <p:nvPr/>
            </p:nvSpPr>
            <p:spPr>
              <a:xfrm flipH="1">
                <a:off x="8215716" y="3284575"/>
                <a:ext cx="2918364" cy="1377468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A1A5A1C-5F9B-46B4-B933-3A5636C6A581}"/>
                  </a:ext>
                </a:extLst>
              </p:cNvPr>
              <p:cNvSpPr/>
              <p:nvPr/>
            </p:nvSpPr>
            <p:spPr>
              <a:xfrm flipH="1">
                <a:off x="8363825" y="1797556"/>
                <a:ext cx="726668" cy="726668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40FF674-C67C-4EFC-8E86-0877F7FE5B7B}"/>
                  </a:ext>
                </a:extLst>
              </p:cNvPr>
              <p:cNvSpPr/>
              <p:nvPr/>
            </p:nvSpPr>
            <p:spPr>
              <a:xfrm flipH="1">
                <a:off x="8071338" y="4014940"/>
                <a:ext cx="1494202" cy="1634284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E475370-FD97-463A-AC6B-5293E5F0C1F6}"/>
                  </a:ext>
                </a:extLst>
              </p:cNvPr>
              <p:cNvSpPr/>
              <p:nvPr/>
            </p:nvSpPr>
            <p:spPr>
              <a:xfrm flipH="1">
                <a:off x="8960854" y="5081018"/>
                <a:ext cx="1447508" cy="1167346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BA21EDB-0712-4DF1-9C27-E5547F34ED91}"/>
                  </a:ext>
                </a:extLst>
              </p:cNvPr>
              <p:cNvSpPr/>
              <p:nvPr/>
            </p:nvSpPr>
            <p:spPr>
              <a:xfrm flipH="1">
                <a:off x="8762407" y="6075596"/>
                <a:ext cx="1821059" cy="326857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23665E-B66C-4CD8-B38F-B4AD57E4F764}"/>
                  </a:ext>
                </a:extLst>
              </p:cNvPr>
              <p:cNvSpPr/>
              <p:nvPr/>
            </p:nvSpPr>
            <p:spPr>
              <a:xfrm flipH="1">
                <a:off x="9084594" y="5209427"/>
                <a:ext cx="233469" cy="233469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4B08F4A-D263-460C-AA58-C4338F88900C}"/>
                </a:ext>
              </a:extLst>
            </p:cNvPr>
            <p:cNvGrpSpPr/>
            <p:nvPr/>
          </p:nvGrpSpPr>
          <p:grpSpPr>
            <a:xfrm>
              <a:off x="5510027" y="605297"/>
              <a:ext cx="2769296" cy="2769297"/>
              <a:chOff x="984620" y="2262130"/>
              <a:chExt cx="3448947" cy="3448948"/>
            </a:xfrm>
          </p:grpSpPr>
          <p:sp>
            <p:nvSpPr>
              <p:cNvPr id="17" name="Oval 8">
                <a:extLst>
                  <a:ext uri="{FF2B5EF4-FFF2-40B4-BE49-F238E27FC236}">
                    <a16:creationId xmlns:a16="http://schemas.microsoft.com/office/drawing/2014/main" id="{E4EDC33B-4E8B-45D5-AC90-BC9385F40F9F}"/>
                  </a:ext>
                </a:extLst>
              </p:cNvPr>
              <p:cNvSpPr/>
              <p:nvPr/>
            </p:nvSpPr>
            <p:spPr>
              <a:xfrm>
                <a:off x="984620" y="2262130"/>
                <a:ext cx="3448947" cy="3448948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3C551EB6-CC57-49E6-951F-8CA0AE1CDB15}"/>
                  </a:ext>
                </a:extLst>
              </p:cNvPr>
              <p:cNvSpPr/>
              <p:nvPr/>
            </p:nvSpPr>
            <p:spPr>
              <a:xfrm>
                <a:off x="984620" y="2262130"/>
                <a:ext cx="3448947" cy="3448948"/>
              </a:xfrm>
              <a:prstGeom prst="ellipse">
                <a:avLst/>
              </a:prstGeom>
              <a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 l="-23305" r="-42566" b="559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743923-2C7B-4BE6-9C35-008F89048BA7}"/>
                </a:ext>
              </a:extLst>
            </p:cNvPr>
            <p:cNvSpPr txBox="1"/>
            <p:nvPr/>
          </p:nvSpPr>
          <p:spPr>
            <a:xfrm>
              <a:off x="6169286" y="1451336"/>
              <a:ext cx="202113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200" dirty="0">
                  <a:solidFill>
                    <a:schemeClr val="accent4"/>
                  </a:solidFill>
                </a:rPr>
                <a:t>Machine Learning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5EED64-9A99-4496-A447-E034B60D3719}"/>
                </a:ext>
              </a:extLst>
            </p:cNvPr>
            <p:cNvGrpSpPr/>
            <p:nvPr/>
          </p:nvGrpSpPr>
          <p:grpSpPr>
            <a:xfrm>
              <a:off x="6014233" y="1611624"/>
              <a:ext cx="86235" cy="756643"/>
              <a:chOff x="705340" y="3177056"/>
              <a:chExt cx="86235" cy="756643"/>
            </a:xfrm>
            <a:solidFill>
              <a:schemeClr val="accent4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739088-19DF-4033-A5AA-A34C807608EE}"/>
                  </a:ext>
                </a:extLst>
              </p:cNvPr>
              <p:cNvSpPr/>
              <p:nvPr/>
            </p:nvSpPr>
            <p:spPr>
              <a:xfrm>
                <a:off x="755575" y="3177699"/>
                <a:ext cx="36000" cy="75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rgbClr val="22AAE4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81AC5B-19C8-4746-85A4-12E2ECF68565}"/>
                  </a:ext>
                </a:extLst>
              </p:cNvPr>
              <p:cNvSpPr/>
              <p:nvPr/>
            </p:nvSpPr>
            <p:spPr>
              <a:xfrm>
                <a:off x="705340" y="3177056"/>
                <a:ext cx="36000" cy="75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rgbClr val="22AAE4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127523" y="1263947"/>
            <a:ext cx="60722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program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tasarlamanın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en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önemli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adımlarından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verileri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temsil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etmenin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iyi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yolunu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seçmektir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Çoğu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durumda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basit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değişken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veya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hatta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dizi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yeterli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değildir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verileri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yapısı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değişkenleriyle</a:t>
            </a:r>
            <a:r>
              <a:rPr lang="tr-TR" altLang="ko-KR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tr-TR" altLang="ko-KR" dirty="0" err="1">
                <a:solidFill>
                  <a:schemeClr val="bg1"/>
                </a:solidFill>
                <a:cs typeface="Arial" pitchFamily="34" charset="0"/>
              </a:rPr>
              <a:t>structure</a:t>
            </a:r>
            <a:r>
              <a:rPr lang="tr-TR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dirty="0" err="1">
                <a:solidFill>
                  <a:schemeClr val="bg1"/>
                </a:solidFill>
                <a:cs typeface="Arial" pitchFamily="34" charset="0"/>
              </a:rPr>
              <a:t>variables</a:t>
            </a:r>
            <a:r>
              <a:rPr lang="tr-TR" altLang="ko-KR" dirty="0">
                <a:solidFill>
                  <a:schemeClr val="bg1"/>
                </a:solidFill>
                <a:cs typeface="Arial" pitchFamily="34" charset="0"/>
              </a:rPr>
              <a:t>)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temsil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etme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yeteneğinizi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adım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öteye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taşır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yapısı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temel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biçiminde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çeşitli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verileri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temsil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edecek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kadar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esnektir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yeni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biçimler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dirty="0">
                <a:solidFill>
                  <a:schemeClr val="bg1"/>
                </a:solidFill>
                <a:cs typeface="Arial" pitchFamily="34" charset="0"/>
              </a:rPr>
              <a:t>oluşturmanızı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sağlar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Diziler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aynı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türden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birkaç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öğesini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tutabilen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değişken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türlerini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tanımlamaya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izin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Benzer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şekilde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yapı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farklı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türde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öğelerini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birleştirmeye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izin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veren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C'de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bulunan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başka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kullanıcı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tanımlı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veri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türüdür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 yapı (</a:t>
            </a:r>
            <a:r>
              <a:rPr lang="tr-T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muhtemelen farklı türlerdeki öğeleri tek bir türde gruplamak için kullanılabilecek bir veri türü oluşturur.</a:t>
            </a:r>
            <a:endParaRPr lang="en-US" altLang="ko-KR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095" y="170677"/>
            <a:ext cx="11165983" cy="79260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 err="1"/>
              <a:t>Örnek</a:t>
            </a:r>
            <a:r>
              <a:rPr lang="en-US" sz="3600" dirty="0"/>
              <a:t> Problem: </a:t>
            </a:r>
            <a:r>
              <a:rPr lang="en-US" sz="3600" dirty="0" err="1"/>
              <a:t>Bir</a:t>
            </a:r>
            <a:r>
              <a:rPr lang="en-US" sz="3600" dirty="0"/>
              <a:t> </a:t>
            </a:r>
            <a:r>
              <a:rPr lang="en-US" sz="3600" dirty="0" err="1"/>
              <a:t>Kitap</a:t>
            </a:r>
            <a:r>
              <a:rPr lang="en-US" sz="3600" dirty="0"/>
              <a:t> </a:t>
            </a:r>
            <a:r>
              <a:rPr lang="en-US" sz="3600" dirty="0" err="1"/>
              <a:t>Envanteri</a:t>
            </a:r>
            <a:r>
              <a:rPr lang="en-US" sz="3600" dirty="0"/>
              <a:t> </a:t>
            </a:r>
            <a:r>
              <a:rPr lang="en-US" sz="3600" dirty="0" err="1"/>
              <a:t>Oluşturma</a:t>
            </a:r>
            <a:endParaRPr lang="en-US" sz="3600" dirty="0"/>
          </a:p>
        </p:txBody>
      </p:sp>
      <p:sp>
        <p:nvSpPr>
          <p:cNvPr id="3" name="Dikdörtgen 2"/>
          <p:cNvSpPr/>
          <p:nvPr/>
        </p:nvSpPr>
        <p:spPr>
          <a:xfrm>
            <a:off x="394952" y="1276829"/>
            <a:ext cx="55035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kitapçı kitaplarının envanterini basmak istiyor. Her kitap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başlık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yazar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yayıncı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telif hakkı tarihi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sayfa sayısı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kopya sayısı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değeri. </a:t>
            </a:r>
          </a:p>
          <a:p>
            <a:endParaRPr lang="tr-TR" dirty="0"/>
          </a:p>
          <a:p>
            <a:r>
              <a:rPr lang="tr-TR" dirty="0"/>
              <a:t>Başlıklar gibi bu öğelerden bazıları bir </a:t>
            </a:r>
            <a:r>
              <a:rPr lang="tr-TR" dirty="0" err="1"/>
              <a:t>string</a:t>
            </a:r>
            <a:r>
              <a:rPr lang="tr-TR" dirty="0"/>
              <a:t> dizide saklanabilir. </a:t>
            </a:r>
          </a:p>
          <a:p>
            <a:r>
              <a:rPr lang="tr-TR" dirty="0"/>
              <a:t>Diğer öğeler bir dizi giriş veya bir dizi kayan nokta gerektirir.</a:t>
            </a:r>
          </a:p>
          <a:p>
            <a:endParaRPr lang="tr-TR" dirty="0"/>
          </a:p>
          <a:p>
            <a:r>
              <a:rPr lang="tr-TR" dirty="0"/>
              <a:t>Burada 7 farklı alan bulunmaktadır. Her alanın kaydını dizilerle tutmak ileride oluşturulacak bir takım listeler için karmaşıklığa neden olabilir… </a:t>
            </a:r>
          </a:p>
        </p:txBody>
      </p:sp>
      <p:pic>
        <p:nvPicPr>
          <p:cNvPr id="1026" name="Picture 2" descr="Buy The C Programming Language (Ansi C Version) (Old Edition) Book Online  at Low Prices in India | The C Programming Language (Ansi C Version) (Old  Edition) Reviews &amp; Ratings - Amazon.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54" y="1867436"/>
            <a:ext cx="1568397" cy="21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6499538" y="1468191"/>
            <a:ext cx="5258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halde </a:t>
            </a:r>
            <a:r>
              <a:rPr lang="tr-TR" dirty="0"/>
              <a:t>hem dizgileri hem de sayıları içerebilen ve bir şekilde bilgileri ayrı ayrı tutabilen bir veri formuna ihtiyaç vardır.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C’de  yapılar (</a:t>
            </a:r>
            <a:r>
              <a:rPr lang="tr-TR" b="1" dirty="0" err="1"/>
              <a:t>structures</a:t>
            </a:r>
            <a:r>
              <a:rPr lang="tr-TR" dirty="0"/>
              <a:t>) bu ihtiyacı karşılar. </a:t>
            </a:r>
          </a:p>
        </p:txBody>
      </p:sp>
      <p:pic>
        <p:nvPicPr>
          <p:cNvPr id="1028" name="Picture 4" descr="https://media.geeksforgeeks.org/wp-content/cdn-uploads/Structure-In-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37" y="3227767"/>
            <a:ext cx="3915177" cy="293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94199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615" y="941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1614" y="555864"/>
            <a:ext cx="598438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s_gets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konsoldan n karakter kadar 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 giriş alabilen fonksiyon.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MAX_BASLIK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41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 başlık  + 1 */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1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MAX_YAZAR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31</a:t>
            </a:r>
            <a:r>
              <a:rPr lang="es-ES" sz="11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E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es-E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yazar</a:t>
            </a:r>
            <a:r>
              <a:rPr lang="es-E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ismi</a:t>
            </a:r>
            <a:r>
              <a:rPr lang="es-ES" sz="1100" dirty="0">
                <a:solidFill>
                  <a:srgbClr val="008000"/>
                </a:solidFill>
                <a:latin typeface="Consolas" panose="020B0609020204030204" pitchFamily="49" charset="0"/>
              </a:rPr>
              <a:t> + 1 */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 structure template: tag is book -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yapı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şablonu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etiket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kitap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kitap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/* Yapı </a:t>
            </a:r>
            <a:r>
              <a:rPr lang="tr-T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içersinde</a:t>
            </a:r>
            <a:r>
              <a:rPr lang="tr-TR" sz="1100" dirty="0">
                <a:solidFill>
                  <a:srgbClr val="008000"/>
                </a:solidFill>
                <a:latin typeface="Consolas" panose="020B0609020204030204" pitchFamily="49" charset="0"/>
              </a:rPr>
              <a:t> tanımlanan üyeler :*/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baslik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MAX_BASLIK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yazar[</a:t>
            </a:r>
            <a:r>
              <a:rPr lang="tr-TR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MAX_YAZAR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fiyat;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 end of structure template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yapı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şablonu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sonu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100" dirty="0"/>
          </a:p>
        </p:txBody>
      </p:sp>
      <p:sp>
        <p:nvSpPr>
          <p:cNvPr id="6" name="Dikdörtgen 5"/>
          <p:cNvSpPr/>
          <p:nvPr/>
        </p:nvSpPr>
        <p:spPr>
          <a:xfrm>
            <a:off x="6444813" y="786696"/>
            <a:ext cx="55250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s_gets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ret_val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ret_val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ret_val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find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strchr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look for newline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(find)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if the address is not NULL,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*find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place a null character there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	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dispose of rest of line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ret_val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600EE5C-3A46-434E-AE18-FA90D7028C90}"/>
              </a:ext>
            </a:extLst>
          </p:cNvPr>
          <p:cNvSpPr/>
          <p:nvPr/>
        </p:nvSpPr>
        <p:spPr>
          <a:xfrm>
            <a:off x="111615" y="2848799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latin typeface="Consolas" panose="020B0609020204030204" pitchFamily="49" charset="0"/>
              </a:rPr>
              <a:t>kitap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kitaplar; 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kitap_listesi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kitap yapısı tütünde tanımlandı. */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"Kitap ismi : ?\n"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s_gets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kitaplar.baslik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050" dirty="0">
                <a:solidFill>
                  <a:srgbClr val="6F008A"/>
                </a:solidFill>
                <a:latin typeface="Consolas" panose="020B0609020204030204" pitchFamily="49" charset="0"/>
              </a:rPr>
              <a:t>MAX_BASLIK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baslik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üyesine erişim...*/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"Yazar ismi : ?\n"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s_gets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kitaplar.yazar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050" dirty="0">
                <a:solidFill>
                  <a:srgbClr val="6F008A"/>
                </a:solidFill>
                <a:latin typeface="Consolas" panose="020B0609020204030204" pitchFamily="49" charset="0"/>
              </a:rPr>
              <a:t>MAX_YAZAR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"Kitap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fiyati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: ?\n"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"%f"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kitaplar.fiyat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"%s , %s: $%.2f\n"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,kitaplar.baslik,</a:t>
            </a: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kitaplar.yazar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kitaplar.fiyat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050" dirty="0">
                <a:solidFill>
                  <a:srgbClr val="A31515"/>
                </a:solidFill>
                <a:latin typeface="Consolas" panose="020B0609020204030204" pitchFamily="49" charset="0"/>
              </a:rPr>
              <a:t>"%s: \"%s\" ($%.2f)\n"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, kitaplar.yazar,</a:t>
            </a: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kitaplar.baslik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kitaplar.fiyat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nTamam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...\n"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EF74F41-8A1E-4770-8719-20D7583E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25" y="3952859"/>
            <a:ext cx="4171179" cy="23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387949" y="275120"/>
            <a:ext cx="5347025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tr-T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 ‘ de Bir Yapı (</a:t>
            </a:r>
            <a:r>
              <a:rPr lang="tr-T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structure</a:t>
            </a:r>
            <a:r>
              <a:rPr lang="tr-T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) oluşturduğumuzda :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6326593" y="3672900"/>
            <a:ext cx="5587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tr-TR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yapı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için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format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veya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düzen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kur</a:t>
            </a:r>
            <a:r>
              <a:rPr lang="tr-TR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arız.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tr-TR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düzene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uyacak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tr-TR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değişken veya değişkenler tanımlarız.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tr-TR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yapı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değişkeninin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tek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tek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bileşenlerine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erişim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kaza</a:t>
            </a:r>
            <a:r>
              <a:rPr lang="tr-TR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nırız</a:t>
            </a:r>
            <a:r>
              <a:rPr lang="tr-TR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C Structure | Itsbeyondsimple">
            <a:extLst>
              <a:ext uri="{FF2B5EF4-FFF2-40B4-BE49-F238E27FC236}">
                <a16:creationId xmlns:a16="http://schemas.microsoft.com/office/drawing/2014/main" id="{FC585F14-1B34-494A-AC4E-F303BF18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3" y="3429000"/>
            <a:ext cx="5915491" cy="26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208CB9C-BBA6-4C04-8829-B3102482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57" y="246431"/>
            <a:ext cx="5152994" cy="2898559"/>
          </a:xfrm>
          <a:prstGeom prst="rect">
            <a:avLst/>
          </a:prstGeom>
        </p:spPr>
      </p:pic>
      <p:sp>
        <p:nvSpPr>
          <p:cNvPr id="3" name="Aşağı Ok 2"/>
          <p:cNvSpPr/>
          <p:nvPr/>
        </p:nvSpPr>
        <p:spPr>
          <a:xfrm rot="18426564">
            <a:off x="4164552" y="1573958"/>
            <a:ext cx="851566" cy="3710082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0735" y="339509"/>
            <a:ext cx="8212874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Structure </a:t>
            </a:r>
            <a:r>
              <a:rPr lang="tr-TR" dirty="0"/>
              <a:t>Tanımlama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BF848-8540-4193-A521-A263C51C7C62}"/>
              </a:ext>
            </a:extLst>
          </p:cNvPr>
          <p:cNvGrpSpPr/>
          <p:nvPr/>
        </p:nvGrpSpPr>
        <p:grpSpPr>
          <a:xfrm>
            <a:off x="7513552" y="2026969"/>
            <a:ext cx="4402912" cy="2943377"/>
            <a:chOff x="5902541" y="1423724"/>
            <a:chExt cx="2054753" cy="20939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D40F8A-D696-4C92-A9A7-24AD96D360E9}"/>
                </a:ext>
              </a:extLst>
            </p:cNvPr>
            <p:cNvSpPr txBox="1"/>
            <p:nvPr/>
          </p:nvSpPr>
          <p:spPr>
            <a:xfrm>
              <a:off x="6081115" y="1423724"/>
              <a:ext cx="1844360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kitap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yapısı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tasarımını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kullanarak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bir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yapı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değişkeni</a:t>
              </a:r>
              <a:r>
                <a:rPr lang="tr-TR" altLang="ko-K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ni</a:t>
              </a:r>
              <a:r>
                <a:rPr lang="tr-TR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tanımlamak (bildirmek) için ;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8CF903-A9DD-4978-8541-EB3B19A36034}"/>
                </a:ext>
              </a:extLst>
            </p:cNvPr>
            <p:cNvSpPr txBox="1"/>
            <p:nvPr/>
          </p:nvSpPr>
          <p:spPr>
            <a:xfrm>
              <a:off x="5902541" y="2401019"/>
              <a:ext cx="2054753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tr-T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6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kitap</a:t>
              </a:r>
              <a:r>
                <a:rPr lang="tr-T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kitaplar;</a:t>
              </a:r>
              <a:endParaRPr lang="tr-T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tr-TR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tr-TR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Arial" pitchFamily="34" charset="0"/>
                </a:rPr>
                <a:t>Şeklinde bir bildirim satırı kullanılır. Bu aşamada artık </a:t>
              </a:r>
              <a:r>
                <a:rPr lang="tr-TR" altLang="ko-K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itchFamily="34" charset="0"/>
                </a:rPr>
                <a:t>kitap</a:t>
              </a:r>
              <a:r>
                <a:rPr lang="tr-TR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Arial" pitchFamily="34" charset="0"/>
                </a:rPr>
                <a:t> yapısında ismi </a:t>
              </a:r>
              <a:r>
                <a:rPr lang="tr-TR" altLang="ko-KR" sz="16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itchFamily="34" charset="0"/>
                </a:rPr>
                <a:t>kitaplar</a:t>
              </a:r>
              <a:r>
                <a:rPr lang="tr-TR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Arial" pitchFamily="34" charset="0"/>
                </a:rPr>
                <a:t> olan bir değişken tanımlanmış olur.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2AEDCE-C538-490A-A8DA-31CE196C6CE0}"/>
              </a:ext>
            </a:extLst>
          </p:cNvPr>
          <p:cNvSpPr txBox="1"/>
          <p:nvPr/>
        </p:nvSpPr>
        <p:spPr>
          <a:xfrm>
            <a:off x="147599" y="2356210"/>
            <a:ext cx="4672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kitap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structure template: tag is book -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yapı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şablonu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etiket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kitap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/* Yapı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içersinde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tanımlanan üyeler :*/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MAX_BASLIK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yazar[</a:t>
            </a:r>
            <a:r>
              <a:rPr lang="tr-T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MAX_YAZAR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fiyat;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end of structure template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yapı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şablonu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sonu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0949F-A835-40AA-AA85-FFBEE629049B}"/>
              </a:ext>
            </a:extLst>
          </p:cNvPr>
          <p:cNvSpPr txBox="1"/>
          <p:nvPr/>
        </p:nvSpPr>
        <p:spPr>
          <a:xfrm>
            <a:off x="742199" y="4954238"/>
            <a:ext cx="4021256" cy="7568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 şekildeki bir tanımlama g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erçek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veri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nesnesi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oluşturmaz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ancak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böyle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nesneyi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ne</a:t>
            </a:r>
            <a:r>
              <a:rPr lang="tr-TR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lerin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oluşturduğunu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açıklar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E74C23BE-6086-45A3-930E-51D5A70B4E05}"/>
              </a:ext>
            </a:extLst>
          </p:cNvPr>
          <p:cNvSpPr/>
          <p:nvPr/>
        </p:nvSpPr>
        <p:spPr>
          <a:xfrm>
            <a:off x="5383226" y="5662337"/>
            <a:ext cx="467134" cy="553571"/>
          </a:xfrm>
          <a:custGeom>
            <a:avLst/>
            <a:gdLst/>
            <a:ahLst/>
            <a:cxnLst/>
            <a:rect l="l" t="t" r="r" b="b"/>
            <a:pathLst>
              <a:path w="3310915" h="3923570">
                <a:moveTo>
                  <a:pt x="2634572" y="2782060"/>
                </a:moveTo>
                <a:cubicBezTo>
                  <a:pt x="2877724" y="2784696"/>
                  <a:pt x="3073074" y="2923910"/>
                  <a:pt x="3310915" y="3050983"/>
                </a:cubicBezTo>
                <a:lnTo>
                  <a:pt x="3113550" y="3840011"/>
                </a:lnTo>
                <a:lnTo>
                  <a:pt x="2637706" y="3668957"/>
                </a:lnTo>
                <a:cubicBezTo>
                  <a:pt x="2327360" y="3767940"/>
                  <a:pt x="1829375" y="3988492"/>
                  <a:pt x="1579811" y="3905123"/>
                </a:cubicBezTo>
                <a:cubicBezTo>
                  <a:pt x="1320906" y="3775288"/>
                  <a:pt x="642145" y="3366355"/>
                  <a:pt x="472751" y="3203771"/>
                </a:cubicBezTo>
                <a:cubicBezTo>
                  <a:pt x="303357" y="3041187"/>
                  <a:pt x="403652" y="2893777"/>
                  <a:pt x="563448" y="2929619"/>
                </a:cubicBezTo>
                <a:cubicBezTo>
                  <a:pt x="702634" y="2937547"/>
                  <a:pt x="1160012" y="3199482"/>
                  <a:pt x="1284082" y="3253983"/>
                </a:cubicBezTo>
                <a:cubicBezTo>
                  <a:pt x="1127104" y="3587742"/>
                  <a:pt x="1741057" y="3563487"/>
                  <a:pt x="1955231" y="3541261"/>
                </a:cubicBezTo>
                <a:cubicBezTo>
                  <a:pt x="2131253" y="3488686"/>
                  <a:pt x="2214010" y="3505589"/>
                  <a:pt x="2306401" y="3383364"/>
                </a:cubicBezTo>
                <a:cubicBezTo>
                  <a:pt x="2155860" y="3427865"/>
                  <a:pt x="2163213" y="3429679"/>
                  <a:pt x="1912247" y="3471537"/>
                </a:cubicBezTo>
                <a:cubicBezTo>
                  <a:pt x="1482134" y="3531123"/>
                  <a:pt x="1135709" y="3364234"/>
                  <a:pt x="1413085" y="3236383"/>
                </a:cubicBezTo>
                <a:cubicBezTo>
                  <a:pt x="1557848" y="3164554"/>
                  <a:pt x="1721108" y="3222221"/>
                  <a:pt x="1929297" y="3121321"/>
                </a:cubicBezTo>
                <a:cubicBezTo>
                  <a:pt x="2128589" y="3010789"/>
                  <a:pt x="2187815" y="2818332"/>
                  <a:pt x="2527174" y="2789726"/>
                </a:cubicBezTo>
                <a:cubicBezTo>
                  <a:pt x="2564125" y="2784095"/>
                  <a:pt x="2599836" y="2781684"/>
                  <a:pt x="2634572" y="2782060"/>
                </a:cubicBezTo>
                <a:close/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F249BCC-5F6A-4FD8-9EFC-7DEB3EA26D65}"/>
              </a:ext>
            </a:extLst>
          </p:cNvPr>
          <p:cNvSpPr/>
          <p:nvPr/>
        </p:nvSpPr>
        <p:spPr>
          <a:xfrm>
            <a:off x="275536" y="1767504"/>
            <a:ext cx="416668" cy="3900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C55A544-9037-400D-8212-7791E1129181}"/>
              </a:ext>
            </a:extLst>
          </p:cNvPr>
          <p:cNvSpPr/>
          <p:nvPr/>
        </p:nvSpPr>
        <p:spPr>
          <a:xfrm flipH="1">
            <a:off x="6962548" y="2095673"/>
            <a:ext cx="495356" cy="40863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3C91E177-D5D6-491C-8938-6C6F0FEE321C}"/>
              </a:ext>
            </a:extLst>
          </p:cNvPr>
          <p:cNvSpPr>
            <a:spLocks noChangeAspect="1"/>
          </p:cNvSpPr>
          <p:nvPr/>
        </p:nvSpPr>
        <p:spPr>
          <a:xfrm rot="9900000">
            <a:off x="109693" y="4584763"/>
            <a:ext cx="500817" cy="42534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D5DE532-1DE8-46BC-91D5-0895AD45E98C}"/>
              </a:ext>
            </a:extLst>
          </p:cNvPr>
          <p:cNvSpPr txBox="1"/>
          <p:nvPr/>
        </p:nvSpPr>
        <p:spPr>
          <a:xfrm>
            <a:off x="4916609" y="2971108"/>
            <a:ext cx="117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Yapıya ait üyeler</a:t>
            </a:r>
          </a:p>
        </p:txBody>
      </p:sp>
      <p:sp>
        <p:nvSpPr>
          <p:cNvPr id="37" name="Sağ Ayraç 36">
            <a:extLst>
              <a:ext uri="{FF2B5EF4-FFF2-40B4-BE49-F238E27FC236}">
                <a16:creationId xmlns:a16="http://schemas.microsoft.com/office/drawing/2014/main" id="{12688A13-482F-4053-9121-7776F9E899A3}"/>
              </a:ext>
            </a:extLst>
          </p:cNvPr>
          <p:cNvSpPr/>
          <p:nvPr/>
        </p:nvSpPr>
        <p:spPr>
          <a:xfrm>
            <a:off x="4163424" y="2839104"/>
            <a:ext cx="657144" cy="929786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97F47527-F8C7-49FA-A845-F0C7A8DBDB53}"/>
              </a:ext>
            </a:extLst>
          </p:cNvPr>
          <p:cNvSpPr/>
          <p:nvPr/>
        </p:nvSpPr>
        <p:spPr>
          <a:xfrm>
            <a:off x="6096000" y="5154293"/>
            <a:ext cx="5752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/>
              <a:t>struct</a:t>
            </a:r>
            <a:r>
              <a:rPr lang="tr-TR" sz="1600" dirty="0"/>
              <a:t> kitap türünü daha fazla değişkene veya hatta bu tür bir yapıya bir işaretçi bildirebilirsiniz:</a:t>
            </a:r>
          </a:p>
          <a:p>
            <a:endParaRPr lang="tr-TR" sz="1600" dirty="0"/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</a:rPr>
              <a:t>kitap</a:t>
            </a:r>
            <a:r>
              <a:rPr lang="en-US" sz="1600" dirty="0"/>
              <a:t> </a:t>
            </a:r>
            <a:r>
              <a:rPr lang="en-US" sz="1600" dirty="0" err="1"/>
              <a:t>doyle</a:t>
            </a:r>
            <a:r>
              <a:rPr lang="en-US" sz="1600" dirty="0"/>
              <a:t>, </a:t>
            </a:r>
            <a:r>
              <a:rPr lang="en-US" sz="1600" dirty="0" err="1"/>
              <a:t>panshin</a:t>
            </a:r>
            <a:r>
              <a:rPr lang="en-US" sz="1600" dirty="0"/>
              <a:t>, * </a:t>
            </a:r>
            <a:r>
              <a:rPr lang="en-US" sz="1600" dirty="0" err="1"/>
              <a:t>ptbook</a:t>
            </a:r>
            <a:r>
              <a:rPr lang="en-US" sz="1600" dirty="0"/>
              <a:t>; </a:t>
            </a:r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Gibi…</a:t>
            </a:r>
          </a:p>
        </p:txBody>
      </p:sp>
    </p:spTree>
    <p:extLst>
      <p:ext uri="{BB962C8B-B14F-4D97-AF65-F5344CB8AC3E}">
        <p14:creationId xmlns:p14="http://schemas.microsoft.com/office/powerpoint/2010/main" val="39739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708936" y="0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388464" y="144880"/>
            <a:ext cx="4413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/>
              <a:t>Memory allocation for a structure.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294117" y="1486458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4C4F768-B133-4F44-95FE-1486DB463C69}"/>
              </a:ext>
            </a:extLst>
          </p:cNvPr>
          <p:cNvSpPr/>
          <p:nvPr/>
        </p:nvSpPr>
        <p:spPr>
          <a:xfrm>
            <a:off x="341731" y="2035993"/>
            <a:ext cx="325351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stuff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99875A7-274C-474F-BEBF-33760157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2" y="4543801"/>
            <a:ext cx="6844779" cy="154724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675060-7FB5-4AD8-B0C8-96F6B35D9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6305" y="2599333"/>
            <a:ext cx="3210742" cy="307385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745FA28-C3F5-4A21-AEA7-E82AC3F47D19}"/>
              </a:ext>
            </a:extLst>
          </p:cNvPr>
          <p:cNvSpPr txBox="1"/>
          <p:nvPr/>
        </p:nvSpPr>
        <p:spPr>
          <a:xfrm>
            <a:off x="525458" y="4081331"/>
            <a:ext cx="61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4 </a:t>
            </a:r>
            <a:r>
              <a:rPr lang="tr-TR" dirty="0" err="1"/>
              <a:t>Byte</a:t>
            </a:r>
            <a:r>
              <a:rPr lang="tr-TR" dirty="0"/>
              <a:t>                  4Byte                       </a:t>
            </a:r>
            <a:r>
              <a:rPr lang="tr-TR" dirty="0" err="1"/>
              <a:t>4Byte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3249</Words>
  <Application>Microsoft Office PowerPoint</Application>
  <PresentationFormat>Geniş ekran</PresentationFormat>
  <Paragraphs>573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28</vt:i4>
      </vt:variant>
    </vt:vector>
  </HeadingPairs>
  <TitlesOfParts>
    <vt:vector size="35" baseType="lpstr">
      <vt:lpstr>Arial</vt:lpstr>
      <vt:lpstr>Consolas</vt:lpstr>
      <vt:lpstr>Linux Libertine</vt:lpstr>
      <vt:lpstr>Wingdings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ilyas</cp:lastModifiedBy>
  <cp:revision>190</cp:revision>
  <dcterms:created xsi:type="dcterms:W3CDTF">2018-04-24T17:14:44Z</dcterms:created>
  <dcterms:modified xsi:type="dcterms:W3CDTF">2021-12-05T09:17:30Z</dcterms:modified>
</cp:coreProperties>
</file>