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4" r:id="rId5"/>
    <p:sldId id="266" r:id="rId6"/>
    <p:sldId id="270" r:id="rId7"/>
    <p:sldId id="294" r:id="rId8"/>
    <p:sldId id="301" r:id="rId9"/>
    <p:sldId id="283" r:id="rId10"/>
    <p:sldId id="273" r:id="rId11"/>
    <p:sldId id="302" r:id="rId12"/>
    <p:sldId id="272" r:id="rId13"/>
    <p:sldId id="303" r:id="rId14"/>
    <p:sldId id="304" r:id="rId15"/>
    <p:sldId id="305" r:id="rId16"/>
    <p:sldId id="306" r:id="rId17"/>
    <p:sldId id="307" r:id="rId18"/>
    <p:sldId id="286" r:id="rId19"/>
    <p:sldId id="275" r:id="rId20"/>
    <p:sldId id="308" r:id="rId21"/>
    <p:sldId id="309" r:id="rId22"/>
    <p:sldId id="310" r:id="rId23"/>
    <p:sldId id="311" r:id="rId24"/>
    <p:sldId id="312" r:id="rId25"/>
    <p:sldId id="313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8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5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0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784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110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3166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6467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03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" fmla="*/ 0 w 9153525"/>
              <a:gd name="connsiteY0" fmla="*/ 3276600 h 3960440"/>
              <a:gd name="connsiteX1" fmla="*/ 9153525 w 9153525"/>
              <a:gd name="connsiteY1" fmla="*/ 0 h 3960440"/>
              <a:gd name="connsiteX2" fmla="*/ 9153525 w 9153525"/>
              <a:gd name="connsiteY2" fmla="*/ 3960440 h 3960440"/>
              <a:gd name="connsiteX3" fmla="*/ 9525 w 9153525"/>
              <a:gd name="connsiteY3" fmla="*/ 3960440 h 3960440"/>
              <a:gd name="connsiteX4" fmla="*/ 0 w 9153525"/>
              <a:gd name="connsiteY4" fmla="*/ 327660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51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112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955214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029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0341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820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0376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383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72" r:id="rId8"/>
    <p:sldLayoutId id="2147483676" r:id="rId9"/>
    <p:sldLayoutId id="2147483655" r:id="rId10"/>
    <p:sldLayoutId id="2147483665" r:id="rId11"/>
    <p:sldLayoutId id="2147483666" r:id="rId12"/>
    <p:sldLayoutId id="2147483667" r:id="rId13"/>
    <p:sldLayoutId id="2147483668" r:id="rId14"/>
    <p:sldLayoutId id="2147483670" r:id="rId15"/>
    <p:sldLayoutId id="2147483671" r:id="rId16"/>
    <p:sldLayoutId id="2147483669" r:id="rId17"/>
    <p:sldLayoutId id="2147483675" r:id="rId18"/>
    <p:sldLayoutId id="2147483677" r:id="rId19"/>
    <p:sldLayoutId id="2147483656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tmp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tmp"/><Relationship Id="rId4" Type="http://schemas.openxmlformats.org/officeDocument/2006/relationships/image" Target="../media/image41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hyperlink" Target="https://en.cppreference.com/w/cpp/container/vector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8.tmp"/><Relationship Id="rId4" Type="http://schemas.openxmlformats.org/officeDocument/2006/relationships/image" Target="../media/image47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412378" y="1419622"/>
            <a:ext cx="3563888" cy="2664297"/>
          </a:xfrm>
        </p:spPr>
        <p:txBody>
          <a:bodyPr/>
          <a:lstStyle/>
          <a:p>
            <a:r>
              <a:rPr lang="en-US" sz="3200" dirty="0"/>
              <a:t>Class Templates </a:t>
            </a:r>
            <a:endParaRPr lang="tr-TR" sz="3200" dirty="0"/>
          </a:p>
          <a:p>
            <a:r>
              <a:rPr lang="en-US" sz="3200" dirty="0"/>
              <a:t>array and vector; </a:t>
            </a:r>
            <a:endParaRPr lang="tr-TR" sz="3200" dirty="0"/>
          </a:p>
          <a:p>
            <a:r>
              <a:rPr lang="en-US" sz="3200" dirty="0"/>
              <a:t>Catching </a:t>
            </a:r>
            <a:endParaRPr lang="tr-TR" sz="3200" dirty="0"/>
          </a:p>
          <a:p>
            <a:r>
              <a:rPr lang="en-US" sz="3200" dirty="0"/>
              <a:t>Exceptions</a:t>
            </a:r>
            <a:endParaRPr lang="en-US" altLang="ko-K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76056" y="4515966"/>
            <a:ext cx="3888432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267494"/>
            <a:ext cx="2016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altLang="ko-KR" sz="60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C++</a:t>
            </a:r>
            <a:endParaRPr lang="ko-KR" altLang="en-US" sz="60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2801" y="156868"/>
            <a:ext cx="4608512" cy="815198"/>
          </a:xfrm>
        </p:spPr>
        <p:txBody>
          <a:bodyPr/>
          <a:lstStyle/>
          <a:p>
            <a:r>
              <a:rPr lang="en-US" sz="2400" dirty="0"/>
              <a:t>Case Study: Class </a:t>
            </a:r>
            <a:r>
              <a:rPr lang="en-US" sz="2400" dirty="0" err="1"/>
              <a:t>GradeBook</a:t>
            </a:r>
            <a:r>
              <a:rPr lang="en-US" sz="2400" dirty="0"/>
              <a:t> </a:t>
            </a:r>
            <a:endParaRPr lang="tr-TR" sz="2400" dirty="0"/>
          </a:p>
          <a:p>
            <a:r>
              <a:rPr lang="en-US" sz="2400" dirty="0"/>
              <a:t>Using an array to Store Grades</a:t>
            </a:r>
            <a:endParaRPr lang="ko-KR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49077" y="2940446"/>
            <a:ext cx="8064896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004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07057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73110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39163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505216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805500" y="2764618"/>
            <a:ext cx="351656" cy="351656"/>
            <a:chOff x="7674582" y="2611946"/>
            <a:chExt cx="351656" cy="351656"/>
          </a:xfrm>
        </p:grpSpPr>
        <p:sp>
          <p:nvSpPr>
            <p:cNvPr id="18" name="Oval 17"/>
            <p:cNvSpPr/>
            <p:nvPr/>
          </p:nvSpPr>
          <p:spPr>
            <a:xfrm>
              <a:off x="7674582" y="2611946"/>
              <a:ext cx="351656" cy="351656"/>
            </a:xfrm>
            <a:prstGeom prst="ellipse">
              <a:avLst/>
            </a:prstGeom>
            <a:solidFill>
              <a:schemeClr val="accent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40352" y="2680179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2129" y="1446416"/>
            <a:ext cx="255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Konu : 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Bir sınıftaki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öğrencilerin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herhangi bir dersin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sınav</a:t>
            </a:r>
            <a:r>
              <a:rPr lang="tr-TR" altLang="ko-KR" sz="1200" dirty="0" err="1">
                <a:solidFill>
                  <a:schemeClr val="bg1"/>
                </a:solidFill>
                <a:cs typeface="Arial" pitchFamily="34" charset="0"/>
              </a:rPr>
              <a:t>ındaki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notlarını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saklayarak ve bu notlar üzerinde çeşitli işlemler yapabilecekleri bir </a:t>
            </a:r>
            <a:r>
              <a:rPr lang="tr-TR" altLang="ko-KR" sz="1200" b="1" u="sng" dirty="0">
                <a:solidFill>
                  <a:schemeClr val="bg1"/>
                </a:solidFill>
                <a:cs typeface="Arial" pitchFamily="34" charset="0"/>
              </a:rPr>
              <a:t>not defteri  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programı hazırlama.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574" y="3195424"/>
            <a:ext cx="2090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2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İşlemler : 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ınıf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ortalamasını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düşük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notu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yüksek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notu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ve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not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dağıtım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çubuğunu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içeren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not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raporu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30538" y="1489154"/>
            <a:ext cx="15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Bu çalışmada notlar için saklama ortamı olarak tek boyutlu bir dizi kullanılmalıdır.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4235" y="3133162"/>
            <a:ext cx="19097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200" b="1" u="sng" dirty="0">
                <a:solidFill>
                  <a:schemeClr val="bg1"/>
                </a:solidFill>
                <a:cs typeface="Arial" pitchFamily="34" charset="0"/>
              </a:rPr>
              <a:t>Not dağılım raporu 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sınıf listesine göre alınan notların puan olarak kaç kişi tarafından alındığını yanına konulan yıldız sayısına göre gösteren  konsol çıktısıdır.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0" name="Resim 39">
            <a:extLst>
              <a:ext uri="{FF2B5EF4-FFF2-40B4-BE49-F238E27FC236}">
                <a16:creationId xmlns:a16="http://schemas.microsoft.com/office/drawing/2014/main" id="{EABDB5DF-2BA3-45E1-8EB7-8FE7E19F1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95130"/>
            <a:ext cx="2566745" cy="385073"/>
          </a:xfrm>
          <a:prstGeom prst="rect">
            <a:avLst/>
          </a:prstGeom>
        </p:spPr>
      </p:pic>
      <p:pic>
        <p:nvPicPr>
          <p:cNvPr id="42" name="Resim 41">
            <a:extLst>
              <a:ext uri="{FF2B5EF4-FFF2-40B4-BE49-F238E27FC236}">
                <a16:creationId xmlns:a16="http://schemas.microsoft.com/office/drawing/2014/main" id="{CFC0B3AE-879C-43B4-8917-18306D55D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1022504"/>
            <a:ext cx="1368152" cy="1654680"/>
          </a:xfrm>
          <a:prstGeom prst="rect">
            <a:avLst/>
          </a:prstGeom>
        </p:spPr>
      </p:pic>
      <p:pic>
        <p:nvPicPr>
          <p:cNvPr id="44" name="Resim 43">
            <a:extLst>
              <a:ext uri="{FF2B5EF4-FFF2-40B4-BE49-F238E27FC236}">
                <a16:creationId xmlns:a16="http://schemas.microsoft.com/office/drawing/2014/main" id="{F25ABBC2-8B0F-487A-9891-3B546F167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43" y="1063626"/>
            <a:ext cx="1555353" cy="572020"/>
          </a:xfrm>
          <a:prstGeom prst="rect">
            <a:avLst/>
          </a:prstGeom>
        </p:spPr>
      </p:pic>
      <p:pic>
        <p:nvPicPr>
          <p:cNvPr id="46" name="Resim 45">
            <a:extLst>
              <a:ext uri="{FF2B5EF4-FFF2-40B4-BE49-F238E27FC236}">
                <a16:creationId xmlns:a16="http://schemas.microsoft.com/office/drawing/2014/main" id="{118C5743-2967-46CE-92A8-2269E25F7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147814"/>
            <a:ext cx="1626145" cy="18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7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18951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Sorting and Searching </a:t>
            </a:r>
            <a:endParaRPr lang="tr-TR" sz="2400" dirty="0">
              <a:solidFill>
                <a:schemeClr val="accent2"/>
              </a:solidFill>
              <a:latin typeface="+mj-lt"/>
              <a:cs typeface="Arial" pitchFamily="34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arrays </a:t>
            </a:r>
            <a:endParaRPr lang="ko-KR" altLang="en-US" sz="2400" dirty="0">
              <a:solidFill>
                <a:schemeClr val="accent2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411" y="1203598"/>
            <a:ext cx="3129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B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dizideki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öğeleri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artan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düzende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düzenlemek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için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yerleşik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Standart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Kitaplık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sıralama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 (sorti)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işlevini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tr-TR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tr-TR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V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E</a:t>
            </a:r>
          </a:p>
          <a:p>
            <a:endParaRPr lang="tr-TR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dizide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değer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olup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olmadığını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belirlemek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için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yerleşik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binary_search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işlevi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kullanılabilir.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17BCAA63-62D4-45B7-963F-D5B560A92D84}"/>
              </a:ext>
            </a:extLst>
          </p:cNvPr>
          <p:cNvSpPr/>
          <p:nvPr/>
        </p:nvSpPr>
        <p:spPr>
          <a:xfrm>
            <a:off x="4141557" y="267494"/>
            <a:ext cx="4894939" cy="43858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 7 };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size of array colors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arraySize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colors{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"yellow"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green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blue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indigo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violet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output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original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array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Unsorted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array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:\n"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colors.begin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colors.end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sort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contents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of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colors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output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sorted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array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nSorted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array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:\n"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search for "indigo" in colors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found{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colors.begin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colors.end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"indigo"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};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"\n\n\"indigo\"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(found ? </a:t>
            </a:r>
            <a:r>
              <a:rPr lang="en-US" sz="900" u="sng" dirty="0">
                <a:solidFill>
                  <a:srgbClr val="A31515"/>
                </a:solidFill>
                <a:latin typeface="Consolas" panose="020B0609020204030204" pitchFamily="49" charset="0"/>
              </a:rPr>
              <a:t>"was"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u="sng" dirty="0">
                <a:solidFill>
                  <a:srgbClr val="A31515"/>
                </a:solidFill>
                <a:latin typeface="Consolas" panose="020B0609020204030204" pitchFamily="49" charset="0"/>
              </a:rPr>
              <a:t>"was not"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tr-TR" sz="9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in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colors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search for "cyan" in colors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found 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binary_search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colors.begin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colors.end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"cyan"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"\"cyan\"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(found ?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"was"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"was not"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in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colors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F1AD52A7-4DC3-4984-861B-5AF5105CBA6A}"/>
              </a:ext>
            </a:extLst>
          </p:cNvPr>
          <p:cNvSpPr/>
          <p:nvPr/>
        </p:nvSpPr>
        <p:spPr>
          <a:xfrm>
            <a:off x="142411" y="3219822"/>
            <a:ext cx="381642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array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contains sort and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binary_search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2653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3489" y="202586"/>
            <a:ext cx="3835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Multidimensional</a:t>
            </a:r>
            <a:r>
              <a:rPr lang="tr-T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tr-TR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arrays</a:t>
            </a:r>
            <a:r>
              <a:rPr lang="tr-T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endParaRPr lang="ko-KR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618" y="707920"/>
            <a:ext cx="3129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Satırlar ve sütunlar halinde düzenlenmiş bilgilerden oluşan değer tablolarını temsil etmek için iki boyutlu dizileri kullanabilirsiniz. Belirli bir tablo öğesini tanımlamak için iki boyutlu dizi kullanabiliriz - geleneksel olarak, ilki öğenin satırını ve ikincisi öğenin sütununu tanımlar.</a:t>
            </a:r>
          </a:p>
          <a:p>
            <a:endParaRPr lang="tr-TR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İki veya daha fazla boyutlu diziler çok boyutlu diziler olarak bilinir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623A53C-0E0B-4227-910F-3C358DE03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059582"/>
            <a:ext cx="4999153" cy="208044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78F0FAC-AC23-4637-9C1D-68BAA1ABF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51" y="598615"/>
            <a:ext cx="1364098" cy="33530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B7E12D0F-67DC-42BD-9A74-8EC05806A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98615"/>
            <a:ext cx="2857748" cy="342930"/>
          </a:xfrm>
          <a:prstGeom prst="rect">
            <a:avLst/>
          </a:prstGeom>
        </p:spPr>
      </p:pic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99E97E60-C6BB-413A-8532-7BF3D37CF008}"/>
              </a:ext>
            </a:extLst>
          </p:cNvPr>
          <p:cNvCxnSpPr>
            <a:cxnSpLocks/>
          </p:cNvCxnSpPr>
          <p:nvPr/>
        </p:nvCxnSpPr>
        <p:spPr>
          <a:xfrm flipV="1">
            <a:off x="7596336" y="228371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57670DB3-A1FC-4F3D-9DC7-B3902D7441A0}"/>
              </a:ext>
            </a:extLst>
          </p:cNvPr>
          <p:cNvCxnSpPr>
            <a:cxnSpLocks/>
          </p:cNvCxnSpPr>
          <p:nvPr/>
        </p:nvCxnSpPr>
        <p:spPr>
          <a:xfrm flipV="1">
            <a:off x="7812360" y="2285933"/>
            <a:ext cx="0" cy="35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kdörtgen 18">
            <a:extLst>
              <a:ext uri="{FF2B5EF4-FFF2-40B4-BE49-F238E27FC236}">
                <a16:creationId xmlns:a16="http://schemas.microsoft.com/office/drawing/2014/main" id="{22F3EBFD-022A-4DAC-A8F1-565DDC6F6AC8}"/>
              </a:ext>
            </a:extLst>
          </p:cNvPr>
          <p:cNvSpPr/>
          <p:nvPr/>
        </p:nvSpPr>
        <p:spPr>
          <a:xfrm rot="5400000">
            <a:off x="7416021" y="2740905"/>
            <a:ext cx="4315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ko-KR" sz="1200" dirty="0" err="1">
                <a:cs typeface="Arial" pitchFamily="34" charset="0"/>
              </a:rPr>
              <a:t>row</a:t>
            </a:r>
            <a:endParaRPr lang="tr-TR" sz="1200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BC7BF35C-9A15-46EC-A961-7535B8CE31FC}"/>
              </a:ext>
            </a:extLst>
          </p:cNvPr>
          <p:cNvSpPr/>
          <p:nvPr/>
        </p:nvSpPr>
        <p:spPr>
          <a:xfrm rot="5400000">
            <a:off x="7571506" y="2727081"/>
            <a:ext cx="6783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altLang="ko-KR" sz="1200" dirty="0" err="1">
                <a:cs typeface="Arial" pitchFamily="34" charset="0"/>
              </a:rPr>
              <a:t>column</a:t>
            </a:r>
            <a:endParaRPr lang="tr-TR" sz="1200" dirty="0"/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0C394C92-C050-4234-BCAF-7B7AD99D7C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1" y="3340821"/>
            <a:ext cx="3506580" cy="12691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DAB51B44-8A42-4AE3-828C-E7644A07E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951" y="3340821"/>
            <a:ext cx="2027096" cy="1204064"/>
          </a:xfrm>
          <a:prstGeom prst="rect">
            <a:avLst/>
          </a:prstGeom>
        </p:spPr>
      </p:pic>
      <p:sp>
        <p:nvSpPr>
          <p:cNvPr id="27" name="Dikdörtgen 26">
            <a:extLst>
              <a:ext uri="{FF2B5EF4-FFF2-40B4-BE49-F238E27FC236}">
                <a16:creationId xmlns:a16="http://schemas.microsoft.com/office/drawing/2014/main" id="{5401E09D-9C3C-4E61-B4DA-23C5F27B3C88}"/>
              </a:ext>
            </a:extLst>
          </p:cNvPr>
          <p:cNvSpPr/>
          <p:nvPr/>
        </p:nvSpPr>
        <p:spPr>
          <a:xfrm>
            <a:off x="6084168" y="3371897"/>
            <a:ext cx="262698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x[3][4] = { {0, 1, 2, 3}, 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{4, 5, 6, 7}, 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{8, 9, 10,11} 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};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23488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3489" y="202586"/>
            <a:ext cx="3835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Multidimensional</a:t>
            </a:r>
            <a:r>
              <a:rPr lang="tr-T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tr-TR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arrays</a:t>
            </a:r>
            <a:r>
              <a:rPr lang="tr-T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endParaRPr lang="ko-KR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618" y="707920"/>
            <a:ext cx="3129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Satırlar ve sütunlar halinde düzenlenmiş bilgilerden oluşan değer tablolarını temsil etmek için iki boyutlu dizileri kullanabilirsiniz. Belirli bir tablo öğesini tanımlamak için iki boyutlu dizi kullanabiliriz - geleneksel olarak, ilki öğenin satırını ve ikincisi öğenin sütununu tanımlar.</a:t>
            </a:r>
          </a:p>
          <a:p>
            <a:endParaRPr lang="tr-TR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İki veya daha fazla boyutlu diziler çok boyutlu diziler olarak bilinir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CFB137A-9BD6-4138-9631-901DF16D2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71" y="378221"/>
            <a:ext cx="4104456" cy="2509652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5662639F-401C-44A3-8F4B-2B97B5E86007}"/>
              </a:ext>
            </a:extLst>
          </p:cNvPr>
          <p:cNvSpPr/>
          <p:nvPr/>
        </p:nvSpPr>
        <p:spPr>
          <a:xfrm>
            <a:off x="5439031" y="3219822"/>
            <a:ext cx="3556596" cy="12234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x[3][3][3] =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{ {0,1,2}, {3,4,5}, {6,7,8} },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{ {9,10,11}, {12,13,14}, {15,16,17} },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{ {18,19,20}, {21,22,23}, {24,25,26} }</a:t>
            </a:r>
          </a:p>
          <a:p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tr-TR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54E669F-09AF-4CAB-82BF-FBD3D6DA8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94" y="2926671"/>
            <a:ext cx="4680521" cy="203132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tr-TR" altLang="tr-TR" sz="6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tr-TR" altLang="tr-TR" sz="6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 = 0; i &lt; 3; ++i) </a:t>
            </a:r>
            <a:endParaRPr kumimoji="0" lang="tr-TR" altLang="tr-T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kumimoji="0" lang="tr-TR" altLang="tr-T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tr-TR" altLang="tr-TR" sz="6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tr-TR" altLang="tr-TR" sz="6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 = 0; j &lt; 3; ++j) </a:t>
            </a:r>
            <a:endParaRPr kumimoji="0" lang="tr-TR" altLang="tr-T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kumimoji="0" lang="tr-TR" altLang="tr-T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tr-TR" altLang="tr-TR" sz="6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tr-TR" altLang="tr-TR" sz="6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 = 0; k &lt; 3; ++k) </a:t>
            </a:r>
            <a:endParaRPr kumimoji="0" lang="tr-TR" altLang="tr-T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kumimoji="0" lang="tr-TR" altLang="tr-T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"Element at x["</a:t>
            </a:r>
            <a:r>
              <a:rPr kumimoji="0" lang="tr-TR" altLang="tr-TR" sz="6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 i &lt;&lt;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"]["</a:t>
            </a:r>
            <a:r>
              <a:rPr kumimoji="0" lang="tr-TR" altLang="tr-TR" sz="6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 j </a:t>
            </a:r>
            <a:endParaRPr kumimoji="0" lang="tr-TR" altLang="tr-T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"]["</a:t>
            </a:r>
            <a:r>
              <a:rPr kumimoji="0" lang="tr-TR" altLang="tr-TR" sz="6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 k &lt;&lt;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 = "</a:t>
            </a:r>
            <a:r>
              <a:rPr kumimoji="0" lang="tr-TR" altLang="tr-TR" sz="6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 x[i][j][k] </a:t>
            </a:r>
            <a:endParaRPr kumimoji="0" lang="tr-TR" altLang="tr-T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 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tr-TR" altLang="tr-T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tr-TR" altLang="tr-T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tr-TR" altLang="tr-T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386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3489" y="202586"/>
            <a:ext cx="3835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Multidimensional</a:t>
            </a:r>
            <a:r>
              <a:rPr lang="tr-T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tr-TR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arrays</a:t>
            </a:r>
            <a:r>
              <a:rPr lang="tr-T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tr-TR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with</a:t>
            </a:r>
            <a:r>
              <a:rPr lang="tr-T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tr-TR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array</a:t>
            </a:r>
            <a:r>
              <a:rPr lang="tr-T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r>
              <a:rPr lang="tr-TR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library</a:t>
            </a:r>
            <a:r>
              <a:rPr lang="tr-T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endParaRPr lang="ko-KR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489" y="1099236"/>
            <a:ext cx="3129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Satırlar ve sütunlar halinde düzenlenmiş bilgilerden oluşan değer tablolarını temsil etmek için iki boyutlu dizileri kullanabilirsiniz. Belirli bir tablo öğesini tanımlamak için iki boyutlu dizi kullanabiliriz - geleneksel olarak, ilki öğenin satırını ve ikincisi öğenin sütununu tanımlar.</a:t>
            </a:r>
          </a:p>
          <a:p>
            <a:endParaRPr lang="tr-TR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*** tanımlamada </a:t>
            </a:r>
            <a:r>
              <a:rPr lang="tr-TR" altLang="ko-KR" sz="1200" dirty="0" err="1">
                <a:solidFill>
                  <a:schemeClr val="bg1"/>
                </a:solidFill>
                <a:cs typeface="Arial" pitchFamily="34" charset="0"/>
              </a:rPr>
              <a:t>sutun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 ve satır yer değiştiriyor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4E957840-8F51-4336-8F35-6EB4A7567DE1}"/>
              </a:ext>
            </a:extLst>
          </p:cNvPr>
          <p:cNvSpPr/>
          <p:nvPr/>
        </p:nvSpPr>
        <p:spPr>
          <a:xfrm>
            <a:off x="4283968" y="309592"/>
            <a:ext cx="4636126" cy="46628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array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rows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 2 };</a:t>
            </a: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 3 };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columns&gt;, rows&gt;&amp;);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columns&gt;, rows&gt; array1{ 1, 2, 3, 4, 5, 6 };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columns&gt;, rows&gt; array2{ 1, 2, 3, 4, 5 };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array1 by row are:"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(array1);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nValues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in array2 by row are:"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(array2);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output array with two rows and three columns               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columns&gt;, rows&gt;&amp;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loop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through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array's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rows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row :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loop through columns of current row              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element : row)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element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start new line of output           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2B6F50B5-7FC9-4DF6-97CA-8B1AB64B2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13" y="3435846"/>
            <a:ext cx="2248095" cy="1158340"/>
          </a:xfrm>
          <a:prstGeom prst="rect">
            <a:avLst/>
          </a:prstGeom>
        </p:spPr>
      </p:pic>
      <p:sp>
        <p:nvSpPr>
          <p:cNvPr id="11" name="Ok: Sağ 10">
            <a:extLst>
              <a:ext uri="{FF2B5EF4-FFF2-40B4-BE49-F238E27FC236}">
                <a16:creationId xmlns:a16="http://schemas.microsoft.com/office/drawing/2014/main" id="{8F575ADE-4DA1-4370-AEBC-1BF8E4B71E75}"/>
              </a:ext>
            </a:extLst>
          </p:cNvPr>
          <p:cNvSpPr/>
          <p:nvPr/>
        </p:nvSpPr>
        <p:spPr>
          <a:xfrm rot="8965307">
            <a:off x="2702383" y="2522582"/>
            <a:ext cx="1547074" cy="55859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7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3489" y="202586"/>
            <a:ext cx="8552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Case Study: Class </a:t>
            </a:r>
            <a:r>
              <a:rPr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GradeBook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Using a </a:t>
            </a:r>
            <a:r>
              <a:rPr lang="en-US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TwoDimensional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 </a:t>
            </a:r>
            <a:endParaRPr lang="tr-TR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array</a:t>
            </a:r>
            <a:endParaRPr lang="ko-KR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72C16D9-C4FA-4D5C-973C-9A99B806F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852" y="1635646"/>
            <a:ext cx="3650296" cy="296443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7ACA4DE-C230-431F-A64C-4D3BF1BAC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1707654"/>
            <a:ext cx="2149026" cy="533446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7D800C45-6D26-43E8-8A35-7D7A7356B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11" y="2241100"/>
            <a:ext cx="2156647" cy="1531753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58162182-C0C3-4CC6-9C59-A65239CF608B}"/>
              </a:ext>
            </a:extLst>
          </p:cNvPr>
          <p:cNvSpPr txBox="1"/>
          <p:nvPr/>
        </p:nvSpPr>
        <p:spPr>
          <a:xfrm>
            <a:off x="123489" y="1740753"/>
            <a:ext cx="2416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ko-KR" sz="1600" b="1" i="1" dirty="0">
                <a:solidFill>
                  <a:schemeClr val="bg1"/>
                </a:solidFill>
                <a:cs typeface="Arial" pitchFamily="34" charset="0"/>
              </a:rPr>
              <a:t>Not defteri </a:t>
            </a:r>
            <a:r>
              <a:rPr lang="tr-TR" altLang="ko-KR" sz="1600" dirty="0">
                <a:solidFill>
                  <a:schemeClr val="bg1"/>
                </a:solidFill>
                <a:cs typeface="Arial" pitchFamily="34" charset="0"/>
              </a:rPr>
              <a:t>çalışmasını konsolda yandaki gibi çıktı verecek şekilde 2 boyutlu dizileri kullanarak tekrar gerçekleştiriniz.</a:t>
            </a:r>
          </a:p>
        </p:txBody>
      </p:sp>
    </p:spTree>
    <p:extLst>
      <p:ext uri="{BB962C8B-B14F-4D97-AF65-F5344CB8AC3E}">
        <p14:creationId xmlns:p14="http://schemas.microsoft.com/office/powerpoint/2010/main" val="302380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2985806" cy="576064"/>
          </a:xfrm>
        </p:spPr>
        <p:txBody>
          <a:bodyPr/>
          <a:lstStyle/>
          <a:p>
            <a:r>
              <a:rPr lang="tr-TR" b="1" dirty="0" err="1">
                <a:solidFill>
                  <a:srgbClr val="FFC000"/>
                </a:solidFill>
              </a:rPr>
              <a:t>Pointers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92440" y="2427734"/>
            <a:ext cx="2340000" cy="648072"/>
            <a:chOff x="6192440" y="2427734"/>
            <a:chExt cx="2340000" cy="648072"/>
          </a:xfrm>
          <a:solidFill>
            <a:schemeClr val="accent4"/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6192440" y="2715766"/>
              <a:ext cx="23400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6387974" y="2427734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79912" y="2715766"/>
            <a:ext cx="2340000" cy="620192"/>
            <a:chOff x="3779912" y="2715766"/>
            <a:chExt cx="2340000" cy="620192"/>
          </a:xfrm>
          <a:solidFill>
            <a:schemeClr val="accent4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3779912" y="2715766"/>
              <a:ext cx="2340000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Isosceles Triangle 10"/>
            <p:cNvSpPr/>
            <p:nvPr userDrawn="1"/>
          </p:nvSpPr>
          <p:spPr>
            <a:xfrm rot="10800000">
              <a:off x="3928689" y="304792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83568" y="1099938"/>
            <a:ext cx="29858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İşaretçi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değişkenleri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değerleri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olarak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bellek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adreslerini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içerir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. </a:t>
            </a:r>
            <a:endParaRPr lang="tr-TR" altLang="ko-KR" sz="1200" dirty="0">
              <a:solidFill>
                <a:srgbClr val="0070C0"/>
              </a:solidFill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Normalde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değişken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doğrudan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belirli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değer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içerir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. Bir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işaretçi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sırayla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belirli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değeri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içeren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değişkenin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bellek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adresini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içerir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. </a:t>
            </a:r>
            <a:endParaRPr lang="tr-TR" altLang="ko-KR" sz="1200" dirty="0">
              <a:solidFill>
                <a:srgbClr val="0070C0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Bu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anlamda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değişken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adı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doğrudan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değere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başvurur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ve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işaretçi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dolaylı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olarak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değere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başvurur</a:t>
            </a:r>
            <a:endParaRPr lang="tr-TR" altLang="ko-KR" sz="1200" dirty="0">
              <a:solidFill>
                <a:srgbClr val="0070C0"/>
              </a:solidFill>
              <a:cs typeface="Arial" pitchFamily="34" charset="0"/>
            </a:endParaRPr>
          </a:p>
          <a:p>
            <a:endParaRPr lang="tr-TR" altLang="ko-KR" sz="1200" dirty="0">
              <a:solidFill>
                <a:srgbClr val="0070C0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Bir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işaretçi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aracılığıyla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değere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başvurma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dolaylama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olarak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adlandırılır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Diyagramlar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tipik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olarak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işaretçiyi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bellekteki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bu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adreste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bulunan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değişkene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adres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içeren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değişkenden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ok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olarak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temsil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cs typeface="Arial" pitchFamily="34" charset="0"/>
              </a:rPr>
              <a:t>eder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6A807EB-5B4F-49A7-9C6B-E45F5343C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42" y="825640"/>
            <a:ext cx="3482642" cy="1493649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786280CA-CE3B-43B1-97DE-68DBF7F58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344" y="3162165"/>
            <a:ext cx="3447857" cy="18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8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6688" y="124794"/>
            <a:ext cx="6696744" cy="801159"/>
          </a:xfrm>
        </p:spPr>
        <p:txBody>
          <a:bodyPr/>
          <a:lstStyle/>
          <a:p>
            <a:r>
              <a:rPr lang="en-US" sz="2400" dirty="0"/>
              <a:t>Introduction to C++ Standard Library </a:t>
            </a:r>
            <a:endParaRPr lang="tr-TR" sz="2400" dirty="0"/>
          </a:p>
          <a:p>
            <a:r>
              <a:rPr lang="en-US" sz="2400" dirty="0"/>
              <a:t>Class Template vector</a:t>
            </a:r>
            <a:endParaRPr lang="ko-KR" alt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1935" y="46930"/>
            <a:ext cx="2736304" cy="4710917"/>
            <a:chOff x="-36512" y="123478"/>
            <a:chExt cx="2736304" cy="4710917"/>
          </a:xfrm>
        </p:grpSpPr>
        <p:sp>
          <p:nvSpPr>
            <p:cNvPr id="14" name="Round Same Side Corner Rectangle 8"/>
            <p:cNvSpPr/>
            <p:nvPr/>
          </p:nvSpPr>
          <p:spPr>
            <a:xfrm>
              <a:off x="-36512" y="123478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ound Same Side Corner Rectangle 8"/>
            <p:cNvSpPr/>
            <p:nvPr/>
          </p:nvSpPr>
          <p:spPr>
            <a:xfrm>
              <a:off x="302342" y="39032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-40</a:t>
              </a:r>
              <a:endParaRPr lang="ko-KR" altLang="en-US" dirty="0"/>
            </a:p>
          </p:txBody>
        </p:sp>
        <p:sp>
          <p:nvSpPr>
            <p:cNvPr id="16" name="Round Same Side Corner Rectangle 8"/>
            <p:cNvSpPr/>
            <p:nvPr/>
          </p:nvSpPr>
          <p:spPr>
            <a:xfrm>
              <a:off x="641195" y="657169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</a:schemeClr>
                </a:gs>
                <a:gs pos="100000">
                  <a:schemeClr val="accent2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/>
            <p:cNvSpPr/>
            <p:nvPr/>
          </p:nvSpPr>
          <p:spPr>
            <a:xfrm>
              <a:off x="980048" y="92401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0000"/>
                  </a:schemeClr>
                </a:gs>
                <a:gs pos="100000">
                  <a:schemeClr val="accent2">
                    <a:lumMod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 Same Side Corner Rectangle 8"/>
            <p:cNvSpPr/>
            <p:nvPr/>
          </p:nvSpPr>
          <p:spPr>
            <a:xfrm>
              <a:off x="1318901" y="1197470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057865" y="962687"/>
            <a:ext cx="4680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Tıpkı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diziler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gibi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vektörler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öğeleri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için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bitişik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depolama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konumlarını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kullanır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;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öğelerine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normal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işaretçilerdeki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ofsetler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kullanılarak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ve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dizilerdeki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kadar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verimli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şekilde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erişilebileceği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anlamına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gelir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Ancak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dizilerden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farklı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olarak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büyüklükleri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dinamik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olarak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değişebilir</a:t>
            </a:r>
            <a:r>
              <a:rPr lang="tr-TR" altLang="ko-KR" sz="14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E8D0EB80-7093-44B5-8002-2FDF9400EBEE}"/>
              </a:ext>
            </a:extLst>
          </p:cNvPr>
          <p:cNvSpPr/>
          <p:nvPr/>
        </p:nvSpPr>
        <p:spPr>
          <a:xfrm>
            <a:off x="0" y="481485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400" dirty="0"/>
              <a:t>https://en.cppreference.com/w/cpp/container/vector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3457C60F-816B-416D-870E-73351FE2BBEA}"/>
              </a:ext>
            </a:extLst>
          </p:cNvPr>
          <p:cNvSpPr/>
          <p:nvPr/>
        </p:nvSpPr>
        <p:spPr>
          <a:xfrm>
            <a:off x="4283968" y="2205267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Vektör, C programlama dilinin </a:t>
            </a:r>
            <a:r>
              <a:rPr lang="tr-TR" sz="1400" dirty="0" err="1">
                <a:solidFill>
                  <a:schemeClr val="bg1"/>
                </a:solidFill>
                <a:cs typeface="Arial" pitchFamily="34" charset="0"/>
              </a:rPr>
              <a:t>STL'sinde</a:t>
            </a:r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 (Standart Şablon Kitaplığı) bir şablon sınıfıdır. C vektörleri, öğeleri </a:t>
            </a:r>
          </a:p>
          <a:p>
            <a:pPr algn="just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depolayan sıralı kaplar gibi düşünülebilir.</a:t>
            </a:r>
          </a:p>
          <a:p>
            <a:pPr algn="just"/>
            <a:endParaRPr lang="tr-TR" sz="14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Özellikle dinamik verilerle çalışmak için kullanılan C ++ vektörleri, içerdikleri öğelere bağlı olarak genişleyebilir. Bu, onu sabit boyutlu bir diziden farklı kılar.</a:t>
            </a:r>
          </a:p>
          <a:p>
            <a:pPr algn="just"/>
            <a:endParaRPr lang="tr-TR" sz="14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C ++ vektörleri depolamayı otomatik olarak yönetebilir. Sık sık veri ekler ve silerseniz etkilidir. Bununla birlikte, bir vektörün bir diziden daha fazla bellek tüketebileceğini unutmayın.</a:t>
            </a:r>
          </a:p>
        </p:txBody>
      </p:sp>
    </p:spTree>
    <p:extLst>
      <p:ext uri="{BB962C8B-B14F-4D97-AF65-F5344CB8AC3E}">
        <p14:creationId xmlns:p14="http://schemas.microsoft.com/office/powerpoint/2010/main" val="3710413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6688" y="124794"/>
            <a:ext cx="6696744" cy="801159"/>
          </a:xfrm>
        </p:spPr>
        <p:txBody>
          <a:bodyPr/>
          <a:lstStyle/>
          <a:p>
            <a:r>
              <a:rPr lang="en-US" b="1" dirty="0"/>
              <a:t>Why Use Vectors in C++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1935" y="46930"/>
            <a:ext cx="2736304" cy="4710917"/>
            <a:chOff x="-36512" y="123478"/>
            <a:chExt cx="2736304" cy="4710917"/>
          </a:xfrm>
        </p:grpSpPr>
        <p:sp>
          <p:nvSpPr>
            <p:cNvPr id="14" name="Round Same Side Corner Rectangle 8"/>
            <p:cNvSpPr/>
            <p:nvPr/>
          </p:nvSpPr>
          <p:spPr>
            <a:xfrm>
              <a:off x="-36512" y="123478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ound Same Side Corner Rectangle 8"/>
            <p:cNvSpPr/>
            <p:nvPr/>
          </p:nvSpPr>
          <p:spPr>
            <a:xfrm>
              <a:off x="302342" y="39032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60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-40</a:t>
              </a:r>
              <a:endParaRPr lang="ko-KR" altLang="en-US" dirty="0"/>
            </a:p>
          </p:txBody>
        </p:sp>
        <p:sp>
          <p:nvSpPr>
            <p:cNvPr id="16" name="Round Same Side Corner Rectangle 8"/>
            <p:cNvSpPr/>
            <p:nvPr/>
          </p:nvSpPr>
          <p:spPr>
            <a:xfrm>
              <a:off x="641195" y="657169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</a:schemeClr>
                </a:gs>
                <a:gs pos="100000">
                  <a:schemeClr val="accent2">
                    <a:lumMod val="7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Round Same Side Corner Rectangle 8"/>
            <p:cNvSpPr/>
            <p:nvPr/>
          </p:nvSpPr>
          <p:spPr>
            <a:xfrm>
              <a:off x="980048" y="924014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0000"/>
                  </a:schemeClr>
                </a:gs>
                <a:gs pos="100000">
                  <a:schemeClr val="accent2">
                    <a:lumMod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ound Same Side Corner Rectangle 8"/>
            <p:cNvSpPr/>
            <p:nvPr/>
          </p:nvSpPr>
          <p:spPr>
            <a:xfrm>
              <a:off x="1318901" y="1197470"/>
              <a:ext cx="1380891" cy="36369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262101" y="846503"/>
            <a:ext cx="573996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Vektörler C ++, sürekli değişen veri öğelerini yönetirken tercih </a:t>
            </a:r>
          </a:p>
          <a:p>
            <a:pPr algn="just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edilir.</a:t>
            </a:r>
          </a:p>
          <a:p>
            <a:pPr algn="just"/>
            <a:endParaRPr lang="tr-TR" sz="14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Verilerin ne kadar büyük olduğunu önceden bilmiyorsanız</a:t>
            </a:r>
          </a:p>
          <a:p>
            <a:pPr algn="just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kullanışlıdır, çünkü maksimum kapsayıcı boyutunu ayarlamanıza gerek yoktur. C ++ vektörlerini yeniden boyutlandırmak </a:t>
            </a:r>
          </a:p>
          <a:p>
            <a:pPr algn="just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mümkün olduğundan, dinamik öğeleri işlemek için daha fazla </a:t>
            </a:r>
          </a:p>
          <a:p>
            <a:pPr algn="just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esneklik sunar.</a:t>
            </a:r>
          </a:p>
          <a:p>
            <a:pPr algn="just"/>
            <a:endParaRPr lang="tr-TR" sz="14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C ++ vektörleri mükemmel verimlilik sunar. Bu bir şablon sınıfıdır, yani farklı verileri işlemek için aynı kodu daha fazla </a:t>
            </a:r>
          </a:p>
          <a:p>
            <a:pPr algn="just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yazmak gerekmez.</a:t>
            </a:r>
          </a:p>
          <a:p>
            <a:pPr algn="just"/>
            <a:endParaRPr lang="tr-TR" sz="14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Vektörleri kullanırsanız, diğer vektörleri kolaylıkla </a:t>
            </a:r>
          </a:p>
          <a:p>
            <a:pPr algn="just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kopyalayabilir ve ‘=‘ operatörü kullanarak atayabilirsiniz.</a:t>
            </a:r>
          </a:p>
          <a:p>
            <a:pPr algn="just"/>
            <a:endParaRPr lang="tr-TR" sz="14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C ++ vektörlerinde, toplam bellek miktarı kullanıldığında </a:t>
            </a:r>
          </a:p>
          <a:p>
            <a:pPr algn="just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otomatik yeniden tahsis gerçekleşir. Bu yeniden tahsis, boyut ve </a:t>
            </a:r>
          </a:p>
          <a:p>
            <a:pPr algn="just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kapasite işlevinin nasıl çalıştığı ile ilgilidir.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2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3489" y="202586"/>
            <a:ext cx="3041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How to Create C++ Vectors</a:t>
            </a:r>
          </a:p>
          <a:p>
            <a:endParaRPr lang="ko-KR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4E957840-8F51-4336-8F35-6EB4A7567DE1}"/>
              </a:ext>
            </a:extLst>
          </p:cNvPr>
          <p:cNvSpPr/>
          <p:nvPr/>
        </p:nvSpPr>
        <p:spPr>
          <a:xfrm>
            <a:off x="4504255" y="313135"/>
            <a:ext cx="4636126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vector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Create a vector containing integers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v = { 7, 5, 16, 8 };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Add two more integers to vector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(25);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(13);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out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vector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"v = {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n : v)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"}; \n"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3B37A78-B90E-4418-8423-177AC0D262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9" y="1059582"/>
            <a:ext cx="4088471" cy="18002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D335065-88DB-4E00-80ED-3AC174968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3388253"/>
            <a:ext cx="2674852" cy="830652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9F57787-ACF2-4097-BDC6-1C079CA2B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" y="3491132"/>
            <a:ext cx="4664843" cy="1584176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D091DFDA-C280-4743-A45E-3CFF4A457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0" y="3075806"/>
            <a:ext cx="1638442" cy="3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9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0032" y="2067694"/>
            <a:ext cx="3168352" cy="1008112"/>
          </a:xfrm>
        </p:spPr>
        <p:txBody>
          <a:bodyPr/>
          <a:lstStyle/>
          <a:p>
            <a:r>
              <a:rPr lang="tr-TR" altLang="ko-KR" dirty="0"/>
              <a:t>ARRAY </a:t>
            </a:r>
          </a:p>
          <a:p>
            <a:r>
              <a:rPr lang="tr-TR" altLang="ko-KR" dirty="0"/>
              <a:t>&amp;&amp; </a:t>
            </a:r>
          </a:p>
          <a:p>
            <a:r>
              <a:rPr lang="tr-TR" altLang="ko-KR" dirty="0"/>
              <a:t>VECTORS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5458" y="55225"/>
            <a:ext cx="473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C++ Vectors</a:t>
            </a:r>
          </a:p>
          <a:p>
            <a:endParaRPr lang="ko-KR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1FA0E1F-FD8B-4976-9B42-FE8CE1285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6" y="771550"/>
            <a:ext cx="2936343" cy="129866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D267AD2-3C6A-4FA2-983C-9B527F016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" y="2355726"/>
            <a:ext cx="3667033" cy="158417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8FF1B18-9ED4-4D74-81D5-808B008A8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505" y="1028977"/>
            <a:ext cx="5135993" cy="2971100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09E7FE39-FEC7-4073-97C5-93C382AAF001}"/>
              </a:ext>
            </a:extLst>
          </p:cNvPr>
          <p:cNvSpPr/>
          <p:nvPr/>
        </p:nvSpPr>
        <p:spPr>
          <a:xfrm>
            <a:off x="-19788" y="4641802"/>
            <a:ext cx="5580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https://en.cppreference.com/w/cpp/container/vector</a:t>
            </a:r>
          </a:p>
        </p:txBody>
      </p:sp>
    </p:spTree>
    <p:extLst>
      <p:ext uri="{BB962C8B-B14F-4D97-AF65-F5344CB8AC3E}">
        <p14:creationId xmlns:p14="http://schemas.microsoft.com/office/powerpoint/2010/main" val="3212174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5458" y="55225"/>
            <a:ext cx="473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C++ Vectors</a:t>
            </a:r>
          </a:p>
          <a:p>
            <a:endParaRPr lang="ko-KR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09E7FE39-FEC7-4073-97C5-93C382AAF001}"/>
              </a:ext>
            </a:extLst>
          </p:cNvPr>
          <p:cNvSpPr/>
          <p:nvPr/>
        </p:nvSpPr>
        <p:spPr>
          <a:xfrm>
            <a:off x="5292081" y="77039"/>
            <a:ext cx="37464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chemeClr val="accent5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https://en.cppreference.com/w/cpp/container/vector</a:t>
            </a:r>
            <a:endParaRPr lang="tr-TR" sz="1200" dirty="0"/>
          </a:p>
          <a:p>
            <a:r>
              <a:rPr lang="tr-TR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https://www.cplusplus.com/reference/vector/vector/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D695861-9C7F-45C4-A12D-812A0E219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0" y="499701"/>
            <a:ext cx="3933074" cy="252028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A8F159A-93D4-45C6-9262-AA9AB6C9D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747806"/>
            <a:ext cx="4371188" cy="156752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5EA06AA-9A20-4476-9852-729A1A648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65" y="2499742"/>
            <a:ext cx="4272194" cy="2228971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39165EE3-EE28-4B41-B948-E027D2C0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07" y="3091849"/>
            <a:ext cx="202520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Assign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tr-TR" altLang="tr-T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vektor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5FFEF5E-D750-455E-835C-24EB21370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58" y="3464457"/>
            <a:ext cx="3053654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inserts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15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tr-TR" altLang="tr-T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vektor.push_back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(15);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tr-TR" altLang="tr-TR" sz="11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tr-TR" altLang="tr-TR" sz="6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vektor.size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474F051-9BF6-470B-AE1D-5FBA70CE1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58" y="4130345"/>
            <a:ext cx="202520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removes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element </a:t>
            </a:r>
            <a:endParaRPr kumimoji="0" lang="tr-TR" altLang="tr-T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vektor.pop_back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11C1BBB-C1DD-4110-A65E-68F099DC8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20" y="4510227"/>
            <a:ext cx="235800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removes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element </a:t>
            </a:r>
            <a:endParaRPr kumimoji="0" lang="tr-TR" altLang="tr-T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40424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v.erase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tr-TR" altLang="tr-T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v.begin</a:t>
            </a:r>
            <a:r>
              <a:rPr kumimoji="0" lang="tr-TR" altLang="tr-T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461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5458" y="55225"/>
            <a:ext cx="4736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Ex</a:t>
            </a:r>
            <a:r>
              <a:rPr lang="tr-T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: 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C++ Vectors</a:t>
            </a:r>
          </a:p>
          <a:p>
            <a:endParaRPr lang="ko-KR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3E6CE76A-B9E1-4917-B36F-E625D60AB3FA}"/>
              </a:ext>
            </a:extLst>
          </p:cNvPr>
          <p:cNvSpPr/>
          <p:nvPr/>
        </p:nvSpPr>
        <p:spPr>
          <a:xfrm>
            <a:off x="90500" y="709246"/>
            <a:ext cx="4250518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Fig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. 7.21: fig07_21.cpp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Demonstrating C++ Standard Library class template vector.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vector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stdexcept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range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based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‘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’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statements</a:t>
            </a:r>
            <a:endParaRPr lang="tr-TR" sz="9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output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vector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contents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outputVector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items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items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input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vector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contents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inputVector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sz="900" dirty="0">
                <a:solidFill>
                  <a:srgbClr val="808080"/>
                </a:solidFill>
                <a:latin typeface="Consolas" panose="020B0609020204030204" pitchFamily="49" charset="0"/>
              </a:rPr>
              <a:t>items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items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cin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E1784EC7-ADE1-4874-90F8-1447B567E4AE}"/>
              </a:ext>
            </a:extLst>
          </p:cNvPr>
          <p:cNvSpPr/>
          <p:nvPr/>
        </p:nvSpPr>
        <p:spPr>
          <a:xfrm>
            <a:off x="4481500" y="293747"/>
            <a:ext cx="4572000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//vektörler tanımlanıyor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integers1(7);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7-element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vector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&gt;  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integers2(10);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10-element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vector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&gt;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print integers1 size and contents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"Size of vector integers1 is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integers1.size()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nvector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after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initialization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outputVector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(integers1);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print integers2 size and contents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nSize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of vector integers2 is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integers2.size()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nvector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after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initialization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outputVector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(integers2);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input and print integers1 and integers2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nEnter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17 (7+10)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integers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inputVector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(integers1);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inputVector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(integers2);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nAfter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input, the vectors contain:\n"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"integers1: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outputVector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(integers1);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"integers2: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outputVector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(integers2);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use inequality (!=) operator with vector objects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nEvaluating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: integers1 != integers2"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(integers1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integers2)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"integers1 and integers2 are not equal"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1984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5458" y="55225"/>
            <a:ext cx="4736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Ex</a:t>
            </a:r>
            <a:r>
              <a:rPr lang="tr-TR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: </a:t>
            </a:r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C++ Vectors</a:t>
            </a:r>
            <a:endParaRPr lang="ko-KR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04BBC3B6-5B69-4F46-B1EF-70401EBBC46A}"/>
              </a:ext>
            </a:extLst>
          </p:cNvPr>
          <p:cNvSpPr/>
          <p:nvPr/>
        </p:nvSpPr>
        <p:spPr>
          <a:xfrm>
            <a:off x="12614" y="578311"/>
            <a:ext cx="4311626" cy="35548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create vector integers3 using integers1 as an       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initializer; print size and contents                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 integers3{ integers1 };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copy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constructor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nSize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of vector integers3 is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integers3.size()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nvector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after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initialization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outputVector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(integers3);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use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overloaded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assignment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(=)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operator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nAssigning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integers2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integers1:"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integers1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integers2;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integers2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integers1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"integers1: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outputVector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(integers1);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"integers2: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outputVector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(integers2);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use equality (==) operator with vector objects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nEvaluating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: integers1 == integers2"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(integers1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integers2)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"integers1 and integers2 are equal"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55CB913A-3FCF-475F-AE73-B471F20246A5}"/>
              </a:ext>
            </a:extLst>
          </p:cNvPr>
          <p:cNvSpPr/>
          <p:nvPr/>
        </p:nvSpPr>
        <p:spPr>
          <a:xfrm>
            <a:off x="4344038" y="509060"/>
            <a:ext cx="4762413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use square brackets to use the value at location 5 as an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rvalue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"\nintegers1[5] is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integers1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use square brackets to create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lvalue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"\n\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nAssigning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1000 to integers1[5]"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integers1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1000;</a:t>
            </a: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"integers1: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outputVector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(integers1);</a:t>
            </a:r>
          </a:p>
          <a:p>
            <a:pPr lvl="0"/>
            <a:endParaRPr lang="tr-TR" sz="9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   // attempt to use out-of-range subscript </a:t>
            </a:r>
            <a:r>
              <a:rPr lang="tr-TR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(eleman sayısının dışı…)</a:t>
            </a:r>
            <a:r>
              <a:rPr lang="en-US" sz="9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nAttempt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to display integers1.at(15)"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integers1.at(15)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ERROR: out of range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out_of_range</a:t>
            </a:r>
            <a:r>
              <a:rPr lang="tr-TR" sz="9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&amp;ex) 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tr-T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Hata yakalama …</a:t>
            </a: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"An exception occurred: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ex.what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changing the size of a vector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en-US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nCurrent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 integers3 size is: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integers3.size()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integers3.push_back(1000);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add 1000 to the end of the vector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"New integers3 size is: 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integers3.size()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"integers3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now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contains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outputVector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(integers3);</a:t>
            </a:r>
          </a:p>
          <a:p>
            <a:pPr lvl="0"/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2B7770DD-1FFF-478B-9CC4-49801FBBECE1}"/>
              </a:ext>
            </a:extLst>
          </p:cNvPr>
          <p:cNvSpPr/>
          <p:nvPr/>
        </p:nvSpPr>
        <p:spPr>
          <a:xfrm>
            <a:off x="105458" y="4515966"/>
            <a:ext cx="8715014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r-TR" altLang="ko-KR" b="1" i="1" dirty="0">
                <a:solidFill>
                  <a:schemeClr val="bg1"/>
                </a:solidFill>
                <a:cs typeface="Arial" pitchFamily="34" charset="0"/>
              </a:rPr>
              <a:t>***  Not defteri </a:t>
            </a:r>
            <a:r>
              <a:rPr lang="tr-TR" altLang="ko-KR" dirty="0">
                <a:solidFill>
                  <a:schemeClr val="bg1"/>
                </a:solidFill>
                <a:cs typeface="Arial" pitchFamily="34" charset="0"/>
              </a:rPr>
              <a:t>çalışmasını vektörleri kullanarak tekrar yazınız.</a:t>
            </a:r>
          </a:p>
        </p:txBody>
      </p:sp>
    </p:spTree>
    <p:extLst>
      <p:ext uri="{BB962C8B-B14F-4D97-AF65-F5344CB8AC3E}">
        <p14:creationId xmlns:p14="http://schemas.microsoft.com/office/powerpoint/2010/main" val="1362808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03748" y="123478"/>
            <a:ext cx="3456384" cy="576064"/>
          </a:xfrm>
        </p:spPr>
        <p:txBody>
          <a:bodyPr/>
          <a:lstStyle/>
          <a:p>
            <a:r>
              <a:rPr lang="en-US" altLang="ko-KR" b="1" dirty="0"/>
              <a:t>Welcome!!</a:t>
            </a:r>
            <a:endParaRPr lang="ko-KR" altLang="en-US" b="1" dirty="0"/>
          </a:p>
        </p:txBody>
      </p:sp>
      <p:sp>
        <p:nvSpPr>
          <p:cNvPr id="7" name="Half Frame 6"/>
          <p:cNvSpPr/>
          <p:nvPr/>
        </p:nvSpPr>
        <p:spPr>
          <a:xfrm>
            <a:off x="251520" y="411510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995E364D-B6C7-4275-82CC-28E244BF388A}"/>
              </a:ext>
            </a:extLst>
          </p:cNvPr>
          <p:cNvSpPr/>
          <p:nvPr/>
        </p:nvSpPr>
        <p:spPr>
          <a:xfrm>
            <a:off x="1547664" y="869034"/>
            <a:ext cx="4968552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tr-TR" b="1" dirty="0">
                <a:solidFill>
                  <a:srgbClr val="FFC000"/>
                </a:solidFill>
              </a:rPr>
              <a:t>ARRAY :</a:t>
            </a:r>
            <a:r>
              <a:rPr lang="tr-TR" dirty="0"/>
              <a:t> Aynı türdeki veri öğelerinden oluşan </a:t>
            </a:r>
          </a:p>
          <a:p>
            <a:pPr algn="just"/>
            <a:r>
              <a:rPr lang="tr-TR" dirty="0"/>
              <a:t>sabit boyutlu veri koleksiyonlarıdır.</a:t>
            </a:r>
          </a:p>
          <a:p>
            <a:pPr algn="just"/>
            <a:endParaRPr lang="tr-TR" dirty="0"/>
          </a:p>
          <a:p>
            <a:pPr algn="just"/>
            <a:r>
              <a:rPr lang="tr-TR" b="1" dirty="0">
                <a:solidFill>
                  <a:srgbClr val="FFC000"/>
                </a:solidFill>
              </a:rPr>
              <a:t>VECTOR : </a:t>
            </a:r>
            <a:r>
              <a:rPr lang="tr-TR" dirty="0"/>
              <a:t>Yürütme zamanında dinamik olarak </a:t>
            </a:r>
          </a:p>
          <a:p>
            <a:pPr algn="just"/>
            <a:r>
              <a:rPr lang="tr-TR" dirty="0"/>
              <a:t>büyüyüp küçülebilen koleksiyonlardır. Aynı </a:t>
            </a:r>
          </a:p>
          <a:p>
            <a:pPr algn="just"/>
            <a:r>
              <a:rPr lang="tr-TR" dirty="0"/>
              <a:t>türdeki veri öğelerini içerirler.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Hem dizi hem de vektör, C standart kütüphane </a:t>
            </a:r>
          </a:p>
          <a:p>
            <a:pPr algn="just"/>
            <a:r>
              <a:rPr lang="tr-TR" dirty="0"/>
              <a:t>sınıfı şablonlarıdır. 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Bunları kullanmak için ana programınıza </a:t>
            </a:r>
          </a:p>
          <a:p>
            <a:pPr algn="just"/>
            <a:r>
              <a:rPr lang="tr-TR" dirty="0"/>
              <a:t>&lt;</a:t>
            </a:r>
            <a:r>
              <a:rPr lang="tr-TR" dirty="0" err="1"/>
              <a:t>array</a:t>
            </a:r>
            <a:r>
              <a:rPr lang="tr-TR" dirty="0"/>
              <a:t>&gt; ve  &lt;</a:t>
            </a:r>
            <a:r>
              <a:rPr lang="tr-TR" dirty="0" err="1"/>
              <a:t>vector</a:t>
            </a:r>
            <a:r>
              <a:rPr lang="tr-TR" dirty="0"/>
              <a:t>&gt; başlıklarını(</a:t>
            </a:r>
            <a:r>
              <a:rPr lang="tr-TR" dirty="0" err="1"/>
              <a:t>headers</a:t>
            </a:r>
            <a:r>
              <a:rPr lang="tr-TR" dirty="0"/>
              <a:t>) </a:t>
            </a:r>
          </a:p>
          <a:p>
            <a:pPr algn="just"/>
            <a:r>
              <a:rPr lang="tr-TR" dirty="0"/>
              <a:t>eklemelisiniz.</a:t>
            </a:r>
          </a:p>
        </p:txBody>
      </p:sp>
      <p:sp>
        <p:nvSpPr>
          <p:cNvPr id="8" name="Half Frame 6">
            <a:extLst>
              <a:ext uri="{FF2B5EF4-FFF2-40B4-BE49-F238E27FC236}">
                <a16:creationId xmlns:a16="http://schemas.microsoft.com/office/drawing/2014/main" id="{7D78152D-BC50-4EB6-80C5-B2457028611E}"/>
              </a:ext>
            </a:extLst>
          </p:cNvPr>
          <p:cNvSpPr/>
          <p:nvPr/>
        </p:nvSpPr>
        <p:spPr>
          <a:xfrm rot="10800000">
            <a:off x="7021908" y="4105153"/>
            <a:ext cx="914400" cy="914400"/>
          </a:xfrm>
          <a:prstGeom prst="halfFrame">
            <a:avLst>
              <a:gd name="adj1" fmla="val 8333"/>
              <a:gd name="adj2" fmla="val 83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3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tr-TR" dirty="0"/>
              <a:t>C++ </a:t>
            </a:r>
            <a:r>
              <a:rPr lang="tr-TR" dirty="0" err="1"/>
              <a:t>Arrays</a:t>
            </a:r>
            <a:r>
              <a:rPr lang="tr-TR" dirty="0"/>
              <a:t> (Diziler) </a:t>
            </a:r>
            <a:endParaRPr lang="ko-KR" alt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369789" y="3440264"/>
            <a:ext cx="1926735" cy="1895625"/>
            <a:chOff x="803640" y="3362835"/>
            <a:chExt cx="2059657" cy="1895625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88800"/>
              <a:ext cx="205965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solidFill>
                    <a:schemeClr val="bg1"/>
                  </a:solidFill>
                </a:rPr>
                <a:t>Konum numarası daha </a:t>
              </a:r>
            </a:p>
            <a:p>
              <a:pPr algn="ctr"/>
              <a:r>
                <a:rPr lang="tr-TR" sz="1200" dirty="0">
                  <a:solidFill>
                    <a:schemeClr val="bg1"/>
                  </a:solidFill>
                </a:rPr>
                <a:t>resmi olarak bir alt simge </a:t>
              </a:r>
            </a:p>
            <a:p>
              <a:pPr algn="ctr"/>
              <a:r>
                <a:rPr lang="tr-TR" sz="1200" dirty="0">
                  <a:solidFill>
                    <a:schemeClr val="bg1"/>
                  </a:solidFill>
                </a:rPr>
                <a:t>veya indeks olarak </a:t>
              </a:r>
            </a:p>
            <a:p>
              <a:pPr algn="ctr"/>
              <a:r>
                <a:rPr lang="tr-TR" sz="1200" dirty="0">
                  <a:solidFill>
                    <a:schemeClr val="bg1"/>
                  </a:solidFill>
                </a:rPr>
                <a:t>adlandırılır </a:t>
              </a:r>
            </a:p>
            <a:p>
              <a:pPr algn="ctr"/>
              <a:r>
                <a:rPr lang="tr-TR" sz="1200" dirty="0">
                  <a:solidFill>
                    <a:schemeClr val="bg1"/>
                  </a:solidFill>
                </a:rPr>
                <a:t>(bu sayı dizinin başından itibaren eleman sayısını </a:t>
              </a:r>
            </a:p>
            <a:p>
              <a:pPr algn="ctr"/>
              <a:r>
                <a:rPr lang="tr-TR" sz="1200" dirty="0">
                  <a:solidFill>
                    <a:schemeClr val="bg1"/>
                  </a:solidFill>
                </a:rPr>
                <a:t>belirtir).</a:t>
              </a: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ko-KR" sz="1200" b="1" dirty="0">
                  <a:solidFill>
                    <a:schemeClr val="bg1"/>
                  </a:solidFill>
                  <a:cs typeface="Arial" pitchFamily="34" charset="0"/>
                </a:rPr>
                <a:t>İndeks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04918" y="3455154"/>
            <a:ext cx="1926735" cy="1156962"/>
            <a:chOff x="803640" y="3362835"/>
            <a:chExt cx="2059657" cy="1156962"/>
          </a:xfrm>
        </p:grpSpPr>
        <p:sp>
          <p:nvSpPr>
            <p:cNvPr id="21" name="TextBox 20"/>
            <p:cNvSpPr txBox="1"/>
            <p:nvPr/>
          </p:nvSpPr>
          <p:spPr>
            <a:xfrm>
              <a:off x="803640" y="3688800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İlk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elemanın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alt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simgesi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0 (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sıfır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)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vardır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ve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bazen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sıfırıncı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eleman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olarak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adlandırılır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ko-KR" sz="1200" b="1" dirty="0">
                  <a:solidFill>
                    <a:schemeClr val="bg1"/>
                  </a:solidFill>
                  <a:cs typeface="Arial" pitchFamily="34" charset="0"/>
                </a:rPr>
                <a:t>İndeks sıfırdan başlar.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77714" y="3469179"/>
            <a:ext cx="2358782" cy="791451"/>
            <a:chOff x="803639" y="3359014"/>
            <a:chExt cx="2521511" cy="791451"/>
          </a:xfrm>
        </p:grpSpPr>
        <p:sp>
          <p:nvSpPr>
            <p:cNvPr id="24" name="TextBox 23"/>
            <p:cNvSpPr txBox="1"/>
            <p:nvPr/>
          </p:nvSpPr>
          <p:spPr>
            <a:xfrm>
              <a:off x="803639" y="3688800"/>
              <a:ext cx="25215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ko-KR" sz="1200" dirty="0">
                  <a:solidFill>
                    <a:schemeClr val="bg1"/>
                  </a:solidFill>
                  <a:cs typeface="Arial" pitchFamily="34" charset="0"/>
                </a:rPr>
                <a:t>Son indeksi 10 olan bir dizinin 11 elemanı vardır.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61927" y="3359014"/>
              <a:ext cx="2463223" cy="276999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tr-TR" altLang="ko-KR" sz="1200" b="1" dirty="0">
                  <a:solidFill>
                    <a:schemeClr val="bg1"/>
                  </a:solidFill>
                  <a:cs typeface="Arial" pitchFamily="34" charset="0"/>
                </a:rPr>
                <a:t>Eleman say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i</a:t>
              </a:r>
              <a:r>
                <a:rPr lang="tr-TR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sı</a:t>
              </a:r>
              <a:r>
                <a:rPr lang="tr-TR" altLang="ko-KR" sz="1200" b="1" dirty="0">
                  <a:solidFill>
                    <a:schemeClr val="bg1"/>
                  </a:solidFill>
                  <a:cs typeface="Arial" pitchFamily="34" charset="0"/>
                </a:rPr>
                <a:t> 1 den başlar.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95536" y="987574"/>
            <a:ext cx="1728192" cy="35283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5537" y="1895087"/>
            <a:ext cx="17658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Bir </a:t>
            </a:r>
            <a:r>
              <a:rPr lang="en-US" altLang="ko-KR" sz="16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dizi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hepsi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aynı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türe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sahip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olan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bitişik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bellek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konumu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grubudur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. </a:t>
            </a:r>
            <a:endParaRPr lang="tr-TR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Dizideki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belirli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bir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konuma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veya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öğeye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başvurmak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için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dizinin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adını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ve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dizideki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belirli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öğenin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cs typeface="Arial" pitchFamily="34" charset="0"/>
              </a:rPr>
              <a:t>konu</a:t>
            </a:r>
            <a:r>
              <a:rPr lang="tr-TR" altLang="ko-KR" sz="1400" dirty="0">
                <a:solidFill>
                  <a:schemeClr val="bg1"/>
                </a:solidFill>
                <a:cs typeface="Arial" pitchFamily="34" charset="0"/>
              </a:rPr>
              <a:t>mu (</a:t>
            </a:r>
            <a:r>
              <a:rPr lang="tr-TR" altLang="ko-KR" sz="1400" dirty="0" err="1">
                <a:solidFill>
                  <a:schemeClr val="bg1"/>
                </a:solidFill>
                <a:cs typeface="Arial" pitchFamily="34" charset="0"/>
              </a:rPr>
              <a:t>index</a:t>
            </a:r>
            <a:r>
              <a:rPr lang="tr-TR" altLang="ko-KR" sz="1400" dirty="0">
                <a:solidFill>
                  <a:schemeClr val="bg1"/>
                </a:solidFill>
                <a:cs typeface="Arial" pitchFamily="34" charset="0"/>
              </a:rPr>
              <a:t>) belirtilmelidir.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2431" y="1018427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Block Arc 14"/>
          <p:cNvSpPr/>
          <p:nvPr/>
        </p:nvSpPr>
        <p:spPr>
          <a:xfrm rot="16200000">
            <a:off x="1089595" y="1265964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" name="Resim 29">
            <a:extLst>
              <a:ext uri="{FF2B5EF4-FFF2-40B4-BE49-F238E27FC236}">
                <a16:creationId xmlns:a16="http://schemas.microsoft.com/office/drawing/2014/main" id="{2205C3CE-43B5-456B-AC16-1F6A1E333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10" y="843558"/>
            <a:ext cx="3274109" cy="2428398"/>
          </a:xfrm>
          <a:prstGeom prst="rect">
            <a:avLst/>
          </a:prstGeom>
        </p:spPr>
      </p:pic>
      <p:sp>
        <p:nvSpPr>
          <p:cNvPr id="34" name="TextBox 23">
            <a:extLst>
              <a:ext uri="{FF2B5EF4-FFF2-40B4-BE49-F238E27FC236}">
                <a16:creationId xmlns:a16="http://schemas.microsoft.com/office/drawing/2014/main" id="{7777B144-C072-4782-A4A9-164BFCE181AB}"/>
              </a:ext>
            </a:extLst>
          </p:cNvPr>
          <p:cNvSpPr txBox="1"/>
          <p:nvPr/>
        </p:nvSpPr>
        <p:spPr>
          <a:xfrm>
            <a:off x="6375356" y="843558"/>
            <a:ext cx="2358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Bir dizinin ismi </a:t>
            </a:r>
          </a:p>
          <a:p>
            <a:pPr algn="ctr"/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0. indeksteki (ilk eleman)  elemanın adresini gösterir.</a:t>
            </a:r>
          </a:p>
          <a:p>
            <a:endParaRPr lang="tr-TR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AE70FC6-0E7F-493E-8465-B51C13D3C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92" y="1710933"/>
            <a:ext cx="2752307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2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6581"/>
            <a:ext cx="9144000" cy="576064"/>
          </a:xfrm>
        </p:spPr>
        <p:txBody>
          <a:bodyPr/>
          <a:lstStyle/>
          <a:p>
            <a:r>
              <a:rPr lang="tr-TR" dirty="0" err="1"/>
              <a:t>Declaring</a:t>
            </a:r>
            <a:r>
              <a:rPr lang="tr-TR" dirty="0"/>
              <a:t> </a:t>
            </a:r>
            <a:r>
              <a:rPr lang="tr-TR" dirty="0" err="1"/>
              <a:t>arrays</a:t>
            </a:r>
            <a:r>
              <a:rPr lang="tr-TR" dirty="0"/>
              <a:t> in c++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7504" y="2226533"/>
            <a:ext cx="2358110" cy="1938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&lt;Type,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arraySize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&gt;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gösterimi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dizinin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sınıf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şablonu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olduğunu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belirtir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tr-TR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tr-TR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Derleyici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öğelerin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türüne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ve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arraySize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değerine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bağlı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olarak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uygun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miktarda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bellek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ayırır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 </a:t>
            </a:r>
            <a:endParaRPr lang="tr-TR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endParaRPr lang="tr-TR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ArraySize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işaretsiz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tamsayı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olmalıdır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17502" y="2425238"/>
            <a:ext cx="2088232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Derleyiciye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c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tamsayı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dizisi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için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12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öğe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ayırmasını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söyle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r.</a:t>
            </a:r>
          </a:p>
          <a:p>
            <a:pPr algn="r"/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D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iziler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çoğu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veri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türünün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değerlerini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içerecek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şekilde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bildirilebilir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 </a:t>
            </a:r>
            <a:endParaRPr lang="tr-TR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Örneğin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tr-TR" altLang="ko-KR" sz="1200" dirty="0" err="1">
                <a:solidFill>
                  <a:schemeClr val="bg1"/>
                </a:solidFill>
                <a:cs typeface="Arial" pitchFamily="34" charset="0"/>
              </a:rPr>
              <a:t>stringleri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saklamak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için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karakter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türünde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bir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dizi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kullanılabilir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7D133437-C145-457B-AACC-0EA030873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346346"/>
            <a:ext cx="2705334" cy="335309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942EBCF6-3ACA-4617-A393-090BE6068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06" y="4346346"/>
            <a:ext cx="4473328" cy="27434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3BFD7EDA-10E4-42DF-8D4D-FED09B5BA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85" y="699542"/>
            <a:ext cx="4313294" cy="2225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1925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856" y="0"/>
            <a:ext cx="9144000" cy="576064"/>
          </a:xfrm>
        </p:spPr>
        <p:txBody>
          <a:bodyPr/>
          <a:lstStyle/>
          <a:p>
            <a:r>
              <a:rPr lang="tr-TR" dirty="0" err="1"/>
              <a:t>Declaring</a:t>
            </a:r>
            <a:r>
              <a:rPr lang="tr-TR" dirty="0"/>
              <a:t> </a:t>
            </a:r>
            <a:r>
              <a:rPr lang="tr-TR" dirty="0" err="1"/>
              <a:t>arrays</a:t>
            </a:r>
            <a:r>
              <a:rPr lang="tr-TR" dirty="0"/>
              <a:t> in c++</a:t>
            </a:r>
            <a:endParaRPr lang="ko-KR" altLang="en-US" dirty="0"/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7D133437-C145-457B-AACC-0EA030873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8" y="768585"/>
            <a:ext cx="2705334" cy="335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F3398E84-B213-4682-BBAB-325C528A51D9}"/>
              </a:ext>
            </a:extLst>
          </p:cNvPr>
          <p:cNvSpPr/>
          <p:nvPr/>
        </p:nvSpPr>
        <p:spPr>
          <a:xfrm>
            <a:off x="251520" y="1256031"/>
            <a:ext cx="4752528" cy="30315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array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5&gt; 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ornArr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ornArr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is an array of 5 int values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elements of array to 0      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i{ 0 }; i &lt;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ornArr.size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(); ++i)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ornArr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set element at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location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i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0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"Element"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setw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(10)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"Value"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output each array element's value                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j{ 0 }; j &lt;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ornArr.size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(); ++j)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setw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(7)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setw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(10)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ornArr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390F4AB-34A8-415B-8A04-6E971654E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69751"/>
            <a:ext cx="1872208" cy="10222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39E981CD-8F9C-4CDC-8160-02224C6CA0DA}"/>
              </a:ext>
            </a:extLst>
          </p:cNvPr>
          <p:cNvSpPr/>
          <p:nvPr/>
        </p:nvSpPr>
        <p:spPr>
          <a:xfrm>
            <a:off x="5399946" y="1867244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solidFill>
                  <a:schemeClr val="bg1">
                    <a:lumMod val="65000"/>
                  </a:schemeClr>
                </a:solidFill>
              </a:rPr>
              <a:t>//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</a:rPr>
              <a:t>list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</a:rPr>
              <a:t>initializer</a:t>
            </a:r>
            <a:endParaRPr lang="tr-T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E8BE78C9-D914-447F-A476-AC3A9A32B576}"/>
              </a:ext>
            </a:extLst>
          </p:cNvPr>
          <p:cNvSpPr/>
          <p:nvPr/>
        </p:nvSpPr>
        <p:spPr>
          <a:xfrm>
            <a:off x="5305379" y="839552"/>
            <a:ext cx="38096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Initializing an array in a Declaration with an Initializer List </a:t>
            </a:r>
            <a:endParaRPr lang="tr-T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6E6D28EA-C634-446A-B82F-B13561728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68" y="1580212"/>
            <a:ext cx="3101609" cy="297206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EAC04C2E-B3B1-4278-B9CC-9EA4602EA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44" y="2318562"/>
            <a:ext cx="1607959" cy="289585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5B1E792C-CAF6-4E0A-8E45-35F0CEBCF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98" y="2791337"/>
            <a:ext cx="3284505" cy="1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3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18951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Range-Based</a:t>
            </a:r>
            <a:r>
              <a:rPr lang="tr-TR" sz="2800" dirty="0"/>
              <a:t> ‘ </a:t>
            </a:r>
            <a:r>
              <a:rPr lang="tr-TR" sz="2800" b="1" dirty="0" err="1">
                <a:solidFill>
                  <a:schemeClr val="accent2"/>
                </a:solidFill>
                <a:latin typeface="+mj-lt"/>
                <a:cs typeface="Arial" pitchFamily="34" charset="0"/>
              </a:rPr>
              <a:t>for</a:t>
            </a:r>
            <a:r>
              <a:rPr lang="tr-TR" sz="28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 </a:t>
            </a:r>
            <a:r>
              <a:rPr lang="tr-TR" sz="2800" b="1" dirty="0">
                <a:latin typeface="+mj-lt"/>
                <a:cs typeface="Arial" pitchFamily="34" charset="0"/>
              </a:rPr>
              <a:t>’</a:t>
            </a:r>
            <a:r>
              <a:rPr lang="tr-TR" sz="2800" dirty="0"/>
              <a:t> </a:t>
            </a:r>
          </a:p>
          <a:p>
            <a:r>
              <a:rPr lang="tr-TR" sz="2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Statement</a:t>
            </a:r>
            <a:endParaRPr lang="ko-KR" altLang="en-US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411" y="1203598"/>
            <a:ext cx="31298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 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++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rang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e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based for 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ifadesi ile sayaç kullanmadan dizinin tüm elemanlarına </a:t>
            </a:r>
            <a:r>
              <a:rPr lang="tr-TR" altLang="ko-KR" sz="1200" dirty="0" err="1">
                <a:solidFill>
                  <a:schemeClr val="bg1"/>
                </a:solidFill>
                <a:cs typeface="Arial" pitchFamily="34" charset="0"/>
              </a:rPr>
              <a:t>ulaşamanınıza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tr-TR" altLang="ko-KR" sz="1200" dirty="0" err="1">
                <a:solidFill>
                  <a:schemeClr val="bg1"/>
                </a:solidFill>
                <a:cs typeface="Arial" pitchFamily="34" charset="0"/>
              </a:rPr>
              <a:t>olanka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 sağlar.</a:t>
            </a:r>
          </a:p>
          <a:p>
            <a:endParaRPr lang="tr-TR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Böylece dizinin sınırlarının (</a:t>
            </a:r>
            <a:r>
              <a:rPr lang="tr-TR" altLang="ko-KR" sz="1200" dirty="0" err="1">
                <a:solidFill>
                  <a:schemeClr val="bg1"/>
                </a:solidFill>
                <a:cs typeface="Arial" pitchFamily="34" charset="0"/>
              </a:rPr>
              <a:t>range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) dışına çıkma durumunu ortadan kaldırmış olur.  Dizi için sınır </a:t>
            </a:r>
            <a:r>
              <a:rPr lang="tr-TR" altLang="ko-KR" sz="1200" dirty="0" err="1">
                <a:solidFill>
                  <a:schemeClr val="bg1"/>
                </a:solidFill>
                <a:cs typeface="Arial" pitchFamily="34" charset="0"/>
              </a:rPr>
              <a:t>konrolü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 yapmaya gerek kalmaz.</a:t>
            </a:r>
          </a:p>
          <a:p>
            <a:endParaRPr lang="tr-TR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Üst seviye dillerdeki ‘ </a:t>
            </a:r>
            <a:r>
              <a:rPr lang="tr-TR" altLang="ko-KR" sz="1200" b="1" i="1" u="sng" dirty="0" err="1">
                <a:solidFill>
                  <a:schemeClr val="bg1"/>
                </a:solidFill>
                <a:cs typeface="Arial" pitchFamily="34" charset="0"/>
              </a:rPr>
              <a:t>foreach</a:t>
            </a:r>
            <a:r>
              <a:rPr lang="tr-TR" altLang="ko-KR" sz="1200" dirty="0">
                <a:solidFill>
                  <a:schemeClr val="bg1"/>
                </a:solidFill>
                <a:cs typeface="Arial" pitchFamily="34" charset="0"/>
              </a:rPr>
              <a:t> ‘ ifadesi gibi…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3A110E28-B543-4718-B9DC-9A8E36715364}"/>
              </a:ext>
            </a:extLst>
          </p:cNvPr>
          <p:cNvSpPr/>
          <p:nvPr/>
        </p:nvSpPr>
        <p:spPr>
          <a:xfrm>
            <a:off x="5077661" y="144878"/>
            <a:ext cx="3923928" cy="41319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sz="105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tr-TR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tr-T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array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5&gt; items{ 1, 2, 3, 4, 5 };</a:t>
            </a:r>
          </a:p>
          <a:p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display</a:t>
            </a:r>
            <a:r>
              <a:rPr lang="tr-TR" sz="105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items</a:t>
            </a:r>
            <a:r>
              <a:rPr lang="tr-TR" sz="105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before</a:t>
            </a:r>
            <a:r>
              <a:rPr lang="tr-TR" sz="105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modification</a:t>
            </a:r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items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before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modification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5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display</a:t>
            </a:r>
            <a:r>
              <a:rPr lang="tr-TR" sz="105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items</a:t>
            </a:r>
            <a:r>
              <a:rPr lang="tr-TR" sz="105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after</a:t>
            </a:r>
            <a:r>
              <a:rPr lang="tr-TR" sz="105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modification</a:t>
            </a:r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itemRef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itemRef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+= 2;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5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display</a:t>
            </a:r>
            <a:r>
              <a:rPr lang="tr-TR" sz="105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items</a:t>
            </a:r>
            <a:r>
              <a:rPr lang="tr-TR" sz="105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after</a:t>
            </a:r>
            <a:r>
              <a:rPr lang="tr-TR" sz="105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modification</a:t>
            </a:r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tr-T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nitems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after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modification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items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tr-T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2400" dirty="0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9EC43634-B6E1-4857-B35D-E8C8A47E7E7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60069" y="1791215"/>
            <a:ext cx="734535" cy="5146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Dikdörtgen 9">
            <a:extLst>
              <a:ext uri="{FF2B5EF4-FFF2-40B4-BE49-F238E27FC236}">
                <a16:creationId xmlns:a16="http://schemas.microsoft.com/office/drawing/2014/main" id="{40CB657D-3FC6-417D-9018-5F1184B8CFA7}"/>
              </a:ext>
            </a:extLst>
          </p:cNvPr>
          <p:cNvSpPr/>
          <p:nvPr/>
        </p:nvSpPr>
        <p:spPr>
          <a:xfrm>
            <a:off x="3625668" y="1539187"/>
            <a:ext cx="1034401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Referans ile aktarma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A5A1704E-44A2-45B5-ACE8-9862DEE242E8}"/>
              </a:ext>
            </a:extLst>
          </p:cNvPr>
          <p:cNvCxnSpPr>
            <a:cxnSpLocks/>
          </p:cNvCxnSpPr>
          <p:nvPr/>
        </p:nvCxnSpPr>
        <p:spPr>
          <a:xfrm>
            <a:off x="4572000" y="2859074"/>
            <a:ext cx="822604" cy="468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Dikdörtgen 14">
            <a:extLst>
              <a:ext uri="{FF2B5EF4-FFF2-40B4-BE49-F238E27FC236}">
                <a16:creationId xmlns:a16="http://schemas.microsoft.com/office/drawing/2014/main" id="{228BD2F8-C97B-476D-9DAF-48BF61E3FDAE}"/>
              </a:ext>
            </a:extLst>
          </p:cNvPr>
          <p:cNvSpPr/>
          <p:nvPr/>
        </p:nvSpPr>
        <p:spPr>
          <a:xfrm>
            <a:off x="3684191" y="2336290"/>
            <a:ext cx="1034401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solidFill>
                  <a:schemeClr val="tx1"/>
                </a:solidFill>
              </a:rPr>
              <a:t>Değer ile</a:t>
            </a:r>
          </a:p>
          <a:p>
            <a:pPr algn="ctr"/>
            <a:r>
              <a:rPr lang="tr-TR" sz="1200" dirty="0">
                <a:solidFill>
                  <a:schemeClr val="tx1"/>
                </a:solidFill>
              </a:rPr>
              <a:t> aktarma</a:t>
            </a: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B24B67DD-C3B6-4DF5-BDF7-F3C2C2EDA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507854"/>
            <a:ext cx="4793395" cy="1356478"/>
          </a:xfrm>
          <a:prstGeom prst="rect">
            <a:avLst/>
          </a:prstGeom>
        </p:spPr>
      </p:pic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B0165D7B-F4BA-4403-9C45-D3D0897C3E2B}"/>
              </a:ext>
            </a:extLst>
          </p:cNvPr>
          <p:cNvCxnSpPr>
            <a:cxnSpLocks/>
          </p:cNvCxnSpPr>
          <p:nvPr/>
        </p:nvCxnSpPr>
        <p:spPr>
          <a:xfrm>
            <a:off x="1907704" y="3089614"/>
            <a:ext cx="0" cy="346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Dikdörtgen 27">
            <a:extLst>
              <a:ext uri="{FF2B5EF4-FFF2-40B4-BE49-F238E27FC236}">
                <a16:creationId xmlns:a16="http://schemas.microsoft.com/office/drawing/2014/main" id="{840E7433-3367-49D9-AB1C-923F74C52F44}"/>
              </a:ext>
            </a:extLst>
          </p:cNvPr>
          <p:cNvSpPr/>
          <p:nvPr/>
        </p:nvSpPr>
        <p:spPr>
          <a:xfrm>
            <a:off x="1277888" y="400725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dirty="0"/>
              <a:t>*** örnek şablon</a:t>
            </a:r>
          </a:p>
        </p:txBody>
      </p:sp>
    </p:spTree>
    <p:extLst>
      <p:ext uri="{BB962C8B-B14F-4D97-AF65-F5344CB8AC3E}">
        <p14:creationId xmlns:p14="http://schemas.microsoft.com/office/powerpoint/2010/main" val="58332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Advantages of an Array in C/C++:</a:t>
            </a:r>
            <a:r>
              <a:rPr lang="tr-TR" b="1" dirty="0"/>
              <a:t> </a:t>
            </a:r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14486" y="1503584"/>
            <a:ext cx="2227202" cy="2365286"/>
            <a:chOff x="993726" y="1566850"/>
            <a:chExt cx="2227202" cy="2365286"/>
          </a:xfrm>
        </p:grpSpPr>
        <p:sp>
          <p:nvSpPr>
            <p:cNvPr id="4" name="Rectangle 3"/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82793" y="1503584"/>
            <a:ext cx="2227202" cy="2353988"/>
            <a:chOff x="3462033" y="1566850"/>
            <a:chExt cx="2227202" cy="2353988"/>
          </a:xfrm>
        </p:grpSpPr>
        <p:sp>
          <p:nvSpPr>
            <p:cNvPr id="6" name="Rectangle 5"/>
            <p:cNvSpPr/>
            <p:nvPr/>
          </p:nvSpPr>
          <p:spPr>
            <a:xfrm>
              <a:off x="3462033" y="2001651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148497" y="1566850"/>
              <a:ext cx="847006" cy="847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51100" y="1503584"/>
            <a:ext cx="2227202" cy="2342690"/>
            <a:chOff x="5930340" y="1566850"/>
            <a:chExt cx="2227202" cy="2342690"/>
          </a:xfrm>
        </p:grpSpPr>
        <p:sp>
          <p:nvSpPr>
            <p:cNvPr id="7" name="Rectangle 6"/>
            <p:cNvSpPr/>
            <p:nvPr/>
          </p:nvSpPr>
          <p:spPr>
            <a:xfrm>
              <a:off x="5930340" y="1990353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620438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Block Arc 14"/>
          <p:cNvSpPr/>
          <p:nvPr/>
        </p:nvSpPr>
        <p:spPr>
          <a:xfrm rot="16200000">
            <a:off x="6861318" y="1717174"/>
            <a:ext cx="442130" cy="44242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ectangle 36"/>
          <p:cNvSpPr/>
          <p:nvPr/>
        </p:nvSpPr>
        <p:spPr>
          <a:xfrm>
            <a:off x="1945296" y="1802524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ounded Rectangle 25"/>
          <p:cNvSpPr/>
          <p:nvPr/>
        </p:nvSpPr>
        <p:spPr>
          <a:xfrm>
            <a:off x="4359475" y="1756126"/>
            <a:ext cx="466569" cy="341921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014487" y="2565856"/>
            <a:ext cx="20204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Dizi indeksi kullanarak öğelere rastgele </a:t>
            </a:r>
          </a:p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erişim. </a:t>
            </a:r>
          </a:p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Tüm öğelere kolay </a:t>
            </a:r>
          </a:p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erişim.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59309" y="2476568"/>
            <a:ext cx="18170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Birden çok öğeden </a:t>
            </a:r>
          </a:p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oluşan tek bir dizi oluşturduğundan daha az kod satırının </a:t>
            </a:r>
          </a:p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kullanılması.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56176" y="2283718"/>
            <a:ext cx="19551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Dizide gezinmek için </a:t>
            </a:r>
          </a:p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tek bir döngü </a:t>
            </a:r>
          </a:p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yeterlidir</a:t>
            </a:r>
          </a:p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Daha az kod satırı </a:t>
            </a:r>
          </a:p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yazarak yapılabildiği </a:t>
            </a:r>
          </a:p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için sıralama işlemi </a:t>
            </a:r>
          </a:p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tr-TR" sz="1400" dirty="0" err="1">
                <a:solidFill>
                  <a:schemeClr val="bg1"/>
                </a:solidFill>
                <a:cs typeface="Arial" pitchFamily="34" charset="0"/>
              </a:rPr>
              <a:t>sorting</a:t>
            </a:r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) kolaylaşır.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059109" y="2615595"/>
            <a:ext cx="576064" cy="576064"/>
            <a:chOff x="3038349" y="2678861"/>
            <a:chExt cx="576064" cy="576064"/>
          </a:xfrm>
        </p:grpSpPr>
        <p:sp>
          <p:nvSpPr>
            <p:cNvPr id="13" name="Oval 12"/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55975" y="2615595"/>
            <a:ext cx="576064" cy="576064"/>
            <a:chOff x="5535215" y="2678861"/>
            <a:chExt cx="576064" cy="576064"/>
          </a:xfrm>
        </p:grpSpPr>
        <p:sp>
          <p:nvSpPr>
            <p:cNvPr id="27" name="Oval 26"/>
            <p:cNvSpPr/>
            <p:nvPr/>
          </p:nvSpPr>
          <p:spPr>
            <a:xfrm>
              <a:off x="5535215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Chevron 28"/>
            <p:cNvSpPr/>
            <p:nvPr/>
          </p:nvSpPr>
          <p:spPr>
            <a:xfrm>
              <a:off x="5689235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33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Disadvantages of an Array in C/C++:</a:t>
            </a:r>
            <a:r>
              <a:rPr lang="en-US" dirty="0"/>
              <a:t> </a:t>
            </a:r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31685" y="1491630"/>
            <a:ext cx="2227202" cy="2365286"/>
            <a:chOff x="993726" y="1566850"/>
            <a:chExt cx="2227202" cy="2365286"/>
          </a:xfrm>
        </p:grpSpPr>
        <p:sp>
          <p:nvSpPr>
            <p:cNvPr id="4" name="Rectangle 3"/>
            <p:cNvSpPr/>
            <p:nvPr/>
          </p:nvSpPr>
          <p:spPr>
            <a:xfrm>
              <a:off x="993726" y="2012949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683824" y="1566850"/>
              <a:ext cx="847006" cy="8470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99992" y="1491630"/>
            <a:ext cx="2227202" cy="2353988"/>
            <a:chOff x="3462033" y="1566850"/>
            <a:chExt cx="2227202" cy="2353988"/>
          </a:xfrm>
        </p:grpSpPr>
        <p:sp>
          <p:nvSpPr>
            <p:cNvPr id="6" name="Rectangle 5"/>
            <p:cNvSpPr/>
            <p:nvPr/>
          </p:nvSpPr>
          <p:spPr>
            <a:xfrm>
              <a:off x="3462033" y="2001651"/>
              <a:ext cx="2227202" cy="1919187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148497" y="1566850"/>
              <a:ext cx="847006" cy="8470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36"/>
          <p:cNvSpPr/>
          <p:nvPr/>
        </p:nvSpPr>
        <p:spPr>
          <a:xfrm>
            <a:off x="2962495" y="1790570"/>
            <a:ext cx="365579" cy="30559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Rounded Rectangle 25"/>
          <p:cNvSpPr/>
          <p:nvPr/>
        </p:nvSpPr>
        <p:spPr>
          <a:xfrm>
            <a:off x="5376674" y="1744172"/>
            <a:ext cx="466569" cy="341921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17549" y="2297557"/>
            <a:ext cx="20204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Bildirim anında karar </a:t>
            </a:r>
          </a:p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verilen sabit sayıda öğenin girilmesine izin </a:t>
            </a:r>
          </a:p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verir. Bağlantılı bir listeden farklı olarak, </a:t>
            </a:r>
          </a:p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C'deki bir dizi dinamik değildir.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14471" y="2246945"/>
            <a:ext cx="22272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Elemanların yeni </a:t>
            </a:r>
          </a:p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bellek tahsisine göre</a:t>
            </a:r>
          </a:p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yönetilmesi </a:t>
            </a:r>
            <a:r>
              <a:rPr lang="tr-TR" sz="1400" dirty="0" err="1">
                <a:solidFill>
                  <a:schemeClr val="bg1"/>
                </a:solidFill>
                <a:cs typeface="Arial" pitchFamily="34" charset="0"/>
              </a:rPr>
              <a:t>gerektiğindenelemanların</a:t>
            </a:r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yerleştirilmesi ve silinmesi </a:t>
            </a:r>
          </a:p>
          <a:p>
            <a:pPr algn="ctr"/>
            <a:r>
              <a:rPr lang="tr-TR" sz="1400" dirty="0">
                <a:solidFill>
                  <a:schemeClr val="bg1"/>
                </a:solidFill>
                <a:cs typeface="Arial" pitchFamily="34" charset="0"/>
              </a:rPr>
              <a:t>maliyetli olabilir.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076308" y="2603641"/>
            <a:ext cx="576064" cy="576064"/>
            <a:chOff x="3038349" y="2678861"/>
            <a:chExt cx="576064" cy="576064"/>
          </a:xfrm>
        </p:grpSpPr>
        <p:sp>
          <p:nvSpPr>
            <p:cNvPr id="13" name="Oval 12"/>
            <p:cNvSpPr/>
            <p:nvPr/>
          </p:nvSpPr>
          <p:spPr>
            <a:xfrm>
              <a:off x="3038349" y="2678861"/>
              <a:ext cx="576064" cy="5760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5"/>
            <p:cNvSpPr/>
            <p:nvPr/>
          </p:nvSpPr>
          <p:spPr>
            <a:xfrm>
              <a:off x="3161802" y="2786873"/>
              <a:ext cx="360040" cy="360040"/>
            </a:xfrm>
            <a:prstGeom prst="chevron">
              <a:avLst/>
            </a:prstGeom>
            <a:solidFill>
              <a:srgbClr val="444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06629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2920</Words>
  <Application>Microsoft Office PowerPoint</Application>
  <PresentationFormat>Ekran Gösterisi (16:9)</PresentationFormat>
  <Paragraphs>443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24</vt:i4>
      </vt:variant>
    </vt:vector>
  </HeadingPairs>
  <TitlesOfParts>
    <vt:vector size="29" baseType="lpstr">
      <vt:lpstr>Arial</vt:lpstr>
      <vt:lpstr>Consolas</vt:lpstr>
      <vt:lpstr>Cover and End Slide Master</vt:lpstr>
      <vt:lpstr>Contents Slide Master</vt:lpstr>
      <vt:lpstr>Section Break Slide Master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ilyas</cp:lastModifiedBy>
  <cp:revision>140</cp:revision>
  <dcterms:created xsi:type="dcterms:W3CDTF">2016-12-05T23:26:54Z</dcterms:created>
  <dcterms:modified xsi:type="dcterms:W3CDTF">2021-12-05T13:26:58Z</dcterms:modified>
</cp:coreProperties>
</file>