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7" r:id="rId12"/>
    <p:sldId id="268" r:id="rId1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54EE41-A0F5-4699-9CA1-A05086CF627D}" type="datetimeFigureOut">
              <a:rPr lang="tr-TR" smtClean="0"/>
              <a:t>13.6.2021</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92FA1-E78A-4707-9B88-76E0E01184A7}" type="slidenum">
              <a:rPr lang="tr-TR" smtClean="0"/>
              <a:t>‹#›</a:t>
            </a:fld>
            <a:endParaRPr lang="tr-TR"/>
          </a:p>
        </p:txBody>
      </p:sp>
    </p:spTree>
    <p:extLst>
      <p:ext uri="{BB962C8B-B14F-4D97-AF65-F5344CB8AC3E}">
        <p14:creationId xmlns:p14="http://schemas.microsoft.com/office/powerpoint/2010/main" val="3284473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30" name="29 Veri Yer Tutucusu"/>
          <p:cNvSpPr>
            <a:spLocks noGrp="1"/>
          </p:cNvSpPr>
          <p:nvPr>
            <p:ph type="dt" sz="half" idx="10"/>
          </p:nvPr>
        </p:nvSpPr>
        <p:spPr/>
        <p:txBody>
          <a:bodyPr/>
          <a:lstStyle/>
          <a:p>
            <a:fld id="{D9F75050-0E15-4C5B-92B0-66D068882F1F}" type="datetimeFigureOut">
              <a:rPr lang="tr-TR" smtClean="0"/>
              <a:pPr/>
              <a:t>13.6.2021</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13.6.2021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13.6.2021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13.6.2021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13.6.2021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13.6.2021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6 Veri Yer Tutucusu"/>
          <p:cNvSpPr>
            <a:spLocks noGrp="1"/>
          </p:cNvSpPr>
          <p:nvPr>
            <p:ph type="dt" sz="half" idx="10"/>
          </p:nvPr>
        </p:nvSpPr>
        <p:spPr/>
        <p:txBody>
          <a:bodyPr/>
          <a:lstStyle/>
          <a:p>
            <a:fld id="{D9F75050-0E15-4C5B-92B0-66D068882F1F}" type="datetimeFigureOut">
              <a:rPr lang="tr-TR" smtClean="0"/>
              <a:pPr/>
              <a:t>13.6.2021</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a:t>Asıl başlık stili için tıklatın</a:t>
            </a:r>
            <a:endParaRPr kumimoji="0" lang="en-US"/>
          </a:p>
        </p:txBody>
      </p:sp>
      <p:sp>
        <p:nvSpPr>
          <p:cNvPr id="3" name="2 Veri Yer Tutucusu"/>
          <p:cNvSpPr>
            <a:spLocks noGrp="1"/>
          </p:cNvSpPr>
          <p:nvPr>
            <p:ph type="dt" sz="half" idx="10"/>
          </p:nvPr>
        </p:nvSpPr>
        <p:spPr/>
        <p:txBody>
          <a:bodyPr/>
          <a:lstStyle/>
          <a:p>
            <a:fld id="{D9F75050-0E15-4C5B-92B0-66D068882F1F}" type="datetimeFigureOut">
              <a:rPr lang="tr-TR" smtClean="0"/>
              <a:pPr/>
              <a:t>13.6.2021</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13.6.2021</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13.6.2021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13.6.2021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9F75050-0E15-4C5B-92B0-66D068882F1F}" type="datetimeFigureOut">
              <a:rPr lang="tr-TR" smtClean="0"/>
              <a:pPr/>
              <a:t>13.6.2021</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46051">
            <a:off x="5856145" y="975190"/>
            <a:ext cx="2766692" cy="2766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Dikdörtgen"/>
          <p:cNvSpPr/>
          <p:nvPr/>
        </p:nvSpPr>
        <p:spPr>
          <a:xfrm>
            <a:off x="251520" y="4365104"/>
            <a:ext cx="8424936" cy="2585323"/>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dirty="0">
                <a:ln w="11430"/>
                <a:effectLst>
                  <a:outerShdw blurRad="80000" dist="40000" dir="5040000" algn="tl">
                    <a:srgbClr val="000000">
                      <a:alpha val="30000"/>
                    </a:srgbClr>
                  </a:outerShdw>
                </a:effectLst>
              </a:rPr>
              <a:t>TEMASSIZ KARTLI KAPI KONTROL</a:t>
            </a:r>
          </a:p>
          <a:p>
            <a:pPr algn="ctr"/>
            <a:r>
              <a:rPr lang="tr-TR" sz="5400" b="1" dirty="0">
                <a:ln w="11430"/>
                <a:effectLst>
                  <a:outerShdw blurRad="80000" dist="40000" dir="5040000" algn="tl">
                    <a:srgbClr val="000000">
                      <a:alpha val="30000"/>
                    </a:srgbClr>
                  </a:outerShdw>
                </a:effectLst>
              </a:rPr>
              <a:t> OTOMASYONU PROJESİ</a:t>
            </a:r>
            <a:endParaRPr lang="tr-TR" sz="5400" b="1" cap="none" spc="0" dirty="0">
              <a:ln w="11430"/>
              <a:effectLst>
                <a:outerShdw blurRad="80000" dist="40000" dir="5040000" algn="tl">
                  <a:srgbClr val="000000">
                    <a:alpha val="30000"/>
                  </a:srgbClr>
                </a:outerShdw>
              </a:effectLs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57996">
            <a:off x="157772" y="858791"/>
            <a:ext cx="6570837" cy="2069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908720"/>
            <a:ext cx="8496944" cy="5355312"/>
          </a:xfrm>
          <a:prstGeom prst="rect">
            <a:avLst/>
          </a:prstGeom>
        </p:spPr>
        <p:txBody>
          <a:bodyPr wrap="square">
            <a:spAutoFit/>
          </a:bodyPr>
          <a:lstStyle/>
          <a:p>
            <a:r>
              <a:rPr lang="tr-TR" sz="2800" b="1" dirty="0">
                <a:latin typeface="Sylfaen" pitchFamily="18" charset="0"/>
              </a:rPr>
              <a:t>Not: </a:t>
            </a:r>
          </a:p>
          <a:p>
            <a:pPr algn="just"/>
            <a:r>
              <a:rPr lang="tr-TR" sz="2800" b="1" dirty="0">
                <a:latin typeface="Sylfaen" pitchFamily="18" charset="0"/>
              </a:rPr>
              <a:t>	</a:t>
            </a:r>
            <a:r>
              <a:rPr lang="tr-TR" sz="2000" dirty="0">
                <a:latin typeface="Sylfaen" pitchFamily="18" charset="0"/>
              </a:rPr>
              <a:t>1. ve 2. durumlarda bilgili menülere girildiğinde </a:t>
            </a:r>
            <a:r>
              <a:rPr lang="tr-TR" sz="2000" dirty="0" err="1">
                <a:latin typeface="Sylfaen" pitchFamily="18" charset="0"/>
              </a:rPr>
              <a:t>default</a:t>
            </a:r>
            <a:r>
              <a:rPr lang="tr-TR" sz="2000" dirty="0">
                <a:latin typeface="Sylfaen" pitchFamily="18" charset="0"/>
              </a:rPr>
              <a:t> değer olarak 10 saniye boyunca hiçbir butona basılmazsa sistem yeniden başlayarak logoyu ekrana getirir ve bekleme konumuna geçer.</a:t>
            </a:r>
          </a:p>
          <a:p>
            <a:pPr algn="just"/>
            <a:r>
              <a:rPr lang="tr-TR" sz="2000" dirty="0">
                <a:latin typeface="Sylfaen" pitchFamily="18" charset="0"/>
              </a:rPr>
              <a:t> (Ekran Koruyucu İşlemi)</a:t>
            </a:r>
          </a:p>
          <a:p>
            <a:endParaRPr lang="tr-TR" sz="2000" dirty="0">
              <a:latin typeface="Sylfaen" pitchFamily="18" charset="0"/>
            </a:endParaRPr>
          </a:p>
          <a:p>
            <a:r>
              <a:rPr lang="tr-TR" sz="2400" b="1" dirty="0">
                <a:latin typeface="Sylfaen" pitchFamily="18" charset="0"/>
              </a:rPr>
              <a:t>Elektrik-Elektronik Teknolojisi Alanında(EETA ) </a:t>
            </a:r>
          </a:p>
          <a:p>
            <a:r>
              <a:rPr lang="tr-TR" sz="2400" b="1" dirty="0">
                <a:latin typeface="Sylfaen" pitchFamily="18" charset="0"/>
              </a:rPr>
              <a:t>  sistemin kontrol edeceği bölgeler  : </a:t>
            </a:r>
          </a:p>
          <a:p>
            <a:endParaRPr lang="tr-TR" sz="2000" b="1" dirty="0">
              <a:latin typeface="Sylfaen" pitchFamily="18" charset="0"/>
            </a:endParaRPr>
          </a:p>
          <a:p>
            <a:r>
              <a:rPr lang="tr-TR" sz="2000" dirty="0">
                <a:latin typeface="Sylfaen" pitchFamily="18" charset="0"/>
              </a:rPr>
              <a:t>1. Öğretmenler Odası                6. PCB-Mekanik Atölyesi</a:t>
            </a:r>
          </a:p>
          <a:p>
            <a:r>
              <a:rPr lang="tr-TR" sz="2000" dirty="0">
                <a:latin typeface="Sylfaen" pitchFamily="18" charset="0"/>
              </a:rPr>
              <a:t>2. Depo                                       7. Bilgisayar Laboratuvarı </a:t>
            </a:r>
          </a:p>
          <a:p>
            <a:r>
              <a:rPr lang="tr-TR" sz="2000" dirty="0">
                <a:latin typeface="Sylfaen" pitchFamily="18" charset="0"/>
              </a:rPr>
              <a:t>3. Şef Odası                                 8. Haberleşme Atölye ve Laboratuvarı </a:t>
            </a:r>
          </a:p>
          <a:p>
            <a:r>
              <a:rPr lang="tr-TR" sz="2000" dirty="0">
                <a:latin typeface="Sylfaen" pitchFamily="18" charset="0"/>
              </a:rPr>
              <a:t>4. Proje Odası                             9. Endüstriyel Atölye ve Laboratuvarı</a:t>
            </a:r>
          </a:p>
          <a:p>
            <a:r>
              <a:rPr lang="tr-TR" sz="2000" dirty="0">
                <a:latin typeface="Sylfaen" pitchFamily="18" charset="0"/>
              </a:rPr>
              <a:t>5.Temizlik Odası                        10. Makineler Atölye ve Laboratuvarı</a:t>
            </a:r>
          </a:p>
          <a:p>
            <a:r>
              <a:rPr lang="tr-TR" sz="2000" dirty="0">
                <a:latin typeface="Sylfaen" pitchFamily="18" charset="0"/>
              </a:rPr>
              <a:t>  			         11. Ölçme Atölye ve Laboratuvarı </a:t>
            </a:r>
          </a:p>
          <a:p>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512927"/>
            <a:ext cx="17145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122" y="623795"/>
            <a:ext cx="1603632" cy="1603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ikdörtgen 3"/>
          <p:cNvSpPr/>
          <p:nvPr/>
        </p:nvSpPr>
        <p:spPr>
          <a:xfrm>
            <a:off x="179512" y="2276872"/>
            <a:ext cx="8568952" cy="4247317"/>
          </a:xfrm>
          <a:prstGeom prst="rect">
            <a:avLst/>
          </a:prstGeom>
        </p:spPr>
        <p:txBody>
          <a:bodyPr wrap="square">
            <a:spAutoFit/>
          </a:bodyPr>
          <a:lstStyle/>
          <a:p>
            <a:r>
              <a:rPr lang="tr-TR" b="1" dirty="0"/>
              <a:t>RFID Nedir?</a:t>
            </a:r>
          </a:p>
          <a:p>
            <a:pPr algn="just"/>
            <a:r>
              <a:rPr lang="tr-TR" dirty="0"/>
              <a:t>	 İngilizce </a:t>
            </a:r>
            <a:r>
              <a:rPr lang="tr-TR" b="1" dirty="0" err="1"/>
              <a:t>Radio</a:t>
            </a:r>
            <a:r>
              <a:rPr lang="tr-TR" b="1" dirty="0"/>
              <a:t> </a:t>
            </a:r>
            <a:r>
              <a:rPr lang="tr-TR" b="1" dirty="0" err="1"/>
              <a:t>Frequency</a:t>
            </a:r>
            <a:r>
              <a:rPr lang="tr-TR" b="1" dirty="0"/>
              <a:t>  </a:t>
            </a:r>
            <a:r>
              <a:rPr lang="tr-TR" b="1" dirty="0" err="1"/>
              <a:t>IDentification</a:t>
            </a:r>
            <a:r>
              <a:rPr lang="tr-TR" b="1" dirty="0"/>
              <a:t> </a:t>
            </a:r>
            <a:r>
              <a:rPr lang="tr-TR" dirty="0"/>
              <a:t>kelimelerinin baş harflerinin kullanılmasıyla oluşturulmuş bir teknik terimdir ve kısaca radyo frekansı tekniği ile tanımlama olarak açıklanabilir.  RFID aynı zamanda bir yönetilebilir kısa mesafe haberleşme teknolojisi  olarak tanımlanabilir. RFID </a:t>
            </a:r>
            <a:r>
              <a:rPr lang="tr-TR" dirty="0" err="1"/>
              <a:t>tekonolojisinde</a:t>
            </a:r>
            <a:r>
              <a:rPr lang="tr-TR" dirty="0"/>
              <a:t> radyo dalgaları ile kişiler ve nesneler otomatik olarak tanımlanabilir. </a:t>
            </a:r>
          </a:p>
          <a:p>
            <a:pPr algn="just"/>
            <a:endParaRPr lang="tr-TR" dirty="0"/>
          </a:p>
          <a:p>
            <a:pPr algn="just"/>
            <a:r>
              <a:rPr lang="tr-TR" dirty="0"/>
              <a:t>	</a:t>
            </a:r>
            <a:r>
              <a:rPr lang="tr-TR" b="1" dirty="0"/>
              <a:t>Tüm RFID kartlı sistemler şu temel mantıkla çalışırlar :</a:t>
            </a:r>
          </a:p>
          <a:p>
            <a:pPr algn="just"/>
            <a:endParaRPr lang="tr-TR" b="1" dirty="0"/>
          </a:p>
          <a:p>
            <a:pPr algn="just"/>
            <a:r>
              <a:rPr lang="tr-TR" dirty="0"/>
              <a:t>	Bir personel kartını okuyucu cihaza okuttuğunda, cihaz kartta tanımlı kart numarasını ( genelde </a:t>
            </a:r>
            <a:r>
              <a:rPr lang="tr-TR" dirty="0" err="1"/>
              <a:t>Unique</a:t>
            </a:r>
            <a:r>
              <a:rPr lang="tr-TR" dirty="0"/>
              <a:t> ID )ve okuma anındaki zamanı kayıt eder . Bu kayıtlar belli aralıklarla bilgisayara aktarılır. Her kart numarasının hangi personel tarafından kullanıldığı yazılımda tanımlıdır . Böylece her personelin kart okutma zamanları yazılım tarafından bilinmiş olur. Bundan sonrası verinin işlenip rapor olarak sunulmasıdır ki bu da yazılımın işidir. </a:t>
            </a:r>
          </a:p>
        </p:txBody>
      </p:sp>
    </p:spTree>
    <p:extLst>
      <p:ext uri="{BB962C8B-B14F-4D97-AF65-F5344CB8AC3E}">
        <p14:creationId xmlns:p14="http://schemas.microsoft.com/office/powerpoint/2010/main" val="2103965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71800" y="1196752"/>
            <a:ext cx="3538736" cy="866360"/>
          </a:xfrm>
        </p:spPr>
        <p:txBody>
          <a:bodyPr/>
          <a:lstStyle/>
          <a:p>
            <a:r>
              <a:rPr lang="tr-TR" dirty="0"/>
              <a:t>Teşekkürler</a:t>
            </a:r>
          </a:p>
        </p:txBody>
      </p:sp>
    </p:spTree>
    <p:extLst>
      <p:ext uri="{BB962C8B-B14F-4D97-AF65-F5344CB8AC3E}">
        <p14:creationId xmlns:p14="http://schemas.microsoft.com/office/powerpoint/2010/main" val="83759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Dikdörtgen"/>
          <p:cNvSpPr/>
          <p:nvPr/>
        </p:nvSpPr>
        <p:spPr>
          <a:xfrm>
            <a:off x="642910" y="1000108"/>
            <a:ext cx="7715304" cy="101566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tr-TR" sz="6000" b="1" cap="none" spc="0" dirty="0">
                <a:ln w="11430"/>
                <a:solidFill>
                  <a:srgbClr val="0070C0"/>
                </a:solidFill>
                <a:effectLst>
                  <a:outerShdw blurRad="50800" dist="39000" dir="5460000" algn="tl">
                    <a:srgbClr val="000000">
                      <a:alpha val="38000"/>
                    </a:srgbClr>
                  </a:outerShdw>
                </a:effectLst>
              </a:rPr>
              <a:t>AMACI NEDİR?</a:t>
            </a:r>
          </a:p>
        </p:txBody>
      </p:sp>
      <p:sp>
        <p:nvSpPr>
          <p:cNvPr id="20481" name="Rectangle 1"/>
          <p:cNvSpPr>
            <a:spLocks noChangeArrowheads="1"/>
          </p:cNvSpPr>
          <p:nvPr/>
        </p:nvSpPr>
        <p:spPr bwMode="auto">
          <a:xfrm>
            <a:off x="298443" y="2276872"/>
            <a:ext cx="8534752"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2800" b="1" i="0" u="none" strike="noStrike" cap="none" normalizeH="0" baseline="0" dirty="0">
                <a:ln>
                  <a:noFill/>
                </a:ln>
                <a:solidFill>
                  <a:srgbClr val="0070C0"/>
                </a:solidFill>
                <a:effectLst/>
                <a:latin typeface="Calibri" pitchFamily="34" charset="0"/>
                <a:ea typeface="Times New Roman" pitchFamily="18" charset="0"/>
                <a:cs typeface="Times New Roman" pitchFamily="18" charset="0"/>
              </a:rPr>
              <a:t>Herhangi bir ortak alanda (koridor vb.) bulunan  çalışma alanlarının kapılarının her kullanıcıya verilen temassız kart (RFID </a:t>
            </a:r>
            <a:r>
              <a:rPr kumimoji="0" lang="tr-TR" sz="2800" b="1" i="0" u="none" strike="noStrike" cap="none" normalizeH="0" baseline="0" dirty="0" err="1">
                <a:ln>
                  <a:noFill/>
                </a:ln>
                <a:solidFill>
                  <a:srgbClr val="0070C0"/>
                </a:solidFill>
                <a:effectLst/>
                <a:latin typeface="Calibri" pitchFamily="34" charset="0"/>
                <a:ea typeface="Times New Roman" pitchFamily="18" charset="0"/>
                <a:cs typeface="Times New Roman" pitchFamily="18" charset="0"/>
              </a:rPr>
              <a:t>Tag</a:t>
            </a:r>
            <a:r>
              <a:rPr kumimoji="0" lang="tr-TR" sz="2800" b="1" i="0" u="none" strike="noStrike" cap="none" normalizeH="0" baseline="0" dirty="0">
                <a:ln>
                  <a:noFill/>
                </a:ln>
                <a:solidFill>
                  <a:srgbClr val="0070C0"/>
                </a:solidFill>
                <a:effectLst/>
                <a:latin typeface="Calibri" pitchFamily="34" charset="0"/>
                <a:ea typeface="Times New Roman" pitchFamily="18" charset="0"/>
                <a:cs typeface="Times New Roman" pitchFamily="18" charset="0"/>
              </a:rPr>
              <a:t>) ile merkezi bir noktadan kontrolünün yapılarak çalışma ortamlarına giriş kontrolünün sağlanması ve gereksiz girişlerin engellenmesi.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tr-TR" sz="2800" b="1" i="0" u="none" strike="noStrike" cap="none" normalizeH="0" baseline="0" dirty="0">
                <a:ln>
                  <a:noFill/>
                </a:ln>
                <a:solidFill>
                  <a:srgbClr val="0070C0"/>
                </a:solidFill>
                <a:effectLst/>
                <a:latin typeface="Calibri" pitchFamily="34" charset="0"/>
                <a:ea typeface="Times New Roman" pitchFamily="18" charset="0"/>
                <a:cs typeface="Times New Roman" pitchFamily="18" charset="0"/>
              </a:rPr>
              <a:t>Sadece tanımlanmış kullanıcıların izni ile giriş ve çıkışların yapılmasının sağlanması.</a:t>
            </a:r>
            <a:endParaRPr kumimoji="0" lang="tr-TR" sz="2800" b="1" i="0" u="none" strike="noStrike" cap="none" normalizeH="0" baseline="0" dirty="0">
              <a:ln>
                <a:noFill/>
              </a:ln>
              <a:solidFill>
                <a:srgbClr val="0070C0"/>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1285852" y="1071546"/>
            <a:ext cx="711508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tr-T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Projenin konusu?</a:t>
            </a:r>
          </a:p>
        </p:txBody>
      </p:sp>
      <p:sp>
        <p:nvSpPr>
          <p:cNvPr id="5" name="4 Dikdörtgen"/>
          <p:cNvSpPr/>
          <p:nvPr/>
        </p:nvSpPr>
        <p:spPr>
          <a:xfrm>
            <a:off x="928662" y="2551837"/>
            <a:ext cx="7215238" cy="3416320"/>
          </a:xfrm>
          <a:prstGeom prst="rect">
            <a:avLst/>
          </a:prstGeom>
        </p:spPr>
        <p:txBody>
          <a:bodyPr wrap="square">
            <a:spAutoFit/>
          </a:bodyPr>
          <a:lstStyle/>
          <a:p>
            <a:pPr marL="285750" indent="-285750">
              <a:buFont typeface="Arial" pitchFamily="34" charset="0"/>
              <a:buChar char="•"/>
            </a:pPr>
            <a:r>
              <a:rPr lang="tr-TR" sz="2400" b="1" dirty="0">
                <a:solidFill>
                  <a:srgbClr val="0070C0"/>
                </a:solidFill>
              </a:rPr>
              <a:t>RFID (</a:t>
            </a:r>
            <a:r>
              <a:rPr lang="tr-TR" sz="2400" b="1" dirty="0" err="1">
                <a:solidFill>
                  <a:srgbClr val="0070C0"/>
                </a:solidFill>
              </a:rPr>
              <a:t>Radio</a:t>
            </a:r>
            <a:r>
              <a:rPr lang="tr-TR" sz="2400" b="1" dirty="0">
                <a:solidFill>
                  <a:srgbClr val="0070C0"/>
                </a:solidFill>
              </a:rPr>
              <a:t> </a:t>
            </a:r>
            <a:r>
              <a:rPr lang="tr-TR" sz="2400" b="1" dirty="0" err="1">
                <a:solidFill>
                  <a:srgbClr val="0070C0"/>
                </a:solidFill>
              </a:rPr>
              <a:t>Frequency</a:t>
            </a:r>
            <a:r>
              <a:rPr lang="tr-TR" sz="2400" b="1" dirty="0">
                <a:solidFill>
                  <a:srgbClr val="0070C0"/>
                </a:solidFill>
              </a:rPr>
              <a:t> </a:t>
            </a:r>
            <a:r>
              <a:rPr lang="tr-TR" sz="2400" b="1" dirty="0" err="1">
                <a:solidFill>
                  <a:srgbClr val="0070C0"/>
                </a:solidFill>
              </a:rPr>
              <a:t>İdentification</a:t>
            </a:r>
            <a:r>
              <a:rPr lang="tr-TR" sz="2400" b="1" dirty="0">
                <a:solidFill>
                  <a:srgbClr val="0070C0"/>
                </a:solidFill>
              </a:rPr>
              <a:t>).</a:t>
            </a:r>
          </a:p>
          <a:p>
            <a:pPr marL="285750" indent="-285750">
              <a:buFont typeface="Arial" pitchFamily="34" charset="0"/>
              <a:buChar char="•"/>
            </a:pPr>
            <a:r>
              <a:rPr lang="tr-TR" sz="2400" b="1" dirty="0" err="1">
                <a:solidFill>
                  <a:srgbClr val="0070C0"/>
                </a:solidFill>
              </a:rPr>
              <a:t>Mikrodenetleyiciler</a:t>
            </a:r>
            <a:r>
              <a:rPr lang="tr-TR" sz="2400" b="1" dirty="0">
                <a:solidFill>
                  <a:srgbClr val="0070C0"/>
                </a:solidFill>
              </a:rPr>
              <a:t>.</a:t>
            </a:r>
          </a:p>
          <a:p>
            <a:pPr marL="285750" indent="-285750">
              <a:buFont typeface="Arial" pitchFamily="34" charset="0"/>
              <a:buChar char="•"/>
            </a:pPr>
            <a:r>
              <a:rPr lang="tr-TR" sz="2400" b="1" dirty="0">
                <a:solidFill>
                  <a:srgbClr val="0070C0"/>
                </a:solidFill>
              </a:rPr>
              <a:t>RFID okuyucular.</a:t>
            </a:r>
          </a:p>
          <a:p>
            <a:pPr marL="285750" indent="-285750">
              <a:buFont typeface="Arial" pitchFamily="34" charset="0"/>
              <a:buChar char="•"/>
            </a:pPr>
            <a:r>
              <a:rPr lang="tr-TR" sz="2400" b="1" dirty="0">
                <a:solidFill>
                  <a:srgbClr val="0070C0"/>
                </a:solidFill>
              </a:rPr>
              <a:t>Kapı mekanik sistemleri.</a:t>
            </a:r>
          </a:p>
          <a:p>
            <a:pPr marL="285750" indent="-285750">
              <a:buFont typeface="Arial" pitchFamily="34" charset="0"/>
              <a:buChar char="•"/>
            </a:pPr>
            <a:r>
              <a:rPr lang="tr-TR" sz="2400" b="1" dirty="0">
                <a:solidFill>
                  <a:srgbClr val="0070C0"/>
                </a:solidFill>
              </a:rPr>
              <a:t>MOSFET sürücü devreleri.</a:t>
            </a:r>
          </a:p>
          <a:p>
            <a:pPr marL="285750" indent="-285750">
              <a:buFont typeface="Arial" pitchFamily="34" charset="0"/>
              <a:buChar char="•"/>
            </a:pPr>
            <a:r>
              <a:rPr lang="tr-TR" sz="2400" b="1" dirty="0">
                <a:solidFill>
                  <a:srgbClr val="0070C0"/>
                </a:solidFill>
              </a:rPr>
              <a:t>Grafik LCD’ler (GLCD).</a:t>
            </a:r>
          </a:p>
          <a:p>
            <a:pPr marL="285750" indent="-285750">
              <a:buFont typeface="Arial" pitchFamily="34" charset="0"/>
              <a:buChar char="•"/>
            </a:pPr>
            <a:r>
              <a:rPr lang="tr-TR" sz="2400" b="1" dirty="0" err="1">
                <a:solidFill>
                  <a:srgbClr val="0070C0"/>
                </a:solidFill>
              </a:rPr>
              <a:t>Mikrodenetleyici</a:t>
            </a:r>
            <a:r>
              <a:rPr lang="tr-TR" sz="2400" b="1" dirty="0">
                <a:solidFill>
                  <a:srgbClr val="0070C0"/>
                </a:solidFill>
              </a:rPr>
              <a:t> yazılım dilleri ve programlama.</a:t>
            </a:r>
          </a:p>
          <a:p>
            <a:pPr marL="285750" indent="-285750">
              <a:buFont typeface="Arial" pitchFamily="34" charset="0"/>
              <a:buChar char="•"/>
            </a:pPr>
            <a:r>
              <a:rPr lang="tr-TR" sz="2400" b="1" dirty="0">
                <a:solidFill>
                  <a:srgbClr val="0070C0"/>
                </a:solidFill>
              </a:rPr>
              <a:t>PCB yapım teknikleri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107504" y="826292"/>
            <a:ext cx="9036496" cy="769441"/>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tr-TR" sz="4400" b="1" cap="all" spc="0"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Projenİn</a:t>
            </a:r>
            <a:r>
              <a:rPr lang="tr-TR"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tr-TR" sz="4400" b="1" cap="all" spc="0"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süresİ</a:t>
            </a:r>
            <a:r>
              <a:rPr lang="tr-TR"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ve </a:t>
            </a:r>
            <a:r>
              <a:rPr lang="tr-TR" sz="4400" b="1" cap="all" spc="0"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malİyeti</a:t>
            </a:r>
            <a:endParaRPr lang="tr-TR"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4 Metin kutusu"/>
          <p:cNvSpPr txBox="1"/>
          <p:nvPr/>
        </p:nvSpPr>
        <p:spPr>
          <a:xfrm>
            <a:off x="910976" y="1772816"/>
            <a:ext cx="7429552" cy="5201424"/>
          </a:xfrm>
          <a:prstGeom prst="rect">
            <a:avLst/>
          </a:prstGeom>
          <a:noFill/>
        </p:spPr>
        <p:txBody>
          <a:bodyPr wrap="square" rtlCol="0">
            <a:spAutoFit/>
          </a:bodyPr>
          <a:lstStyle/>
          <a:p>
            <a:r>
              <a:rPr lang="tr-TR" sz="2000" b="1" u="sng" dirty="0">
                <a:solidFill>
                  <a:srgbClr val="0070C0"/>
                </a:solidFill>
                <a:latin typeface="Sylfaen" pitchFamily="18" charset="0"/>
              </a:rPr>
              <a:t>Projenin süresi :  </a:t>
            </a:r>
            <a:r>
              <a:rPr lang="tr-TR" b="1" dirty="0">
                <a:solidFill>
                  <a:srgbClr val="0070C0"/>
                </a:solidFill>
                <a:latin typeface="Sylfaen" pitchFamily="18" charset="0"/>
              </a:rPr>
              <a:t>Bir ay (Malzeme temini + Tasarım + Kurulum)</a:t>
            </a:r>
          </a:p>
          <a:p>
            <a:endParaRPr lang="tr-TR" b="1" u="sng" dirty="0">
              <a:solidFill>
                <a:srgbClr val="0070C0"/>
              </a:solidFill>
              <a:latin typeface="Sylfaen" pitchFamily="18" charset="0"/>
            </a:endParaRPr>
          </a:p>
          <a:p>
            <a:r>
              <a:rPr lang="tr-TR" b="1" u="sng" dirty="0">
                <a:solidFill>
                  <a:srgbClr val="0070C0"/>
                </a:solidFill>
                <a:latin typeface="Sylfaen" pitchFamily="18" charset="0"/>
              </a:rPr>
              <a:t>Projenin Maliyeti :      </a:t>
            </a:r>
            <a:r>
              <a:rPr lang="tr-TR" b="1" dirty="0">
                <a:solidFill>
                  <a:srgbClr val="0070C0"/>
                </a:solidFill>
                <a:latin typeface="Sylfaen" pitchFamily="18" charset="0"/>
              </a:rPr>
              <a:t>Elektronik Devre                                       170 TL</a:t>
            </a:r>
          </a:p>
          <a:p>
            <a:r>
              <a:rPr lang="tr-TR" b="1" dirty="0">
                <a:solidFill>
                  <a:srgbClr val="0070C0"/>
                </a:solidFill>
                <a:latin typeface="Sylfaen" pitchFamily="18" charset="0"/>
              </a:rPr>
              <a:t>                                      Her kapı için                                              35   TL</a:t>
            </a:r>
          </a:p>
          <a:p>
            <a:r>
              <a:rPr lang="tr-TR" b="1" dirty="0">
                <a:solidFill>
                  <a:srgbClr val="0070C0"/>
                </a:solidFill>
                <a:latin typeface="Sylfaen" pitchFamily="18" charset="0"/>
              </a:rPr>
              <a:t>                                      Her kart için                                               5,25 TL</a:t>
            </a:r>
          </a:p>
          <a:p>
            <a:r>
              <a:rPr lang="tr-TR" b="1" dirty="0">
                <a:solidFill>
                  <a:srgbClr val="FF0000"/>
                </a:solidFill>
                <a:latin typeface="Sylfaen" pitchFamily="18" charset="0"/>
              </a:rPr>
              <a:t>10 Kapı ve 10 kullanıcı için ;</a:t>
            </a:r>
          </a:p>
          <a:p>
            <a:r>
              <a:rPr lang="tr-TR" b="1" dirty="0">
                <a:solidFill>
                  <a:srgbClr val="0070C0"/>
                </a:solidFill>
                <a:latin typeface="Sylfaen" pitchFamily="18" charset="0"/>
              </a:rPr>
              <a:t>170 + 35 . 10 + 10 . 5,25 = 170 + 350 + 52,5</a:t>
            </a:r>
          </a:p>
          <a:p>
            <a:r>
              <a:rPr lang="tr-TR" b="1" dirty="0">
                <a:solidFill>
                  <a:srgbClr val="0070C0"/>
                </a:solidFill>
                <a:latin typeface="Sylfaen" pitchFamily="18" charset="0"/>
              </a:rPr>
              <a:t>                                            = </a:t>
            </a:r>
            <a:r>
              <a:rPr lang="tr-TR" sz="2400" b="1" i="1" dirty="0">
                <a:solidFill>
                  <a:srgbClr val="FF0000"/>
                </a:solidFill>
                <a:latin typeface="Sylfaen" pitchFamily="18" charset="0"/>
              </a:rPr>
              <a:t>572,5 TL </a:t>
            </a:r>
          </a:p>
          <a:p>
            <a:r>
              <a:rPr lang="tr-TR" sz="2400" b="1" i="1" u="sng" dirty="0">
                <a:solidFill>
                  <a:srgbClr val="FF0000"/>
                </a:solidFill>
                <a:latin typeface="Sylfaen" pitchFamily="18" charset="0"/>
              </a:rPr>
              <a:t>Not:  </a:t>
            </a:r>
            <a:r>
              <a:rPr lang="tr-TR" b="1" dirty="0">
                <a:solidFill>
                  <a:srgbClr val="0070C0"/>
                </a:solidFill>
                <a:latin typeface="Sylfaen" pitchFamily="18" charset="0"/>
              </a:rPr>
              <a:t>Bütün malzemeler 1 adet  alındığındaki maliyet değeridir. 100 ve üzeri alımlarda maliyet  %50 ye varan oranlarda azalır.</a:t>
            </a:r>
          </a:p>
          <a:p>
            <a:endParaRPr lang="tr-TR" b="1" dirty="0">
              <a:solidFill>
                <a:srgbClr val="0070C0"/>
              </a:solidFill>
              <a:latin typeface="Sylfaen" pitchFamily="18" charset="0"/>
            </a:endParaRPr>
          </a:p>
          <a:p>
            <a:r>
              <a:rPr lang="tr-TR" b="1" dirty="0">
                <a:solidFill>
                  <a:srgbClr val="FF0000"/>
                </a:solidFill>
                <a:latin typeface="Sylfaen" pitchFamily="18" charset="0"/>
              </a:rPr>
              <a:t>Tek kapı için ; </a:t>
            </a:r>
          </a:p>
          <a:p>
            <a:endParaRPr lang="tr-TR" b="1" dirty="0">
              <a:solidFill>
                <a:srgbClr val="0070C0"/>
              </a:solidFill>
              <a:latin typeface="Sylfaen" pitchFamily="18" charset="0"/>
            </a:endParaRPr>
          </a:p>
          <a:p>
            <a:r>
              <a:rPr lang="tr-TR" b="1" dirty="0">
                <a:solidFill>
                  <a:srgbClr val="0070C0"/>
                </a:solidFill>
                <a:latin typeface="Sylfaen" pitchFamily="18" charset="0"/>
              </a:rPr>
              <a:t>Elektronik Devre                             110 TL</a:t>
            </a:r>
          </a:p>
          <a:p>
            <a:r>
              <a:rPr lang="tr-TR" b="1" dirty="0">
                <a:solidFill>
                  <a:srgbClr val="0070C0"/>
                </a:solidFill>
                <a:latin typeface="Sylfaen" pitchFamily="18" charset="0"/>
              </a:rPr>
              <a:t>                     110 + 35 + 5,25 = </a:t>
            </a:r>
            <a:r>
              <a:rPr lang="tr-TR" sz="2400" b="1" i="1" dirty="0">
                <a:solidFill>
                  <a:srgbClr val="FF0000"/>
                </a:solidFill>
                <a:latin typeface="Sylfaen" pitchFamily="18" charset="0"/>
              </a:rPr>
              <a:t>150,25 TL    </a:t>
            </a:r>
          </a:p>
          <a:p>
            <a:r>
              <a:rPr lang="tr-TR" sz="2400" b="1" i="1" dirty="0">
                <a:solidFill>
                  <a:srgbClr val="FF0000"/>
                </a:solidFill>
                <a:latin typeface="Sylfaen" pitchFamily="18" charset="0"/>
              </a:rPr>
              <a:t>10 kapı için 150,25*10 =1502,5 TL  </a:t>
            </a:r>
            <a:r>
              <a:rPr lang="tr-TR" sz="2400" b="1" i="1" u="sng" dirty="0">
                <a:effectLst>
                  <a:outerShdw blurRad="38100" dist="38100" dir="2700000" algn="tl">
                    <a:srgbClr val="000000">
                      <a:alpha val="43137"/>
                    </a:srgbClr>
                  </a:outerShdw>
                </a:effectLst>
                <a:latin typeface="Sylfaen" pitchFamily="18" charset="0"/>
              </a:rPr>
              <a:t>(yaklaşık 1/3  fark)</a:t>
            </a:r>
            <a:endParaRPr lang="tr-TR" b="1" i="1" u="sng" dirty="0">
              <a:effectLst>
                <a:outerShdw blurRad="38100" dist="38100" dir="2700000" algn="tl">
                  <a:srgbClr val="000000">
                    <a:alpha val="43137"/>
                  </a:srgbClr>
                </a:outerShdw>
              </a:effectLst>
              <a:latin typeface="Sylfaen" pitchFamily="18" charset="0"/>
            </a:endParaRPr>
          </a:p>
          <a:p>
            <a:endParaRPr lang="tr-TR" dirty="0"/>
          </a:p>
        </p:txBody>
      </p:sp>
      <p:sp>
        <p:nvSpPr>
          <p:cNvPr id="8" name="7 Sağ Ok"/>
          <p:cNvSpPr/>
          <p:nvPr/>
        </p:nvSpPr>
        <p:spPr>
          <a:xfrm>
            <a:off x="5364088" y="2564904"/>
            <a:ext cx="78581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Sağ Ok"/>
          <p:cNvSpPr/>
          <p:nvPr/>
        </p:nvSpPr>
        <p:spPr>
          <a:xfrm>
            <a:off x="5370358" y="2852936"/>
            <a:ext cx="78581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Sağ Ok"/>
          <p:cNvSpPr/>
          <p:nvPr/>
        </p:nvSpPr>
        <p:spPr>
          <a:xfrm>
            <a:off x="5370358" y="3140968"/>
            <a:ext cx="78581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Sağ Ok"/>
          <p:cNvSpPr/>
          <p:nvPr/>
        </p:nvSpPr>
        <p:spPr>
          <a:xfrm>
            <a:off x="3131840" y="5662958"/>
            <a:ext cx="78581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1259632" y="764704"/>
            <a:ext cx="3948965"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tr-TR"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Blok </a:t>
            </a:r>
            <a:r>
              <a:rPr lang="tr-TR" sz="4400" b="1" cap="all" spc="0"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ŞemasI</a:t>
            </a:r>
            <a:endParaRPr lang="tr-TR"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5 Akış Çizelgesi: Bağlayıcı"/>
          <p:cNvSpPr/>
          <p:nvPr/>
        </p:nvSpPr>
        <p:spPr>
          <a:xfrm>
            <a:off x="142844" y="2285992"/>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75" y="2060848"/>
            <a:ext cx="78200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83568" y="2060848"/>
            <a:ext cx="7920880" cy="3416320"/>
          </a:xfrm>
          <a:prstGeom prst="rect">
            <a:avLst/>
          </a:prstGeom>
        </p:spPr>
        <p:txBody>
          <a:bodyPr wrap="square">
            <a:spAutoFit/>
          </a:bodyPr>
          <a:lstStyle/>
          <a:p>
            <a:pPr algn="just"/>
            <a:r>
              <a:rPr lang="tr-TR" sz="2400" dirty="0"/>
              <a:t>	Sisteme ilk enerji verildiğinde Mikro denetleyici (MCU) gerekli olan ilk ayarları ve başlangıç ekranını </a:t>
            </a:r>
            <a:r>
              <a:rPr lang="tr-TR" sz="2400" dirty="0" err="1"/>
              <a:t>GLCD’ye</a:t>
            </a:r>
            <a:r>
              <a:rPr lang="tr-TR" sz="2400" dirty="0"/>
              <a:t> yükler. </a:t>
            </a:r>
          </a:p>
          <a:p>
            <a:pPr algn="just"/>
            <a:endParaRPr lang="tr-TR" sz="2400" dirty="0"/>
          </a:p>
          <a:p>
            <a:pPr algn="just"/>
            <a:r>
              <a:rPr lang="tr-TR" sz="2400" dirty="0"/>
              <a:t> 	Okulumuzun logosu ekrana geldiğinde sistem çalışmaya hazırdır. Kullanıcıdan kartı okutmasını yada butonlar üzerinden komut göndermesini bekler. </a:t>
            </a:r>
          </a:p>
          <a:p>
            <a:pPr algn="just"/>
            <a:endParaRPr lang="tr-TR" sz="2400" b="1" dirty="0"/>
          </a:p>
          <a:p>
            <a:pPr algn="just"/>
            <a:r>
              <a:rPr lang="tr-TR" sz="2400" b="1" dirty="0"/>
              <a:t>	Üç durum söz konusudur   :</a:t>
            </a:r>
          </a:p>
        </p:txBody>
      </p:sp>
      <p:sp>
        <p:nvSpPr>
          <p:cNvPr id="7" name="3 Dikdörtgen"/>
          <p:cNvSpPr/>
          <p:nvPr/>
        </p:nvSpPr>
        <p:spPr>
          <a:xfrm>
            <a:off x="1163680" y="764704"/>
            <a:ext cx="4140877"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tr-TR" sz="4400" b="1" cap="all" spc="0"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Çalişmasi</a:t>
            </a:r>
            <a:r>
              <a:rPr lang="tr-TR"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311050" y="1309410"/>
            <a:ext cx="8606760" cy="49552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tr-TR" sz="2800" b="1" dirty="0"/>
              <a:t>Birinci Durum	:  </a:t>
            </a:r>
          </a:p>
          <a:p>
            <a:pPr lvl="0"/>
            <a:r>
              <a:rPr lang="tr-TR" dirty="0"/>
              <a:t>	</a:t>
            </a:r>
            <a:r>
              <a:rPr lang="tr-TR" sz="2400" b="1" dirty="0"/>
              <a:t>Kullanıcı kartını okutursa;</a:t>
            </a:r>
          </a:p>
          <a:p>
            <a:pPr lvl="0"/>
            <a:endParaRPr lang="tr-TR" sz="2400" b="1" dirty="0"/>
          </a:p>
          <a:p>
            <a:pPr algn="just"/>
            <a:r>
              <a:rPr lang="tr-TR" dirty="0"/>
              <a:t>	</a:t>
            </a:r>
            <a:r>
              <a:rPr lang="tr-TR" sz="2400" dirty="0"/>
              <a:t>RFID okuyucu karttan okuduğu kart bilgisini (13 Bayt) MCU’ ya gönderir. MCU bu bilgiyi alır bellekte tanımlı olan kart bilgileriyle karşılaştırır. Uygun bilgi mevcutsa eşleştirilmiş kullanıcı ismini ekrana gönderir ve kapı kontrol menüsünü ekrana getirir. </a:t>
            </a:r>
          </a:p>
          <a:p>
            <a:pPr algn="just"/>
            <a:r>
              <a:rPr lang="tr-TR" sz="2400" dirty="0"/>
              <a:t>	</a:t>
            </a:r>
          </a:p>
          <a:p>
            <a:pPr algn="just"/>
            <a:r>
              <a:rPr lang="tr-TR" sz="2400" dirty="0"/>
              <a:t>	Kullanıcı bu menüden yukarı-aşağı butonlarını kullanarak açmak istediği kapıyı seçer ve onay butonuyla seçtiği kapıyı açar ve sistem yeniden başlayarak logoyu yükler ve giriş bekler.</a:t>
            </a:r>
            <a:r>
              <a:rPr kumimoji="0" lang="tr-TR" sz="2400" b="1" i="0" u="none" strike="noStrike" cap="none" normalizeH="0" baseline="0" dirty="0">
                <a:ln>
                  <a:noFill/>
                </a:ln>
                <a:solidFill>
                  <a:srgbClr val="0070C0"/>
                </a:solidFill>
                <a:effectLst/>
                <a:latin typeface="Calibri" pitchFamily="34" charset="0"/>
                <a:ea typeface="Times New Roman" pitchFamily="18" charset="0"/>
                <a:cs typeface="Calibri" pitchFamily="34" charset="0"/>
              </a:rPr>
              <a:t> </a:t>
            </a:r>
            <a:endParaRPr kumimoji="0" lang="tr-TR" sz="2400" b="1" i="0" u="none" strike="noStrike" cap="none" normalizeH="0" baseline="0" dirty="0">
              <a:ln>
                <a:noFill/>
              </a:ln>
              <a:solidFill>
                <a:srgbClr val="0070C0"/>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11050" y="1484784"/>
            <a:ext cx="8606760" cy="34470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tr-TR" sz="2800" b="1" dirty="0"/>
              <a:t>İkinci Durum	:  </a:t>
            </a:r>
          </a:p>
          <a:p>
            <a:pPr lvl="0"/>
            <a:endParaRPr lang="tr-TR" sz="2800" b="1" dirty="0"/>
          </a:p>
          <a:p>
            <a:pPr lvl="0"/>
            <a:r>
              <a:rPr lang="tr-TR" dirty="0"/>
              <a:t>	</a:t>
            </a:r>
            <a:r>
              <a:rPr lang="tr-TR" sz="2400" b="1" dirty="0"/>
              <a:t>Kullanıcı kartını okutmadan onay butonuna 	basarsa;</a:t>
            </a:r>
          </a:p>
          <a:p>
            <a:pPr algn="just"/>
            <a:r>
              <a:rPr lang="tr-TR" dirty="0"/>
              <a:t>	</a:t>
            </a:r>
          </a:p>
          <a:p>
            <a:pPr algn="just"/>
            <a:r>
              <a:rPr lang="tr-TR" sz="2400" dirty="0"/>
              <a:t>	Bu durumda sistem hakkında bilgilendirme ekranı yüklenir ve kullanıcıdan butonları basması beklenir. Burada sol ve sağ tuşları görev alan öğrenciler hakkında yukarı ve aşağı tuşları ise öğretmenler hakkında bilgi vermektedir. </a:t>
            </a:r>
            <a:endParaRPr kumimoji="0" lang="tr-TR" sz="2400" b="1" i="0" u="none" strike="noStrike" cap="none" normalizeH="0" baseline="0" dirty="0">
              <a:ln>
                <a:noFill/>
              </a:ln>
              <a:solidFill>
                <a:srgbClr val="0070C0"/>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83568" y="1412776"/>
            <a:ext cx="8016374" cy="4585871"/>
          </a:xfrm>
          <a:prstGeom prst="rect">
            <a:avLst/>
          </a:prstGeom>
        </p:spPr>
        <p:txBody>
          <a:bodyPr wrap="square">
            <a:spAutoFit/>
          </a:bodyPr>
          <a:lstStyle/>
          <a:p>
            <a:pPr lvl="0"/>
            <a:r>
              <a:rPr lang="tr-TR" sz="3200" b="1" dirty="0"/>
              <a:t>Üçüncü Durum:</a:t>
            </a:r>
            <a:r>
              <a:rPr lang="tr-TR" sz="2400" b="1" dirty="0"/>
              <a:t>	 </a:t>
            </a:r>
          </a:p>
          <a:p>
            <a:pPr lvl="0"/>
            <a:r>
              <a:rPr lang="tr-TR" sz="2400" b="1" dirty="0"/>
              <a:t>	Sistem bilgisayara bağlanırsa;</a:t>
            </a:r>
          </a:p>
          <a:p>
            <a:pPr lvl="0"/>
            <a:endParaRPr lang="tr-TR" sz="2000" b="1" dirty="0"/>
          </a:p>
          <a:p>
            <a:pPr algn="just"/>
            <a:r>
              <a:rPr lang="tr-TR" dirty="0"/>
              <a:t>	</a:t>
            </a:r>
            <a:r>
              <a:rPr lang="tr-TR" sz="2400" dirty="0"/>
              <a:t>Bu durum sistemin bazı ayarlarının yapılması ve yeni Kart-kullanıcısı eklemek için kullanır. PC’ deki kontrol programı ile;</a:t>
            </a:r>
          </a:p>
          <a:p>
            <a:pPr marL="285750" lvl="0" indent="-285750" algn="just">
              <a:buFont typeface="Arial" pitchFamily="34" charset="0"/>
              <a:buChar char="•"/>
            </a:pPr>
            <a:endParaRPr lang="tr-TR" sz="2400" dirty="0"/>
          </a:p>
          <a:p>
            <a:pPr marL="285750" lvl="0" indent="-285750" algn="just">
              <a:buFont typeface="Arial" pitchFamily="34" charset="0"/>
              <a:buChar char="•"/>
            </a:pPr>
            <a:r>
              <a:rPr lang="tr-TR" sz="2400" dirty="0"/>
              <a:t>Kapı isimleri değiştirilebilir.</a:t>
            </a:r>
          </a:p>
          <a:p>
            <a:pPr marL="285750" lvl="0" indent="-285750" algn="just">
              <a:buFont typeface="Arial" pitchFamily="34" charset="0"/>
              <a:buChar char="•"/>
            </a:pPr>
            <a:r>
              <a:rPr lang="tr-TR" sz="2400" dirty="0"/>
              <a:t>Kullanıcı tanımlamaları değiştirilebilir.</a:t>
            </a:r>
          </a:p>
          <a:p>
            <a:pPr marL="285750" lvl="0" indent="-285750" algn="just">
              <a:buFont typeface="Arial" pitchFamily="34" charset="0"/>
              <a:buChar char="•"/>
            </a:pPr>
            <a:r>
              <a:rPr lang="tr-TR" sz="2400" dirty="0"/>
              <a:t>İleri uygulamalar için kullanıcıların kapıları açma ve kapama tarih-zaman bilgileri incelenebilir. </a:t>
            </a:r>
          </a:p>
          <a:p>
            <a:pPr marL="285750" lvl="0" indent="-285750" algn="just">
              <a:buFont typeface="Arial" pitchFamily="34" charset="0"/>
              <a:buChar char="•"/>
            </a:pPr>
            <a:r>
              <a:rPr lang="tr-TR" sz="2400" dirty="0"/>
              <a:t>Ekran koruyucusu süresi değiştirilebilir.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378</TotalTime>
  <Words>224</Words>
  <Application>Microsoft Office PowerPoint</Application>
  <PresentationFormat>Ekran Gösterisi (4:3)</PresentationFormat>
  <Paragraphs>77</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Calibri</vt:lpstr>
      <vt:lpstr>Constantia</vt:lpstr>
      <vt:lpstr>Sylfaen</vt:lpstr>
      <vt:lpstr>Wingdings 2</vt:lpstr>
      <vt:lpstr>Akış</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cs</dc:creator>
  <cp:lastModifiedBy>ilyas</cp:lastModifiedBy>
  <cp:revision>32</cp:revision>
  <dcterms:created xsi:type="dcterms:W3CDTF">2012-05-19T18:29:14Z</dcterms:created>
  <dcterms:modified xsi:type="dcterms:W3CDTF">2021-06-13T10:49:08Z</dcterms:modified>
</cp:coreProperties>
</file>