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2" r:id="rId5"/>
    <p:sldId id="263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8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C4E5-4F9D-42DD-BFB1-4B17421AE7AE}" type="datetimeFigureOut">
              <a:rPr lang="tr-TR" smtClean="0"/>
              <a:t>19.6.2021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D9A0-7A4D-40D1-9E89-1E8BE4A090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21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0D9A0-7A4D-40D1-9E89-1E8BE4A090D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9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57689"/>
            <a:ext cx="56521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3600" dirty="0"/>
              <a:t> </a:t>
            </a:r>
            <a:r>
              <a:rPr lang="tr-TR" sz="4000" b="1" dirty="0"/>
              <a:t>Elektriği Algılayan </a:t>
            </a:r>
          </a:p>
          <a:p>
            <a:pPr algn="ctr"/>
            <a:r>
              <a:rPr lang="tr-TR" sz="4000" b="1" dirty="0"/>
              <a:t>Akıllı Kask 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TÜRKİYE BİLİMSEL ve TEKNOLOJİK ARAŞTIRMA KURU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956"/>
            <a:ext cx="864096" cy="11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139952" y="779328"/>
            <a:ext cx="4953000" cy="2327275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tr-TR" dirty="0"/>
          </a:p>
          <a:p>
            <a:pPr>
              <a:buFont typeface="Arial" charset="0"/>
              <a:buNone/>
              <a:defRPr/>
            </a:pPr>
            <a:endParaRPr lang="tr-TR" sz="2300" b="1" dirty="0"/>
          </a:p>
          <a:p>
            <a:pPr algn="ctr">
              <a:buFont typeface="Arial" charset="0"/>
              <a:buNone/>
              <a:defRPr/>
            </a:pPr>
            <a:r>
              <a:rPr lang="tr-TR" sz="3600" b="1" dirty="0">
                <a:latin typeface="Sylfaen" panose="010A0502050306030303" pitchFamily="18" charset="0"/>
              </a:rPr>
              <a:t>47. ORTAÖĞRETİM ÖĞRENCİLERİ </a:t>
            </a:r>
          </a:p>
          <a:p>
            <a:pPr algn="ctr">
              <a:buFont typeface="Arial" charset="0"/>
              <a:buNone/>
              <a:defRPr/>
            </a:pPr>
            <a:r>
              <a:rPr lang="tr-TR" sz="3600" b="1" dirty="0">
                <a:latin typeface="Sylfaen" panose="010A0502050306030303" pitchFamily="18" charset="0"/>
              </a:rPr>
              <a:t>ARAŞTIRMA PROJELERİ </a:t>
            </a:r>
          </a:p>
          <a:p>
            <a:pPr algn="ctr">
              <a:buFont typeface="Arial" charset="0"/>
              <a:buNone/>
              <a:defRPr/>
            </a:pPr>
            <a:r>
              <a:rPr lang="tr-TR" sz="3600" b="1" dirty="0">
                <a:latin typeface="Sylfaen" panose="010A0502050306030303" pitchFamily="18" charset="0"/>
              </a:rPr>
              <a:t>YARIŞMASI </a:t>
            </a:r>
          </a:p>
          <a:p>
            <a:pPr algn="ctr">
              <a:buFont typeface="Arial" charset="0"/>
              <a:buNone/>
              <a:defRPr/>
            </a:pPr>
            <a:r>
              <a:rPr lang="tr-TR" sz="3600" b="1" dirty="0">
                <a:latin typeface="Sylfaen" panose="010A0502050306030303" pitchFamily="18" charset="0"/>
              </a:rPr>
              <a:t>       -2016- </a:t>
            </a:r>
            <a:r>
              <a:rPr lang="tr-TR" b="1" dirty="0"/>
              <a:t>	</a:t>
            </a:r>
          </a:p>
          <a:p>
            <a:pPr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0648"/>
            <a:ext cx="6912768" cy="3976862"/>
          </a:xfrm>
          <a:prstGeom prst="rect">
            <a:avLst/>
          </a:prstGeom>
        </p:spPr>
      </p:pic>
      <p:sp>
        <p:nvSpPr>
          <p:cNvPr id="5" name="Unvan 1"/>
          <p:cNvSpPr txBox="1">
            <a:spLocks/>
          </p:cNvSpPr>
          <p:nvPr/>
        </p:nvSpPr>
        <p:spPr>
          <a:xfrm rot="16694719">
            <a:off x="-1909098" y="1839617"/>
            <a:ext cx="5152173" cy="1257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tr-TR" sz="3600" dirty="0"/>
              <a:t>Yöntem ve Teknikler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305899"/>
            <a:ext cx="3816424" cy="25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95573" y="2719461"/>
            <a:ext cx="75713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Yaptığımız araştırmalarda bu çalışmanın </a:t>
            </a:r>
          </a:p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benzerleri farklı anten tipleri ile de yapılmıştır.</a:t>
            </a:r>
          </a:p>
          <a:p>
            <a:pPr marL="0" indent="0">
              <a:buNone/>
            </a:pPr>
            <a:endParaRPr lang="tr-TR" sz="2800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Bu uygulamalarda anten çıkışındaki sinyal önce </a:t>
            </a:r>
          </a:p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yükseltilmiş daha sonra ise aktif </a:t>
            </a:r>
          </a:p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filtrelere uygulanmış ve arzu edilen değer </a:t>
            </a:r>
          </a:p>
          <a:p>
            <a:pPr marL="0" indent="0">
              <a:buNone/>
            </a:pPr>
            <a:r>
              <a:rPr lang="tr-TR" sz="2800" dirty="0">
                <a:latin typeface="Sylfaen" panose="010A0502050306030303" pitchFamily="18" charset="0"/>
              </a:rPr>
              <a:t>elde edilerek diğer devrelere gönderilmiştir.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5760640" cy="2181213"/>
          </a:xfrm>
          <a:prstGeom prst="rect">
            <a:avLst/>
          </a:prstGeom>
        </p:spPr>
      </p:pic>
      <p:sp>
        <p:nvSpPr>
          <p:cNvPr id="6" name="Unvan 1"/>
          <p:cNvSpPr txBox="1">
            <a:spLocks/>
          </p:cNvSpPr>
          <p:nvPr/>
        </p:nvSpPr>
        <p:spPr>
          <a:xfrm rot="16694719">
            <a:off x="-1837091" y="1916070"/>
            <a:ext cx="5152173" cy="1257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tr-TR" sz="3600" dirty="0"/>
              <a:t>Yöntem ve Teknikler</a:t>
            </a:r>
          </a:p>
        </p:txBody>
      </p:sp>
    </p:spTree>
    <p:extLst>
      <p:ext uri="{BB962C8B-B14F-4D97-AF65-F5344CB8AC3E}">
        <p14:creationId xmlns:p14="http://schemas.microsoft.com/office/powerpoint/2010/main" val="21901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 rot="16668463">
            <a:off x="-1757835" y="2250281"/>
            <a:ext cx="5009527" cy="603910"/>
          </a:xfrm>
        </p:spPr>
        <p:txBody>
          <a:bodyPr/>
          <a:lstStyle/>
          <a:p>
            <a:r>
              <a:rPr lang="tr-TR" sz="2800" i="1" dirty="0"/>
              <a:t>Devrenin Gerçekleştirilmesi 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5" y="464004"/>
            <a:ext cx="7235724" cy="208823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619672" y="3089641"/>
            <a:ext cx="72357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Mikrodenetleyici Seçimi </a:t>
            </a:r>
          </a:p>
          <a:p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Arduino açık kaynak kodlu taşınabilir bir platformdur. </a:t>
            </a:r>
          </a:p>
          <a:p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6 adet ADC (Analog dijital çevirici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pinleri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13 adet dijital giriş-çıkış </a:t>
            </a:r>
            <a:r>
              <a:rPr lang="tr-T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pinleri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ve bunlardan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6 tane PWM(Darbe genişlik modülasyonu)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9539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31" y="1484784"/>
            <a:ext cx="7589809" cy="3024336"/>
          </a:xfrm>
          <a:prstGeom prst="rect">
            <a:avLst/>
          </a:prstGeo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 rot="16668463">
            <a:off x="-1757835" y="2250281"/>
            <a:ext cx="5009527" cy="603910"/>
          </a:xfrm>
        </p:spPr>
        <p:txBody>
          <a:bodyPr/>
          <a:lstStyle/>
          <a:p>
            <a:r>
              <a:rPr lang="tr-TR" sz="2800" i="1" dirty="0"/>
              <a:t>Devrenin Gerçekleştirilmesi </a:t>
            </a:r>
            <a:endParaRPr lang="tr-TR" sz="2800" dirty="0"/>
          </a:p>
        </p:txBody>
      </p:sp>
      <p:sp>
        <p:nvSpPr>
          <p:cNvPr id="8" name="Sağ Köşeli Ayraç 7"/>
          <p:cNvSpPr/>
          <p:nvPr/>
        </p:nvSpPr>
        <p:spPr>
          <a:xfrm>
            <a:off x="1907704" y="1916832"/>
            <a:ext cx="288032" cy="93610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2051720" y="764704"/>
            <a:ext cx="792088" cy="1152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2848845" y="580038"/>
            <a:ext cx="165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EMF Algılayıcı</a:t>
            </a:r>
          </a:p>
        </p:txBody>
      </p:sp>
      <p:sp>
        <p:nvSpPr>
          <p:cNvPr id="14" name="Sağ Köşeli Ayraç 13"/>
          <p:cNvSpPr/>
          <p:nvPr/>
        </p:nvSpPr>
        <p:spPr>
          <a:xfrm rot="5400000">
            <a:off x="2793346" y="3384638"/>
            <a:ext cx="521156" cy="172780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2756670" y="4509120"/>
            <a:ext cx="594507" cy="419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2062262" y="4936517"/>
            <a:ext cx="30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Okuma Hassasiyet devresi</a:t>
            </a:r>
          </a:p>
        </p:txBody>
      </p:sp>
      <p:cxnSp>
        <p:nvCxnSpPr>
          <p:cNvPr id="19" name="Düz Ok Bağlayıcısı 18"/>
          <p:cNvCxnSpPr/>
          <p:nvPr/>
        </p:nvCxnSpPr>
        <p:spPr>
          <a:xfrm flipV="1">
            <a:off x="4752020" y="1065397"/>
            <a:ext cx="396044" cy="644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4899968" y="57074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Arduino</a:t>
            </a:r>
            <a:r>
              <a:rPr lang="tr-TR" dirty="0"/>
              <a:t> UNO</a:t>
            </a:r>
          </a:p>
        </p:txBody>
      </p:sp>
      <p:sp>
        <p:nvSpPr>
          <p:cNvPr id="22" name="Sağ Köşeli Ayraç 21"/>
          <p:cNvSpPr/>
          <p:nvPr/>
        </p:nvSpPr>
        <p:spPr>
          <a:xfrm rot="5400000">
            <a:off x="7191550" y="3333754"/>
            <a:ext cx="521156" cy="1727808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6123974" y="5208015"/>
            <a:ext cx="308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Uyarı devresi</a:t>
            </a:r>
          </a:p>
        </p:txBody>
      </p:sp>
      <p:cxnSp>
        <p:nvCxnSpPr>
          <p:cNvPr id="24" name="Düz Ok Bağlayıcısı 23"/>
          <p:cNvCxnSpPr/>
          <p:nvPr/>
        </p:nvCxnSpPr>
        <p:spPr>
          <a:xfrm flipH="1">
            <a:off x="7092280" y="4509119"/>
            <a:ext cx="277341" cy="7200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 animBg="1"/>
      <p:bldP spid="17" grpId="0"/>
      <p:bldP spid="21" grpId="0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16632"/>
            <a:ext cx="5176785" cy="6408712"/>
          </a:xfrm>
          <a:prstGeom prst="rect">
            <a:avLst/>
          </a:prstGeom>
        </p:spPr>
      </p:pic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 rot="16668463">
            <a:off x="-1757835" y="2250281"/>
            <a:ext cx="5009527" cy="603910"/>
          </a:xfrm>
        </p:spPr>
        <p:txBody>
          <a:bodyPr/>
          <a:lstStyle/>
          <a:p>
            <a:r>
              <a:rPr lang="tr-TR" sz="2800" i="1" dirty="0"/>
              <a:t>Devrenin Gerçekleştirilmesi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8567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75656" y="106515"/>
            <a:ext cx="6056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Okuma Hassasiyet Değerinin Ayarlanması </a:t>
            </a:r>
            <a:endParaRPr lang="tr-TR" sz="2400" dirty="0"/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 rot="16668463">
            <a:off x="-1757835" y="2250281"/>
            <a:ext cx="5009527" cy="603910"/>
          </a:xfrm>
        </p:spPr>
        <p:txBody>
          <a:bodyPr/>
          <a:lstStyle/>
          <a:p>
            <a:r>
              <a:rPr lang="tr-TR" sz="2800" i="1" dirty="0"/>
              <a:t>Devrenin Gerçekleştirilmesi </a:t>
            </a:r>
            <a:endParaRPr lang="tr-TR" sz="2800" dirty="0"/>
          </a:p>
        </p:txBody>
      </p:sp>
      <p:sp>
        <p:nvSpPr>
          <p:cNvPr id="2" name="Dikdörtgen 1"/>
          <p:cNvSpPr/>
          <p:nvPr/>
        </p:nvSpPr>
        <p:spPr>
          <a:xfrm>
            <a:off x="1665779" y="617884"/>
            <a:ext cx="7452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Sylfaen" pitchFamily="18" charset="0"/>
              </a:rPr>
              <a:t>Arduino ADC modülleri 10 bitlik okuma yapmaktadır.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665779" y="976691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Sylfaen" pitchFamily="18" charset="0"/>
              </a:rPr>
              <a:t>Adım Değeri=5V/1023=0,0048812V =</a:t>
            </a:r>
            <a:r>
              <a:rPr lang="tr-TR" sz="2000" b="1" dirty="0">
                <a:latin typeface="Sylfaen" pitchFamily="18" charset="0"/>
              </a:rPr>
              <a:t>4,887</a:t>
            </a:r>
            <a:r>
              <a:rPr lang="tr-TR" sz="2000" dirty="0">
                <a:latin typeface="Sylfaen" pitchFamily="18" charset="0"/>
              </a:rPr>
              <a:t> </a:t>
            </a:r>
            <a:r>
              <a:rPr lang="tr-TR" sz="2000" dirty="0" err="1">
                <a:latin typeface="Sylfaen" pitchFamily="18" charset="0"/>
              </a:rPr>
              <a:t>mV</a:t>
            </a:r>
            <a:r>
              <a:rPr lang="tr-TR" sz="2000" dirty="0">
                <a:latin typeface="Sylfaen" pitchFamily="18" charset="0"/>
              </a:rPr>
              <a:t>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09146" y="1403029"/>
            <a:ext cx="640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b="1" dirty="0">
                <a:latin typeface="Sylfaen" pitchFamily="18" charset="0"/>
              </a:rPr>
              <a:t>Okuma hassasiyet değerini oku.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b="1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b="1" dirty="0">
                <a:latin typeface="Sylfaen" pitchFamily="18" charset="0"/>
              </a:rPr>
              <a:t>Bu değeri 1-1000 arasına düzenle.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b="1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b="1" dirty="0">
                <a:latin typeface="Sylfaen" pitchFamily="18" charset="0"/>
              </a:rPr>
              <a:t>Hesaplanan anten geriliminin ortalama değerini okuma </a:t>
            </a:r>
          </a:p>
          <a:p>
            <a:r>
              <a:rPr lang="tr-TR" sz="2000" b="1" dirty="0">
                <a:latin typeface="Sylfaen" pitchFamily="18" charset="0"/>
              </a:rPr>
              <a:t>     hassasiyet değerine göre tekrar düzenle.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b="1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b="1" dirty="0">
                <a:latin typeface="Sylfaen" pitchFamily="18" charset="0"/>
              </a:rPr>
              <a:t>Yeni oluşan değeri </a:t>
            </a:r>
            <a:r>
              <a:rPr lang="tr-TR" sz="2000" b="1" dirty="0" err="1">
                <a:latin typeface="Sylfaen" pitchFamily="18" charset="0"/>
              </a:rPr>
              <a:t>arduino</a:t>
            </a:r>
            <a:r>
              <a:rPr lang="tr-TR" sz="2000" b="1" dirty="0">
                <a:latin typeface="Sylfaen" pitchFamily="18" charset="0"/>
              </a:rPr>
              <a:t> PWM çözünürlük değerine </a:t>
            </a:r>
          </a:p>
          <a:p>
            <a:r>
              <a:rPr lang="tr-TR" sz="2000" b="1" dirty="0">
                <a:latin typeface="Sylfaen" pitchFamily="18" charset="0"/>
              </a:rPr>
              <a:t>     göre tekrar düzenle</a:t>
            </a:r>
            <a:r>
              <a:rPr lang="tr-TR" dirty="0">
                <a:latin typeface="Sylfae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42" y="4336876"/>
            <a:ext cx="6115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5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5656" y="-27384"/>
            <a:ext cx="7092280" cy="864096"/>
          </a:xfrm>
        </p:spPr>
        <p:txBody>
          <a:bodyPr/>
          <a:lstStyle/>
          <a:p>
            <a:r>
              <a:rPr lang="tr-TR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Okuma Hassasiyet Değerinin Ayarlanması</a:t>
            </a:r>
            <a:br>
              <a:rPr lang="tr-TR" sz="2400" i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Uygulamalı Örnek:</a:t>
            </a:r>
            <a:endParaRPr lang="tr-TR" sz="3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98427"/>
            <a:ext cx="1770088" cy="115212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851920" y="836712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En büyük değeri, </a:t>
            </a:r>
          </a:p>
          <a:p>
            <a:r>
              <a:rPr lang="tr-TR" dirty="0"/>
              <a:t>   	</a:t>
            </a:r>
            <a:r>
              <a:rPr lang="tr-TR" dirty="0" err="1"/>
              <a:t>Vpp</a:t>
            </a:r>
            <a:r>
              <a:rPr lang="tr-TR" dirty="0"/>
              <a:t>=220mV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Vm=110mV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b="1" dirty="0">
                <a:sym typeface="Wingdings" panose="05000000000000000000" pitchFamily="2" charset="2"/>
              </a:rPr>
              <a:t>A</a:t>
            </a:r>
            <a:r>
              <a:rPr lang="tr-TR" b="1" dirty="0"/>
              <a:t>dc=22</a:t>
            </a:r>
          </a:p>
          <a:p>
            <a:r>
              <a:rPr lang="tr-TR" dirty="0"/>
              <a:t>En küçük değeri, </a:t>
            </a:r>
          </a:p>
          <a:p>
            <a:r>
              <a:rPr lang="tr-TR" dirty="0"/>
              <a:t>            </a:t>
            </a:r>
            <a:r>
              <a:rPr lang="tr-TR" dirty="0" err="1"/>
              <a:t>Vpp</a:t>
            </a:r>
            <a:r>
              <a:rPr lang="tr-TR" dirty="0"/>
              <a:t>=70mV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Vm=35mV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b="1" dirty="0"/>
              <a:t>Adc=7</a:t>
            </a:r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619672" y="22768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Bu değerleri 8 bit olan PWM çıkışlarına uygulasak </a:t>
            </a:r>
            <a:r>
              <a:rPr lang="tr-TR" dirty="0" err="1"/>
              <a:t>pine</a:t>
            </a:r>
            <a:r>
              <a:rPr lang="tr-TR" dirty="0"/>
              <a:t> bağlı led </a:t>
            </a:r>
          </a:p>
          <a:p>
            <a:r>
              <a:rPr lang="tr-TR" dirty="0"/>
              <a:t>bu değerlerle yanmaz.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1619672" y="299695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Okuma hassasiyet değeri [5-80] arası olduğuna göre;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constrain</a:t>
            </a:r>
            <a:r>
              <a:rPr lang="tr-TR" dirty="0"/>
              <a:t> (</a:t>
            </a:r>
            <a:r>
              <a:rPr lang="tr-TR" b="1" dirty="0"/>
              <a:t>7</a:t>
            </a:r>
            <a:r>
              <a:rPr lang="tr-TR" dirty="0"/>
              <a:t>,1,</a:t>
            </a:r>
            <a:r>
              <a:rPr lang="tr-TR" b="1" dirty="0"/>
              <a:t>5</a:t>
            </a:r>
            <a:r>
              <a:rPr lang="tr-TR" dirty="0"/>
              <a:t>);  //	</a:t>
            </a:r>
            <a:r>
              <a:rPr lang="tr-TR" b="1" dirty="0"/>
              <a:t>7-&gt;</a:t>
            </a:r>
            <a:r>
              <a:rPr lang="tr-TR" b="1" dirty="0" err="1"/>
              <a:t>min</a:t>
            </a:r>
            <a:r>
              <a:rPr lang="tr-TR" b="1" dirty="0"/>
              <a:t> </a:t>
            </a:r>
            <a:r>
              <a:rPr lang="tr-TR" b="1" dirty="0" err="1"/>
              <a:t>adc</a:t>
            </a:r>
            <a:r>
              <a:rPr lang="tr-TR" b="1" dirty="0"/>
              <a:t> değeri</a:t>
            </a:r>
          </a:p>
          <a:p>
            <a:r>
              <a:rPr lang="tr-TR" dirty="0"/>
              <a:t>	// işlem sonucu </a:t>
            </a:r>
            <a:r>
              <a:rPr lang="tr-TR" b="1" dirty="0"/>
              <a:t>5</a:t>
            </a:r>
            <a:r>
              <a:rPr lang="tr-TR" dirty="0"/>
              <a:t> çıkar.</a:t>
            </a:r>
          </a:p>
          <a:p>
            <a:r>
              <a:rPr lang="tr-TR" dirty="0"/>
              <a:t>	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b="1" dirty="0"/>
              <a:t>5</a:t>
            </a:r>
            <a:r>
              <a:rPr lang="tr-TR" dirty="0"/>
              <a:t>,1,</a:t>
            </a:r>
            <a:r>
              <a:rPr lang="tr-TR" b="1" dirty="0"/>
              <a:t>5</a:t>
            </a:r>
            <a:r>
              <a:rPr lang="tr-TR" dirty="0"/>
              <a:t>,1,255);</a:t>
            </a:r>
          </a:p>
          <a:p>
            <a:r>
              <a:rPr lang="tr-TR" dirty="0"/>
              <a:t>	//sonuç </a:t>
            </a:r>
            <a:r>
              <a:rPr lang="tr-TR" b="1" dirty="0"/>
              <a:t>255</a:t>
            </a:r>
            <a:r>
              <a:rPr lang="tr-TR" dirty="0"/>
              <a:t> yani %100 PWM </a:t>
            </a:r>
            <a:r>
              <a:rPr lang="tr-TR" dirty="0" err="1"/>
              <a:t>max</a:t>
            </a:r>
            <a:r>
              <a:rPr lang="tr-TR" dirty="0"/>
              <a:t> değeri olur.</a:t>
            </a:r>
          </a:p>
          <a:p>
            <a:endParaRPr lang="tr-TR" dirty="0"/>
          </a:p>
          <a:p>
            <a:r>
              <a:rPr lang="tr-TR" dirty="0"/>
              <a:t>	</a:t>
            </a:r>
            <a:r>
              <a:rPr lang="tr-TR" dirty="0" err="1"/>
              <a:t>constrain</a:t>
            </a:r>
            <a:r>
              <a:rPr lang="tr-TR" dirty="0"/>
              <a:t> (</a:t>
            </a:r>
            <a:r>
              <a:rPr lang="tr-TR" b="1" dirty="0"/>
              <a:t>22</a:t>
            </a:r>
            <a:r>
              <a:rPr lang="tr-TR" dirty="0"/>
              <a:t>,1,</a:t>
            </a:r>
            <a:r>
              <a:rPr lang="tr-TR" b="1" dirty="0"/>
              <a:t>80</a:t>
            </a:r>
            <a:r>
              <a:rPr lang="tr-TR" dirty="0"/>
              <a:t>);  //	</a:t>
            </a:r>
            <a:r>
              <a:rPr lang="tr-TR" b="1" dirty="0"/>
              <a:t>22-&gt;</a:t>
            </a:r>
            <a:r>
              <a:rPr lang="tr-TR" b="1" dirty="0" err="1"/>
              <a:t>max</a:t>
            </a:r>
            <a:r>
              <a:rPr lang="tr-TR" b="1" dirty="0"/>
              <a:t> </a:t>
            </a:r>
            <a:r>
              <a:rPr lang="tr-TR" b="1" dirty="0" err="1"/>
              <a:t>adc</a:t>
            </a:r>
            <a:r>
              <a:rPr lang="tr-TR" b="1" dirty="0"/>
              <a:t> değeri</a:t>
            </a:r>
          </a:p>
          <a:p>
            <a:r>
              <a:rPr lang="tr-TR" dirty="0"/>
              <a:t>	// işlem sonucu </a:t>
            </a:r>
            <a:r>
              <a:rPr lang="tr-TR" b="1" dirty="0"/>
              <a:t>22</a:t>
            </a:r>
            <a:r>
              <a:rPr lang="tr-TR" dirty="0"/>
              <a:t> çıkar.</a:t>
            </a:r>
          </a:p>
          <a:p>
            <a:r>
              <a:rPr lang="tr-TR" dirty="0"/>
              <a:t>	</a:t>
            </a:r>
            <a:r>
              <a:rPr lang="tr-TR" dirty="0" err="1"/>
              <a:t>map</a:t>
            </a:r>
            <a:r>
              <a:rPr lang="tr-TR" dirty="0"/>
              <a:t>(</a:t>
            </a:r>
            <a:r>
              <a:rPr lang="tr-TR" b="1" dirty="0"/>
              <a:t>22</a:t>
            </a:r>
            <a:r>
              <a:rPr lang="tr-TR" dirty="0"/>
              <a:t>,1,</a:t>
            </a:r>
            <a:r>
              <a:rPr lang="tr-TR" b="1" dirty="0"/>
              <a:t>80</a:t>
            </a:r>
            <a:r>
              <a:rPr lang="tr-TR" dirty="0"/>
              <a:t>,1,255);</a:t>
            </a:r>
          </a:p>
          <a:p>
            <a:r>
              <a:rPr lang="tr-TR" dirty="0"/>
              <a:t>	//sonuç </a:t>
            </a:r>
            <a:r>
              <a:rPr lang="tr-TR" b="1" dirty="0"/>
              <a:t>70</a:t>
            </a:r>
            <a:r>
              <a:rPr lang="tr-TR" dirty="0"/>
              <a:t> yani %27 PWM değeri olur.</a:t>
            </a:r>
          </a:p>
          <a:p>
            <a:r>
              <a:rPr lang="tr-TR" dirty="0"/>
              <a:t>Buna göre;</a:t>
            </a:r>
          </a:p>
          <a:p>
            <a:r>
              <a:rPr lang="tr-TR" dirty="0"/>
              <a:t>	</a:t>
            </a:r>
            <a:r>
              <a:rPr lang="tr-TR" b="1" dirty="0">
                <a:solidFill>
                  <a:srgbClr val="FF0000"/>
                </a:solidFill>
              </a:rPr>
              <a:t>   PWM</a:t>
            </a:r>
            <a:r>
              <a:rPr lang="tr-TR" b="1" dirty="0">
                <a:solidFill>
                  <a:srgbClr val="FF0000"/>
                </a:solidFill>
                <a:sym typeface="Wingdings" panose="05000000000000000000" pitchFamily="2" charset="2"/>
              </a:rPr>
              <a:t>%100-27 </a:t>
            </a:r>
            <a:r>
              <a:rPr lang="tr-TR" dirty="0">
                <a:sym typeface="Wingdings" panose="05000000000000000000" pitchFamily="2" charset="2"/>
              </a:rPr>
              <a:t>arasında değişmiştir.</a:t>
            </a:r>
            <a:endParaRPr lang="tr-TR" dirty="0"/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 rot="16668463">
            <a:off x="-1757835" y="2250281"/>
            <a:ext cx="5009527" cy="603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tr-TR" sz="2800" i="1"/>
              <a:t>Devrenin Gerçekleştirilmesi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74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43778"/>
            <a:ext cx="8100392" cy="603910"/>
          </a:xfrm>
        </p:spPr>
        <p:txBody>
          <a:bodyPr/>
          <a:lstStyle/>
          <a:p>
            <a:r>
              <a:rPr lang="tr-TR" sz="2400" dirty="0">
                <a:latin typeface="Sylfaen" pitchFamily="18" charset="0"/>
              </a:rPr>
              <a:t>Haberleşme Devresi 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 rot="16668463">
            <a:off x="-1757835" y="2250281"/>
            <a:ext cx="5009527" cy="603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tr-TR" sz="2800" i="1"/>
              <a:t>Devrenin Gerçekleştirilmesi </a:t>
            </a:r>
            <a:endParaRPr lang="tr-T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3103"/>
            <a:ext cx="4436446" cy="187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12750"/>
            <a:ext cx="53149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7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 rot="16710277">
            <a:off x="-1665134" y="2427779"/>
            <a:ext cx="474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Uygulama: Geliştirilen Sistemin Çalışması İle İlgili Deneyler 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547664" y="35187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i="1" dirty="0">
                <a:latin typeface="Sylfaen" pitchFamily="18" charset="0"/>
              </a:rPr>
              <a:t>Sabit Yük-Gerilimde Okuma Mesafesi Değişimi </a:t>
            </a:r>
            <a:endParaRPr lang="tr-TR" sz="2400" dirty="0">
              <a:latin typeface="Sylfae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850"/>
            <a:ext cx="5472608" cy="181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86495"/>
            <a:ext cx="4045843" cy="445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7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47664" y="158298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i="1" dirty="0"/>
              <a:t>Sabit Yük Değişken Gerilimde Okuma Mesafesi Değişimi </a:t>
            </a:r>
            <a:endParaRPr lang="tr-TR" sz="2000" dirty="0"/>
          </a:p>
        </p:txBody>
      </p:sp>
      <p:sp>
        <p:nvSpPr>
          <p:cNvPr id="5" name="Dikdörtgen 4"/>
          <p:cNvSpPr/>
          <p:nvPr/>
        </p:nvSpPr>
        <p:spPr>
          <a:xfrm rot="16710277">
            <a:off x="-1665134" y="2427779"/>
            <a:ext cx="474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Uygulama: Geliştirilen Sistemin Çalışması İle İlgili Deneyler 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13147"/>
            <a:ext cx="6120680" cy="169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92041"/>
            <a:ext cx="38957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2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0059" y="764704"/>
            <a:ext cx="7560840" cy="6120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Hayatımızda vazgeçemeyeceğimiz enerji </a:t>
            </a: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kaynaklarından bir tanesi elektrik enerjisidir. </a:t>
            </a:r>
          </a:p>
          <a:p>
            <a:pPr marL="0" indent="0">
              <a:buNone/>
            </a:pPr>
            <a:endParaRPr lang="tr-TR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Ülkemizde elektrik iletim uzunluğu</a:t>
            </a: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toplamda 53709,3 km'yi bulmaktadır.</a:t>
            </a:r>
          </a:p>
          <a:p>
            <a:pPr marL="0" indent="0">
              <a:buNone/>
            </a:pPr>
            <a:endParaRPr lang="tr-TR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Evlerimizin duvarlarında, sokaklarda, </a:t>
            </a: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iş yerlerimizde vb. her yerde, her </a:t>
            </a: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yanımızda bu hatlarla beraber yaşamaktayız. </a:t>
            </a:r>
          </a:p>
          <a:p>
            <a:pPr marL="0" indent="0">
              <a:buNone/>
            </a:pPr>
            <a:endParaRPr lang="tr-TR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tr-TR" dirty="0">
                <a:latin typeface="Sylfaen" panose="010A0502050306030303" pitchFamily="18" charset="0"/>
              </a:rPr>
              <a:t>Bu hatlar zamanla eskimekte </a:t>
            </a:r>
            <a:r>
              <a:rPr lang="tr-TR" b="1" u="sng" dirty="0">
                <a:solidFill>
                  <a:srgbClr val="FF0000"/>
                </a:solidFill>
                <a:latin typeface="Sylfaen" panose="010A0502050306030303" pitchFamily="18" charset="0"/>
              </a:rPr>
              <a:t>tamir ve bakıma </a:t>
            </a:r>
            <a:r>
              <a:rPr lang="tr-TR" dirty="0">
                <a:latin typeface="Sylfaen" panose="010A0502050306030303" pitchFamily="18" charset="0"/>
              </a:rPr>
              <a:t>ihtiyaç duyulmaktadır.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8" y="1412776"/>
            <a:ext cx="158316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19672" y="116632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i="1" dirty="0">
                <a:latin typeface="Sylfaen" pitchFamily="18" charset="0"/>
              </a:rPr>
              <a:t>Çeşitli Ortamlardaki Sistemimizin Davranışları </a:t>
            </a:r>
            <a:endParaRPr lang="tr-TR" sz="2400" dirty="0">
              <a:latin typeface="Sylfaen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 rot="16710277">
            <a:off x="-1665134" y="2427779"/>
            <a:ext cx="474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Uygulama: Geliştirilen Sistemin Çalışması İle İlgili Deneyler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791923" y="781581"/>
            <a:ext cx="5352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dirty="0">
                <a:latin typeface="Sylfaen" pitchFamily="18" charset="0"/>
              </a:rPr>
              <a:t>1- Okulumuzdaki duvarlardaki tesisatın</a:t>
            </a:r>
          </a:p>
          <a:p>
            <a:r>
              <a:rPr lang="tr-TR" dirty="0">
                <a:latin typeface="Sylfaen" pitchFamily="18" charset="0"/>
              </a:rPr>
              <a:t> geçtiği yerlerin tespit edilmesi ile ilgili çalışma: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969367" y="3429000"/>
            <a:ext cx="18487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dirty="0"/>
              <a:t>2- Bölüm</a:t>
            </a:r>
          </a:p>
          <a:p>
            <a:r>
              <a:rPr lang="tr-TR" dirty="0"/>
              <a:t>binasındaki, </a:t>
            </a:r>
          </a:p>
          <a:p>
            <a:r>
              <a:rPr lang="tr-TR" dirty="0"/>
              <a:t>şebekenin ana giriş noktasında yapılan çalışma: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0A7BFC9-15CE-487A-BAA7-38535AE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80" y="989865"/>
            <a:ext cx="2231810" cy="143009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2D7B945-D2B9-4221-B300-BFAA7E00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98997"/>
            <a:ext cx="3016957" cy="42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619672" y="116632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Sylfaen" pitchFamily="18" charset="0"/>
              </a:rPr>
              <a:t>Sonuçlar </a:t>
            </a:r>
            <a:endParaRPr lang="tr-TR" sz="2800" dirty="0">
              <a:latin typeface="Sylfaen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619672" y="764704"/>
            <a:ext cx="741682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latin typeface="Sylfaen" pitchFamily="18" charset="0"/>
              </a:rPr>
              <a:t>Geliştirdiğimiz devrede, antendeki elektromanyetik dalganın </a:t>
            </a:r>
          </a:p>
          <a:p>
            <a:r>
              <a:rPr lang="tr-TR" sz="2000" dirty="0">
                <a:latin typeface="Sylfaen" pitchFamily="18" charset="0"/>
              </a:rPr>
              <a:t>    oluşturduğu gerilim herhangi bir aktif devre elemanı tarafından </a:t>
            </a:r>
          </a:p>
          <a:p>
            <a:r>
              <a:rPr lang="tr-TR" sz="2000" dirty="0">
                <a:latin typeface="Sylfaen" pitchFamily="18" charset="0"/>
              </a:rPr>
              <a:t>    yükseltilmemesine rağmen kullandığımız </a:t>
            </a:r>
            <a:r>
              <a:rPr lang="tr-TR" sz="2000" dirty="0" err="1">
                <a:latin typeface="Sylfaen" pitchFamily="18" charset="0"/>
              </a:rPr>
              <a:t>mikrodenetleyici</a:t>
            </a:r>
            <a:r>
              <a:rPr lang="tr-TR" sz="2000" dirty="0">
                <a:latin typeface="Sylfaen" pitchFamily="18" charset="0"/>
              </a:rPr>
              <a:t> ile </a:t>
            </a:r>
          </a:p>
          <a:p>
            <a:r>
              <a:rPr lang="tr-TR" sz="2000" dirty="0">
                <a:latin typeface="Sylfaen" pitchFamily="18" charset="0"/>
              </a:rPr>
              <a:t>    </a:t>
            </a:r>
            <a:r>
              <a:rPr lang="tr-TR" sz="2000" dirty="0" err="1">
                <a:latin typeface="Sylfaen" pitchFamily="18" charset="0"/>
              </a:rPr>
              <a:t>yazılımsal</a:t>
            </a:r>
            <a:r>
              <a:rPr lang="tr-TR" sz="2000" dirty="0">
                <a:latin typeface="Sylfaen" pitchFamily="18" charset="0"/>
              </a:rPr>
              <a:t> olarak okuma mesafesi değiştirilmiştir. 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latin typeface="Sylfaen" pitchFamily="18" charset="0"/>
              </a:rPr>
              <a:t>Farklı ortamlarda devremiz denenerek çalışması test edilmiş ve </a:t>
            </a:r>
          </a:p>
          <a:p>
            <a:r>
              <a:rPr lang="tr-TR" sz="2000" dirty="0">
                <a:latin typeface="Sylfaen" pitchFamily="18" charset="0"/>
              </a:rPr>
              <a:t>    şebeke hatları da dahil olmak üzere birçok ortamda çalışabileceği </a:t>
            </a:r>
          </a:p>
          <a:p>
            <a:r>
              <a:rPr lang="tr-TR" sz="2000" dirty="0">
                <a:latin typeface="Sylfaen" pitchFamily="18" charset="0"/>
              </a:rPr>
              <a:t>    gösterilmiştir. 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latin typeface="Sylfaen" pitchFamily="18" charset="0"/>
              </a:rPr>
              <a:t>Benzerlerine göre daha basit yapıya sahip bir elektronik devre </a:t>
            </a:r>
          </a:p>
          <a:p>
            <a:r>
              <a:rPr lang="tr-TR" sz="2000" dirty="0">
                <a:latin typeface="Sylfaen" pitchFamily="18" charset="0"/>
              </a:rPr>
              <a:t>     geliştirilmiştir. Devre UNO geliştirme kart yapısı olmaksızın </a:t>
            </a:r>
          </a:p>
          <a:p>
            <a:r>
              <a:rPr lang="tr-TR" sz="2000" dirty="0">
                <a:latin typeface="Sylfaen" pitchFamily="18" charset="0"/>
              </a:rPr>
              <a:t>     SMD elemanlarla tekrar kurulduğunda basit, ucuz, kolay </a:t>
            </a:r>
          </a:p>
          <a:p>
            <a:r>
              <a:rPr lang="tr-TR" sz="2000" dirty="0">
                <a:latin typeface="Sylfaen" pitchFamily="18" charset="0"/>
              </a:rPr>
              <a:t>     kullanım yapısında olduğu daha iyi anlaşılacaktır. </a:t>
            </a:r>
          </a:p>
          <a:p>
            <a:pPr marL="285750" indent="-285750">
              <a:buFont typeface="Arial" pitchFamily="34" charset="0"/>
              <a:buChar char="•"/>
            </a:pPr>
            <a:endParaRPr lang="tr-TR" sz="2000" dirty="0">
              <a:latin typeface="Sylfae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sz="2000" dirty="0">
                <a:latin typeface="Sylfaen" pitchFamily="18" charset="0"/>
              </a:rPr>
              <a:t>Ayrıca devremiz bu haliyle her türlü elektrik tesisatı ile alakalı </a:t>
            </a:r>
          </a:p>
          <a:p>
            <a:r>
              <a:rPr lang="tr-TR" sz="2000" dirty="0">
                <a:latin typeface="Sylfaen" pitchFamily="18" charset="0"/>
              </a:rPr>
              <a:t>     işler için hattın geçtiği bölgenin tespitini sağlama amaçlı olarak </a:t>
            </a:r>
          </a:p>
          <a:p>
            <a:r>
              <a:rPr lang="tr-TR" sz="2000" dirty="0">
                <a:latin typeface="Sylfaen" pitchFamily="18" charset="0"/>
              </a:rPr>
              <a:t>     ta rahatlıkla kullanılabilecektir.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787"/>
            <a:ext cx="1512970" cy="20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4624"/>
            <a:ext cx="7487816" cy="295546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763688" y="3427253"/>
            <a:ext cx="7380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Kazaların büyük bir çoğunluğu;</a:t>
            </a:r>
          </a:p>
          <a:p>
            <a:endParaRPr lang="tr-TR" sz="2000" dirty="0">
              <a:solidFill>
                <a:srgbClr val="000000"/>
              </a:solidFill>
              <a:latin typeface="Sylfaen" pitchFamily="18" charset="0"/>
              <a:cs typeface="Simplified Arabic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u="sng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İnsan hatasından kaynaklanmaktadır.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000000"/>
              </a:solidFill>
              <a:latin typeface="Sylfaen" pitchFamily="18" charset="0"/>
              <a:cs typeface="Simplified Arabic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Hattın enerjisinin kesilmesinin unutulduğu ya da zamanında </a:t>
            </a:r>
          </a:p>
          <a:p>
            <a:r>
              <a:rPr lang="tr-TR" sz="2000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    kesilmediği görülmektedir.</a:t>
            </a:r>
          </a:p>
          <a:p>
            <a:endParaRPr lang="tr-TR" sz="2000" dirty="0">
              <a:solidFill>
                <a:srgbClr val="000000"/>
              </a:solidFill>
              <a:latin typeface="Sylfaen" pitchFamily="18" charset="0"/>
              <a:cs typeface="Simplified Arabic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Aynı zamanda da olay yerinde bulunanların-çalışanların eksik </a:t>
            </a:r>
          </a:p>
          <a:p>
            <a:r>
              <a:rPr lang="tr-TR" sz="2000" dirty="0">
                <a:solidFill>
                  <a:srgbClr val="000000"/>
                </a:solidFill>
                <a:latin typeface="Sylfaen" pitchFamily="18" charset="0"/>
                <a:cs typeface="Simplified Arabic" panose="02020603050405020304" pitchFamily="18" charset="-78"/>
              </a:rPr>
              <a:t>    güvenlik tedbiri aldığı ortaya çıkmaktadır. </a:t>
            </a:r>
            <a:endParaRPr lang="tr-TR" sz="2000" dirty="0">
              <a:latin typeface="Sylfaen" pitchFamily="18" charset="0"/>
              <a:cs typeface="Simplified Arabic" panose="02020603050405020304" pitchFamily="18" charset="-78"/>
            </a:endParaRPr>
          </a:p>
        </p:txBody>
      </p:sp>
      <p:sp>
        <p:nvSpPr>
          <p:cNvPr id="2" name="Dikdörtgen 1"/>
          <p:cNvSpPr/>
          <p:nvPr/>
        </p:nvSpPr>
        <p:spPr>
          <a:xfrm rot="17076166">
            <a:off x="30820" y="2114031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/>
              <a:t>Giriş:</a:t>
            </a:r>
          </a:p>
        </p:txBody>
      </p:sp>
    </p:spTree>
    <p:extLst>
      <p:ext uri="{BB962C8B-B14F-4D97-AF65-F5344CB8AC3E}">
        <p14:creationId xmlns:p14="http://schemas.microsoft.com/office/powerpoint/2010/main" val="26804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47664" y="7937"/>
            <a:ext cx="893933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latin typeface="Sylfaen" panose="010A0502050306030303" pitchFamily="18" charset="0"/>
              </a:rPr>
              <a:t>İş güvenliği ekipmanlar şunlardır ;</a:t>
            </a:r>
          </a:p>
        </p:txBody>
      </p:sp>
      <p:sp>
        <p:nvSpPr>
          <p:cNvPr id="4" name="AutoShape 2" descr="http://www.butunsinavlar.com/resimler/yg3_img_1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32" y="548680"/>
            <a:ext cx="2937737" cy="2603550"/>
          </a:xfrm>
          <a:prstGeom prst="rect">
            <a:avLst/>
          </a:prstGeom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1619672" y="1340768"/>
            <a:ext cx="5123260" cy="38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Sylfaen" pitchFamily="18" charset="0"/>
              </a:rPr>
              <a:t>Baret .</a:t>
            </a:r>
          </a:p>
          <a:p>
            <a:r>
              <a:rPr lang="tr-TR" sz="2400" dirty="0">
                <a:latin typeface="Sylfaen" pitchFamily="18" charset="0"/>
              </a:rPr>
              <a:t>Hat tabancası. </a:t>
            </a:r>
          </a:p>
          <a:p>
            <a:r>
              <a:rPr lang="tr-TR" sz="2400" dirty="0">
                <a:latin typeface="Sylfaen" pitchFamily="18" charset="0"/>
              </a:rPr>
              <a:t>Yüksek gerilim ölçü aleti .</a:t>
            </a:r>
          </a:p>
          <a:p>
            <a:r>
              <a:rPr lang="tr-TR" sz="2400" dirty="0">
                <a:latin typeface="Sylfaen" pitchFamily="18" charset="0"/>
              </a:rPr>
              <a:t>Yüksek gerilim eldiveni.</a:t>
            </a:r>
          </a:p>
          <a:p>
            <a:r>
              <a:rPr lang="tr-TR" sz="2400" dirty="0">
                <a:latin typeface="Sylfaen" pitchFamily="18" charset="0"/>
              </a:rPr>
              <a:t>Faz </a:t>
            </a:r>
            <a:r>
              <a:rPr lang="tr-TR" sz="2400" dirty="0" err="1">
                <a:latin typeface="Sylfaen" pitchFamily="18" charset="0"/>
              </a:rPr>
              <a:t>dedektörü</a:t>
            </a:r>
            <a:r>
              <a:rPr lang="tr-TR" sz="2400" dirty="0">
                <a:latin typeface="Sylfaen" pitchFamily="18" charset="0"/>
              </a:rPr>
              <a:t>. </a:t>
            </a:r>
          </a:p>
          <a:p>
            <a:r>
              <a:rPr lang="tr-TR" sz="2400" dirty="0">
                <a:latin typeface="Sylfaen" pitchFamily="18" charset="0"/>
              </a:rPr>
              <a:t>Emniyet kemeri. </a:t>
            </a:r>
          </a:p>
          <a:p>
            <a:r>
              <a:rPr lang="tr-TR" sz="2400" dirty="0">
                <a:latin typeface="Sylfaen" pitchFamily="18" charset="0"/>
              </a:rPr>
              <a:t>Elektrikçilere uygun </a:t>
            </a:r>
          </a:p>
          <a:p>
            <a:pPr marL="0" indent="0">
              <a:buNone/>
            </a:pPr>
            <a:r>
              <a:rPr lang="tr-TR" sz="2400" dirty="0">
                <a:latin typeface="Sylfaen" pitchFamily="18" charset="0"/>
              </a:rPr>
              <a:t>     ayakkabı </a:t>
            </a:r>
          </a:p>
          <a:p>
            <a:r>
              <a:rPr lang="tr-TR" sz="2400" dirty="0">
                <a:latin typeface="Sylfaen" pitchFamily="18" charset="0"/>
              </a:rPr>
              <a:t>Koruyucu giysi vb. 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31" y="3284984"/>
            <a:ext cx="3518973" cy="2117539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 rot="17076166">
            <a:off x="30820" y="2114031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/>
              <a:t>Giriş: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622530" y="5589240"/>
            <a:ext cx="7521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Sylfaen" panose="010A0502050306030303" pitchFamily="18" charset="0"/>
              </a:rPr>
              <a:t>Bu cihazlar yabancı üretim ve yüksek teknoloji ürünüdürler. </a:t>
            </a:r>
          </a:p>
          <a:p>
            <a:r>
              <a:rPr lang="tr-TR" sz="2000" b="1" dirty="0">
                <a:solidFill>
                  <a:srgbClr val="000000"/>
                </a:solidFill>
                <a:latin typeface="Sylfaen" panose="010A0502050306030303" pitchFamily="18" charset="0"/>
              </a:rPr>
              <a:t>Dolayısıyla da firmalara çok pahalıya mal olmaktadır. </a:t>
            </a:r>
          </a:p>
          <a:p>
            <a:r>
              <a:rPr lang="tr-TR" sz="2000" b="1" dirty="0">
                <a:solidFill>
                  <a:srgbClr val="000000"/>
                </a:solidFill>
                <a:latin typeface="Sylfaen" panose="010A0502050306030303" pitchFamily="18" charset="0"/>
              </a:rPr>
              <a:t>Bakım onarım maliyetini arttırmaktadırlar. </a:t>
            </a:r>
            <a:endParaRPr lang="tr-TR" sz="2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8451" y="260648"/>
            <a:ext cx="9144000" cy="105273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tr-TR" dirty="0"/>
              <a:t> </a:t>
            </a:r>
            <a:r>
              <a:rPr lang="tr-TR" sz="3200" dirty="0">
                <a:latin typeface="Sylfaen" panose="010A0502050306030303" pitchFamily="18" charset="0"/>
                <a:ea typeface="+mn-ea"/>
                <a:cs typeface="+mn-cs"/>
              </a:rPr>
              <a:t>Bakım onarım işlemleri ;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47664" y="1720840"/>
            <a:ext cx="7596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Bakım onarım işlemleri sırasında ise öncellikle hat kesimi ile ilgili istek formu doldurulup ilgili dağıtım kuruluşuna verilerek gerekli yer ve zamanda hattın kesilmesi talep </a:t>
            </a: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edilmektedir.</a:t>
            </a:r>
          </a:p>
          <a:p>
            <a:endParaRPr lang="tr-TR" sz="24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Farklı iş kollarında ise öncelikle enerji kesilmesi </a:t>
            </a: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gerekmektedir.</a:t>
            </a:r>
          </a:p>
          <a:p>
            <a:endParaRPr lang="tr-TR" sz="24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İşte bu nokta, </a:t>
            </a:r>
          </a:p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		elektrik kazalarına sebep olan </a:t>
            </a:r>
          </a:p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                        </a:t>
            </a:r>
            <a:r>
              <a:rPr lang="tr-TR" sz="2400" b="1" dirty="0">
                <a:solidFill>
                  <a:srgbClr val="FF0000"/>
                </a:solidFill>
                <a:latin typeface="Sylfaen" panose="010A0502050306030303" pitchFamily="18" charset="0"/>
              </a:rPr>
              <a:t>insan hatasının </a:t>
            </a:r>
          </a:p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                        en çok olduğu noktalardan biridir. </a:t>
            </a:r>
          </a:p>
        </p:txBody>
      </p:sp>
      <p:sp>
        <p:nvSpPr>
          <p:cNvPr id="5" name="Dikdörtgen 4"/>
          <p:cNvSpPr/>
          <p:nvPr/>
        </p:nvSpPr>
        <p:spPr>
          <a:xfrm rot="17076166">
            <a:off x="-157945" y="2088161"/>
            <a:ext cx="1258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/>
              <a:t>Giriş:</a:t>
            </a:r>
          </a:p>
        </p:txBody>
      </p:sp>
    </p:spTree>
    <p:extLst>
      <p:ext uri="{BB962C8B-B14F-4D97-AF65-F5344CB8AC3E}">
        <p14:creationId xmlns:p14="http://schemas.microsoft.com/office/powerpoint/2010/main" val="31124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239065">
            <a:off x="97108" y="724050"/>
            <a:ext cx="1728192" cy="821206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tr-TR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Amaç :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655168" y="332656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Basit, taşınabilir, kolay kullanılabilen ve maliyeti ucuz </a:t>
            </a: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her iş kolunda rahatlıkla kullanılabilecek.</a:t>
            </a:r>
          </a:p>
          <a:p>
            <a:endParaRPr lang="tr-TR" sz="24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endParaRPr lang="tr-TR" sz="24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Çalışılan alana yaklaşırken veya alanda iken herhangi bir sebepten dolayı var olan elektrik enerjisini belli bir</a:t>
            </a: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mesafeden (</a:t>
            </a:r>
            <a:r>
              <a:rPr lang="tr-TR" sz="2400" b="1" i="1" u="sng" dirty="0">
                <a:solidFill>
                  <a:srgbClr val="FF0000"/>
                </a:solidFill>
                <a:latin typeface="Sylfaen" panose="010A0502050306030303" pitchFamily="18" charset="0"/>
              </a:rPr>
              <a:t>dokunma olmaksızın-uzaktan</a:t>
            </a:r>
            <a:r>
              <a:rPr lang="tr-TR" sz="2400" dirty="0">
                <a:latin typeface="Sylfaen" panose="010A0502050306030303" pitchFamily="18" charset="0"/>
              </a:rPr>
              <a:t>) algılayıp hem çalışan kişiye hem de merkezi bir yere durumu rapor </a:t>
            </a:r>
          </a:p>
          <a:p>
            <a:r>
              <a:rPr lang="tr-TR" sz="2400" dirty="0">
                <a:latin typeface="Sylfaen" panose="010A0502050306030303" pitchFamily="18" charset="0"/>
              </a:rPr>
              <a:t>edebilen </a:t>
            </a:r>
            <a:r>
              <a:rPr lang="tr-TR" sz="2400" b="1" i="1" u="sng" dirty="0">
                <a:solidFill>
                  <a:srgbClr val="FF0000"/>
                </a:solidFill>
                <a:latin typeface="Sylfaen" panose="010A0502050306030303" pitchFamily="18" charset="0"/>
              </a:rPr>
              <a:t>akıllı kask </a:t>
            </a:r>
            <a:r>
              <a:rPr lang="tr-TR" sz="2400" dirty="0">
                <a:latin typeface="Sylfaen" panose="010A0502050306030303" pitchFamily="18" charset="0"/>
              </a:rPr>
              <a:t>geliştirmeye karar verdik. </a:t>
            </a:r>
          </a:p>
          <a:p>
            <a:endParaRPr lang="tr-TR" sz="2400" dirty="0">
              <a:latin typeface="Sylfaen" panose="010A0502050306030303" pitchFamily="18" charset="0"/>
            </a:endParaRPr>
          </a:p>
          <a:p>
            <a:endParaRPr lang="tr-TR" sz="2400" dirty="0">
              <a:latin typeface="Sylfaen" panose="010A0502050306030303" pitchFamily="18" charset="0"/>
            </a:endParaRPr>
          </a:p>
          <a:p>
            <a:r>
              <a:rPr lang="tr-TR" sz="2400" dirty="0">
                <a:latin typeface="Sylfaen" panose="010A0502050306030303" pitchFamily="18" charset="0"/>
              </a:rPr>
              <a:t>Böylelikle mevcut var olan donanımlara ek olarak iş ve </a:t>
            </a:r>
          </a:p>
          <a:p>
            <a:r>
              <a:rPr lang="tr-TR" sz="2400" dirty="0">
                <a:latin typeface="Sylfaen" panose="010A0502050306030303" pitchFamily="18" charset="0"/>
              </a:rPr>
              <a:t>çalışma güvenliğini daha da arttıracak yeni bir donanım</a:t>
            </a:r>
          </a:p>
          <a:p>
            <a:r>
              <a:rPr lang="tr-TR" sz="2400" dirty="0">
                <a:latin typeface="Sylfaen" panose="010A0502050306030303" pitchFamily="18" charset="0"/>
              </a:rPr>
              <a:t>kullanıma sunulmuş olacaktır.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787"/>
            <a:ext cx="1512970" cy="20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 rot="16694719">
            <a:off x="-1837091" y="1767607"/>
            <a:ext cx="5152173" cy="1257177"/>
          </a:xfrm>
        </p:spPr>
        <p:txBody>
          <a:bodyPr/>
          <a:lstStyle/>
          <a:p>
            <a:r>
              <a:rPr lang="tr-TR" sz="3600" dirty="0"/>
              <a:t>Yöntem ve Teknikler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151" y="4784605"/>
            <a:ext cx="3961832" cy="207339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47664" y="0"/>
            <a:ext cx="7596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rgbClr val="000000"/>
                </a:solidFill>
                <a:latin typeface="Sylfaen" panose="010A0502050306030303" pitchFamily="18" charset="0"/>
              </a:rPr>
              <a:t>Tanımlar :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564956" y="675073"/>
            <a:ext cx="7687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 alan;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 yüklü bir cismin başka bir elektrik yüklü cisme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uyguladığı itme veya çekme kuvvetidir. </a:t>
            </a:r>
            <a:endParaRPr lang="tr-TR" sz="2000" dirty="0"/>
          </a:p>
        </p:txBody>
      </p:sp>
      <p:sp>
        <p:nvSpPr>
          <p:cNvPr id="7" name="Dikdörtgen 6"/>
          <p:cNvSpPr/>
          <p:nvPr/>
        </p:nvSpPr>
        <p:spPr>
          <a:xfrm>
            <a:off x="1578086" y="1457220"/>
            <a:ext cx="659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Manyetik alan ; </a:t>
            </a: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 yükleri yer değiştirildiğinde oluşur. </a:t>
            </a:r>
            <a:endParaRPr lang="tr-TR" sz="2000" dirty="0"/>
          </a:p>
        </p:txBody>
      </p:sp>
      <p:sp>
        <p:nvSpPr>
          <p:cNvPr id="8" name="Dikdörtgen 7"/>
          <p:cNvSpPr/>
          <p:nvPr/>
        </p:nvSpPr>
        <p:spPr>
          <a:xfrm>
            <a:off x="1578086" y="3740839"/>
            <a:ext cx="7458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Elektromanyetik alan; 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 yüklü cisimlerin çevrelerinde oluşturdukları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 diğer yüklü cisimler üzerinde kuvvet uygulayan bir etkidir.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Elektromanyetik alanlar elektrik ve manyetik alanların bir araya gelmesiyle </a:t>
            </a:r>
          </a:p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ortaya çıkar.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578086" y="216992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Elektrik Alan;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-Gerilimle doğru orantılıdır.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-Birimi V/M (Volt/Metre)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-Cihazlar kapalıyken bile oluşur. </a:t>
            </a:r>
            <a:endParaRPr lang="tr-TR" sz="2000" dirty="0"/>
          </a:p>
        </p:txBody>
      </p:sp>
      <p:sp>
        <p:nvSpPr>
          <p:cNvPr id="10" name="Dikdörtgen 9"/>
          <p:cNvSpPr/>
          <p:nvPr/>
        </p:nvSpPr>
        <p:spPr>
          <a:xfrm>
            <a:off x="5633865" y="216992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Manyetik Alan;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-Akımla doğru orantılıdır.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-Birimi A/M(Amper/Metre)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-Elektrik akımı olması gerekir. </a:t>
            </a:r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3379642" y="6165304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Elektromanyetik dalga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7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47664" y="0"/>
            <a:ext cx="7596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Anten;</a:t>
            </a:r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 elektromanyetik dalgaları bir sistemden alıp, </a:t>
            </a:r>
          </a:p>
          <a:p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çevreye veren </a:t>
            </a:r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ya da </a:t>
            </a:r>
            <a:r>
              <a:rPr lang="tr-TR" sz="2400" b="1" dirty="0">
                <a:solidFill>
                  <a:srgbClr val="000000"/>
                </a:solidFill>
                <a:latin typeface="Sylfaen" panose="010A0502050306030303" pitchFamily="18" charset="0"/>
              </a:rPr>
              <a:t>çevresindeki dalgalardan aldığı </a:t>
            </a: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işaretle bir sistemi besleyen cihazlardır. </a:t>
            </a:r>
          </a:p>
          <a:p>
            <a:endParaRPr lang="tr-TR" sz="2400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Sylfaen" panose="010A0502050306030303" pitchFamily="18" charset="0"/>
              </a:rPr>
              <a:t>Antenler elektromanyetik dalgaları gerilime çevirir. </a:t>
            </a:r>
            <a:endParaRPr lang="tr-TR" sz="2400" dirty="0">
              <a:latin typeface="Sylfaen" panose="010A0502050306030303" pitchFamily="18" charset="0"/>
            </a:endParaRP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 rot="16694719">
            <a:off x="-1837091" y="1767607"/>
            <a:ext cx="5152173" cy="1257177"/>
          </a:xfrm>
        </p:spPr>
        <p:txBody>
          <a:bodyPr/>
          <a:lstStyle/>
          <a:p>
            <a:r>
              <a:rPr lang="tr-TR" sz="3600" dirty="0"/>
              <a:t>Yöntem ve Teknikler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547664" y="1980696"/>
            <a:ext cx="7233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EMF   (elektro </a:t>
            </a:r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magnetic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field</a:t>
            </a:r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-Elektromanyetik Alan) </a:t>
            </a:r>
          </a:p>
          <a:p>
            <a:r>
              <a:rPr lang="tr-T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detektör ; </a:t>
            </a: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elektro manyetik alanı algılayan cihazlara </a:t>
            </a:r>
          </a:p>
          <a:p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denir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662644"/>
            <a:ext cx="1885704" cy="2746313"/>
          </a:xfrm>
          <a:prstGeom prst="rect">
            <a:avLst/>
          </a:prstGeom>
        </p:spPr>
      </p:pic>
      <p:pic>
        <p:nvPicPr>
          <p:cNvPr id="1026" name="Picture 2" descr="http://www.hakanbuzoglu.com/wp-content/uploads/2014/11/Elektromanyetik-spektrum-2-300x2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0057"/>
            <a:ext cx="2123042" cy="19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04.s.alicdn.com/kf/HTB1V7p0KFXXXXbcXpXXq6xXFXXXN/item-a5-qi-wireless-charger-coil-q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01010"/>
            <a:ext cx="2798799" cy="27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35696" y="188640"/>
            <a:ext cx="6912768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Antende oluşan elektromanyetik sinyalin değerinin ölçülmesi: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 rot="16694719">
            <a:off x="-1909098" y="1839617"/>
            <a:ext cx="5152173" cy="1257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tr-TR" sz="3600" dirty="0"/>
              <a:t>Yöntem ve Teknikler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00" y="1124744"/>
            <a:ext cx="7154364" cy="24798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01" y="3604572"/>
            <a:ext cx="6926961" cy="27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816</Words>
  <Application>Microsoft Office PowerPoint</Application>
  <PresentationFormat>Ekran Gösterisi (4:3)</PresentationFormat>
  <Paragraphs>189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Cambria</vt:lpstr>
      <vt:lpstr>Sylfaen</vt:lpstr>
      <vt:lpstr>Times New Roman</vt:lpstr>
      <vt:lpstr>Wingdings</vt:lpstr>
      <vt:lpstr>Office Theme</vt:lpstr>
      <vt:lpstr>PowerPoint Sunusu</vt:lpstr>
      <vt:lpstr>Giriş:</vt:lpstr>
      <vt:lpstr>PowerPoint Sunusu</vt:lpstr>
      <vt:lpstr>PowerPoint Sunusu</vt:lpstr>
      <vt:lpstr> Bakım onarım işlemleri ;</vt:lpstr>
      <vt:lpstr> Amaç :</vt:lpstr>
      <vt:lpstr>Yöntem ve Teknikler</vt:lpstr>
      <vt:lpstr>Yöntem ve Teknikler</vt:lpstr>
      <vt:lpstr>PowerPoint Sunusu</vt:lpstr>
      <vt:lpstr>PowerPoint Sunusu</vt:lpstr>
      <vt:lpstr>PowerPoint Sunusu</vt:lpstr>
      <vt:lpstr>Devrenin Gerçekleştirilmesi </vt:lpstr>
      <vt:lpstr>Devrenin Gerçekleştirilmesi </vt:lpstr>
      <vt:lpstr>Devrenin Gerçekleştirilmesi </vt:lpstr>
      <vt:lpstr>Devrenin Gerçekleştirilmesi </vt:lpstr>
      <vt:lpstr>Okuma Hassasiyet Değerinin Ayarlanması Uygulamalı Örnek:</vt:lpstr>
      <vt:lpstr>Haberleşme Devresi </vt:lpstr>
      <vt:lpstr>PowerPoint Sunusu</vt:lpstr>
      <vt:lpstr>PowerPoint Sunusu</vt:lpstr>
      <vt:lpstr>PowerPoint Sunusu</vt:lpstr>
      <vt:lpstr>PowerPoint Sunusu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ilyas</cp:lastModifiedBy>
  <cp:revision>75</cp:revision>
  <dcterms:created xsi:type="dcterms:W3CDTF">2014-04-01T16:35:38Z</dcterms:created>
  <dcterms:modified xsi:type="dcterms:W3CDTF">2021-06-19T07:58:19Z</dcterms:modified>
</cp:coreProperties>
</file>