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5" r:id="rId4"/>
    <p:sldId id="295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84" r:id="rId14"/>
    <p:sldId id="270" r:id="rId15"/>
    <p:sldId id="271" r:id="rId16"/>
    <p:sldId id="274" r:id="rId17"/>
    <p:sldId id="273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5Jhm0x/KpUxlcWeIkyZ6NDtUG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3FAD4-CDA1-44C5-8E0A-B10524C9DC9C}">
  <a:tblStyle styleId="{F443FAD4-CDA1-44C5-8E0A-B10524C9DC9C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03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Answer: B</a:t>
            </a:r>
            <a:endParaRPr/>
          </a:p>
        </p:txBody>
      </p:sp>
      <p:sp>
        <p:nvSpPr>
          <p:cNvPr id="289" name="Google Shape;28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Answer: D</a:t>
            </a:r>
            <a:endParaRPr/>
          </a:p>
        </p:txBody>
      </p:sp>
      <p:sp>
        <p:nvSpPr>
          <p:cNvPr id="306" name="Google Shape;30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教师：文件按钮在菜单栏里。</a:t>
            </a:r>
            <a:endParaRPr/>
          </a:p>
        </p:txBody>
      </p:sp>
      <p:sp>
        <p:nvSpPr>
          <p:cNvPr id="322" name="Google Shape;32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教师：首先鼠标左键双击打开慧编程软件，打开以后找到“角色”。</a:t>
            </a:r>
            <a:endParaRPr/>
          </a:p>
        </p:txBody>
      </p:sp>
      <p:sp>
        <p:nvSpPr>
          <p:cNvPr id="171" name="Google Shape;17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页">
  <p:cSld name="标题页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1"/>
          <p:cNvCxnSpPr/>
          <p:nvPr/>
        </p:nvCxnSpPr>
        <p:spPr>
          <a:xfrm>
            <a:off x="609484" y="6385034"/>
            <a:ext cx="1100181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" name="Google Shape;12;p31" descr="行星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3728" y="1040130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31"/>
          <p:cNvGrpSpPr/>
          <p:nvPr/>
        </p:nvGrpSpPr>
        <p:grpSpPr>
          <a:xfrm>
            <a:off x="6928609" y="4635590"/>
            <a:ext cx="735497" cy="790675"/>
            <a:chOff x="7039715" y="4499956"/>
            <a:chExt cx="735497" cy="790675"/>
          </a:xfrm>
        </p:grpSpPr>
        <p:pic>
          <p:nvPicPr>
            <p:cNvPr id="14" name="Google Shape;14;p31" descr="望远镜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39715" y="4616863"/>
              <a:ext cx="673768" cy="6737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" name="Google Shape;15;p31"/>
            <p:cNvCxnSpPr/>
            <p:nvPr/>
          </p:nvCxnSpPr>
          <p:spPr>
            <a:xfrm flipH="1">
              <a:off x="7643399" y="4499956"/>
              <a:ext cx="86710" cy="13200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6;p31"/>
            <p:cNvCxnSpPr/>
            <p:nvPr/>
          </p:nvCxnSpPr>
          <p:spPr>
            <a:xfrm rot="10800000">
              <a:off x="7713525" y="4773278"/>
              <a:ext cx="61687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31"/>
            <p:cNvCxnSpPr/>
            <p:nvPr/>
          </p:nvCxnSpPr>
          <p:spPr>
            <a:xfrm flipH="1">
              <a:off x="7677418" y="4644376"/>
              <a:ext cx="97794" cy="63239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8" name="Google Shape;1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4813" y="1806049"/>
            <a:ext cx="5922067" cy="3620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484" y="454101"/>
            <a:ext cx="1155759" cy="58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游戏时光_标题页">
  <p:cSld name="游戏时光_标题页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0"/>
          <p:cNvSpPr/>
          <p:nvPr/>
        </p:nvSpPr>
        <p:spPr>
          <a:xfrm>
            <a:off x="3121573" y="1602389"/>
            <a:ext cx="7094482" cy="3095736"/>
          </a:xfrm>
          <a:prstGeom prst="roundRect">
            <a:avLst>
              <a:gd name="adj" fmla="val 801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0"/>
          <p:cNvSpPr/>
          <p:nvPr/>
        </p:nvSpPr>
        <p:spPr>
          <a:xfrm>
            <a:off x="4213996" y="2488537"/>
            <a:ext cx="4909636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游戏时光</a:t>
            </a:r>
            <a:endParaRPr sz="8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367" y="2628900"/>
            <a:ext cx="3110739" cy="327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游戏时光_内容页">
  <p:cSld name="游戏时光_内容页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name="adj" fmla="val 67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3913" y="4770120"/>
            <a:ext cx="1785207" cy="187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知识冲浪_标题页">
  <p:cSld name="知识冲浪_标题页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2"/>
          <p:cNvSpPr/>
          <p:nvPr/>
        </p:nvSpPr>
        <p:spPr>
          <a:xfrm>
            <a:off x="3121573" y="1602389"/>
            <a:ext cx="7094482" cy="3095736"/>
          </a:xfrm>
          <a:prstGeom prst="roundRect">
            <a:avLst>
              <a:gd name="adj" fmla="val 801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2"/>
          <p:cNvSpPr/>
          <p:nvPr/>
        </p:nvSpPr>
        <p:spPr>
          <a:xfrm>
            <a:off x="4213996" y="2488537"/>
            <a:ext cx="4909636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知识冲浪</a:t>
            </a:r>
            <a:endParaRPr sz="8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498" y="2121395"/>
            <a:ext cx="3287537" cy="364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编程实战_标题页">
  <p:cSld name="编程实战_标题页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3"/>
          <p:cNvSpPr/>
          <p:nvPr/>
        </p:nvSpPr>
        <p:spPr>
          <a:xfrm>
            <a:off x="3121573" y="1602389"/>
            <a:ext cx="7094482" cy="3095736"/>
          </a:xfrm>
          <a:prstGeom prst="roundRect">
            <a:avLst>
              <a:gd name="adj" fmla="val 801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3"/>
          <p:cNvSpPr/>
          <p:nvPr/>
        </p:nvSpPr>
        <p:spPr>
          <a:xfrm>
            <a:off x="4213996" y="2488537"/>
            <a:ext cx="4909636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编程实战</a:t>
            </a:r>
            <a:endParaRPr sz="8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4" y="2951575"/>
            <a:ext cx="3475314" cy="2838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分享时光_标题页">
  <p:cSld name="分享时光_标题页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4"/>
          <p:cNvSpPr/>
          <p:nvPr/>
        </p:nvSpPr>
        <p:spPr>
          <a:xfrm>
            <a:off x="3121573" y="1602389"/>
            <a:ext cx="7094482" cy="3095736"/>
          </a:xfrm>
          <a:prstGeom prst="roundRect">
            <a:avLst>
              <a:gd name="adj" fmla="val 801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4"/>
          <p:cNvSpPr/>
          <p:nvPr/>
        </p:nvSpPr>
        <p:spPr>
          <a:xfrm>
            <a:off x="4213996" y="2488537"/>
            <a:ext cx="4909636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分享时光</a:t>
            </a:r>
            <a:endParaRPr sz="8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7615" y="2714625"/>
            <a:ext cx="2986641" cy="285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小试身手_标题页">
  <p:cSld name="小试身手_标题页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5"/>
          <p:cNvSpPr/>
          <p:nvPr/>
        </p:nvSpPr>
        <p:spPr>
          <a:xfrm>
            <a:off x="3121573" y="1602389"/>
            <a:ext cx="7094482" cy="3095736"/>
          </a:xfrm>
          <a:prstGeom prst="roundRect">
            <a:avLst>
              <a:gd name="adj" fmla="val 801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5"/>
          <p:cNvSpPr/>
          <p:nvPr/>
        </p:nvSpPr>
        <p:spPr>
          <a:xfrm>
            <a:off x="4213996" y="2488537"/>
            <a:ext cx="4909636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小试身手</a:t>
            </a:r>
            <a:endParaRPr sz="8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205" y="2785881"/>
            <a:ext cx="4130946" cy="299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结束页">
  <p:cSld name="结束页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6"/>
          <p:cNvGrpSpPr/>
          <p:nvPr/>
        </p:nvGrpSpPr>
        <p:grpSpPr>
          <a:xfrm>
            <a:off x="2218570" y="1167362"/>
            <a:ext cx="7754860" cy="4523276"/>
            <a:chOff x="1464735" y="1199098"/>
            <a:chExt cx="7754860" cy="4523276"/>
          </a:xfrm>
        </p:grpSpPr>
        <p:pic>
          <p:nvPicPr>
            <p:cNvPr id="73" name="Google Shape;73;p4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64735" y="1199098"/>
              <a:ext cx="3127938" cy="28526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46"/>
            <p:cNvSpPr/>
            <p:nvPr/>
          </p:nvSpPr>
          <p:spPr>
            <a:xfrm>
              <a:off x="4173188" y="3122422"/>
              <a:ext cx="544010" cy="544010"/>
            </a:xfrm>
            <a:prstGeom prst="ellipse">
              <a:avLst/>
            </a:prstGeom>
            <a:solidFill>
              <a:srgbClr val="5867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6"/>
            <p:cNvSpPr/>
            <p:nvPr/>
          </p:nvSpPr>
          <p:spPr>
            <a:xfrm>
              <a:off x="1497028" y="3317323"/>
              <a:ext cx="7722567" cy="2405051"/>
            </a:xfrm>
            <a:prstGeom prst="roundRect">
              <a:avLst>
                <a:gd name="adj" fmla="val 13691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6"/>
            <p:cNvSpPr/>
            <p:nvPr/>
          </p:nvSpPr>
          <p:spPr>
            <a:xfrm>
              <a:off x="2303628" y="3965850"/>
              <a:ext cx="6266459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00"/>
                <a:buFont typeface="Arial"/>
                <a:buNone/>
              </a:pPr>
              <a:r>
                <a:rPr lang="en-US" sz="6600" b="1" i="0" u="none" strike="noStrike" cap="none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去探索，去创造</a:t>
              </a:r>
              <a:endParaRPr sz="199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7" name="Google Shape;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通用内容页">
  <p:cSld name="通用内容页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name="adj" fmla="val 67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知识冲浪_内容页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name="adj" fmla="val 67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44432" y="5092903"/>
            <a:ext cx="1481556" cy="164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编程实战_内容页">
  <p:cSld name="编程实战_内容页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name="adj" fmla="val 67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2951" y="5181600"/>
            <a:ext cx="1787881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分享时光_内容页">
  <p:cSld name="分享时光_内容页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name="adj" fmla="val 67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921" y="4704080"/>
            <a:ext cx="2011680" cy="192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小试身手_内容页">
  <p:cSld name="小试身手_内容页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name="adj" fmla="val 67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46257" y="5095673"/>
            <a:ext cx="2244558" cy="162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知识回顾_标题页">
  <p:cSld name="知识回顾_标题页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8"/>
          <p:cNvSpPr/>
          <p:nvPr/>
        </p:nvSpPr>
        <p:spPr>
          <a:xfrm>
            <a:off x="3121573" y="1602389"/>
            <a:ext cx="7094482" cy="3095736"/>
          </a:xfrm>
          <a:prstGeom prst="roundRect">
            <a:avLst>
              <a:gd name="adj" fmla="val 801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/>
          <p:nvPr/>
        </p:nvSpPr>
        <p:spPr>
          <a:xfrm>
            <a:off x="4213996" y="2488537"/>
            <a:ext cx="4909636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知识回顾</a:t>
            </a:r>
            <a:endParaRPr sz="8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088" y="2339975"/>
            <a:ext cx="2599696" cy="3581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知识回顾_内容页">
  <p:cSld name="知识回顾_内容页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name="adj" fmla="val 67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088" y="5304017"/>
            <a:ext cx="1016209" cy="13999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/>
          <p:nvPr/>
        </p:nvSpPr>
        <p:spPr>
          <a:xfrm>
            <a:off x="5835316" y="2259438"/>
            <a:ext cx="602156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k Pro" panose="020B0504020201010104" pitchFamily="34" charset="0"/>
                <a:ea typeface="思源黑体 CN Medium" panose="020B0600000000000000" pitchFamily="34" charset="-122"/>
              </a:rPr>
              <a:t>Panda’s Greeting</a:t>
            </a:r>
            <a:endParaRPr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rk Pro" panose="020B0504020201010104" pitchFamily="34" charset="0"/>
              <a:ea typeface="思源黑体 CN Medium" panose="020B0600000000000000" pitchFamily="34" charset="-122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k Pro" panose="020B0504020201010104" pitchFamily="34" charset="0"/>
                <a:ea typeface="思源黑体 CN Medium" panose="020B0600000000000000" pitchFamily="34" charset="-122"/>
              </a:rPr>
              <a:t>Lesson 2</a:t>
            </a:r>
            <a:endParaRPr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rk Pro" panose="020B0504020201010104" pitchFamily="34" charset="0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2;p11">
            <a:extLst>
              <a:ext uri="{FF2B5EF4-FFF2-40B4-BE49-F238E27FC236}">
                <a16:creationId xmlns:a16="http://schemas.microsoft.com/office/drawing/2014/main" id="{BFDAD183-5EA2-C641-AD6D-72C603F9090D}"/>
              </a:ext>
            </a:extLst>
          </p:cNvPr>
          <p:cNvSpPr/>
          <p:nvPr/>
        </p:nvSpPr>
        <p:spPr>
          <a:xfrm>
            <a:off x="870791" y="630755"/>
            <a:ext cx="10256141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dirty="0">
                <a:solidFill>
                  <a:srgbClr val="525252"/>
                </a:solidFill>
                <a:latin typeface="Mark Pro" panose="020B0504020201010104" pitchFamily="34" charset="0"/>
              </a:rPr>
              <a:t>Step 2: </a:t>
            </a:r>
            <a:r>
              <a:rPr lang="en-US" sz="2000" dirty="0">
                <a:solidFill>
                  <a:srgbClr val="525252"/>
                </a:solidFill>
                <a:latin typeface="Mark Pro" panose="020B0504020201010104" pitchFamily="34" charset="0"/>
              </a:rPr>
              <a:t>Find and select            from the block area. Click and drag the 		 	 block to the Script Area and then release it.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4530" y="618295"/>
            <a:ext cx="6858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5368" y="554795"/>
            <a:ext cx="15875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1;p12">
            <a:extLst>
              <a:ext uri="{FF2B5EF4-FFF2-40B4-BE49-F238E27FC236}">
                <a16:creationId xmlns:a16="http://schemas.microsoft.com/office/drawing/2014/main" id="{3BA546BB-C8B2-C441-B5B7-F0CE2499A9C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68427" y="1870364"/>
            <a:ext cx="6655146" cy="428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0;p12">
            <a:extLst>
              <a:ext uri="{FF2B5EF4-FFF2-40B4-BE49-F238E27FC236}">
                <a16:creationId xmlns:a16="http://schemas.microsoft.com/office/drawing/2014/main" id="{559A2CAB-C6D7-8B4D-A3FF-0BF9AF5E9A97}"/>
              </a:ext>
            </a:extLst>
          </p:cNvPr>
          <p:cNvSpPr/>
          <p:nvPr/>
        </p:nvSpPr>
        <p:spPr>
          <a:xfrm>
            <a:off x="876000" y="528706"/>
            <a:ext cx="10674316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200000"/>
              </a:lnSpc>
              <a:buSzPts val="1800"/>
            </a:pPr>
            <a:r>
              <a:rPr lang="en-US" sz="2100" b="1" dirty="0">
                <a:solidFill>
                  <a:srgbClr val="525252"/>
                </a:solidFill>
                <a:latin typeface="Mark Pro" panose="020B0504020201010104" pitchFamily="34" charset="0"/>
              </a:rPr>
              <a:t>Step 3: </a:t>
            </a:r>
            <a:r>
              <a:rPr lang="en-US" sz="2000" dirty="0">
                <a:solidFill>
                  <a:srgbClr val="525252"/>
                </a:solidFill>
                <a:latin typeface="Mark Pro" panose="020B0504020201010104" pitchFamily="34" charset="0"/>
              </a:rPr>
              <a:t>Find and select 	  from the Block Area. Click and drag the  		 			         block to the Script Area and attach it beneath the block. 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100" dirty="0">
              <a:solidFill>
                <a:srgbClr val="525252"/>
              </a:solidFill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4604" y="589542"/>
            <a:ext cx="7239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3426" y="1336178"/>
            <a:ext cx="2423128" cy="54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3;p14">
            <a:extLst>
              <a:ext uri="{FF2B5EF4-FFF2-40B4-BE49-F238E27FC236}">
                <a16:creationId xmlns:a16="http://schemas.microsoft.com/office/drawing/2014/main" id="{2F6350B4-6CDB-6D40-96FD-19D3161BCAA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7274" y="2231794"/>
            <a:ext cx="7137452" cy="369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5;p14">
            <a:extLst>
              <a:ext uri="{FF2B5EF4-FFF2-40B4-BE49-F238E27FC236}">
                <a16:creationId xmlns:a16="http://schemas.microsoft.com/office/drawing/2014/main" id="{4D4F09AA-2B6D-E64E-8703-DB36E3046F3A}"/>
              </a:ext>
            </a:extLst>
          </p:cNvPr>
          <p:cNvSpPr/>
          <p:nvPr/>
        </p:nvSpPr>
        <p:spPr>
          <a:xfrm>
            <a:off x="879355" y="225135"/>
            <a:ext cx="10440000" cy="572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buSzPts val="2100"/>
            </a:pPr>
            <a:r>
              <a:rPr lang="en-US" sz="2100" b="1" dirty="0">
                <a:solidFill>
                  <a:srgbClr val="525252"/>
                </a:solidFill>
                <a:latin typeface="Mark Pro" panose="020B0504020201010104" pitchFamily="34" charset="0"/>
              </a:rPr>
              <a:t>Step 4: </a:t>
            </a:r>
            <a:r>
              <a:rPr lang="en-US" sz="2100" dirty="0">
                <a:solidFill>
                  <a:srgbClr val="525252"/>
                </a:solidFill>
                <a:latin typeface="Mark Pro" panose="020B0504020201010104" pitchFamily="34" charset="0"/>
              </a:rPr>
              <a:t>Click the 	 in the Stage Area to run the program and observe Panda 	  	 speaking.</a:t>
            </a:r>
          </a:p>
          <a:p>
            <a:pPr>
              <a:lnSpc>
                <a:spcPct val="150000"/>
              </a:lnSpc>
              <a:buSzPts val="2100"/>
            </a:pPr>
            <a:r>
              <a:rPr lang="en-US" sz="2100" b="1" dirty="0">
                <a:solidFill>
                  <a:srgbClr val="525252"/>
                </a:solidFill>
                <a:latin typeface="Mark Pro" panose="020B0504020201010104" pitchFamily="34" charset="0"/>
              </a:rPr>
              <a:t>Step 5: </a:t>
            </a:r>
            <a:r>
              <a:rPr lang="en-US" sz="2100" dirty="0">
                <a:solidFill>
                  <a:srgbClr val="525252"/>
                </a:solidFill>
                <a:latin typeface="Mark Pro" panose="020B0504020201010104" pitchFamily="34" charset="0"/>
              </a:rPr>
              <a:t>Click and drag the  			      block from the Script Area to the 	 	 Block Area. The block will be deleted from the Script Area.</a:t>
            </a:r>
          </a:p>
          <a:p>
            <a:pPr>
              <a:lnSpc>
                <a:spcPct val="150000"/>
              </a:lnSpc>
              <a:buSzPts val="2100"/>
            </a:pPr>
            <a:r>
              <a:rPr lang="en-US" sz="2100" b="1" dirty="0">
                <a:solidFill>
                  <a:srgbClr val="525252"/>
                </a:solidFill>
                <a:latin typeface="Mark Pro" panose="020B0504020201010104" pitchFamily="34" charset="0"/>
              </a:rPr>
              <a:t>Step 6: </a:t>
            </a:r>
            <a:r>
              <a:rPr lang="en-US" sz="2100" dirty="0">
                <a:solidFill>
                  <a:srgbClr val="525252"/>
                </a:solidFill>
                <a:latin typeface="Mark Pro" panose="020B0504020201010104" pitchFamily="34" charset="0"/>
              </a:rPr>
              <a:t>Find and select 	from the Block Area. Click and drag the 		 	 block to the Script Area and attach it beneath the block. </a:t>
            </a:r>
          </a:p>
          <a:p>
            <a:pPr>
              <a:lnSpc>
                <a:spcPct val="150000"/>
              </a:lnSpc>
              <a:buSzPts val="2100"/>
            </a:pPr>
            <a:r>
              <a:rPr lang="en-US" sz="2100" b="1" dirty="0">
                <a:solidFill>
                  <a:srgbClr val="525252"/>
                </a:solidFill>
                <a:latin typeface="Mark Pro" panose="020B0504020201010104" pitchFamily="34" charset="0"/>
              </a:rPr>
              <a:t>Step 7: </a:t>
            </a:r>
            <a:r>
              <a:rPr lang="en-US" sz="2100" dirty="0">
                <a:solidFill>
                  <a:srgbClr val="525252"/>
                </a:solidFill>
                <a:latin typeface="Mark Pro" panose="020B0504020201010104" pitchFamily="34" charset="0"/>
              </a:rPr>
              <a:t>Click the  	in the Stage Area to run the program and observe Panda</a:t>
            </a:r>
          </a:p>
          <a:p>
            <a:pPr>
              <a:lnSpc>
                <a:spcPct val="150000"/>
              </a:lnSpc>
              <a:buSzPts val="2100"/>
            </a:pPr>
            <a:r>
              <a:rPr lang="en-US" sz="2100" dirty="0">
                <a:solidFill>
                  <a:srgbClr val="525252"/>
                </a:solidFill>
                <a:latin typeface="Mark Pro" panose="020B0504020201010104" pitchFamily="34" charset="0"/>
              </a:rPr>
              <a:t>	 speaking.</a:t>
            </a:r>
          </a:p>
          <a:p>
            <a:pPr>
              <a:lnSpc>
                <a:spcPct val="150000"/>
              </a:lnSpc>
              <a:buSzPts val="2100"/>
            </a:pPr>
            <a:r>
              <a:rPr lang="en-US" sz="2100" b="1" dirty="0">
                <a:solidFill>
                  <a:srgbClr val="525252"/>
                </a:solidFill>
                <a:latin typeface="Mark Pro" panose="020B0504020201010104" pitchFamily="34" charset="0"/>
              </a:rPr>
              <a:t>Step 8: </a:t>
            </a:r>
            <a:r>
              <a:rPr lang="en-US" sz="2100" dirty="0">
                <a:solidFill>
                  <a:srgbClr val="525252"/>
                </a:solidFill>
                <a:latin typeface="Mark Pro" panose="020B0504020201010104" pitchFamily="34" charset="0"/>
              </a:rPr>
              <a:t>Have students compare and contrast the difference between the</a:t>
            </a:r>
          </a:p>
          <a:p>
            <a:pPr>
              <a:lnSpc>
                <a:spcPct val="150000"/>
              </a:lnSpc>
              <a:buSzPts val="2100"/>
            </a:pPr>
            <a:r>
              <a:rPr lang="en-US" sz="2100" dirty="0">
                <a:solidFill>
                  <a:srgbClr val="525252"/>
                </a:solidFill>
                <a:latin typeface="Mark Pro" panose="020B0504020201010104" pitchFamily="34" charset="0"/>
              </a:rPr>
              <a:t>			  	and  		blocks.</a:t>
            </a:r>
            <a:endParaRPr sz="2100" b="1" dirty="0">
              <a:solidFill>
                <a:srgbClr val="525252"/>
              </a:solidFill>
              <a:latin typeface="Mark Pro" panose="020B0504020201010104" pitchFamily="34" charset="0"/>
            </a:endParaRPr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3797" y="2610138"/>
            <a:ext cx="61770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5598" y="2635538"/>
            <a:ext cx="12192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4527" y="1691137"/>
            <a:ext cx="252854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04;p14">
            <a:extLst>
              <a:ext uri="{FF2B5EF4-FFF2-40B4-BE49-F238E27FC236}">
                <a16:creationId xmlns:a16="http://schemas.microsoft.com/office/drawing/2014/main" id="{CCC62334-EFC6-4843-955A-E02333344E6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1778" y="5056637"/>
            <a:ext cx="264160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02;p14">
            <a:extLst>
              <a:ext uri="{FF2B5EF4-FFF2-40B4-BE49-F238E27FC236}">
                <a16:creationId xmlns:a16="http://schemas.microsoft.com/office/drawing/2014/main" id="{4160FB75-BAFA-634D-B19A-4C9FDB49CD9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5359" y="5069806"/>
            <a:ext cx="12192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21.png">
            <a:extLst>
              <a:ext uri="{FF2B5EF4-FFF2-40B4-BE49-F238E27FC236}">
                <a16:creationId xmlns:a16="http://schemas.microsoft.com/office/drawing/2014/main" id="{45B698F6-772D-A741-8778-F5501D58DBBC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151776" y="623458"/>
            <a:ext cx="550487" cy="571500"/>
          </a:xfrm>
          <a:prstGeom prst="rect">
            <a:avLst/>
          </a:prstGeom>
          <a:ln/>
        </p:spPr>
      </p:pic>
      <p:pic>
        <p:nvPicPr>
          <p:cNvPr id="7" name="image21.png">
            <a:extLst>
              <a:ext uri="{FF2B5EF4-FFF2-40B4-BE49-F238E27FC236}">
                <a16:creationId xmlns:a16="http://schemas.microsoft.com/office/drawing/2014/main" id="{74A4A91A-F533-2649-8337-59C643A8D651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127712" y="3549390"/>
            <a:ext cx="550487" cy="57150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27;p17">
            <a:extLst>
              <a:ext uri="{FF2B5EF4-FFF2-40B4-BE49-F238E27FC236}">
                <a16:creationId xmlns:a16="http://schemas.microsoft.com/office/drawing/2014/main" id="{A963B494-F460-425C-82EC-5854DB3655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7845" y="1049655"/>
            <a:ext cx="8576310" cy="4758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42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/>
        </p:nvSpPr>
        <p:spPr>
          <a:xfrm>
            <a:off x="1390891" y="2860158"/>
            <a:ext cx="941021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b="1" i="0" u="none" strike="noStrike" cap="none" dirty="0">
                <a:solidFill>
                  <a:srgbClr val="00B0F0"/>
                </a:solidFill>
                <a:latin typeface="Mark Pro" panose="020B0504020201010104" pitchFamily="34" charset="0"/>
                <a:sym typeface="Arial"/>
              </a:rPr>
              <a:t>Add a Background</a:t>
            </a:r>
            <a:endParaRPr sz="1400" b="0" i="0" u="none" strike="noStrike" cap="none" dirty="0">
              <a:solidFill>
                <a:srgbClr val="000000"/>
              </a:solidFill>
              <a:latin typeface="Mark Pro" panose="020B05040202010101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7"/>
          <p:cNvGrpSpPr/>
          <p:nvPr/>
        </p:nvGrpSpPr>
        <p:grpSpPr>
          <a:xfrm>
            <a:off x="1031434" y="583218"/>
            <a:ext cx="8506255" cy="577041"/>
            <a:chOff x="952542" y="542016"/>
            <a:chExt cx="7158864" cy="577041"/>
          </a:xfrm>
        </p:grpSpPr>
        <p:sp>
          <p:nvSpPr>
            <p:cNvPr id="225" name="Google Shape;225;p17"/>
            <p:cNvSpPr/>
            <p:nvPr/>
          </p:nvSpPr>
          <p:spPr>
            <a:xfrm>
              <a:off x="952542" y="542016"/>
              <a:ext cx="7158864" cy="577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 dirty="0">
                  <a:solidFill>
                    <a:srgbClr val="525252"/>
                  </a:solidFill>
                  <a:latin typeface="Mark Pro" panose="020B0504020201010104" pitchFamily="34" charset="0"/>
                  <a:sym typeface="Arial"/>
                </a:rPr>
                <a:t>Step 1:</a:t>
              </a:r>
              <a:r>
                <a:rPr lang="en-US" sz="2100" b="0" i="0" u="none" strike="noStrike" cap="none" dirty="0">
                  <a:solidFill>
                    <a:srgbClr val="525252"/>
                  </a:solidFill>
                  <a:latin typeface="Mark Pro" panose="020B0504020201010104" pitchFamily="34" charset="0"/>
                  <a:sym typeface="Arial"/>
                </a:rPr>
                <a:t> Click </a:t>
              </a:r>
              <a:r>
                <a:rPr lang="en-US" sz="2100" b="1" i="0" u="none" strike="noStrike" cap="none" dirty="0">
                  <a:solidFill>
                    <a:srgbClr val="525252"/>
                  </a:solidFill>
                  <a:latin typeface="Mark Pro" panose="020B0504020201010104" pitchFamily="34" charset="0"/>
                  <a:sym typeface="Arial"/>
                </a:rPr>
                <a:t>Background</a:t>
              </a:r>
              <a:r>
                <a:rPr lang="en-US" sz="2100" b="0" i="0" u="none" strike="noStrike" cap="none" dirty="0">
                  <a:solidFill>
                    <a:srgbClr val="525252"/>
                  </a:solidFill>
                  <a:latin typeface="Mark Pro" panose="020B0504020201010104" pitchFamily="34" charset="0"/>
                  <a:sym typeface="Arial"/>
                </a:rPr>
                <a:t> tab in the Stage Area and click        .</a:t>
              </a:r>
            </a:p>
          </p:txBody>
        </p:sp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7320" y="560536"/>
              <a:ext cx="441248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233;p18">
            <a:extLst>
              <a:ext uri="{FF2B5EF4-FFF2-40B4-BE49-F238E27FC236}">
                <a16:creationId xmlns:a16="http://schemas.microsoft.com/office/drawing/2014/main" id="{85B1C8D0-5A7D-4CEA-AEB2-30585AB7A773}"/>
              </a:ext>
            </a:extLst>
          </p:cNvPr>
          <p:cNvSpPr/>
          <p:nvPr/>
        </p:nvSpPr>
        <p:spPr>
          <a:xfrm>
            <a:off x="1031434" y="1045813"/>
            <a:ext cx="10440000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Step 2: </a:t>
            </a:r>
            <a:r>
              <a:rPr lang="en-US" sz="2100" b="0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Enter </a:t>
            </a:r>
            <a:r>
              <a:rPr lang="en-US" sz="2100" b="1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Backdrop Library</a:t>
            </a:r>
            <a:r>
              <a:rPr lang="en-US" sz="2100" b="0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, click the                 filter, then select the </a:t>
            </a:r>
            <a:r>
              <a:rPr lang="en-US" sz="2100" b="1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Space3 </a:t>
            </a:r>
            <a:r>
              <a:rPr lang="en-US" sz="2100" b="0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backdrop, and then click </a:t>
            </a:r>
            <a:r>
              <a:rPr lang="en-US" sz="2100" b="1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OK</a:t>
            </a:r>
            <a:r>
              <a:rPr lang="en-US" sz="2100" b="0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.</a:t>
            </a:r>
          </a:p>
        </p:txBody>
      </p:sp>
      <p:pic>
        <p:nvPicPr>
          <p:cNvPr id="13" name="Google Shape;234;p18">
            <a:extLst>
              <a:ext uri="{FF2B5EF4-FFF2-40B4-BE49-F238E27FC236}">
                <a16:creationId xmlns:a16="http://schemas.microsoft.com/office/drawing/2014/main" id="{AE564CD8-D34A-4C69-BB4B-739FC9BBB7A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4772" y="1114594"/>
            <a:ext cx="1007466" cy="489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35;p18">
            <a:extLst>
              <a:ext uri="{FF2B5EF4-FFF2-40B4-BE49-F238E27FC236}">
                <a16:creationId xmlns:a16="http://schemas.microsoft.com/office/drawing/2014/main" id="{72016E03-2F51-4414-A17A-9D3B5365E5A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38557" y="2264256"/>
            <a:ext cx="6346070" cy="399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1140" y="0"/>
            <a:ext cx="91897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/>
          <p:nvPr/>
        </p:nvSpPr>
        <p:spPr>
          <a:xfrm>
            <a:off x="4008328" y="1741118"/>
            <a:ext cx="5774500" cy="268057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lt1"/>
                </a:solidFill>
                <a:latin typeface="Mark Pro" panose="020B0504020201010104" pitchFamily="34" charset="0"/>
                <a:sym typeface="Arial"/>
              </a:rPr>
              <a:t>Try It</a:t>
            </a:r>
            <a:endParaRPr sz="6600" b="1" i="0" u="none" strike="noStrike" cap="none" dirty="0">
              <a:solidFill>
                <a:schemeClr val="lt1"/>
              </a:solidFill>
              <a:latin typeface="Mark Pro" panose="020B0504020201010104" pitchFamily="34" charset="0"/>
              <a:sym typeface="Arial"/>
            </a:endParaRPr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183" y="2104374"/>
            <a:ext cx="3521078" cy="352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696" y="275706"/>
            <a:ext cx="1283600" cy="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/>
        </p:nvSpPr>
        <p:spPr>
          <a:xfrm>
            <a:off x="1159168" y="763287"/>
            <a:ext cx="10109054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Programming Practice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</a:pPr>
            <a:r>
              <a:rPr lang="en-US" sz="2800" dirty="0">
                <a:solidFill>
                  <a:srgbClr val="525252"/>
                </a:solidFill>
                <a:latin typeface="Mark Pro" panose="020B0504020201010104" pitchFamily="34" charset="0"/>
              </a:rPr>
              <a:t>Program Panda’s introduction that you wrote in the warm-up.</a:t>
            </a:r>
          </a:p>
        </p:txBody>
      </p:sp>
      <p:sp>
        <p:nvSpPr>
          <p:cNvPr id="4" name="Google Shape;263;p22">
            <a:extLst>
              <a:ext uri="{FF2B5EF4-FFF2-40B4-BE49-F238E27FC236}">
                <a16:creationId xmlns:a16="http://schemas.microsoft.com/office/drawing/2014/main" id="{9F1315B8-540C-4E25-8AA5-03C1373702F2}"/>
              </a:ext>
            </a:extLst>
          </p:cNvPr>
          <p:cNvSpPr txBox="1"/>
          <p:nvPr/>
        </p:nvSpPr>
        <p:spPr>
          <a:xfrm>
            <a:off x="1159168" y="2886905"/>
            <a:ext cx="925108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Extension Challenges:</a:t>
            </a:r>
            <a:endParaRPr sz="3200" b="1" i="0" u="none" strike="noStrike" cap="none" dirty="0">
              <a:solidFill>
                <a:srgbClr val="525252"/>
              </a:solidFill>
              <a:latin typeface="Mark Pro" panose="020B0504020201010104" pitchFamily="34" charset="0"/>
              <a:sym typeface="Aria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25252"/>
                </a:solidFill>
                <a:latin typeface="Mark Pro" panose="020B0504020201010104" pitchFamily="34" charset="0"/>
              </a:rPr>
              <a:t>Add a motion animation to have Panda move across the stage.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25252"/>
                </a:solidFill>
                <a:latin typeface="Mark Pro" panose="020B0504020201010104" pitchFamily="34" charset="0"/>
              </a:rPr>
              <a:t>Add an additional sprite who also introduces themselves.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25252"/>
                </a:solidFill>
                <a:latin typeface="Mark Pro" panose="020B0504020201010104" pitchFamily="34" charset="0"/>
              </a:rPr>
              <a:t>Change the event to something besides </a:t>
            </a:r>
            <a:endParaRPr sz="2400" dirty="0">
              <a:solidFill>
                <a:srgbClr val="525252"/>
              </a:solidFill>
              <a:latin typeface="Mark Pro" panose="020B05040202010101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/>
          <p:nvPr/>
        </p:nvSpPr>
        <p:spPr>
          <a:xfrm>
            <a:off x="4008328" y="1741118"/>
            <a:ext cx="5774500" cy="268057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lt1"/>
                </a:solidFill>
                <a:latin typeface="Mark Pro" panose="020B0504020201010104" pitchFamily="34" charset="0"/>
                <a:sym typeface="Arial"/>
              </a:rPr>
              <a:t>Let’s Share!</a:t>
            </a:r>
            <a:endParaRPr sz="6600" b="1" i="0" u="none" strike="noStrike" cap="none" dirty="0">
              <a:solidFill>
                <a:schemeClr val="lt1"/>
              </a:solidFill>
              <a:latin typeface="Mark Pro" panose="020B0504020201010104" pitchFamily="34" charset="0"/>
              <a:sym typeface="Arial"/>
            </a:endParaRPr>
          </a:p>
        </p:txBody>
      </p:sp>
      <p:pic>
        <p:nvPicPr>
          <p:cNvPr id="270" name="Google Shape;2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183" y="2104374"/>
            <a:ext cx="3521078" cy="352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696" y="275706"/>
            <a:ext cx="1283600" cy="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4008328" y="1741118"/>
            <a:ext cx="5774500" cy="268057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lt1"/>
                </a:solidFill>
                <a:latin typeface="Mark Pro" panose="020B0504020201010104" pitchFamily="34" charset="0"/>
                <a:sym typeface="Arial"/>
              </a:rPr>
              <a:t>Review</a:t>
            </a:r>
            <a:endParaRPr sz="6600" b="1" i="0" u="none" strike="noStrike" cap="none" dirty="0">
              <a:solidFill>
                <a:schemeClr val="lt1"/>
              </a:solidFill>
              <a:latin typeface="Mark Pro" panose="020B0504020201010104" pitchFamily="34" charset="0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183" y="2104374"/>
            <a:ext cx="3521078" cy="352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696" y="275706"/>
            <a:ext cx="1283600" cy="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/>
        </p:nvSpPr>
        <p:spPr>
          <a:xfrm>
            <a:off x="1390891" y="2860158"/>
            <a:ext cx="941021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 dirty="0">
                <a:solidFill>
                  <a:srgbClr val="00B0F0"/>
                </a:solidFill>
                <a:latin typeface="Mark Pro" panose="020B0504020201010104" pitchFamily="34" charset="0"/>
                <a:sym typeface="Arial"/>
              </a:rPr>
              <a:t>Share Your Project</a:t>
            </a:r>
            <a:endParaRPr sz="1400" b="0" i="0" u="none" strike="noStrike" cap="none" dirty="0">
              <a:solidFill>
                <a:srgbClr val="000000"/>
              </a:solidFill>
              <a:latin typeface="Mark Pro" panose="020B05040202010101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/>
          <p:nvPr/>
        </p:nvSpPr>
        <p:spPr>
          <a:xfrm>
            <a:off x="4008328" y="1741118"/>
            <a:ext cx="5774500" cy="268057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dirty="0">
                <a:solidFill>
                  <a:schemeClr val="lt1"/>
                </a:solidFill>
                <a:latin typeface="Mark Pro" panose="020B0504020201010104" pitchFamily="34" charset="0"/>
              </a:rPr>
              <a:t>Review</a:t>
            </a:r>
            <a:endParaRPr sz="6600" b="1" i="0" u="none" strike="noStrike" cap="none" dirty="0">
              <a:solidFill>
                <a:schemeClr val="lt1"/>
              </a:solidFill>
              <a:latin typeface="Mark Pro" panose="020B0504020201010104" pitchFamily="34" charset="0"/>
              <a:sym typeface="Arial"/>
            </a:endParaRPr>
          </a:p>
        </p:txBody>
      </p:sp>
      <p:pic>
        <p:nvPicPr>
          <p:cNvPr id="284" name="Google Shape;28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183" y="2104374"/>
            <a:ext cx="3521078" cy="352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696" y="275706"/>
            <a:ext cx="1283600" cy="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939333" y="1001765"/>
            <a:ext cx="106906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400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Which block area does                               and                belong to?</a:t>
            </a:r>
            <a:endParaRPr sz="1400" i="0" u="none" strike="noStrike" cap="none" dirty="0">
              <a:solidFill>
                <a:srgbClr val="000000"/>
              </a:solidFill>
              <a:latin typeface="Mark Pro" panose="020B0504020201010104" pitchFamily="34" charset="0"/>
              <a:sym typeface="Arial"/>
            </a:endParaRPr>
          </a:p>
        </p:txBody>
      </p:sp>
      <p:grpSp>
        <p:nvGrpSpPr>
          <p:cNvPr id="292" name="Google Shape;292;p26"/>
          <p:cNvGrpSpPr/>
          <p:nvPr/>
        </p:nvGrpSpPr>
        <p:grpSpPr>
          <a:xfrm>
            <a:off x="3037315" y="2669911"/>
            <a:ext cx="5313564" cy="1951200"/>
            <a:chOff x="3169858" y="2625919"/>
            <a:chExt cx="3713289" cy="1951200"/>
          </a:xfrm>
        </p:grpSpPr>
        <p:sp>
          <p:nvSpPr>
            <p:cNvPr id="293" name="Google Shape;293;p26"/>
            <p:cNvSpPr/>
            <p:nvPr/>
          </p:nvSpPr>
          <p:spPr>
            <a:xfrm>
              <a:off x="3169858" y="2625919"/>
              <a:ext cx="12344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A.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5648718" y="2625920"/>
              <a:ext cx="12344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B.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3169858" y="3930788"/>
              <a:ext cx="12344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C.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5669461" y="3930787"/>
              <a:ext cx="3559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D.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3627" y="1116830"/>
            <a:ext cx="2359803" cy="5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5737" y="1083945"/>
            <a:ext cx="1182476" cy="58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3430" y="2611755"/>
            <a:ext cx="800100" cy="7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8830" y="3836035"/>
            <a:ext cx="740410" cy="78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02990" y="2620010"/>
            <a:ext cx="755650" cy="69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90290" y="3862705"/>
            <a:ext cx="770255" cy="784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9;p27">
            <a:extLst>
              <a:ext uri="{FF2B5EF4-FFF2-40B4-BE49-F238E27FC236}">
                <a16:creationId xmlns:a16="http://schemas.microsoft.com/office/drawing/2014/main" id="{7EE1847F-5FDF-4E4B-9495-DA8CCC003D64}"/>
              </a:ext>
            </a:extLst>
          </p:cNvPr>
          <p:cNvSpPr/>
          <p:nvPr/>
        </p:nvSpPr>
        <p:spPr>
          <a:xfrm>
            <a:off x="916375" y="803706"/>
            <a:ext cx="1060562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2.</a:t>
            </a:r>
            <a:r>
              <a:rPr lang="en-US" sz="2400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 Which of the following programs can make Panda successfully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525252"/>
                </a:solidFill>
                <a:latin typeface="Mark Pro" panose="020B0504020201010104" pitchFamily="34" charset="0"/>
              </a:rPr>
              <a:t>    </a:t>
            </a:r>
            <a:r>
              <a:rPr lang="en-US" sz="2400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introduce itself?</a:t>
            </a:r>
            <a:endParaRPr sz="2400" i="0" u="none" strike="noStrike" cap="none" dirty="0">
              <a:solidFill>
                <a:srgbClr val="525252"/>
              </a:solidFill>
              <a:latin typeface="Mark Pro" panose="020B0504020201010104" pitchFamily="34" charset="0"/>
              <a:sym typeface="Arial"/>
            </a:endParaRPr>
          </a:p>
        </p:txBody>
      </p:sp>
      <p:pic>
        <p:nvPicPr>
          <p:cNvPr id="315" name="Google Shape;3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8096" y="2473017"/>
            <a:ext cx="4031094" cy="127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5257" y="4445498"/>
            <a:ext cx="3527762" cy="141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6686" y="2266444"/>
            <a:ext cx="3517218" cy="175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78981" y="4332870"/>
            <a:ext cx="3655399" cy="16764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27"/>
          <p:cNvGrpSpPr/>
          <p:nvPr/>
        </p:nvGrpSpPr>
        <p:grpSpPr>
          <a:xfrm>
            <a:off x="1692279" y="2201380"/>
            <a:ext cx="5055516" cy="2723323"/>
            <a:chOff x="2255478" y="2023157"/>
            <a:chExt cx="5055516" cy="2723323"/>
          </a:xfrm>
        </p:grpSpPr>
        <p:sp>
          <p:nvSpPr>
            <p:cNvPr id="311" name="Google Shape;311;p27"/>
            <p:cNvSpPr/>
            <p:nvPr/>
          </p:nvSpPr>
          <p:spPr>
            <a:xfrm>
              <a:off x="2256483" y="2023157"/>
              <a:ext cx="82651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A.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6484482" y="2026294"/>
              <a:ext cx="82651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B.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2255478" y="4100190"/>
              <a:ext cx="723607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C.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6484482" y="4100190"/>
              <a:ext cx="72360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D.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4;p28">
            <a:extLst>
              <a:ext uri="{FF2B5EF4-FFF2-40B4-BE49-F238E27FC236}">
                <a16:creationId xmlns:a16="http://schemas.microsoft.com/office/drawing/2014/main" id="{122B85D5-B6B7-0D45-AA05-7DB6B6AD16F4}"/>
              </a:ext>
            </a:extLst>
          </p:cNvPr>
          <p:cNvSpPr/>
          <p:nvPr/>
        </p:nvSpPr>
        <p:spPr>
          <a:xfrm>
            <a:off x="942666" y="1009492"/>
            <a:ext cx="10920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3. </a:t>
            </a:r>
            <a:r>
              <a:rPr lang="en-US" sz="2400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If you want to save the file, you will need to find the file button.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525252"/>
                </a:solidFill>
                <a:latin typeface="Mark Pro" panose="020B0504020201010104" pitchFamily="34" charset="0"/>
              </a:rPr>
              <a:t>    </a:t>
            </a:r>
            <a:r>
              <a:rPr lang="en-US" sz="2400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Where is this button:              </a:t>
            </a:r>
            <a:r>
              <a:rPr lang="en-US" sz="2400" dirty="0">
                <a:solidFill>
                  <a:srgbClr val="525252"/>
                </a:solidFill>
                <a:latin typeface="Mark Pro" panose="020B0504020201010104" pitchFamily="34" charset="0"/>
              </a:rPr>
              <a:t>?</a:t>
            </a:r>
            <a:endParaRPr sz="2400" i="0" u="none" strike="noStrike" cap="none" dirty="0">
              <a:solidFill>
                <a:srgbClr val="525252"/>
              </a:solidFill>
              <a:latin typeface="Mark Pro" panose="020B0504020201010104" pitchFamily="34" charset="0"/>
              <a:sym typeface="Arial"/>
            </a:endParaRPr>
          </a:p>
        </p:txBody>
      </p:sp>
      <p:grpSp>
        <p:nvGrpSpPr>
          <p:cNvPr id="325" name="Google Shape;325;p28"/>
          <p:cNvGrpSpPr/>
          <p:nvPr/>
        </p:nvGrpSpPr>
        <p:grpSpPr>
          <a:xfrm>
            <a:off x="2440415" y="2771278"/>
            <a:ext cx="6977850" cy="1823699"/>
            <a:chOff x="3169857" y="2625940"/>
            <a:chExt cx="3713290" cy="1823699"/>
          </a:xfrm>
        </p:grpSpPr>
        <p:sp>
          <p:nvSpPr>
            <p:cNvPr id="326" name="Google Shape;326;p28"/>
            <p:cNvSpPr/>
            <p:nvPr/>
          </p:nvSpPr>
          <p:spPr>
            <a:xfrm>
              <a:off x="3169858" y="2625940"/>
              <a:ext cx="1371915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525252"/>
                  </a:solidFill>
                  <a:latin typeface="Mark Pro" panose="020B0504020201010104" pitchFamily="34" charset="0"/>
                </a:rPr>
                <a:t>A. Block </a:t>
              </a:r>
              <a:r>
                <a:rPr lang="en-US" sz="2400" i="0" u="none" strike="noStrike" cap="none" dirty="0">
                  <a:solidFill>
                    <a:srgbClr val="525252"/>
                  </a:solidFill>
                  <a:latin typeface="Mark Pro" panose="020B0504020201010104" pitchFamily="34" charset="0"/>
                  <a:sym typeface="Arial"/>
                </a:rPr>
                <a:t>Area</a:t>
              </a:r>
              <a:endParaRPr sz="1400" i="0" u="none" strike="noStrike" cap="none" dirty="0">
                <a:solidFill>
                  <a:srgbClr val="000000"/>
                </a:solidFill>
                <a:latin typeface="Mark Pro" panose="020B0504020201010104" pitchFamily="34" charset="0"/>
                <a:sym typeface="Arial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481547" y="2625941"/>
              <a:ext cx="140160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525252"/>
                  </a:solidFill>
                  <a:latin typeface="Mark Pro" panose="020B0504020201010104" pitchFamily="34" charset="0"/>
                </a:rPr>
                <a:t>B. Stage Area</a:t>
              </a:r>
              <a:endParaRPr sz="2400" b="1" dirty="0">
                <a:solidFill>
                  <a:srgbClr val="525252"/>
                </a:solidFill>
                <a:latin typeface="Mark Pro" panose="020B0504020201010104" pitchFamily="34" charset="0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3169857" y="3803349"/>
              <a:ext cx="1371915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525252"/>
                  </a:solidFill>
                  <a:latin typeface="Mark Pro" panose="020B0504020201010104" pitchFamily="34" charset="0"/>
                </a:rPr>
                <a:t>C. Script Area</a:t>
              </a:r>
              <a:endParaRPr sz="2400" b="1" dirty="0">
                <a:solidFill>
                  <a:srgbClr val="525252"/>
                </a:solidFill>
                <a:latin typeface="Mark Pro" panose="020B0504020201010104" pitchFamily="34" charset="0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481547" y="3803348"/>
              <a:ext cx="1401599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525252"/>
                  </a:solidFill>
                  <a:latin typeface="Mark Pro" panose="020B0504020201010104" pitchFamily="34" charset="0"/>
                </a:rPr>
                <a:t>D. Menu Bar</a:t>
              </a:r>
              <a:endParaRPr sz="2400" b="1" dirty="0">
                <a:solidFill>
                  <a:srgbClr val="525252"/>
                </a:solidFill>
                <a:latin typeface="Mark Pro" panose="020B0504020201010104" pitchFamily="34" charset="0"/>
              </a:endParaRPr>
            </a:p>
          </p:txBody>
        </p:sp>
      </p:grpSp>
      <p:pic>
        <p:nvPicPr>
          <p:cNvPr id="330" name="Google Shape;33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4133" y="1682731"/>
            <a:ext cx="988648" cy="43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/>
          <p:nvPr/>
        </p:nvSpPr>
        <p:spPr>
          <a:xfrm>
            <a:off x="4008328" y="1741118"/>
            <a:ext cx="5774500" cy="268057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lt1"/>
                </a:solidFill>
                <a:latin typeface="Mark Pro" panose="020B0504020201010104" pitchFamily="34" charset="0"/>
                <a:sym typeface="Arial"/>
              </a:rPr>
              <a:t>Thank you!</a:t>
            </a:r>
            <a:endParaRPr sz="6600" b="1" i="0" u="none" strike="noStrike" cap="none" dirty="0">
              <a:solidFill>
                <a:schemeClr val="lt1"/>
              </a:solidFill>
              <a:latin typeface="Mark Pro" panose="020B0504020201010104" pitchFamily="34" charset="0"/>
              <a:sym typeface="Arial"/>
            </a:endParaRPr>
          </a:p>
        </p:txBody>
      </p:sp>
      <p:pic>
        <p:nvPicPr>
          <p:cNvPr id="337" name="Google Shape;33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183" y="2104374"/>
            <a:ext cx="3521078" cy="352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696" y="275706"/>
            <a:ext cx="1283600" cy="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7C6745-38E4-4D64-99F5-73A6E474D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6"/>
          <a:stretch/>
        </p:blipFill>
        <p:spPr>
          <a:xfrm>
            <a:off x="2353311" y="667361"/>
            <a:ext cx="7688308" cy="4761528"/>
          </a:xfrm>
          <a:prstGeom prst="rect">
            <a:avLst/>
          </a:prstGeom>
        </p:spPr>
      </p:pic>
      <p:grpSp>
        <p:nvGrpSpPr>
          <p:cNvPr id="217" name="Google Shape;217;p16"/>
          <p:cNvGrpSpPr/>
          <p:nvPr/>
        </p:nvGrpSpPr>
        <p:grpSpPr>
          <a:xfrm>
            <a:off x="6268449" y="1026107"/>
            <a:ext cx="3920490" cy="5186133"/>
            <a:chOff x="6268449" y="1026107"/>
            <a:chExt cx="3920490" cy="5186133"/>
          </a:xfrm>
        </p:grpSpPr>
        <p:cxnSp>
          <p:nvCxnSpPr>
            <p:cNvPr id="218" name="Google Shape;218;p16"/>
            <p:cNvCxnSpPr/>
            <p:nvPr/>
          </p:nvCxnSpPr>
          <p:spPr>
            <a:xfrm>
              <a:off x="8360493" y="5430979"/>
              <a:ext cx="0" cy="244885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9" name="Google Shape;219;p16"/>
            <p:cNvSpPr txBox="1"/>
            <p:nvPr/>
          </p:nvSpPr>
          <p:spPr>
            <a:xfrm>
              <a:off x="7813404" y="5675904"/>
              <a:ext cx="1094105" cy="275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Script Area</a:t>
              </a:r>
              <a:endParaRPr/>
            </a:p>
          </p:txBody>
        </p:sp>
        <p:sp>
          <p:nvSpPr>
            <p:cNvPr id="220" name="Google Shape;220;p16"/>
            <p:cNvSpPr txBox="1"/>
            <p:nvPr/>
          </p:nvSpPr>
          <p:spPr>
            <a:xfrm>
              <a:off x="6730729" y="5904504"/>
              <a:ext cx="345821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rk Pro" panose="020B0504020201010104" pitchFamily="34" charset="0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6268449" y="1026107"/>
              <a:ext cx="3773170" cy="4423101"/>
            </a:xfrm>
            <a:prstGeom prst="rect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6"/>
          <p:cNvGrpSpPr/>
          <p:nvPr/>
        </p:nvGrpSpPr>
        <p:grpSpPr>
          <a:xfrm>
            <a:off x="1581150" y="381635"/>
            <a:ext cx="8471535" cy="607060"/>
            <a:chOff x="1582488" y="379962"/>
            <a:chExt cx="8458968" cy="607155"/>
          </a:xfrm>
        </p:grpSpPr>
        <p:sp>
          <p:nvSpPr>
            <p:cNvPr id="223" name="Google Shape;223;p16"/>
            <p:cNvSpPr/>
            <p:nvPr/>
          </p:nvSpPr>
          <p:spPr>
            <a:xfrm>
              <a:off x="2338696" y="607923"/>
              <a:ext cx="7702760" cy="379194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16"/>
            <p:cNvCxnSpPr>
              <a:cxnSpLocks/>
              <a:stCxn id="223" idx="1"/>
            </p:cNvCxnSpPr>
            <p:nvPr/>
          </p:nvCxnSpPr>
          <p:spPr>
            <a:xfrm rot="10800000">
              <a:off x="2049797" y="631906"/>
              <a:ext cx="288899" cy="165615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5" name="Google Shape;225;p16"/>
            <p:cNvSpPr txBox="1"/>
            <p:nvPr/>
          </p:nvSpPr>
          <p:spPr>
            <a:xfrm>
              <a:off x="1582488" y="379962"/>
              <a:ext cx="899718" cy="275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Menu bar</a:t>
              </a:r>
              <a:endParaRPr/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2426012" y="379962"/>
              <a:ext cx="6740701" cy="260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Mark Pro" panose="020B0504020201010104" pitchFamily="34" charset="0"/>
                  <a:sym typeface="Arial"/>
                </a:rPr>
                <a:t>Select language, open new file or save file, find example programs or help documents, etc. </a:t>
              </a:r>
              <a:endParaRPr dirty="0">
                <a:latin typeface="Mark Pro" panose="020B0504020201010104" pitchFamily="34" charset="0"/>
              </a:endParaRPr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648335" y="998830"/>
            <a:ext cx="3378835" cy="5470598"/>
            <a:chOff x="-2315" y="999572"/>
            <a:chExt cx="4983401" cy="5470620"/>
          </a:xfrm>
        </p:grpSpPr>
        <p:sp>
          <p:nvSpPr>
            <p:cNvPr id="228" name="Google Shape;228;p16"/>
            <p:cNvSpPr/>
            <p:nvPr/>
          </p:nvSpPr>
          <p:spPr>
            <a:xfrm>
              <a:off x="2512331" y="999572"/>
              <a:ext cx="2468755" cy="4468537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16"/>
            <p:cNvCxnSpPr/>
            <p:nvPr/>
          </p:nvCxnSpPr>
          <p:spPr>
            <a:xfrm flipH="1">
              <a:off x="1858765" y="5172042"/>
              <a:ext cx="631761" cy="422199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0" name="Google Shape;230;p16"/>
            <p:cNvSpPr txBox="1"/>
            <p:nvPr/>
          </p:nvSpPr>
          <p:spPr>
            <a:xfrm>
              <a:off x="1162758" y="5594475"/>
              <a:ext cx="1456340" cy="27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Stage Area </a:t>
              </a:r>
              <a:endParaRPr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 txBox="1"/>
            <p:nvPr/>
          </p:nvSpPr>
          <p:spPr>
            <a:xfrm>
              <a:off x="-2315" y="5870066"/>
              <a:ext cx="3786486" cy="600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altLang="zh-CN" sz="1100" dirty="0">
                  <a:solidFill>
                    <a:schemeClr val="dk1"/>
                  </a:solidFill>
                  <a:latin typeface="Mark Pro" panose="020B0504020201010104" pitchFamily="34" charset="0"/>
                </a:rPr>
                <a:t>View project stage, customize sprites and backgrounds, connect </a:t>
              </a:r>
              <a:r>
                <a:rPr lang="en-US" altLang="zh-CN" sz="1100" dirty="0" err="1">
                  <a:solidFill>
                    <a:schemeClr val="dk1"/>
                  </a:solidFill>
                  <a:latin typeface="Mark Pro" panose="020B0504020201010104" pitchFamily="34" charset="0"/>
                </a:rPr>
                <a:t>Makeblock</a:t>
              </a:r>
              <a:r>
                <a:rPr lang="en-US" altLang="zh-CN" sz="1100" dirty="0">
                  <a:solidFill>
                    <a:schemeClr val="dk1"/>
                  </a:solidFill>
                  <a:latin typeface="Mark Pro" panose="020B0504020201010104" pitchFamily="34" charset="0"/>
                </a:rPr>
                <a:t> devices</a:t>
              </a:r>
              <a:endParaRPr sz="1100" dirty="0">
                <a:solidFill>
                  <a:schemeClr val="dk1"/>
                </a:solidFill>
                <a:latin typeface="Mark Pro" panose="020B0504020201010104" pitchFamily="34" charset="0"/>
              </a:endParaRPr>
            </a:p>
          </p:txBody>
        </p:sp>
      </p:grpSp>
      <p:grpSp>
        <p:nvGrpSpPr>
          <p:cNvPr id="232" name="Google Shape;232;p16"/>
          <p:cNvGrpSpPr/>
          <p:nvPr/>
        </p:nvGrpSpPr>
        <p:grpSpPr>
          <a:xfrm>
            <a:off x="3520899" y="1028433"/>
            <a:ext cx="3209925" cy="5376115"/>
            <a:chOff x="4481019" y="1017003"/>
            <a:chExt cx="3209925" cy="5376115"/>
          </a:xfrm>
        </p:grpSpPr>
        <p:sp>
          <p:nvSpPr>
            <p:cNvPr id="233" name="Google Shape;233;p16"/>
            <p:cNvSpPr/>
            <p:nvPr/>
          </p:nvSpPr>
          <p:spPr>
            <a:xfrm>
              <a:off x="5018865" y="1017003"/>
              <a:ext cx="2134235" cy="4439877"/>
            </a:xfrm>
            <a:prstGeom prst="rect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16"/>
            <p:cNvCxnSpPr/>
            <p:nvPr/>
          </p:nvCxnSpPr>
          <p:spPr>
            <a:xfrm>
              <a:off x="5950810" y="5457198"/>
              <a:ext cx="0" cy="260756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5" name="Google Shape;235;p16"/>
            <p:cNvSpPr txBox="1"/>
            <p:nvPr/>
          </p:nvSpPr>
          <p:spPr>
            <a:xfrm>
              <a:off x="5403040" y="5717866"/>
              <a:ext cx="1094740" cy="275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Block Area</a:t>
              </a:r>
              <a:r>
                <a:rPr lang="en-US" sz="12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6"/>
            <p:cNvSpPr txBox="1"/>
            <p:nvPr/>
          </p:nvSpPr>
          <p:spPr>
            <a:xfrm>
              <a:off x="4481019" y="5962271"/>
              <a:ext cx="3209925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zh-CN" sz="1100" dirty="0">
                  <a:solidFill>
                    <a:schemeClr val="dk1"/>
                  </a:solidFill>
                  <a:latin typeface="Mark Pro" panose="020B0504020201010104" pitchFamily="34" charset="0"/>
                </a:rPr>
                <a:t>Library of programming blocks sorted by color-coded categories.</a:t>
              </a:r>
              <a:endParaRPr lang="zh-CN" altLang="zh-CN" sz="1100" dirty="0">
                <a:solidFill>
                  <a:schemeClr val="dk1"/>
                </a:solidFill>
                <a:latin typeface="Mark Pro" panose="020B0504020201010104" pitchFamily="34" charset="0"/>
              </a:endParaRPr>
            </a:p>
          </p:txBody>
        </p:sp>
      </p:grpSp>
      <p:pic>
        <p:nvPicPr>
          <p:cNvPr id="237" name="Google Shape;2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7301" y="597737"/>
            <a:ext cx="1379119" cy="6895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F94422-F0FA-4F66-B2AB-250B07BBB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339" y="5867091"/>
            <a:ext cx="377430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chemeClr val="dk1"/>
                </a:solidFill>
                <a:latin typeface="Mark Pro" panose="020B0504020201010104" pitchFamily="34" charset="0"/>
              </a:rPr>
              <a:t>Drag the programming blocks to this area and arrange them to control the performance in the Stage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4"/>
          <p:cNvGraphicFramePr/>
          <p:nvPr/>
        </p:nvGraphicFramePr>
        <p:xfrm>
          <a:off x="3473726" y="1267917"/>
          <a:ext cx="4865825" cy="4320211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8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2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7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Icon</a:t>
                      </a:r>
                      <a:endParaRPr sz="1400" b="1" u="none" strike="noStrike" cap="none"/>
                    </a:p>
                    <a:p>
                      <a:pPr marL="0" marR="0" lvl="0" indent="0" algn="ctr" rtl="0">
                        <a:lnSpc>
                          <a:spcPct val="7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b="1" i="0" u="none" strike="noStrike" cap="non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2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7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7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b="1" i="0" u="none" strike="noStrike" cap="non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endParaRPr sz="2800" b="1" i="0" u="none" strike="noStrike" cap="none" dirty="0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2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 dirty="0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5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 dirty="0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" name="Google Shape;112;p4"/>
          <p:cNvSpPr/>
          <p:nvPr/>
        </p:nvSpPr>
        <p:spPr>
          <a:xfrm>
            <a:off x="4985821" y="5110583"/>
            <a:ext cx="490684" cy="1753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4448204" y="2441440"/>
            <a:ext cx="136601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Green flag</a:t>
            </a:r>
            <a:endParaRPr sz="1600" b="0" i="0" u="none" strike="noStrike" cap="none" dirty="0">
              <a:solidFill>
                <a:srgbClr val="525252"/>
              </a:solidFill>
              <a:latin typeface="Mark Pro" panose="020B0504020201010104" pitchFamily="34" charset="0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4650882" y="3165880"/>
            <a:ext cx="72603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600" dirty="0">
                <a:solidFill>
                  <a:srgbClr val="525252"/>
                </a:solidFill>
                <a:latin typeface="Mark Pro" panose="020B0504020201010104" pitchFamily="34" charset="0"/>
              </a:rPr>
              <a:t>Stop</a:t>
            </a:r>
            <a:endParaRPr sz="1600" dirty="0">
              <a:solidFill>
                <a:srgbClr val="525252"/>
              </a:solidFill>
              <a:latin typeface="Mark Pro" panose="020B0504020201010104" pitchFamily="34" charset="0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4391910" y="3961433"/>
            <a:ext cx="17040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>
              <a:buSzPts val="1800"/>
              <a:buFont typeface="Arial"/>
              <a:buNone/>
            </a:pPr>
            <a:r>
              <a:rPr lang="en-US" sz="1600" dirty="0">
                <a:solidFill>
                  <a:srgbClr val="525252"/>
                </a:solidFill>
                <a:latin typeface="Mark Pro" panose="020B0504020201010104" pitchFamily="34" charset="0"/>
              </a:rPr>
              <a:t>Full screen demonstration</a:t>
            </a:r>
            <a:endParaRPr sz="1600" dirty="0">
              <a:solidFill>
                <a:srgbClr val="525252"/>
              </a:solidFill>
              <a:latin typeface="Mark Pro" panose="020B0504020201010104" pitchFamily="34" charset="0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4417273" y="4866806"/>
            <a:ext cx="171787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rgbClr val="525252"/>
                </a:solidFill>
                <a:latin typeface="Mark Pro" panose="020B0504020201010104" pitchFamily="34" charset="0"/>
              </a:rPr>
              <a:t>Exit full screen</a:t>
            </a:r>
            <a:endParaRPr sz="1800" b="0" i="0" u="none" strike="noStrike" cap="none" dirty="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6207409" y="2432953"/>
            <a:ext cx="225613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rgbClr val="525252"/>
                </a:solidFill>
                <a:latin typeface="Mark Pro" panose="020B0504020201010104" pitchFamily="34" charset="0"/>
              </a:rPr>
              <a:t>Start the program</a:t>
            </a:r>
            <a:endParaRPr sz="1600" dirty="0">
              <a:solidFill>
                <a:srgbClr val="525252"/>
              </a:solidFill>
              <a:latin typeface="Mark Pro" panose="020B0504020201010104" pitchFamily="34" charset="0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6207409" y="3210557"/>
            <a:ext cx="222076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600" dirty="0">
                <a:solidFill>
                  <a:srgbClr val="525252"/>
                </a:solidFill>
                <a:latin typeface="Mark Pro" panose="020B0504020201010104" pitchFamily="34" charset="0"/>
              </a:rPr>
              <a:t>Stop the program</a:t>
            </a:r>
            <a:endParaRPr sz="1600" dirty="0">
              <a:solidFill>
                <a:srgbClr val="525252"/>
              </a:solidFill>
              <a:latin typeface="Mark Pro" panose="020B0504020201010104" pitchFamily="34" charset="0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6259134" y="3961433"/>
            <a:ext cx="2238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>
              <a:buSzPts val="1800"/>
              <a:buFont typeface="Arial"/>
              <a:buNone/>
            </a:pPr>
            <a:r>
              <a:rPr lang="en-US" sz="1600" dirty="0">
                <a:solidFill>
                  <a:srgbClr val="525252"/>
                </a:solidFill>
                <a:latin typeface="Mark Pro" panose="020B0504020201010104" pitchFamily="34" charset="0"/>
              </a:rPr>
              <a:t>Start full screen mode</a:t>
            </a:r>
            <a:endParaRPr sz="1600" dirty="0">
              <a:solidFill>
                <a:srgbClr val="525252"/>
              </a:solidFill>
              <a:latin typeface="Mark Pro" panose="020B0504020201010104" pitchFamily="34" charset="0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248725" y="4869879"/>
            <a:ext cx="20907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600" dirty="0">
                <a:solidFill>
                  <a:srgbClr val="525252"/>
                </a:solidFill>
                <a:latin typeface="Mark Pro" panose="020B0504020201010104" pitchFamily="34" charset="0"/>
              </a:rPr>
              <a:t>Exit full screen mode</a:t>
            </a:r>
            <a:endParaRPr sz="1600" dirty="0">
              <a:solidFill>
                <a:srgbClr val="525252"/>
              </a:solidFill>
              <a:latin typeface="Mark Pro" panose="020B0504020201010104" pitchFamily="34" charset="0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4465" y="2351603"/>
            <a:ext cx="481371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5440" y="3084530"/>
            <a:ext cx="477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4976" y="3978739"/>
            <a:ext cx="455684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91756" y="4893901"/>
            <a:ext cx="468000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430" y="0"/>
            <a:ext cx="91217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4008328" y="1741118"/>
            <a:ext cx="5774500" cy="268057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lt1"/>
                </a:solidFill>
                <a:latin typeface="Mark Pro" panose="020B0504020201010104" pitchFamily="34" charset="0"/>
                <a:sym typeface="Arial"/>
              </a:rPr>
              <a:t>Hands-On</a:t>
            </a:r>
            <a:endParaRPr sz="6600" b="1" i="0" u="none" strike="noStrike" cap="none" dirty="0">
              <a:solidFill>
                <a:schemeClr val="lt1"/>
              </a:solidFill>
              <a:latin typeface="Mark Pro" panose="020B0504020201010104" pitchFamily="34" charset="0"/>
              <a:sym typeface="Arial"/>
            </a:endParaRPr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183" y="2104374"/>
            <a:ext cx="3521078" cy="352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696" y="275706"/>
            <a:ext cx="1283600" cy="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1390891" y="2349275"/>
            <a:ext cx="941021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00B0F0"/>
                </a:solidFill>
                <a:latin typeface="Mark Pro" panose="020B0504020201010104" pitchFamily="34" charset="0"/>
                <a:sym typeface="Arial"/>
              </a:rPr>
              <a:t>Make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00B0F0"/>
                </a:solidFill>
                <a:latin typeface="Mark Pro" panose="020B0504020201010104" pitchFamily="34" charset="0"/>
                <a:sym typeface="Arial"/>
              </a:rPr>
              <a:t>Sprite Speak</a:t>
            </a:r>
            <a:endParaRPr sz="6000" b="1" i="0" u="none" strike="noStrike" cap="none" dirty="0">
              <a:solidFill>
                <a:srgbClr val="00B0F0"/>
              </a:solidFill>
              <a:latin typeface="Mark Pro" panose="020B05040202010101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780392" y="505058"/>
            <a:ext cx="70181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B0F0"/>
                </a:solidFill>
                <a:latin typeface="Mark Pro" panose="020B0504020201010104" pitchFamily="34" charset="0"/>
                <a:sym typeface="Arial"/>
              </a:rPr>
              <a:t>Programming Blocks</a:t>
            </a:r>
            <a:endParaRPr sz="2400" b="0" i="0" u="none" strike="noStrike" cap="none" dirty="0">
              <a:solidFill>
                <a:srgbClr val="00B0F0"/>
              </a:solidFill>
              <a:latin typeface="Mark Pro" panose="020B0504020201010104" pitchFamily="34" charset="0"/>
              <a:sym typeface="Arial"/>
            </a:endParaRPr>
          </a:p>
        </p:txBody>
      </p:sp>
      <p:graphicFrame>
        <p:nvGraphicFramePr>
          <p:cNvPr id="151" name="Google Shape;151;p8"/>
          <p:cNvGraphicFramePr/>
          <p:nvPr/>
        </p:nvGraphicFramePr>
        <p:xfrm>
          <a:off x="1332668" y="1265036"/>
          <a:ext cx="9968600" cy="4866400"/>
        </p:xfrm>
        <a:graphic>
          <a:graphicData uri="http://schemas.openxmlformats.org/drawingml/2006/table">
            <a:tbl>
              <a:tblPr firstRow="1" firstCol="1" bandRow="1">
                <a:noFill/>
                <a:tableStyleId>{F443FAD4-CDA1-44C5-8E0A-B10524C9DC9C}</a:tableStyleId>
              </a:tblPr>
              <a:tblGrid>
                <a:gridCol w="12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Block area</a:t>
                      </a:r>
                      <a:endParaRPr sz="1800" b="1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Block</a:t>
                      </a:r>
                      <a:endParaRPr sz="1800" b="1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endParaRPr sz="18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800" b="1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 dirty="0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52525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b="0" i="0" u="none" strike="noStrike" cap="none" dirty="0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 dirty="0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0727" y="2305134"/>
            <a:ext cx="1292478" cy="72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/>
        </p:nvSpPr>
        <p:spPr>
          <a:xfrm>
            <a:off x="4507295" y="2124453"/>
            <a:ext cx="40851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>
              <a:lnSpc>
                <a:spcPct val="150000"/>
              </a:lnSpc>
              <a:buSzPts val="1600"/>
              <a:buFont typeface="Arial"/>
              <a:buNone/>
            </a:pPr>
            <a:r>
              <a:rPr lang="en-US" sz="1600" dirty="0">
                <a:solidFill>
                  <a:srgbClr val="525252"/>
                </a:solidFill>
                <a:latin typeface="Mark Pro" panose="020B0504020201010104" pitchFamily="34" charset="0"/>
              </a:rPr>
              <a:t>Start event. Execute the subsequent instruction blocks attached to this block after clicking the green flag.</a:t>
            </a:r>
            <a:endParaRPr sz="1600" dirty="0">
              <a:solidFill>
                <a:srgbClr val="525252"/>
              </a:solidFill>
              <a:latin typeface="Mark Pro" panose="020B0504020201010104" pitchFamily="34" charset="0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4507295" y="3651024"/>
            <a:ext cx="391158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600"/>
            </a:pPr>
            <a:r>
              <a:rPr lang="en-US" sz="1600" dirty="0">
                <a:solidFill>
                  <a:srgbClr val="525252"/>
                </a:solidFill>
                <a:latin typeface="Mark Pro" panose="020B0504020201010104" pitchFamily="34" charset="0"/>
              </a:rPr>
              <a:t>Say “Hello!” for 2 seconds.</a:t>
            </a:r>
            <a:br>
              <a:rPr lang="en-US" sz="1600" dirty="0">
                <a:solidFill>
                  <a:srgbClr val="525252"/>
                </a:solidFill>
                <a:latin typeface="Mark Pro" panose="020B0504020201010104" pitchFamily="34" charset="0"/>
              </a:rPr>
            </a:br>
            <a:r>
              <a:rPr lang="en-US" sz="1600" dirty="0">
                <a:solidFill>
                  <a:srgbClr val="525252"/>
                </a:solidFill>
                <a:latin typeface="Mark Pro" panose="020B0504020201010104" pitchFamily="34" charset="0"/>
              </a:rPr>
              <a:t>The phrase and </a:t>
            </a:r>
            <a:r>
              <a:rPr lang="en-US" sz="1600" dirty="0" err="1">
                <a:solidFill>
                  <a:srgbClr val="525252"/>
                </a:solidFill>
                <a:latin typeface="Mark Pro" panose="020B0504020201010104" pitchFamily="34" charset="0"/>
              </a:rPr>
              <a:t>duraction</a:t>
            </a:r>
            <a:r>
              <a:rPr lang="en-US" sz="1600" dirty="0">
                <a:solidFill>
                  <a:srgbClr val="525252"/>
                </a:solidFill>
                <a:latin typeface="Mark Pro" panose="020B0504020201010104" pitchFamily="34" charset="0"/>
              </a:rPr>
              <a:t> can be changed.</a:t>
            </a:r>
            <a:endParaRPr sz="1600" dirty="0">
              <a:solidFill>
                <a:srgbClr val="525252"/>
              </a:solidFill>
              <a:latin typeface="Mark Pro" panose="020B0504020201010104" pitchFamily="34" charset="0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4507295" y="4872659"/>
            <a:ext cx="36797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Continuously say “Hello!”.</a:t>
            </a:r>
            <a:br>
              <a:rPr lang="en-US" sz="1600" b="0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</a:br>
            <a:r>
              <a:rPr lang="en-US" sz="1600" b="0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The phrase can be changed.</a:t>
            </a:r>
            <a:endParaRPr sz="1600" b="0" i="0" u="none" strike="noStrike" cap="none" dirty="0">
              <a:solidFill>
                <a:schemeClr val="dk1"/>
              </a:solidFill>
              <a:latin typeface="Mark Pro" panose="020B0504020201010104" pitchFamily="34" charset="0"/>
              <a:sym typeface="Arial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2668" y="2351571"/>
            <a:ext cx="660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5075" y="2268855"/>
            <a:ext cx="1828800" cy="83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19968" y="4368477"/>
            <a:ext cx="685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75305" y="3722973"/>
            <a:ext cx="2468880" cy="5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67514" y="5054817"/>
            <a:ext cx="11684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70528" y="3489775"/>
            <a:ext cx="2602297" cy="115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876000" y="744279"/>
            <a:ext cx="10440000" cy="125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600"/>
            </a:pPr>
            <a:r>
              <a:rPr lang="en-US" sz="2100" b="1" i="0" u="none" strike="noStrike" cap="none" dirty="0">
                <a:solidFill>
                  <a:srgbClr val="525252"/>
                </a:solidFill>
                <a:latin typeface="Mark Pro" panose="020B0504020201010104" pitchFamily="34" charset="0"/>
                <a:sym typeface="Arial"/>
              </a:rPr>
              <a:t>Step 1: </a:t>
            </a:r>
            <a:r>
              <a:rPr lang="en-US" sz="2000" dirty="0">
                <a:solidFill>
                  <a:srgbClr val="525252"/>
                </a:solidFill>
                <a:latin typeface="Mark Pro" panose="020B0504020201010104" pitchFamily="34" charset="0"/>
              </a:rPr>
              <a:t>Open the </a:t>
            </a:r>
            <a:r>
              <a:rPr lang="en-US" sz="2000" dirty="0" err="1">
                <a:solidFill>
                  <a:srgbClr val="525252"/>
                </a:solidFill>
                <a:latin typeface="Mark Pro" panose="020B0504020201010104" pitchFamily="34" charset="0"/>
              </a:rPr>
              <a:t>mBlock</a:t>
            </a:r>
            <a:r>
              <a:rPr lang="en-US" sz="2000" dirty="0">
                <a:solidFill>
                  <a:srgbClr val="525252"/>
                </a:solidFill>
                <a:latin typeface="Mark Pro" panose="020B0504020201010104" pitchFamily="34" charset="0"/>
              </a:rPr>
              <a:t> software. Create a new file and click the Sprites tab in the </a:t>
            </a:r>
            <a:r>
              <a:rPr lang="en-US" sz="2000" b="1" dirty="0">
                <a:solidFill>
                  <a:srgbClr val="525252"/>
                </a:solidFill>
                <a:latin typeface="Mark Pro" panose="020B0504020201010104" pitchFamily="34" charset="0"/>
              </a:rPr>
              <a:t>Stage Area </a:t>
            </a:r>
            <a:r>
              <a:rPr lang="en-US" sz="2000" dirty="0">
                <a:solidFill>
                  <a:srgbClr val="525252"/>
                </a:solidFill>
                <a:latin typeface="Mark Pro" panose="020B0504020201010104" pitchFamily="34" charset="0"/>
              </a:rPr>
              <a:t>to ensure that we are programming the Panda sprite.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6095" y="1704340"/>
            <a:ext cx="2464435" cy="4421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8010" y="2071370"/>
            <a:ext cx="3461385" cy="2392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0"/>
          <p:cNvCxnSpPr/>
          <p:nvPr/>
        </p:nvCxnSpPr>
        <p:spPr>
          <a:xfrm>
            <a:off x="5465445" y="3267710"/>
            <a:ext cx="63373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415</Words>
  <Application>Microsoft Office PowerPoint</Application>
  <PresentationFormat>宽屏</PresentationFormat>
  <Paragraphs>103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Arial</vt:lpstr>
      <vt:lpstr>Mark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Makeblock</dc:creator>
  <cp:lastModifiedBy>Administrator</cp:lastModifiedBy>
  <cp:revision>13</cp:revision>
  <dcterms:created xsi:type="dcterms:W3CDTF">2019-08-16T02:42:37Z</dcterms:created>
  <dcterms:modified xsi:type="dcterms:W3CDTF">2020-04-01T03:50:29Z</dcterms:modified>
</cp:coreProperties>
</file>