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37078E-4A27-4CCA-98D1-76D6C73A3FE8}">
  <a:tblStyle styleId="{7A37078E-4A27-4CCA-98D1-76D6C73A3FE8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16d58ae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7316d58ae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16d58ae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316d58ae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316d58ae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Answer: D</a:t>
            </a:r>
            <a:endParaRPr/>
          </a:p>
        </p:txBody>
      </p:sp>
      <p:sp>
        <p:nvSpPr>
          <p:cNvPr id="305" name="Google Shape;30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Answer: B</a:t>
            </a:r>
            <a:endParaRPr/>
          </a:p>
        </p:txBody>
      </p:sp>
      <p:sp>
        <p:nvSpPr>
          <p:cNvPr id="317" name="Google Shape;317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Answer: B</a:t>
            </a:r>
            <a:endParaRPr/>
          </a:p>
        </p:txBody>
      </p:sp>
      <p:sp>
        <p:nvSpPr>
          <p:cNvPr id="332" name="Google Shape;33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页">
  <p:cSld name="标题页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609484" y="6385034"/>
            <a:ext cx="1100181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行星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3728" y="104013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6928609" y="5144180"/>
            <a:ext cx="735497" cy="790675"/>
            <a:chOff x="7039715" y="4499956"/>
            <a:chExt cx="735497" cy="790675"/>
          </a:xfrm>
        </p:grpSpPr>
        <p:pic>
          <p:nvPicPr>
            <p:cNvPr descr="望远镜"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39715" y="4616863"/>
              <a:ext cx="673768" cy="6737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Google Shape;15;p2"/>
            <p:cNvCxnSpPr/>
            <p:nvPr/>
          </p:nvCxnSpPr>
          <p:spPr>
            <a:xfrm flipH="1">
              <a:off x="7643399" y="4499956"/>
              <a:ext cx="86710" cy="132006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713525" y="4773278"/>
              <a:ext cx="61687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7677418" y="4644376"/>
              <a:ext cx="97794" cy="6323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813" y="2655135"/>
            <a:ext cx="5922067" cy="362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920" y="411037"/>
            <a:ext cx="1155759" cy="58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游戏时光_标题页">
  <p:cSld name="游戏时光_标题页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fmla="val 8010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游戏时光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367" y="2628900"/>
            <a:ext cx="3110739" cy="3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游戏时光_内容页">
  <p:cSld name="游戏时光_内容页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3913" y="4770120"/>
            <a:ext cx="1785207" cy="18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知识冲浪_标题页">
  <p:cSld name="知识冲浪_标题页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fmla="val 8010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知识冲浪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498" y="2121395"/>
            <a:ext cx="3287537" cy="364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编程实战_标题页">
  <p:cSld name="编程实战_标题页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fmla="val 8010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编程实战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674" y="2951575"/>
            <a:ext cx="3475314" cy="283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分享时光_标题页">
  <p:cSld name="分享时光_标题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fmla="val 8010" name="adj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分享时光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615" y="2714625"/>
            <a:ext cx="2986641" cy="285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试身手_标题页">
  <p:cSld name="小试身手_标题页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fmla="val 8010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小试身手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205" y="2785881"/>
            <a:ext cx="4130946" cy="299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结束页">
  <p:cSld name="结束页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7"/>
          <p:cNvGrpSpPr/>
          <p:nvPr/>
        </p:nvGrpSpPr>
        <p:grpSpPr>
          <a:xfrm>
            <a:off x="2218570" y="1167362"/>
            <a:ext cx="7754860" cy="4523276"/>
            <a:chOff x="1464735" y="1199098"/>
            <a:chExt cx="7754860" cy="4523276"/>
          </a:xfrm>
        </p:grpSpPr>
        <p:pic>
          <p:nvPicPr>
            <p:cNvPr id="74" name="Google Shape;7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464735" y="1199098"/>
              <a:ext cx="3127938" cy="2852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7"/>
            <p:cNvSpPr/>
            <p:nvPr/>
          </p:nvSpPr>
          <p:spPr>
            <a:xfrm>
              <a:off x="4173188" y="3122422"/>
              <a:ext cx="544010" cy="544010"/>
            </a:xfrm>
            <a:prstGeom prst="ellipse">
              <a:avLst/>
            </a:prstGeom>
            <a:solidFill>
              <a:srgbClr val="5867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1497028" y="3317323"/>
              <a:ext cx="7722567" cy="2405051"/>
            </a:xfrm>
            <a:prstGeom prst="roundRect">
              <a:avLst>
                <a:gd fmla="val 136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2303628" y="3965850"/>
              <a:ext cx="626645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b="1" i="0" lang="en-US" sz="6600" u="none" cap="none" strike="noStrike">
                  <a:solidFill>
                    <a:srgbClr val="00B0F0"/>
                  </a:solidFill>
                  <a:latin typeface="Arial"/>
                  <a:ea typeface="Arial"/>
                  <a:cs typeface="Arial"/>
                  <a:sym typeface="Arial"/>
                </a:rPr>
                <a:t>去探索，去创造</a:t>
              </a:r>
              <a:endParaRPr b="1" i="0" sz="19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>
  <p:cSld name="空白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知识回顾_内容页">
  <p:cSld name="知识回顾_内容页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088" y="5304017"/>
            <a:ext cx="1016209" cy="13999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通用内容页">
  <p:cSld name="通用内容页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34831" l="0" r="0" t="37501"/>
          <a:stretch/>
        </p:blipFill>
        <p:spPr>
          <a:xfrm>
            <a:off x="4071518" y="6472518"/>
            <a:ext cx="4048965" cy="37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知识冲浪_内容页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44432" y="5092903"/>
            <a:ext cx="1481556" cy="164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编程实战_内容页">
  <p:cSld name="编程实战_内容页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2951" y="5181600"/>
            <a:ext cx="1787881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分享时光_内容页">
  <p:cSld name="分享时光_内容页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1" y="4704080"/>
            <a:ext cx="2011680" cy="192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小试身手_内容页">
  <p:cSld name="小试身手_内容页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49318" y="386189"/>
            <a:ext cx="11293365" cy="6085622"/>
          </a:xfrm>
          <a:prstGeom prst="roundRect">
            <a:avLst>
              <a:gd fmla="val 6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6257" y="5095673"/>
            <a:ext cx="2244558" cy="162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知识回顾_标题页">
  <p:cSld name="知识回顾_标题页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84" y="427946"/>
            <a:ext cx="1132234" cy="5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/>
          <p:nvPr/>
        </p:nvSpPr>
        <p:spPr>
          <a:xfrm>
            <a:off x="3121573" y="1602389"/>
            <a:ext cx="7094482" cy="3095736"/>
          </a:xfrm>
          <a:prstGeom prst="roundRect">
            <a:avLst>
              <a:gd fmla="val 8010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chemeClr val="dk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4213996" y="2488537"/>
            <a:ext cx="4909636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知识回顾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88" y="2339975"/>
            <a:ext cx="2599696" cy="358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0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5" Type="http://schemas.openxmlformats.org/officeDocument/2006/relationships/image" Target="../media/image31.png"/><Relationship Id="rId6" Type="http://schemas.openxmlformats.org/officeDocument/2006/relationships/image" Target="../media/image44.png"/><Relationship Id="rId7" Type="http://schemas.openxmlformats.org/officeDocument/2006/relationships/image" Target="../media/image47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227266" y="1587085"/>
            <a:ext cx="7614458" cy="217784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</a:rPr>
              <a:t>Panda’s Race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5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876000" y="566860"/>
            <a:ext cx="10440000" cy="1010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4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0">
                <a:solidFill>
                  <a:srgbClr val="525252"/>
                </a:solidFill>
              </a:rPr>
              <a:t>Find and select          from the Block Area. Click and drag the 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25252"/>
                </a:solidFill>
              </a:rPr>
              <a:t>block to the Script Area and attach it beneath the					block. </a:t>
            </a:r>
            <a:endParaRPr sz="2100">
              <a:solidFill>
                <a:srgbClr val="525252"/>
              </a:solidFill>
            </a:endParaRPr>
          </a:p>
        </p:txBody>
      </p:sp>
      <p:grpSp>
        <p:nvGrpSpPr>
          <p:cNvPr id="161" name="Google Shape;161;p27"/>
          <p:cNvGrpSpPr/>
          <p:nvPr/>
        </p:nvGrpSpPr>
        <p:grpSpPr>
          <a:xfrm>
            <a:off x="774400" y="5127389"/>
            <a:ext cx="10440000" cy="867588"/>
            <a:chOff x="876000" y="464610"/>
            <a:chExt cx="10440000" cy="867588"/>
          </a:xfrm>
        </p:grpSpPr>
        <p:sp>
          <p:nvSpPr>
            <p:cNvPr id="162" name="Google Shape;162;p27"/>
            <p:cNvSpPr/>
            <p:nvPr/>
          </p:nvSpPr>
          <p:spPr>
            <a:xfrm>
              <a:off x="876000" y="811671"/>
              <a:ext cx="10440000" cy="520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Step </a:t>
              </a:r>
              <a:r>
                <a:rPr b="1" lang="en-US" sz="2100">
                  <a:solidFill>
                    <a:srgbClr val="525252"/>
                  </a:solidFill>
                </a:rPr>
                <a:t>5</a:t>
              </a:r>
              <a:r>
                <a:rPr b="1" i="0" lang="en-US" sz="21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2100">
                  <a:solidFill>
                    <a:srgbClr val="525252"/>
                  </a:solidFill>
                </a:rPr>
                <a:t>Click the             in the Stage Area to run the program and observe </a:t>
              </a:r>
              <a:br>
                <a:rPr lang="en-US" sz="2100">
                  <a:solidFill>
                    <a:srgbClr val="525252"/>
                  </a:solidFill>
                </a:rPr>
              </a:br>
              <a:r>
                <a:rPr lang="en-US" sz="2100">
                  <a:solidFill>
                    <a:srgbClr val="525252"/>
                  </a:solidFill>
                </a:rPr>
                <a:t>Panda walking.</a:t>
              </a:r>
              <a:endParaRPr sz="2100">
                <a:solidFill>
                  <a:srgbClr val="525252"/>
                </a:solidFill>
              </a:endParaRPr>
            </a:p>
          </p:txBody>
        </p:sp>
        <p:pic>
          <p:nvPicPr>
            <p:cNvPr id="163" name="Google Shape;16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5050" y="46461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8166" y="415478"/>
            <a:ext cx="5588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53375" y="415465"/>
            <a:ext cx="12446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6956" y="994934"/>
            <a:ext cx="1658620" cy="6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75200" y="2139950"/>
            <a:ext cx="2922905" cy="2853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876000" y="566831"/>
            <a:ext cx="104400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6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0">
                <a:solidFill>
                  <a:srgbClr val="525252"/>
                </a:solidFill>
              </a:rPr>
              <a:t>Describe where on the stage Panda is located after the program runs for a little while.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525252"/>
                </a:solidFill>
              </a:rPr>
              <a:t>Step 7: </a:t>
            </a:r>
            <a:r>
              <a:rPr lang="en-US" sz="2100">
                <a:solidFill>
                  <a:srgbClr val="525252"/>
                </a:solidFill>
              </a:rPr>
              <a:t>Click the           in the Stage Area to stop the program. Click the          to run the program again.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525252"/>
                </a:solidFill>
              </a:rPr>
              <a:t>Step 8: </a:t>
            </a:r>
            <a:r>
              <a:rPr lang="en-US" sz="2100">
                <a:solidFill>
                  <a:srgbClr val="525252"/>
                </a:solidFill>
              </a:rPr>
              <a:t>Describe the problem with the current program.</a:t>
            </a:r>
            <a:endParaRPr sz="2100">
              <a:solidFill>
                <a:srgbClr val="525252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6075" y="1518964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906" y="1518975"/>
            <a:ext cx="712437" cy="6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2926011" y="2921169"/>
            <a:ext cx="633997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2EBCFF"/>
                </a:solidFill>
                <a:latin typeface="Arial"/>
                <a:ea typeface="Arial"/>
                <a:cs typeface="Arial"/>
                <a:sym typeface="Arial"/>
              </a:rPr>
              <a:t>Positioning a Sprite</a:t>
            </a:r>
            <a:endParaRPr b="0" i="0" sz="4400" u="none" cap="none" strike="noStrike">
              <a:solidFill>
                <a:srgbClr val="2EB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920" y="447869"/>
            <a:ext cx="7456849" cy="600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1044182" y="534899"/>
            <a:ext cx="6690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BCFF"/>
                </a:solidFill>
                <a:latin typeface="Arial"/>
                <a:ea typeface="Arial"/>
                <a:cs typeface="Arial"/>
                <a:sym typeface="Arial"/>
              </a:rPr>
              <a:t>Programming </a:t>
            </a:r>
            <a:r>
              <a:rPr b="1" lang="en-US" sz="3600">
                <a:solidFill>
                  <a:srgbClr val="2EBCFF"/>
                </a:solidFill>
              </a:rPr>
              <a:t>K</a:t>
            </a:r>
            <a:r>
              <a:rPr b="1" i="0" lang="en-US" sz="3600" u="none" cap="none" strike="noStrike">
                <a:solidFill>
                  <a:srgbClr val="2EBCFF"/>
                </a:solidFill>
                <a:latin typeface="Arial"/>
                <a:ea typeface="Arial"/>
                <a:cs typeface="Arial"/>
                <a:sym typeface="Arial"/>
              </a:rPr>
              <a:t>nowledge</a:t>
            </a:r>
            <a:endParaRPr b="0" i="0" sz="2400" u="none" cap="none" strike="noStrike">
              <a:solidFill>
                <a:srgbClr val="2EB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1111688" y="12702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{7A37078E-4A27-4CCA-98D1-76D6C73A3FE8}</a:tableStyleId>
              </a:tblPr>
              <a:tblGrid>
                <a:gridCol w="1242400"/>
                <a:gridCol w="2547075"/>
                <a:gridCol w="3377175"/>
                <a:gridCol w="2801950"/>
              </a:tblGrid>
              <a:tr h="83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 area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</a:tr>
              <a:tr h="36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282" y="3675754"/>
            <a:ext cx="1910376" cy="5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4968564" y="2404311"/>
            <a:ext cx="3392127" cy="295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Set a specific position for a sprite.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The X and Y coordinates are used to specify the position of the sprite in the horizontal and vertical plane and can be adjusted freely.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610" y="3554095"/>
            <a:ext cx="697865" cy="65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6020" y="3508375"/>
            <a:ext cx="2310130" cy="74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38754" y="2617239"/>
            <a:ext cx="2455636" cy="291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35165" l="0" r="47927" t="0"/>
          <a:stretch/>
        </p:blipFill>
        <p:spPr>
          <a:xfrm>
            <a:off x="2798350" y="268425"/>
            <a:ext cx="6442900" cy="6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876000" y="453970"/>
            <a:ext cx="10440000" cy="168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2400">
                <a:solidFill>
                  <a:srgbClr val="525252"/>
                </a:solidFill>
              </a:rPr>
              <a:t>In the Stage Area, click and drag the Panda sprite to the left side of the stage.</a:t>
            </a:r>
            <a:endParaRPr sz="2400">
              <a:solidFill>
                <a:srgbClr val="525252"/>
              </a:solidFill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797672" y="1507986"/>
            <a:ext cx="10440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-US" sz="2400">
                <a:solidFill>
                  <a:srgbClr val="525252"/>
                </a:solidFill>
              </a:rPr>
              <a:t> On the Sprites tab, we can see the specific position of the sprite.</a:t>
            </a:r>
            <a:endParaRPr sz="24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525252"/>
              </a:solidFill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54712" l="0" r="54993" t="0"/>
          <a:stretch/>
        </p:blipFill>
        <p:spPr>
          <a:xfrm>
            <a:off x="3266338" y="2143675"/>
            <a:ext cx="5502674" cy="41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213" y="2171525"/>
            <a:ext cx="2986874" cy="31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/>
          <p:nvPr/>
        </p:nvSpPr>
        <p:spPr>
          <a:xfrm>
            <a:off x="876000" y="894738"/>
            <a:ext cx="104400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sz="2100">
                <a:solidFill>
                  <a:srgbClr val="525252"/>
                </a:solidFill>
              </a:rPr>
              <a:t>Find and select  	      from the Block Area. Click and drag the  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25252"/>
                </a:solidFill>
              </a:rPr>
              <a:t>block to the Script Area and attach it between the  			   block and the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25252"/>
                </a:solidFill>
              </a:rPr>
              <a:t>block. Change the X and Y coordinates to				            to position </a:t>
            </a:r>
            <a:br>
              <a:rPr lang="en-US" sz="2100">
                <a:solidFill>
                  <a:srgbClr val="525252"/>
                </a:solidFill>
              </a:rPr>
            </a:br>
            <a:r>
              <a:rPr lang="en-US" sz="2100">
                <a:solidFill>
                  <a:srgbClr val="525252"/>
                </a:solidFill>
              </a:rPr>
              <a:t>Panda on the left side of the stage.</a:t>
            </a:r>
            <a:endParaRPr sz="2100">
              <a:solidFill>
                <a:srgbClr val="525252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4949" y="966519"/>
            <a:ext cx="1400175" cy="6589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34"/>
          <p:cNvGrpSpPr/>
          <p:nvPr/>
        </p:nvGrpSpPr>
        <p:grpSpPr>
          <a:xfrm>
            <a:off x="869332" y="5199805"/>
            <a:ext cx="10440000" cy="937207"/>
            <a:chOff x="876000" y="394991"/>
            <a:chExt cx="10440000" cy="937207"/>
          </a:xfrm>
        </p:grpSpPr>
        <p:sp>
          <p:nvSpPr>
            <p:cNvPr id="222" name="Google Shape;222;p34"/>
            <p:cNvSpPr/>
            <p:nvPr/>
          </p:nvSpPr>
          <p:spPr>
            <a:xfrm>
              <a:off x="876000" y="811671"/>
              <a:ext cx="10440000" cy="520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Step 4:</a:t>
              </a:r>
              <a:r>
                <a:rPr b="0" i="0" lang="en-US" sz="21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100">
                  <a:solidFill>
                    <a:srgbClr val="525252"/>
                  </a:solidFill>
                </a:rPr>
                <a:t>Click the           in the Stage Area to run the program and observe Panda starting on the left side of the stage.</a:t>
              </a:r>
              <a:endParaRPr b="0" i="0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Google Shape;223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0697" y="394991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Google Shape;22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4558" y="541726"/>
            <a:ext cx="6350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54825" y="535386"/>
            <a:ext cx="21590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27297" y="1087833"/>
            <a:ext cx="1400175" cy="95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9798" y="1625427"/>
            <a:ext cx="210171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2449986" y="2459504"/>
            <a:ext cx="72921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2EBCFF"/>
                </a:solidFill>
              </a:rPr>
              <a:t>Background and Multiple Sprites</a:t>
            </a:r>
            <a:endParaRPr b="1" i="0" sz="6000" u="none" cap="none" strike="noStrike">
              <a:solidFill>
                <a:srgbClr val="2EB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876000" y="706378"/>
            <a:ext cx="10440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2100">
                <a:solidFill>
                  <a:srgbClr val="525252"/>
                </a:solidFill>
              </a:rPr>
              <a:t>Add the “Playground” background to the program.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525252"/>
                </a:solidFill>
              </a:rPr>
              <a:t>Step 2:</a:t>
            </a:r>
            <a:r>
              <a:rPr lang="en-US" sz="2100">
                <a:solidFill>
                  <a:srgbClr val="525252"/>
                </a:solidFill>
              </a:rPr>
              <a:t> Select the Sprites tab, click the		button.  Search “Boy” in the sprite library, select “Boy11” and click “OK”.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rgbClr val="525252"/>
              </a:solidFill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713" y="2292400"/>
            <a:ext cx="6362175" cy="3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950" y="1087873"/>
            <a:ext cx="6477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</a:rPr>
              <a:t>Review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850075" y="855175"/>
            <a:ext cx="105984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3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0">
                <a:solidFill>
                  <a:srgbClr val="525252"/>
                </a:solidFill>
              </a:rPr>
              <a:t>In the Stage Area, click and drag the “Boy11” sprite to the position shown in this </a:t>
            </a:r>
            <a:br>
              <a:rPr lang="en-US" sz="2100">
                <a:solidFill>
                  <a:srgbClr val="525252"/>
                </a:solidFill>
              </a:rPr>
            </a:br>
            <a:r>
              <a:rPr lang="en-US" sz="2100">
                <a:solidFill>
                  <a:srgbClr val="525252"/>
                </a:solidFill>
              </a:rPr>
              <a:t>		 example: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525252"/>
                </a:solidFill>
              </a:rPr>
              <a:t>Step 4:</a:t>
            </a:r>
            <a:r>
              <a:rPr lang="en-US" sz="2100">
                <a:solidFill>
                  <a:srgbClr val="525252"/>
                </a:solidFill>
              </a:rPr>
              <a:t> Select “Boy11” in the Sprite tab to enter the programming interface</a:t>
            </a:r>
            <a:br>
              <a:rPr lang="en-US" sz="2100">
                <a:solidFill>
                  <a:srgbClr val="525252"/>
                </a:solidFill>
              </a:rPr>
            </a:br>
            <a:r>
              <a:rPr lang="en-US" sz="2100">
                <a:solidFill>
                  <a:srgbClr val="525252"/>
                </a:solidFill>
              </a:rPr>
              <a:t>for “Boy11”.</a:t>
            </a:r>
            <a:endParaRPr b="1" sz="2100">
              <a:solidFill>
                <a:srgbClr val="525252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575" y="1249725"/>
            <a:ext cx="5528850" cy="33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/>
          <p:nvPr/>
        </p:nvSpPr>
        <p:spPr>
          <a:xfrm>
            <a:off x="730857" y="666999"/>
            <a:ext cx="104400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5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525252"/>
                </a:solidFill>
              </a:rPr>
              <a:t>Find and select the appropriate blocks from the Block Area to create the following program.</a:t>
            </a:r>
            <a:endParaRPr sz="2100">
              <a:solidFill>
                <a:srgbClr val="525252"/>
              </a:solidFill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613" y="2053427"/>
            <a:ext cx="3514475" cy="2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</a:rPr>
              <a:t>Let’s try!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493" y="0"/>
            <a:ext cx="9625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950644" y="1212981"/>
            <a:ext cx="10440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525252"/>
                </a:solidFill>
              </a:rPr>
              <a:t>Independent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525252"/>
                </a:solidFill>
              </a:rPr>
              <a:t>Panda’s Race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Include “Boy15” who cheers on Panda when the        is clicked.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Have “Boy15” change costumes while cheering on Panda.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Panda moves across the stage when the</a:t>
            </a:r>
            <a:r>
              <a:rPr lang="en-US" sz="2400">
                <a:solidFill>
                  <a:srgbClr val="525252"/>
                </a:solidFill>
              </a:rPr>
              <a:t>        </a:t>
            </a:r>
            <a:r>
              <a:rPr lang="en-US" sz="2400">
                <a:solidFill>
                  <a:srgbClr val="525252"/>
                </a:solidFill>
              </a:rPr>
              <a:t>is clicked.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Panda is programmed to start at the left side of the stage when </a:t>
            </a:r>
            <a:br>
              <a:rPr lang="en-US" sz="2400">
                <a:solidFill>
                  <a:srgbClr val="525252"/>
                </a:solidFill>
              </a:rPr>
            </a:br>
            <a:r>
              <a:rPr lang="en-US" sz="2400">
                <a:solidFill>
                  <a:srgbClr val="525252"/>
                </a:solidFill>
              </a:rPr>
              <a:t>the</a:t>
            </a:r>
            <a:r>
              <a:rPr lang="en-US" sz="2400">
                <a:solidFill>
                  <a:srgbClr val="525252"/>
                </a:solidFill>
              </a:rPr>
              <a:t>        </a:t>
            </a:r>
            <a:r>
              <a:rPr lang="en-US" sz="2400">
                <a:solidFill>
                  <a:srgbClr val="525252"/>
                </a:solidFill>
              </a:rPr>
              <a:t>is clicked.</a:t>
            </a:r>
            <a:endParaRPr sz="2400">
              <a:solidFill>
                <a:srgbClr val="525252"/>
              </a:solidFill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3104" y="280780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579" y="430108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229" y="5739055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/>
        </p:nvSpPr>
        <p:spPr>
          <a:xfrm>
            <a:off x="813124" y="893134"/>
            <a:ext cx="102300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525252"/>
                </a:solidFill>
              </a:rPr>
              <a:t>Extension</a:t>
            </a:r>
            <a:endParaRPr b="1" i="0" sz="32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25252"/>
                </a:solidFill>
              </a:rPr>
              <a:t>Challenge students with remaining time to do one or more of the following: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Add another friend to cheer for Panda at the race.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Have Panda say something before the start of the race.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Trigger the start of the race using the space key.</a:t>
            </a:r>
            <a:endParaRPr sz="2400">
              <a:solidFill>
                <a:srgbClr val="525252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Char char="●"/>
            </a:pPr>
            <a:r>
              <a:rPr lang="en-US" sz="2400">
                <a:solidFill>
                  <a:srgbClr val="525252"/>
                </a:solidFill>
              </a:rPr>
              <a:t>Change the appearance of the “Boy11” sprite using transformations from the 		  block area.</a:t>
            </a:r>
            <a:endParaRPr sz="2400">
              <a:solidFill>
                <a:srgbClr val="525252"/>
              </a:solidFill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650" y="5340467"/>
            <a:ext cx="660725" cy="73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</a:rPr>
              <a:t>Let’s Share!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</a:rPr>
              <a:t>Review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/>
          <p:nvPr/>
        </p:nvSpPr>
        <p:spPr>
          <a:xfrm>
            <a:off x="1305232" y="1534010"/>
            <a:ext cx="9955162" cy="662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1. Which block category does                          belong to?</a:t>
            </a:r>
            <a:endParaRPr b="0" i="0" sz="28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45"/>
          <p:cNvGrpSpPr/>
          <p:nvPr/>
        </p:nvGrpSpPr>
        <p:grpSpPr>
          <a:xfrm>
            <a:off x="1722996" y="2709475"/>
            <a:ext cx="5906739" cy="2043463"/>
            <a:chOff x="3169858" y="2579759"/>
            <a:chExt cx="4127700" cy="2043463"/>
          </a:xfrm>
        </p:grpSpPr>
        <p:sp>
          <p:nvSpPr>
            <p:cNvPr id="309" name="Google Shape;309;p45"/>
            <p:cNvSpPr/>
            <p:nvPr/>
          </p:nvSpPr>
          <p:spPr>
            <a:xfrm>
              <a:off x="3169862" y="2579759"/>
              <a:ext cx="1498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A.  E</a:t>
              </a:r>
              <a:r>
                <a:rPr b="1" lang="en-US" sz="2800">
                  <a:solidFill>
                    <a:srgbClr val="525252"/>
                  </a:solidFill>
                </a:rPr>
                <a:t>vents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5648723" y="2579759"/>
              <a:ext cx="16281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B. 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3169858" y="3884622"/>
              <a:ext cx="1234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C. Looks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5669458" y="3884609"/>
              <a:ext cx="16281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D. Motion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60400"/>
            <a:ext cx="2377216" cy="8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/>
          <p:nvPr/>
        </p:nvSpPr>
        <p:spPr>
          <a:xfrm>
            <a:off x="1200000" y="1210320"/>
            <a:ext cx="9792000" cy="1314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2. Which of the following blocks can position the sprite on specific coordinates in the stage area?</a:t>
            </a:r>
            <a:endParaRPr b="0" i="0" sz="28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46"/>
          <p:cNvGrpSpPr/>
          <p:nvPr/>
        </p:nvGrpSpPr>
        <p:grpSpPr>
          <a:xfrm>
            <a:off x="1722865" y="2709470"/>
            <a:ext cx="8433858" cy="2043532"/>
            <a:chOff x="3169858" y="2579754"/>
            <a:chExt cx="4107794" cy="2043532"/>
          </a:xfrm>
        </p:grpSpPr>
        <p:sp>
          <p:nvSpPr>
            <p:cNvPr id="321" name="Google Shape;321;p46"/>
            <p:cNvSpPr/>
            <p:nvPr/>
          </p:nvSpPr>
          <p:spPr>
            <a:xfrm>
              <a:off x="3169858" y="2617680"/>
              <a:ext cx="1475735" cy="66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A.  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5648718" y="2579754"/>
              <a:ext cx="162893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B.   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3169858" y="3884622"/>
              <a:ext cx="1413895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C.   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5669460" y="3922548"/>
              <a:ext cx="1502900" cy="66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D.    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" name="Google Shape;3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85" y="2742565"/>
            <a:ext cx="1972310" cy="75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2098" y="2795905"/>
            <a:ext cx="257302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4420" y="4110355"/>
            <a:ext cx="4043680" cy="67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42098" y="4013835"/>
            <a:ext cx="2714625" cy="70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4895" y="2336800"/>
            <a:ext cx="3450590" cy="28023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943024" y="570200"/>
            <a:ext cx="1860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b="1" i="0" sz="3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7"/>
          <p:cNvGrpSpPr/>
          <p:nvPr/>
        </p:nvGrpSpPr>
        <p:grpSpPr>
          <a:xfrm>
            <a:off x="1621265" y="1497330"/>
            <a:ext cx="5906659" cy="2878821"/>
            <a:chOff x="1722865" y="1756118"/>
            <a:chExt cx="5906659" cy="2878821"/>
          </a:xfrm>
        </p:grpSpPr>
        <p:sp>
          <p:nvSpPr>
            <p:cNvPr id="335" name="Google Shape;335;p47"/>
            <p:cNvSpPr/>
            <p:nvPr/>
          </p:nvSpPr>
          <p:spPr>
            <a:xfrm>
              <a:off x="1722865" y="1756118"/>
              <a:ext cx="1766417" cy="670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A.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5270012" y="1756119"/>
              <a:ext cx="1766417" cy="670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B.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1722865" y="3964691"/>
              <a:ext cx="1766417" cy="670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C. 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5299693" y="3964689"/>
              <a:ext cx="2329831" cy="670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525252"/>
                  </a:solidFill>
                  <a:latin typeface="Arial"/>
                  <a:ea typeface="Arial"/>
                  <a:cs typeface="Arial"/>
                  <a:sym typeface="Arial"/>
                </a:rPr>
                <a:t>D.  </a:t>
              </a:r>
              <a:endParaRPr b="1" i="0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47"/>
          <p:cNvSpPr/>
          <p:nvPr/>
        </p:nvSpPr>
        <p:spPr>
          <a:xfrm>
            <a:off x="1302232" y="522763"/>
            <a:ext cx="9955162" cy="663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3. Which sprite runs the fastest in the following programs?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940" y="1537970"/>
            <a:ext cx="1724025" cy="201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480" y="1497330"/>
            <a:ext cx="1757680" cy="208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940" y="3795395"/>
            <a:ext cx="1702435" cy="234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5040" y="3830955"/>
            <a:ext cx="1722755" cy="231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</a:rPr>
              <a:t>Thank you!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pic>
        <p:nvPicPr>
          <p:cNvPr id="350" name="Google Shape;3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792480" y="12631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{7A37078E-4A27-4CCA-98D1-76D6C73A3FE8}</a:tableStyleId>
              </a:tblPr>
              <a:tblGrid>
                <a:gridCol w="5303525"/>
                <a:gridCol w="5303525"/>
              </a:tblGrid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EB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EB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943024" y="570200"/>
            <a:ext cx="1860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b="1" i="0" sz="3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6074676" y="2300747"/>
            <a:ext cx="5324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25252"/>
                </a:solidFill>
              </a:rPr>
              <a:t>Continuously repeat the blocks nested inside.</a:t>
            </a:r>
            <a:endParaRPr sz="18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2525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6119751" y="3545174"/>
            <a:ext cx="5234694" cy="879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25252"/>
                </a:solidFill>
              </a:rPr>
              <a:t>When a sprite has multiple costumes, switch the sprite costume to the next costume.</a:t>
            </a:r>
            <a:endParaRPr sz="1800">
              <a:solidFill>
                <a:srgbClr val="525252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25252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096000" y="5104609"/>
            <a:ext cx="5224862" cy="459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25252"/>
                </a:solidFill>
              </a:rPr>
              <a:t>Pause the program and wait the specified amount of time.</a:t>
            </a:r>
            <a:endParaRPr sz="1800">
              <a:solidFill>
                <a:srgbClr val="525252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2525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057" y="1863575"/>
            <a:ext cx="2191839" cy="12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057" y="3652693"/>
            <a:ext cx="1859914" cy="78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3057" y="5184492"/>
            <a:ext cx="2007948" cy="78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4008328" y="1741118"/>
            <a:ext cx="5774500" cy="268057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</a:rPr>
              <a:t>Hands On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83" y="2104374"/>
            <a:ext cx="3521078" cy="352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96" y="275706"/>
            <a:ext cx="1283600" cy="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2926011" y="2921169"/>
            <a:ext cx="633997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2EBCFF"/>
                </a:solidFill>
              </a:rPr>
              <a:t>Moving a Sprite</a:t>
            </a:r>
            <a:endParaRPr b="0" i="0" sz="4400" u="none" cap="none" strike="noStrike">
              <a:solidFill>
                <a:srgbClr val="2EB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891229" y="505058"/>
            <a:ext cx="6598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BCFF"/>
                </a:solidFill>
                <a:latin typeface="Arial"/>
                <a:ea typeface="Arial"/>
                <a:cs typeface="Arial"/>
                <a:sym typeface="Arial"/>
              </a:rPr>
              <a:t>Programming knowledge</a:t>
            </a:r>
            <a:endParaRPr b="0" i="0" sz="2400" u="none" cap="none" strike="noStrike">
              <a:solidFill>
                <a:srgbClr val="2EB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1111688" y="12702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{7A37078E-4A27-4CCA-98D1-76D6C73A3FE8}</a:tableStyleId>
              </a:tblPr>
              <a:tblGrid>
                <a:gridCol w="1242400"/>
                <a:gridCol w="2547075"/>
                <a:gridCol w="3377175"/>
                <a:gridCol w="2801950"/>
              </a:tblGrid>
              <a:tr h="9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 </a:t>
                      </a: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BCFF"/>
                    </a:solidFill>
                  </a:tcPr>
                </a:tc>
              </a:tr>
              <a:tr h="35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EB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EB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EB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6666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EB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4"/>
          <p:cNvSpPr txBox="1"/>
          <p:nvPr/>
        </p:nvSpPr>
        <p:spPr>
          <a:xfrm>
            <a:off x="4876801" y="3322441"/>
            <a:ext cx="349045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25252"/>
                </a:solidFill>
              </a:rPr>
              <a:t>Move the sprite by 10 steps to the right. The distance can be changed.</a:t>
            </a:r>
            <a:endParaRPr sz="18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25252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030" y="3538855"/>
            <a:ext cx="856615" cy="78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9060" y="3580765"/>
            <a:ext cx="2095500" cy="74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0445" y="2445385"/>
            <a:ext cx="2260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876000" y="645516"/>
            <a:ext cx="10440000" cy="1010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1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0">
                <a:solidFill>
                  <a:srgbClr val="525252"/>
                </a:solidFill>
              </a:rPr>
              <a:t>Open the mBlock software. Create a new file and click the Sprites tab in the Stage Area to ensure that we are programming the Panda sprite.</a:t>
            </a:r>
            <a:endParaRPr b="0" i="0" sz="21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876000" y="1687087"/>
            <a:ext cx="10440000" cy="149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2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0">
                <a:solidFill>
                  <a:srgbClr val="525252"/>
                </a:solidFill>
              </a:rPr>
              <a:t>Find and select the appropriate blocks from the Block Area to create the following program.</a:t>
            </a:r>
            <a:endParaRPr sz="2100">
              <a:solidFill>
                <a:srgbClr val="525252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887" y="3429000"/>
            <a:ext cx="2562225" cy="2500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876000" y="781687"/>
            <a:ext cx="10440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en-US" sz="2100">
                <a:solidFill>
                  <a:srgbClr val="525252"/>
                </a:solidFill>
              </a:rPr>
              <a:t>3</a:t>
            </a:r>
            <a:r>
              <a:rPr b="1" i="0" lang="en-US" sz="21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100">
                <a:solidFill>
                  <a:srgbClr val="525252"/>
                </a:solidFill>
              </a:rPr>
              <a:t>Find and select           from the Block Area. Click and drag the </a:t>
            </a:r>
            <a:endParaRPr sz="2100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525252"/>
                </a:solidFill>
              </a:rPr>
              <a:t>block to the Script Area and attach it inside the				block. Change the number of steps to “1”.</a:t>
            </a:r>
            <a:endParaRPr sz="2100">
              <a:solidFill>
                <a:srgbClr val="525252"/>
              </a:solidFill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>
            <a:off x="5821680" y="3613785"/>
            <a:ext cx="633730" cy="0"/>
          </a:xfrm>
          <a:prstGeom prst="straightConnector1">
            <a:avLst/>
          </a:prstGeom>
          <a:noFill/>
          <a:ln cap="flat" cmpd="sng" w="38100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7355" y="657739"/>
            <a:ext cx="5969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7722" y="606946"/>
            <a:ext cx="152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72" y="1216558"/>
            <a:ext cx="1400175" cy="95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3435" y="3034665"/>
            <a:ext cx="3324225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00545" y="3034665"/>
            <a:ext cx="3128645" cy="1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