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Lst>
  <p:notesMasterIdLst>
    <p:notesMasterId r:id="rId44"/>
  </p:notesMasterIdLst>
  <p:sldIdLst>
    <p:sldId id="256" r:id="rId17"/>
    <p:sldId id="257" r:id="rId18"/>
    <p:sldId id="258" r:id="rId19"/>
    <p:sldId id="259" r:id="rId20"/>
    <p:sldId id="281" r:id="rId21"/>
    <p:sldId id="262" r:id="rId22"/>
    <p:sldId id="263" r:id="rId23"/>
    <p:sldId id="264" r:id="rId24"/>
    <p:sldId id="265" r:id="rId25"/>
    <p:sldId id="292" r:id="rId26"/>
    <p:sldId id="266" r:id="rId27"/>
    <p:sldId id="293" r:id="rId28"/>
    <p:sldId id="267" r:id="rId29"/>
    <p:sldId id="294" r:id="rId30"/>
    <p:sldId id="274" r:id="rId31"/>
    <p:sldId id="275" r:id="rId32"/>
    <p:sldId id="295" r:id="rId33"/>
    <p:sldId id="296" r:id="rId34"/>
    <p:sldId id="280" r:id="rId35"/>
    <p:sldId id="282" r:id="rId36"/>
    <p:sldId id="297" r:id="rId37"/>
    <p:sldId id="286" r:id="rId38"/>
    <p:sldId id="287" r:id="rId39"/>
    <p:sldId id="288" r:id="rId40"/>
    <p:sldId id="289" r:id="rId41"/>
    <p:sldId id="290" r:id="rId42"/>
    <p:sldId id="291"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gPQKS/aJ2zyMsXo9h2mwWjcNO5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9F9831-16BB-467A-B80E-7FC5A4CD9135}">
  <a:tblStyle styleId="{779F9831-16BB-467A-B80E-7FC5A4CD913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59"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58" Type="http://customschemas.google.com/relationships/presentationmetadata" Target="meta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61"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notesMaster" Target="notesMasters/notesMaster1.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Answer A</a:t>
            </a:r>
            <a:endParaRPr/>
          </a:p>
        </p:txBody>
      </p:sp>
      <p:sp>
        <p:nvSpPr>
          <p:cNvPr id="326" name="Google Shape;32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40" name="Google Shape;340;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Answer B</a:t>
            </a:r>
            <a:endParaRPr/>
          </a:p>
        </p:txBody>
      </p:sp>
      <p:sp>
        <p:nvSpPr>
          <p:cNvPr id="341" name="Google Shape;341;p33: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51" name="Google Shape;351;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Answer A</a:t>
            </a:r>
            <a:endParaRPr/>
          </a:p>
        </p:txBody>
      </p:sp>
      <p:sp>
        <p:nvSpPr>
          <p:cNvPr id="352" name="Google Shape;352;p34: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Answer, right arrow</a:t>
            </a:r>
            <a:endParaRPr/>
          </a:p>
        </p:txBody>
      </p:sp>
      <p:sp>
        <p:nvSpPr>
          <p:cNvPr id="364" name="Google Shape;36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页">
  <p:cSld name="标题页">
    <p:spTree>
      <p:nvGrpSpPr>
        <p:cNvPr id="1"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知识回顾_内容页">
  <p:cSld name="知识回顾_内容页">
    <p:spTree>
      <p:nvGrpSpPr>
        <p:cNvPr id="1" name="Shape 5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游戏时光_标题页">
  <p:cSld name="游戏时光_标题页">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知识冲浪_标题页">
  <p:cSld name="知识冲浪_标题页">
    <p:spTree>
      <p:nvGrpSpPr>
        <p:cNvPr id="1" name="Shape 6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编程实战_标题页">
  <p:cSld name="编程实战_标题页">
    <p:spTree>
      <p:nvGrpSpPr>
        <p:cNvPr id="1" name="Shape 7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分享时光_标题页">
  <p:cSld name="分享时光_标题页">
    <p:spTree>
      <p:nvGrpSpPr>
        <p:cNvPr id="1" name="Shape 7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小试身手_标题页">
  <p:cSld name="小试身手_标题页">
    <p:spTree>
      <p:nvGrpSpPr>
        <p:cNvPr id="1" name="Shape 8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结束页">
  <p:cSld name="结束页">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通用内容页">
  <p:cSld name="通用内容页">
    <p:spTree>
      <p:nvGrpSpPr>
        <p:cNvPr id="1" name="Shape 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游戏时光_内容页">
  <p:cSld name="游戏时光_内容页">
    <p:spTree>
      <p:nvGrpSpPr>
        <p:cNvPr id="1" name="Shape 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知识冲浪_内容页" type="blank">
  <p:cSld name="BLANK">
    <p:spTree>
      <p:nvGrpSpPr>
        <p:cNvPr id="1" name="Shape 3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编程实战_内容页">
  <p:cSld name="编程实战_内容页">
    <p:spTree>
      <p:nvGrpSpPr>
        <p:cNvPr id="1" name="Shape 3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分享时光_内容页">
  <p:cSld name="分享时光_内容页">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小试身手_内容页">
  <p:cSld name="小试身手_内容页">
    <p:spTree>
      <p:nvGrpSpPr>
        <p:cNvPr id="1" name="Shape 4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知识回顾_标题页">
  <p:cSld name="知识回顾_标题页">
    <p:spTree>
      <p:nvGrpSpPr>
        <p:cNvPr id="1" name="Shape 5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5.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6.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7.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8.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9.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10.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9"/>
        <p:cNvGrpSpPr/>
        <p:nvPr/>
      </p:nvGrpSpPr>
      <p:grpSpPr>
        <a:xfrm>
          <a:off x="0" y="0"/>
          <a:ext cx="0" cy="0"/>
          <a:chOff x="0" y="0"/>
          <a:chExt cx="0" cy="0"/>
        </a:xfrm>
      </p:grpSpPr>
      <p:cxnSp>
        <p:nvCxnSpPr>
          <p:cNvPr id="10" name="Google Shape;10;p37"/>
          <p:cNvCxnSpPr/>
          <p:nvPr/>
        </p:nvCxnSpPr>
        <p:spPr>
          <a:xfrm>
            <a:off x="609600" y="6384925"/>
            <a:ext cx="11001375" cy="0"/>
          </a:xfrm>
          <a:prstGeom prst="straightConnector1">
            <a:avLst/>
          </a:prstGeom>
          <a:noFill/>
          <a:ln w="9525" cap="flat" cmpd="sng">
            <a:solidFill>
              <a:schemeClr val="lt1"/>
            </a:solidFill>
            <a:prstDash val="solid"/>
            <a:miter lim="800000"/>
            <a:headEnd type="none" w="med" len="med"/>
            <a:tailEnd type="none" w="med" len="med"/>
          </a:ln>
        </p:spPr>
      </p:cxnSp>
      <p:pic>
        <p:nvPicPr>
          <p:cNvPr id="11" name="Google Shape;11;p37" descr="行星"/>
          <p:cNvPicPr preferRelativeResize="0"/>
          <p:nvPr/>
        </p:nvPicPr>
        <p:blipFill rotWithShape="1">
          <a:blip r:embed="rId3">
            <a:alphaModFix/>
          </a:blip>
          <a:srcRect/>
          <a:stretch/>
        </p:blipFill>
        <p:spPr>
          <a:xfrm>
            <a:off x="10274300" y="1039812"/>
            <a:ext cx="914400" cy="914400"/>
          </a:xfrm>
          <a:prstGeom prst="rect">
            <a:avLst/>
          </a:prstGeom>
          <a:noFill/>
          <a:ln>
            <a:noFill/>
          </a:ln>
        </p:spPr>
      </p:pic>
      <p:grpSp>
        <p:nvGrpSpPr>
          <p:cNvPr id="12" name="Google Shape;12;p37"/>
          <p:cNvGrpSpPr/>
          <p:nvPr/>
        </p:nvGrpSpPr>
        <p:grpSpPr>
          <a:xfrm>
            <a:off x="6927850" y="4635500"/>
            <a:ext cx="736600" cy="790575"/>
            <a:chOff x="7039715" y="4499956"/>
            <a:chExt cx="735497" cy="790675"/>
          </a:xfrm>
        </p:grpSpPr>
        <p:pic>
          <p:nvPicPr>
            <p:cNvPr id="13" name="Google Shape;13;p37" descr="望远镜"/>
            <p:cNvPicPr preferRelativeResize="0"/>
            <p:nvPr/>
          </p:nvPicPr>
          <p:blipFill rotWithShape="1">
            <a:blip r:embed="rId4">
              <a:alphaModFix/>
            </a:blip>
            <a:srcRect/>
            <a:stretch/>
          </p:blipFill>
          <p:spPr>
            <a:xfrm>
              <a:off x="7039715" y="4616863"/>
              <a:ext cx="673768" cy="673768"/>
            </a:xfrm>
            <a:prstGeom prst="rect">
              <a:avLst/>
            </a:prstGeom>
            <a:noFill/>
            <a:ln>
              <a:noFill/>
            </a:ln>
          </p:spPr>
        </p:pic>
        <p:cxnSp>
          <p:nvCxnSpPr>
            <p:cNvPr id="14" name="Google Shape;14;p37"/>
            <p:cNvCxnSpPr/>
            <p:nvPr/>
          </p:nvCxnSpPr>
          <p:spPr>
            <a:xfrm flipH="1">
              <a:off x="7643647" y="4499956"/>
              <a:ext cx="87181" cy="131780"/>
            </a:xfrm>
            <a:prstGeom prst="straightConnector1">
              <a:avLst/>
            </a:prstGeom>
            <a:noFill/>
            <a:ln w="38100" cap="flat" cmpd="sng">
              <a:solidFill>
                <a:schemeClr val="lt1"/>
              </a:solidFill>
              <a:prstDash val="solid"/>
              <a:miter lim="800000"/>
              <a:headEnd type="none" w="med" len="med"/>
              <a:tailEnd type="none" w="med" len="med"/>
            </a:ln>
          </p:spPr>
        </p:cxnSp>
        <p:cxnSp>
          <p:nvCxnSpPr>
            <p:cNvPr id="15" name="Google Shape;15;p37"/>
            <p:cNvCxnSpPr/>
            <p:nvPr/>
          </p:nvCxnSpPr>
          <p:spPr>
            <a:xfrm rot="10800000">
              <a:off x="7713393" y="4773041"/>
              <a:ext cx="61819" cy="0"/>
            </a:xfrm>
            <a:prstGeom prst="straightConnector1">
              <a:avLst/>
            </a:prstGeom>
            <a:noFill/>
            <a:ln w="38100" cap="flat" cmpd="sng">
              <a:solidFill>
                <a:schemeClr val="lt1"/>
              </a:solidFill>
              <a:prstDash val="solid"/>
              <a:miter lim="800000"/>
              <a:headEnd type="none" w="med" len="med"/>
              <a:tailEnd type="none" w="med" len="med"/>
            </a:ln>
          </p:spPr>
        </p:cxnSp>
        <p:cxnSp>
          <p:nvCxnSpPr>
            <p:cNvPr id="16" name="Google Shape;16;p37"/>
            <p:cNvCxnSpPr/>
            <p:nvPr/>
          </p:nvCxnSpPr>
          <p:spPr>
            <a:xfrm flipH="1">
              <a:off x="7676934" y="4644437"/>
              <a:ext cx="98278" cy="63508"/>
            </a:xfrm>
            <a:prstGeom prst="straightConnector1">
              <a:avLst/>
            </a:prstGeom>
            <a:noFill/>
            <a:ln w="38100" cap="flat" cmpd="sng">
              <a:solidFill>
                <a:schemeClr val="lt1"/>
              </a:solidFill>
              <a:prstDash val="solid"/>
              <a:miter lim="800000"/>
              <a:headEnd type="none" w="med" len="med"/>
              <a:tailEnd type="none" w="med" len="med"/>
            </a:ln>
          </p:spPr>
        </p:cxnSp>
      </p:grpSp>
      <p:pic>
        <p:nvPicPr>
          <p:cNvPr id="17" name="Google Shape;17;p37"/>
          <p:cNvPicPr preferRelativeResize="0"/>
          <p:nvPr/>
        </p:nvPicPr>
        <p:blipFill rotWithShape="1">
          <a:blip r:embed="rId5">
            <a:alphaModFix/>
          </a:blip>
          <a:srcRect/>
          <a:stretch/>
        </p:blipFill>
        <p:spPr>
          <a:xfrm>
            <a:off x="944562" y="1806575"/>
            <a:ext cx="5922962" cy="3619500"/>
          </a:xfrm>
          <a:prstGeom prst="rect">
            <a:avLst/>
          </a:prstGeom>
          <a:noFill/>
          <a:ln>
            <a:noFill/>
          </a:ln>
        </p:spPr>
      </p:pic>
      <p:pic>
        <p:nvPicPr>
          <p:cNvPr id="18" name="Google Shape;18;p37"/>
          <p:cNvPicPr preferRelativeResize="0"/>
          <p:nvPr/>
        </p:nvPicPr>
        <p:blipFill rotWithShape="1">
          <a:blip r:embed="rId6">
            <a:alphaModFix/>
          </a:blip>
          <a:srcRect/>
          <a:stretch/>
        </p:blipFill>
        <p:spPr>
          <a:xfrm>
            <a:off x="609600" y="433387"/>
            <a:ext cx="115570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52"/>
        <p:cNvGrpSpPr/>
        <p:nvPr/>
      </p:nvGrpSpPr>
      <p:grpSpPr>
        <a:xfrm>
          <a:off x="0" y="0"/>
          <a:ext cx="0" cy="0"/>
          <a:chOff x="0" y="0"/>
          <a:chExt cx="0" cy="0"/>
        </a:xfrm>
      </p:grpSpPr>
      <p:sp>
        <p:nvSpPr>
          <p:cNvPr id="53" name="Google Shape;53;p55"/>
          <p:cNvSpPr/>
          <p:nvPr/>
        </p:nvSpPr>
        <p:spPr>
          <a:xfrm>
            <a:off x="449262" y="385762"/>
            <a:ext cx="11293475" cy="6086475"/>
          </a:xfrm>
          <a:prstGeom prst="roundRect">
            <a:avLst>
              <a:gd name="adj" fmla="val 1466"/>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54" name="Google Shape;54;p55"/>
          <p:cNvPicPr preferRelativeResize="0"/>
          <p:nvPr/>
        </p:nvPicPr>
        <p:blipFill rotWithShape="1">
          <a:blip r:embed="rId3">
            <a:alphaModFix/>
          </a:blip>
          <a:srcRect/>
          <a:stretch/>
        </p:blipFill>
        <p:spPr>
          <a:xfrm>
            <a:off x="136525" y="5303838"/>
            <a:ext cx="1016000" cy="1400175"/>
          </a:xfrm>
          <a:prstGeom prst="rect">
            <a:avLst/>
          </a:prstGeom>
          <a:noFill/>
          <a:ln>
            <a:noFill/>
          </a:ln>
          <a:effectLst>
            <a:outerShdw blurRad="50800" dist="38100" dir="27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56"/>
        <p:cNvGrpSpPr/>
        <p:nvPr/>
      </p:nvGrpSpPr>
      <p:grpSpPr>
        <a:xfrm>
          <a:off x="0" y="0"/>
          <a:ext cx="0" cy="0"/>
          <a:chOff x="0" y="0"/>
          <a:chExt cx="0" cy="0"/>
        </a:xfrm>
      </p:grpSpPr>
      <p:pic>
        <p:nvPicPr>
          <p:cNvPr id="57" name="Google Shape;57;p57"/>
          <p:cNvPicPr preferRelativeResize="0"/>
          <p:nvPr/>
        </p:nvPicPr>
        <p:blipFill rotWithShape="1">
          <a:blip r:embed="rId3">
            <a:alphaModFix/>
          </a:blip>
          <a:srcRect/>
          <a:stretch/>
        </p:blipFill>
        <p:spPr>
          <a:xfrm>
            <a:off x="609600" y="428625"/>
            <a:ext cx="1131887" cy="565150"/>
          </a:xfrm>
          <a:prstGeom prst="rect">
            <a:avLst/>
          </a:prstGeom>
          <a:noFill/>
          <a:ln>
            <a:noFill/>
          </a:ln>
        </p:spPr>
      </p:pic>
      <p:sp>
        <p:nvSpPr>
          <p:cNvPr id="58" name="Google Shape;58;p57"/>
          <p:cNvSpPr/>
          <p:nvPr/>
        </p:nvSpPr>
        <p:spPr>
          <a:xfrm>
            <a:off x="3121025" y="1601787"/>
            <a:ext cx="7094537" cy="3095625"/>
          </a:xfrm>
          <a:prstGeom prst="roundRect">
            <a:avLst>
              <a:gd name="adj" fmla="val 1730"/>
            </a:avLst>
          </a:prstGeom>
          <a:solidFill>
            <a:srgbClr val="FFC000"/>
          </a:solidFill>
          <a:ln>
            <a:noFill/>
          </a:ln>
          <a:effectLst>
            <a:outerShdw blurRad="63500" dist="38100" dir="2700000">
              <a:srgbClr val="000000">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 name="Google Shape;59;p57"/>
          <p:cNvSpPr/>
          <p:nvPr/>
        </p:nvSpPr>
        <p:spPr>
          <a:xfrm>
            <a:off x="4213996" y="2488537"/>
            <a:ext cx="4909636" cy="1323439"/>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1" i="0" u="none" strike="noStrike" cap="none">
                <a:solidFill>
                  <a:srgbClr val="FFFFFF"/>
                </a:solidFill>
                <a:latin typeface="Arial"/>
                <a:ea typeface="Arial"/>
                <a:cs typeface="Arial"/>
                <a:sym typeface="Arial"/>
              </a:rPr>
              <a:t>游戏时光</a:t>
            </a:r>
            <a:endParaRPr sz="8000" b="1" i="0" u="none" strike="noStrike" cap="none">
              <a:solidFill>
                <a:srgbClr val="FFFFFF"/>
              </a:solidFill>
              <a:latin typeface="Arial"/>
              <a:ea typeface="Arial"/>
              <a:cs typeface="Arial"/>
              <a:sym typeface="Arial"/>
            </a:endParaRPr>
          </a:p>
        </p:txBody>
      </p:sp>
      <p:pic>
        <p:nvPicPr>
          <p:cNvPr id="60" name="Google Shape;60;p57"/>
          <p:cNvPicPr preferRelativeResize="0"/>
          <p:nvPr/>
        </p:nvPicPr>
        <p:blipFill rotWithShape="1">
          <a:blip r:embed="rId4">
            <a:alphaModFix/>
          </a:blip>
          <a:srcRect/>
          <a:stretch/>
        </p:blipFill>
        <p:spPr>
          <a:xfrm>
            <a:off x="1181100" y="2628900"/>
            <a:ext cx="3109912" cy="32718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62"/>
        <p:cNvGrpSpPr/>
        <p:nvPr/>
      </p:nvGrpSpPr>
      <p:grpSpPr>
        <a:xfrm>
          <a:off x="0" y="0"/>
          <a:ext cx="0" cy="0"/>
          <a:chOff x="0" y="0"/>
          <a:chExt cx="0" cy="0"/>
        </a:xfrm>
      </p:grpSpPr>
      <p:pic>
        <p:nvPicPr>
          <p:cNvPr id="63" name="Google Shape;63;p59"/>
          <p:cNvPicPr preferRelativeResize="0"/>
          <p:nvPr/>
        </p:nvPicPr>
        <p:blipFill rotWithShape="1">
          <a:blip r:embed="rId3">
            <a:alphaModFix/>
          </a:blip>
          <a:srcRect/>
          <a:stretch/>
        </p:blipFill>
        <p:spPr>
          <a:xfrm>
            <a:off x="609600" y="428625"/>
            <a:ext cx="1131887" cy="565150"/>
          </a:xfrm>
          <a:prstGeom prst="rect">
            <a:avLst/>
          </a:prstGeom>
          <a:noFill/>
          <a:ln>
            <a:noFill/>
          </a:ln>
        </p:spPr>
      </p:pic>
      <p:sp>
        <p:nvSpPr>
          <p:cNvPr id="64" name="Google Shape;64;p59"/>
          <p:cNvSpPr/>
          <p:nvPr/>
        </p:nvSpPr>
        <p:spPr>
          <a:xfrm>
            <a:off x="3121025" y="1601787"/>
            <a:ext cx="7094537" cy="3095625"/>
          </a:xfrm>
          <a:prstGeom prst="roundRect">
            <a:avLst>
              <a:gd name="adj" fmla="val 1730"/>
            </a:avLst>
          </a:prstGeom>
          <a:solidFill>
            <a:srgbClr val="FFC000"/>
          </a:solidFill>
          <a:ln>
            <a:noFill/>
          </a:ln>
          <a:effectLst>
            <a:outerShdw blurRad="63500" dist="38100" dir="2700000">
              <a:srgbClr val="000000">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 name="Google Shape;65;p59"/>
          <p:cNvSpPr/>
          <p:nvPr/>
        </p:nvSpPr>
        <p:spPr>
          <a:xfrm>
            <a:off x="4213996" y="2488537"/>
            <a:ext cx="4909636" cy="1323439"/>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1" i="0" u="none" strike="noStrike" cap="none">
                <a:solidFill>
                  <a:srgbClr val="FFFFFF"/>
                </a:solidFill>
                <a:latin typeface="Arial"/>
                <a:ea typeface="Arial"/>
                <a:cs typeface="Arial"/>
                <a:sym typeface="Arial"/>
              </a:rPr>
              <a:t>知识冲浪</a:t>
            </a:r>
            <a:endParaRPr sz="8000" b="1" i="0" u="none" strike="noStrike" cap="none">
              <a:solidFill>
                <a:srgbClr val="FFFFFF"/>
              </a:solidFill>
              <a:latin typeface="Arial"/>
              <a:ea typeface="Arial"/>
              <a:cs typeface="Arial"/>
              <a:sym typeface="Arial"/>
            </a:endParaRPr>
          </a:p>
        </p:txBody>
      </p:sp>
      <p:pic>
        <p:nvPicPr>
          <p:cNvPr id="66" name="Google Shape;66;p59"/>
          <p:cNvPicPr preferRelativeResize="0"/>
          <p:nvPr/>
        </p:nvPicPr>
        <p:blipFill rotWithShape="1">
          <a:blip r:embed="rId4">
            <a:alphaModFix/>
          </a:blip>
          <a:srcRect/>
          <a:stretch/>
        </p:blipFill>
        <p:spPr>
          <a:xfrm>
            <a:off x="1165225" y="2120900"/>
            <a:ext cx="3287712" cy="36433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68"/>
        <p:cNvGrpSpPr/>
        <p:nvPr/>
      </p:nvGrpSpPr>
      <p:grpSpPr>
        <a:xfrm>
          <a:off x="0" y="0"/>
          <a:ext cx="0" cy="0"/>
          <a:chOff x="0" y="0"/>
          <a:chExt cx="0" cy="0"/>
        </a:xfrm>
      </p:grpSpPr>
      <p:pic>
        <p:nvPicPr>
          <p:cNvPr id="69" name="Google Shape;69;p61"/>
          <p:cNvPicPr preferRelativeResize="0"/>
          <p:nvPr/>
        </p:nvPicPr>
        <p:blipFill rotWithShape="1">
          <a:blip r:embed="rId3">
            <a:alphaModFix/>
          </a:blip>
          <a:srcRect/>
          <a:stretch/>
        </p:blipFill>
        <p:spPr>
          <a:xfrm>
            <a:off x="609600" y="428625"/>
            <a:ext cx="1131887" cy="565150"/>
          </a:xfrm>
          <a:prstGeom prst="rect">
            <a:avLst/>
          </a:prstGeom>
          <a:noFill/>
          <a:ln>
            <a:noFill/>
          </a:ln>
        </p:spPr>
      </p:pic>
      <p:sp>
        <p:nvSpPr>
          <p:cNvPr id="70" name="Google Shape;70;p61"/>
          <p:cNvSpPr/>
          <p:nvPr/>
        </p:nvSpPr>
        <p:spPr>
          <a:xfrm>
            <a:off x="3121025" y="1601787"/>
            <a:ext cx="7094537" cy="3095625"/>
          </a:xfrm>
          <a:prstGeom prst="roundRect">
            <a:avLst>
              <a:gd name="adj" fmla="val 1730"/>
            </a:avLst>
          </a:prstGeom>
          <a:solidFill>
            <a:srgbClr val="FFC000"/>
          </a:solidFill>
          <a:ln>
            <a:noFill/>
          </a:ln>
          <a:effectLst>
            <a:outerShdw blurRad="63500" dist="38100" dir="2700000">
              <a:srgbClr val="000000">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1" name="Google Shape;71;p61"/>
          <p:cNvSpPr/>
          <p:nvPr/>
        </p:nvSpPr>
        <p:spPr>
          <a:xfrm>
            <a:off x="4213996" y="2488537"/>
            <a:ext cx="4909636" cy="1323439"/>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1" i="0" u="none" strike="noStrike" cap="none">
                <a:solidFill>
                  <a:srgbClr val="FFFFFF"/>
                </a:solidFill>
                <a:latin typeface="Arial"/>
                <a:ea typeface="Arial"/>
                <a:cs typeface="Arial"/>
                <a:sym typeface="Arial"/>
              </a:rPr>
              <a:t>编程实战</a:t>
            </a:r>
            <a:endParaRPr sz="8000" b="1" i="0" u="none" strike="noStrike" cap="none">
              <a:solidFill>
                <a:srgbClr val="FFFFFF"/>
              </a:solidFill>
              <a:latin typeface="Arial"/>
              <a:ea typeface="Arial"/>
              <a:cs typeface="Arial"/>
              <a:sym typeface="Arial"/>
            </a:endParaRPr>
          </a:p>
        </p:txBody>
      </p:sp>
      <p:pic>
        <p:nvPicPr>
          <p:cNvPr id="72" name="Google Shape;72;p61"/>
          <p:cNvPicPr preferRelativeResize="0"/>
          <p:nvPr/>
        </p:nvPicPr>
        <p:blipFill rotWithShape="1">
          <a:blip r:embed="rId4">
            <a:alphaModFix/>
          </a:blip>
          <a:srcRect/>
          <a:stretch/>
        </p:blipFill>
        <p:spPr>
          <a:xfrm>
            <a:off x="1146175" y="2951162"/>
            <a:ext cx="3475037" cy="28400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74"/>
        <p:cNvGrpSpPr/>
        <p:nvPr/>
      </p:nvGrpSpPr>
      <p:grpSpPr>
        <a:xfrm>
          <a:off x="0" y="0"/>
          <a:ext cx="0" cy="0"/>
          <a:chOff x="0" y="0"/>
          <a:chExt cx="0" cy="0"/>
        </a:xfrm>
      </p:grpSpPr>
      <p:pic>
        <p:nvPicPr>
          <p:cNvPr id="75" name="Google Shape;75;p63"/>
          <p:cNvPicPr preferRelativeResize="0"/>
          <p:nvPr/>
        </p:nvPicPr>
        <p:blipFill rotWithShape="1">
          <a:blip r:embed="rId3">
            <a:alphaModFix/>
          </a:blip>
          <a:srcRect/>
          <a:stretch/>
        </p:blipFill>
        <p:spPr>
          <a:xfrm>
            <a:off x="609600" y="428625"/>
            <a:ext cx="1131887" cy="565150"/>
          </a:xfrm>
          <a:prstGeom prst="rect">
            <a:avLst/>
          </a:prstGeom>
          <a:noFill/>
          <a:ln>
            <a:noFill/>
          </a:ln>
        </p:spPr>
      </p:pic>
      <p:sp>
        <p:nvSpPr>
          <p:cNvPr id="76" name="Google Shape;76;p63"/>
          <p:cNvSpPr/>
          <p:nvPr/>
        </p:nvSpPr>
        <p:spPr>
          <a:xfrm>
            <a:off x="3121025" y="1601787"/>
            <a:ext cx="7094537" cy="3095625"/>
          </a:xfrm>
          <a:prstGeom prst="roundRect">
            <a:avLst>
              <a:gd name="adj" fmla="val 1730"/>
            </a:avLst>
          </a:prstGeom>
          <a:solidFill>
            <a:srgbClr val="FFC000"/>
          </a:solidFill>
          <a:ln>
            <a:noFill/>
          </a:ln>
          <a:effectLst>
            <a:outerShdw blurRad="63500" dist="38100" dir="2700000">
              <a:srgbClr val="000000">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7" name="Google Shape;77;p63"/>
          <p:cNvSpPr/>
          <p:nvPr/>
        </p:nvSpPr>
        <p:spPr>
          <a:xfrm>
            <a:off x="4213996" y="2488537"/>
            <a:ext cx="4909636" cy="1323439"/>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1" i="0" u="none" strike="noStrike" cap="none">
                <a:solidFill>
                  <a:srgbClr val="FFFFFF"/>
                </a:solidFill>
                <a:latin typeface="Arial"/>
                <a:ea typeface="Arial"/>
                <a:cs typeface="Arial"/>
                <a:sym typeface="Arial"/>
              </a:rPr>
              <a:t>分享时光</a:t>
            </a:r>
            <a:endParaRPr sz="8000" b="1" i="0" u="none" strike="noStrike" cap="none">
              <a:solidFill>
                <a:srgbClr val="FFFFFF"/>
              </a:solidFill>
              <a:latin typeface="Arial"/>
              <a:ea typeface="Arial"/>
              <a:cs typeface="Arial"/>
              <a:sym typeface="Arial"/>
            </a:endParaRPr>
          </a:p>
        </p:txBody>
      </p:sp>
      <p:pic>
        <p:nvPicPr>
          <p:cNvPr id="78" name="Google Shape;78;p63"/>
          <p:cNvPicPr preferRelativeResize="0"/>
          <p:nvPr/>
        </p:nvPicPr>
        <p:blipFill rotWithShape="1">
          <a:blip r:embed="rId4">
            <a:alphaModFix/>
          </a:blip>
          <a:srcRect/>
          <a:stretch/>
        </p:blipFill>
        <p:spPr>
          <a:xfrm>
            <a:off x="1466850" y="2714625"/>
            <a:ext cx="2987675" cy="2859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80"/>
        <p:cNvGrpSpPr/>
        <p:nvPr/>
      </p:nvGrpSpPr>
      <p:grpSpPr>
        <a:xfrm>
          <a:off x="0" y="0"/>
          <a:ext cx="0" cy="0"/>
          <a:chOff x="0" y="0"/>
          <a:chExt cx="0" cy="0"/>
        </a:xfrm>
      </p:grpSpPr>
      <p:pic>
        <p:nvPicPr>
          <p:cNvPr id="81" name="Google Shape;81;p65"/>
          <p:cNvPicPr preferRelativeResize="0"/>
          <p:nvPr/>
        </p:nvPicPr>
        <p:blipFill rotWithShape="1">
          <a:blip r:embed="rId3">
            <a:alphaModFix/>
          </a:blip>
          <a:srcRect/>
          <a:stretch/>
        </p:blipFill>
        <p:spPr>
          <a:xfrm>
            <a:off x="609600" y="428625"/>
            <a:ext cx="1131887" cy="565150"/>
          </a:xfrm>
          <a:prstGeom prst="rect">
            <a:avLst/>
          </a:prstGeom>
          <a:noFill/>
          <a:ln>
            <a:noFill/>
          </a:ln>
        </p:spPr>
      </p:pic>
      <p:sp>
        <p:nvSpPr>
          <p:cNvPr id="82" name="Google Shape;82;p65"/>
          <p:cNvSpPr/>
          <p:nvPr/>
        </p:nvSpPr>
        <p:spPr>
          <a:xfrm>
            <a:off x="3121025" y="1601787"/>
            <a:ext cx="7094537" cy="3095625"/>
          </a:xfrm>
          <a:prstGeom prst="roundRect">
            <a:avLst>
              <a:gd name="adj" fmla="val 1730"/>
            </a:avLst>
          </a:prstGeom>
          <a:solidFill>
            <a:srgbClr val="FFC000"/>
          </a:solidFill>
          <a:ln>
            <a:noFill/>
          </a:ln>
          <a:effectLst>
            <a:outerShdw blurRad="63500" dist="38100" dir="2700000">
              <a:srgbClr val="000000">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3" name="Google Shape;83;p65"/>
          <p:cNvSpPr/>
          <p:nvPr/>
        </p:nvSpPr>
        <p:spPr>
          <a:xfrm>
            <a:off x="4213996" y="2488537"/>
            <a:ext cx="4909636" cy="1323439"/>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1" i="0" u="none" strike="noStrike" cap="none">
                <a:solidFill>
                  <a:srgbClr val="FFFFFF"/>
                </a:solidFill>
                <a:latin typeface="Arial"/>
                <a:ea typeface="Arial"/>
                <a:cs typeface="Arial"/>
                <a:sym typeface="Arial"/>
              </a:rPr>
              <a:t>小试身手</a:t>
            </a:r>
            <a:endParaRPr sz="8000" b="1" i="0" u="none" strike="noStrike" cap="none">
              <a:solidFill>
                <a:srgbClr val="FFFFFF"/>
              </a:solidFill>
              <a:latin typeface="Arial"/>
              <a:ea typeface="Arial"/>
              <a:cs typeface="Arial"/>
              <a:sym typeface="Arial"/>
            </a:endParaRPr>
          </a:p>
        </p:txBody>
      </p:sp>
      <p:pic>
        <p:nvPicPr>
          <p:cNvPr id="84" name="Google Shape;84;p65"/>
          <p:cNvPicPr preferRelativeResize="0"/>
          <p:nvPr/>
        </p:nvPicPr>
        <p:blipFill rotWithShape="1">
          <a:blip r:embed="rId4">
            <a:alphaModFix/>
          </a:blip>
          <a:srcRect/>
          <a:stretch/>
        </p:blipFill>
        <p:spPr>
          <a:xfrm>
            <a:off x="1046162" y="2786062"/>
            <a:ext cx="4130675" cy="29956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86"/>
        <p:cNvGrpSpPr/>
        <p:nvPr/>
      </p:nvGrpSpPr>
      <p:grpSpPr>
        <a:xfrm>
          <a:off x="0" y="0"/>
          <a:ext cx="0" cy="0"/>
          <a:chOff x="0" y="0"/>
          <a:chExt cx="0" cy="0"/>
        </a:xfrm>
      </p:grpSpPr>
      <p:grpSp>
        <p:nvGrpSpPr>
          <p:cNvPr id="87" name="Google Shape;87;p67"/>
          <p:cNvGrpSpPr/>
          <p:nvPr/>
        </p:nvGrpSpPr>
        <p:grpSpPr>
          <a:xfrm>
            <a:off x="2219325" y="1166812"/>
            <a:ext cx="7753350" cy="4524375"/>
            <a:chOff x="1464735" y="1199098"/>
            <a:chExt cx="7754860" cy="4523276"/>
          </a:xfrm>
        </p:grpSpPr>
        <p:pic>
          <p:nvPicPr>
            <p:cNvPr id="88" name="Google Shape;88;p67"/>
            <p:cNvPicPr preferRelativeResize="0"/>
            <p:nvPr/>
          </p:nvPicPr>
          <p:blipFill rotWithShape="1">
            <a:blip r:embed="rId3">
              <a:alphaModFix/>
            </a:blip>
            <a:srcRect/>
            <a:stretch/>
          </p:blipFill>
          <p:spPr>
            <a:xfrm>
              <a:off x="1464735" y="1199098"/>
              <a:ext cx="3127938" cy="2852679"/>
            </a:xfrm>
            <a:prstGeom prst="rect">
              <a:avLst/>
            </a:prstGeom>
            <a:noFill/>
            <a:ln>
              <a:noFill/>
            </a:ln>
          </p:spPr>
        </p:pic>
        <p:sp>
          <p:nvSpPr>
            <p:cNvPr id="89" name="Google Shape;89;p67"/>
            <p:cNvSpPr/>
            <p:nvPr/>
          </p:nvSpPr>
          <p:spPr>
            <a:xfrm>
              <a:off x="4173537" y="3122681"/>
              <a:ext cx="543031" cy="544380"/>
            </a:xfrm>
            <a:prstGeom prst="ellipse">
              <a:avLst/>
            </a:prstGeom>
            <a:solidFill>
              <a:srgbClr val="5867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0" name="Google Shape;90;p67"/>
            <p:cNvSpPr/>
            <p:nvPr/>
          </p:nvSpPr>
          <p:spPr>
            <a:xfrm>
              <a:off x="1496491" y="3317895"/>
              <a:ext cx="7723104" cy="2404479"/>
            </a:xfrm>
            <a:prstGeom prst="roundRect">
              <a:avLst>
                <a:gd name="adj" fmla="val 2957"/>
              </a:avLst>
            </a:prstGeom>
            <a:solidFill>
              <a:schemeClr val="lt1"/>
            </a:solidFill>
            <a:ln>
              <a:noFill/>
            </a:ln>
            <a:effectLst>
              <a:outerShdw blurRad="63500" dist="38100" dir="2700000">
                <a:srgbClr val="000000">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1" name="Google Shape;91;p67"/>
            <p:cNvSpPr/>
            <p:nvPr/>
          </p:nvSpPr>
          <p:spPr>
            <a:xfrm>
              <a:off x="2303628" y="3965850"/>
              <a:ext cx="6266459" cy="110799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B0F0"/>
                </a:buClr>
                <a:buSzPts val="6600"/>
                <a:buFont typeface="Arial"/>
                <a:buNone/>
              </a:pPr>
              <a:r>
                <a:rPr lang="en-US" sz="6600" b="1" i="0" u="none" strike="noStrike" cap="none">
                  <a:solidFill>
                    <a:srgbClr val="00B0F0"/>
                  </a:solidFill>
                  <a:latin typeface="Arial"/>
                  <a:ea typeface="Arial"/>
                  <a:cs typeface="Arial"/>
                  <a:sym typeface="Arial"/>
                </a:rPr>
                <a:t>去探索，去创造</a:t>
              </a:r>
              <a:endParaRPr sz="19900" b="1" i="0" u="none" strike="noStrike" cap="none">
                <a:solidFill>
                  <a:srgbClr val="00B0F0"/>
                </a:solidFill>
                <a:latin typeface="Arial"/>
                <a:ea typeface="Arial"/>
                <a:cs typeface="Arial"/>
                <a:sym typeface="Arial"/>
              </a:endParaRPr>
            </a:p>
          </p:txBody>
        </p:sp>
      </p:grpSp>
      <p:pic>
        <p:nvPicPr>
          <p:cNvPr id="92" name="Google Shape;92;p67"/>
          <p:cNvPicPr preferRelativeResize="0"/>
          <p:nvPr/>
        </p:nvPicPr>
        <p:blipFill rotWithShape="1">
          <a:blip r:embed="rId4">
            <a:alphaModFix/>
          </a:blip>
          <a:srcRect/>
          <a:stretch/>
        </p:blipFill>
        <p:spPr>
          <a:xfrm>
            <a:off x="609600" y="428625"/>
            <a:ext cx="1131887" cy="5651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2"/>
        <p:cNvGrpSpPr/>
        <p:nvPr/>
      </p:nvGrpSpPr>
      <p:grpSpPr>
        <a:xfrm>
          <a:off x="0" y="0"/>
          <a:ext cx="0" cy="0"/>
          <a:chOff x="0" y="0"/>
          <a:chExt cx="0" cy="0"/>
        </a:xfrm>
      </p:grpSpPr>
      <p:sp>
        <p:nvSpPr>
          <p:cNvPr id="23" name="Google Shape;23;p41"/>
          <p:cNvSpPr/>
          <p:nvPr/>
        </p:nvSpPr>
        <p:spPr>
          <a:xfrm>
            <a:off x="449262" y="385762"/>
            <a:ext cx="11293475" cy="6086475"/>
          </a:xfrm>
          <a:prstGeom prst="roundRect">
            <a:avLst>
              <a:gd name="adj" fmla="val 1466"/>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6"/>
        <p:cNvGrpSpPr/>
        <p:nvPr/>
      </p:nvGrpSpPr>
      <p:grpSpPr>
        <a:xfrm>
          <a:off x="0" y="0"/>
          <a:ext cx="0" cy="0"/>
          <a:chOff x="0" y="0"/>
          <a:chExt cx="0" cy="0"/>
        </a:xfrm>
      </p:grpSpPr>
      <p:sp>
        <p:nvSpPr>
          <p:cNvPr id="27" name="Google Shape;27;p43"/>
          <p:cNvSpPr/>
          <p:nvPr/>
        </p:nvSpPr>
        <p:spPr>
          <a:xfrm>
            <a:off x="449262" y="385762"/>
            <a:ext cx="11293475" cy="6086475"/>
          </a:xfrm>
          <a:prstGeom prst="roundRect">
            <a:avLst>
              <a:gd name="adj" fmla="val 1466"/>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28" name="Google Shape;28;p43"/>
          <p:cNvPicPr preferRelativeResize="0"/>
          <p:nvPr/>
        </p:nvPicPr>
        <p:blipFill rotWithShape="1">
          <a:blip r:embed="rId3">
            <a:alphaModFix/>
          </a:blip>
          <a:srcRect/>
          <a:stretch/>
        </p:blipFill>
        <p:spPr>
          <a:xfrm>
            <a:off x="10223500" y="4770437"/>
            <a:ext cx="1785937" cy="18780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30"/>
        <p:cNvGrpSpPr/>
        <p:nvPr/>
      </p:nvGrpSpPr>
      <p:grpSpPr>
        <a:xfrm>
          <a:off x="0" y="0"/>
          <a:ext cx="0" cy="0"/>
          <a:chOff x="0" y="0"/>
          <a:chExt cx="0" cy="0"/>
        </a:xfrm>
      </p:grpSpPr>
      <p:sp>
        <p:nvSpPr>
          <p:cNvPr id="31" name="Google Shape;31;p45"/>
          <p:cNvSpPr/>
          <p:nvPr/>
        </p:nvSpPr>
        <p:spPr>
          <a:xfrm>
            <a:off x="449262" y="385762"/>
            <a:ext cx="11293475" cy="6086475"/>
          </a:xfrm>
          <a:prstGeom prst="roundRect">
            <a:avLst>
              <a:gd name="adj" fmla="val 1466"/>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2" name="Google Shape;32;p45"/>
          <p:cNvPicPr preferRelativeResize="0"/>
          <p:nvPr/>
        </p:nvPicPr>
        <p:blipFill rotWithShape="1">
          <a:blip r:embed="rId3">
            <a:alphaModFix/>
          </a:blip>
          <a:srcRect/>
          <a:stretch/>
        </p:blipFill>
        <p:spPr>
          <a:xfrm>
            <a:off x="10544175" y="5092700"/>
            <a:ext cx="1481137" cy="16414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34"/>
        <p:cNvGrpSpPr/>
        <p:nvPr/>
      </p:nvGrpSpPr>
      <p:grpSpPr>
        <a:xfrm>
          <a:off x="0" y="0"/>
          <a:ext cx="0" cy="0"/>
          <a:chOff x="0" y="0"/>
          <a:chExt cx="0" cy="0"/>
        </a:xfrm>
      </p:grpSpPr>
      <p:sp>
        <p:nvSpPr>
          <p:cNvPr id="35" name="Google Shape;35;p47"/>
          <p:cNvSpPr/>
          <p:nvPr/>
        </p:nvSpPr>
        <p:spPr>
          <a:xfrm>
            <a:off x="449262" y="385762"/>
            <a:ext cx="11293475" cy="6086475"/>
          </a:xfrm>
          <a:prstGeom prst="roundRect">
            <a:avLst>
              <a:gd name="adj" fmla="val 1466"/>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6" name="Google Shape;36;p47"/>
          <p:cNvPicPr preferRelativeResize="0"/>
          <p:nvPr/>
        </p:nvPicPr>
        <p:blipFill rotWithShape="1">
          <a:blip r:embed="rId3">
            <a:alphaModFix/>
          </a:blip>
          <a:srcRect/>
          <a:stretch/>
        </p:blipFill>
        <p:spPr>
          <a:xfrm>
            <a:off x="10233025" y="5181600"/>
            <a:ext cx="1787525" cy="1460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38"/>
        <p:cNvGrpSpPr/>
        <p:nvPr/>
      </p:nvGrpSpPr>
      <p:grpSpPr>
        <a:xfrm>
          <a:off x="0" y="0"/>
          <a:ext cx="0" cy="0"/>
          <a:chOff x="0" y="0"/>
          <a:chExt cx="0" cy="0"/>
        </a:xfrm>
      </p:grpSpPr>
      <p:sp>
        <p:nvSpPr>
          <p:cNvPr id="39" name="Google Shape;39;p49"/>
          <p:cNvSpPr/>
          <p:nvPr/>
        </p:nvSpPr>
        <p:spPr>
          <a:xfrm>
            <a:off x="449262" y="385762"/>
            <a:ext cx="11293475" cy="6086475"/>
          </a:xfrm>
          <a:prstGeom prst="roundRect">
            <a:avLst>
              <a:gd name="adj" fmla="val 1466"/>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40" name="Google Shape;40;p49"/>
          <p:cNvPicPr preferRelativeResize="0"/>
          <p:nvPr/>
        </p:nvPicPr>
        <p:blipFill rotWithShape="1">
          <a:blip r:embed="rId3">
            <a:alphaModFix/>
          </a:blip>
          <a:srcRect/>
          <a:stretch/>
        </p:blipFill>
        <p:spPr>
          <a:xfrm>
            <a:off x="122237" y="4703762"/>
            <a:ext cx="2011362" cy="19256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42"/>
        <p:cNvGrpSpPr/>
        <p:nvPr/>
      </p:nvGrpSpPr>
      <p:grpSpPr>
        <a:xfrm>
          <a:off x="0" y="0"/>
          <a:ext cx="0" cy="0"/>
          <a:chOff x="0" y="0"/>
          <a:chExt cx="0" cy="0"/>
        </a:xfrm>
      </p:grpSpPr>
      <p:sp>
        <p:nvSpPr>
          <p:cNvPr id="43" name="Google Shape;43;p51"/>
          <p:cNvSpPr/>
          <p:nvPr/>
        </p:nvSpPr>
        <p:spPr>
          <a:xfrm>
            <a:off x="449262" y="385762"/>
            <a:ext cx="11293475" cy="6086475"/>
          </a:xfrm>
          <a:prstGeom prst="roundRect">
            <a:avLst>
              <a:gd name="adj" fmla="val 1466"/>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44" name="Google Shape;44;p51"/>
          <p:cNvPicPr preferRelativeResize="0"/>
          <p:nvPr/>
        </p:nvPicPr>
        <p:blipFill rotWithShape="1">
          <a:blip r:embed="rId3">
            <a:alphaModFix/>
          </a:blip>
          <a:srcRect/>
          <a:stretch/>
        </p:blipFill>
        <p:spPr>
          <a:xfrm>
            <a:off x="9845675" y="5095875"/>
            <a:ext cx="2244725" cy="16271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46"/>
        <p:cNvGrpSpPr/>
        <p:nvPr/>
      </p:nvGrpSpPr>
      <p:grpSpPr>
        <a:xfrm>
          <a:off x="0" y="0"/>
          <a:ext cx="0" cy="0"/>
          <a:chOff x="0" y="0"/>
          <a:chExt cx="0" cy="0"/>
        </a:xfrm>
      </p:grpSpPr>
      <p:pic>
        <p:nvPicPr>
          <p:cNvPr id="47" name="Google Shape;47;p53"/>
          <p:cNvPicPr preferRelativeResize="0"/>
          <p:nvPr/>
        </p:nvPicPr>
        <p:blipFill rotWithShape="1">
          <a:blip r:embed="rId3">
            <a:alphaModFix/>
          </a:blip>
          <a:srcRect/>
          <a:stretch/>
        </p:blipFill>
        <p:spPr>
          <a:xfrm>
            <a:off x="609600" y="428625"/>
            <a:ext cx="1131887" cy="565150"/>
          </a:xfrm>
          <a:prstGeom prst="rect">
            <a:avLst/>
          </a:prstGeom>
          <a:noFill/>
          <a:ln>
            <a:noFill/>
          </a:ln>
        </p:spPr>
      </p:pic>
      <p:sp>
        <p:nvSpPr>
          <p:cNvPr id="48" name="Google Shape;48;p53"/>
          <p:cNvSpPr/>
          <p:nvPr/>
        </p:nvSpPr>
        <p:spPr>
          <a:xfrm>
            <a:off x="3121025" y="1601787"/>
            <a:ext cx="7094537" cy="3095625"/>
          </a:xfrm>
          <a:prstGeom prst="roundRect">
            <a:avLst>
              <a:gd name="adj" fmla="val 1730"/>
            </a:avLst>
          </a:prstGeom>
          <a:solidFill>
            <a:srgbClr val="FFC000"/>
          </a:solidFill>
          <a:ln>
            <a:noFill/>
          </a:ln>
          <a:effectLst>
            <a:outerShdw blurRad="63500" dist="38100" dir="2700000">
              <a:schemeClr val="dk1">
                <a:alpha val="39607"/>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 name="Google Shape;49;p53"/>
          <p:cNvSpPr/>
          <p:nvPr/>
        </p:nvSpPr>
        <p:spPr>
          <a:xfrm>
            <a:off x="4213996" y="2488537"/>
            <a:ext cx="4909636" cy="1323439"/>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1" i="0" u="none" strike="noStrike" cap="none">
                <a:solidFill>
                  <a:srgbClr val="FFFFFF"/>
                </a:solidFill>
                <a:latin typeface="Arial"/>
                <a:ea typeface="Arial"/>
                <a:cs typeface="Arial"/>
                <a:sym typeface="Arial"/>
              </a:rPr>
              <a:t>知识回顾</a:t>
            </a:r>
            <a:endParaRPr sz="8000" b="1" i="0" u="none" strike="noStrike" cap="none">
              <a:solidFill>
                <a:srgbClr val="FFFFFF"/>
              </a:solidFill>
              <a:latin typeface="Arial"/>
              <a:ea typeface="Arial"/>
              <a:cs typeface="Arial"/>
              <a:sym typeface="Arial"/>
            </a:endParaRPr>
          </a:p>
        </p:txBody>
      </p:sp>
      <p:pic>
        <p:nvPicPr>
          <p:cNvPr id="50" name="Google Shape;50;p53"/>
          <p:cNvPicPr preferRelativeResize="0"/>
          <p:nvPr/>
        </p:nvPicPr>
        <p:blipFill rotWithShape="1">
          <a:blip r:embed="rId4">
            <a:alphaModFix/>
          </a:blip>
          <a:srcRect/>
          <a:stretch/>
        </p:blipFill>
        <p:spPr>
          <a:xfrm>
            <a:off x="1660525" y="2339975"/>
            <a:ext cx="2600325" cy="3581400"/>
          </a:xfrm>
          <a:prstGeom prst="rect">
            <a:avLst/>
          </a:prstGeom>
          <a:noFill/>
          <a:ln>
            <a:noFill/>
          </a:ln>
          <a:effectLst>
            <a:outerShdw blurRad="50800" dist="38100" dir="27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p:nvPr/>
        </p:nvSpPr>
        <p:spPr>
          <a:xfrm>
            <a:off x="5773677" y="2259438"/>
            <a:ext cx="5801845" cy="2309928"/>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lt1"/>
              </a:buClr>
              <a:buSzPts val="5400"/>
              <a:buFont typeface="Arial"/>
              <a:buNone/>
            </a:pPr>
            <a:r>
              <a:rPr lang="en-US" sz="5400" b="1" i="0" u="none" strike="noStrike" cap="none">
                <a:solidFill>
                  <a:schemeClr val="lt1"/>
                </a:solidFill>
                <a:latin typeface="Arial"/>
                <a:ea typeface="Arial"/>
                <a:cs typeface="Arial"/>
                <a:sym typeface="Arial"/>
              </a:rPr>
              <a:t>A Running </a:t>
            </a:r>
            <a:r>
              <a:rPr lang="en-US" sz="5400" b="1">
                <a:solidFill>
                  <a:schemeClr val="lt1"/>
                </a:solidFill>
              </a:rPr>
              <a:t>Moth</a:t>
            </a:r>
            <a:endParaRPr/>
          </a:p>
          <a:p>
            <a:pPr marL="0" marR="0" lvl="0" indent="0" algn="ctr" rtl="0">
              <a:lnSpc>
                <a:spcPct val="150000"/>
              </a:lnSpc>
              <a:spcBef>
                <a:spcPts val="0"/>
              </a:spcBef>
              <a:spcAft>
                <a:spcPts val="0"/>
              </a:spcAft>
              <a:buClr>
                <a:schemeClr val="lt1"/>
              </a:buClr>
              <a:buSzPts val="4800"/>
              <a:buFont typeface="Arial"/>
              <a:buNone/>
            </a:pPr>
            <a:r>
              <a:rPr lang="en-US" sz="4800" b="1" i="0" u="none" strike="noStrike" cap="none">
                <a:solidFill>
                  <a:schemeClr val="lt1"/>
                </a:solidFill>
                <a:latin typeface="Arial"/>
                <a:ea typeface="Arial"/>
                <a:cs typeface="Arial"/>
                <a:sym typeface="Arial"/>
              </a:rPr>
              <a:t>Lesson 8</a:t>
            </a:r>
            <a:endParaRPr sz="4800" b="1"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p:nvPr/>
        </p:nvSpPr>
        <p:spPr>
          <a:xfrm>
            <a:off x="2925762" y="1997859"/>
            <a:ext cx="6340475" cy="286228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2EBCFF"/>
              </a:buClr>
              <a:buSzPts val="6000"/>
              <a:buFont typeface="Arial"/>
              <a:buNone/>
            </a:pPr>
            <a:r>
              <a:rPr lang="en-US" sz="6000" b="1" i="0" u="none">
                <a:solidFill>
                  <a:srgbClr val="2EBCFF"/>
                </a:solidFill>
                <a:latin typeface="Arial"/>
                <a:ea typeface="Arial"/>
                <a:cs typeface="Arial"/>
                <a:sym typeface="Arial"/>
              </a:rPr>
              <a:t>Changing the Direction of</a:t>
            </a:r>
            <a:br>
              <a:rPr lang="en-US" sz="6000" b="1" i="0" u="none">
                <a:solidFill>
                  <a:srgbClr val="2EBCFF"/>
                </a:solidFill>
                <a:latin typeface="Arial"/>
                <a:ea typeface="Arial"/>
                <a:cs typeface="Arial"/>
                <a:sym typeface="Arial"/>
              </a:rPr>
            </a:br>
            <a:r>
              <a:rPr lang="en-US" sz="6000" b="1" i="0" u="none">
                <a:solidFill>
                  <a:srgbClr val="2EBCFF"/>
                </a:solidFill>
                <a:latin typeface="Arial"/>
                <a:ea typeface="Arial"/>
                <a:cs typeface="Arial"/>
                <a:sym typeface="Arial"/>
              </a:rPr>
              <a:t>a Sprite</a:t>
            </a:r>
            <a:endParaRPr/>
          </a:p>
        </p:txBody>
      </p:sp>
    </p:spTree>
    <p:extLst>
      <p:ext uri="{BB962C8B-B14F-4D97-AF65-F5344CB8AC3E}">
        <p14:creationId xmlns:p14="http://schemas.microsoft.com/office/powerpoint/2010/main" val="386536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p:nvPr/>
        </p:nvSpPr>
        <p:spPr>
          <a:xfrm>
            <a:off x="754062" y="518230"/>
            <a:ext cx="5984876" cy="64629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2EBCFF"/>
              </a:buClr>
              <a:buSzPts val="3600"/>
              <a:buFont typeface="Arial"/>
              <a:buNone/>
            </a:pPr>
            <a:r>
              <a:rPr lang="en-US" sz="3600" b="1" i="0" u="none">
                <a:solidFill>
                  <a:srgbClr val="2EBCFF"/>
                </a:solidFill>
                <a:latin typeface="Arial"/>
                <a:ea typeface="Arial"/>
                <a:cs typeface="Arial"/>
                <a:sym typeface="Arial"/>
              </a:rPr>
              <a:t>Programming Knowledge</a:t>
            </a:r>
            <a:endParaRPr/>
          </a:p>
        </p:txBody>
      </p:sp>
      <p:graphicFrame>
        <p:nvGraphicFramePr>
          <p:cNvPr id="162" name="Google Shape;162;p11"/>
          <p:cNvGraphicFramePr/>
          <p:nvPr>
            <p:extLst>
              <p:ext uri="{D42A27DB-BD31-4B8C-83A1-F6EECF244321}">
                <p14:modId xmlns:p14="http://schemas.microsoft.com/office/powerpoint/2010/main" val="2990467938"/>
              </p:ext>
            </p:extLst>
          </p:nvPr>
        </p:nvGraphicFramePr>
        <p:xfrm>
          <a:off x="963612" y="1270000"/>
          <a:ext cx="10264725" cy="4957242"/>
        </p:xfrm>
        <a:graphic>
          <a:graphicData uri="http://schemas.openxmlformats.org/drawingml/2006/table">
            <a:tbl>
              <a:tblPr>
                <a:noFill/>
                <a:tableStyleId>{779F9831-16BB-467A-B80E-7FC5A4CD9135}</a:tableStyleId>
              </a:tblPr>
              <a:tblGrid>
                <a:gridCol w="1243000">
                  <a:extLst>
                    <a:ext uri="{9D8B030D-6E8A-4147-A177-3AD203B41FA5}">
                      <a16:colId xmlns:a16="http://schemas.microsoft.com/office/drawing/2014/main" val="20000"/>
                    </a:ext>
                  </a:extLst>
                </a:gridCol>
                <a:gridCol w="2843200">
                  <a:extLst>
                    <a:ext uri="{9D8B030D-6E8A-4147-A177-3AD203B41FA5}">
                      <a16:colId xmlns:a16="http://schemas.microsoft.com/office/drawing/2014/main" val="20001"/>
                    </a:ext>
                  </a:extLst>
                </a:gridCol>
                <a:gridCol w="3376600">
                  <a:extLst>
                    <a:ext uri="{9D8B030D-6E8A-4147-A177-3AD203B41FA5}">
                      <a16:colId xmlns:a16="http://schemas.microsoft.com/office/drawing/2014/main" val="20002"/>
                    </a:ext>
                  </a:extLst>
                </a:gridCol>
                <a:gridCol w="2801925">
                  <a:extLst>
                    <a:ext uri="{9D8B030D-6E8A-4147-A177-3AD203B41FA5}">
                      <a16:colId xmlns:a16="http://schemas.microsoft.com/office/drawing/2014/main" val="20003"/>
                    </a:ext>
                  </a:extLst>
                </a:gridCol>
              </a:tblGrid>
              <a:tr h="558800">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Block Area</a:t>
                      </a:r>
                      <a:endParaRPr/>
                    </a:p>
                  </a:txBody>
                  <a:tcPr marL="68575" marR="68575" marT="0" marB="0" anchor="ctr">
                    <a:solidFill>
                      <a:srgbClr val="2EBCFF"/>
                    </a:solidFill>
                  </a:tcPr>
                </a:tc>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Block</a:t>
                      </a:r>
                      <a:endParaRPr/>
                    </a:p>
                  </a:txBody>
                  <a:tcPr marL="68575" marR="68575" marT="0" marB="0" anchor="ctr">
                    <a:solidFill>
                      <a:srgbClr val="2EBCFF"/>
                    </a:solidFill>
                  </a:tcPr>
                </a:tc>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Function</a:t>
                      </a:r>
                      <a:endParaRPr/>
                    </a:p>
                  </a:txBody>
                  <a:tcPr marL="68575" marR="68575" marT="0" marB="0" anchor="ctr">
                    <a:solidFill>
                      <a:srgbClr val="2EBCFF"/>
                    </a:solidFill>
                  </a:tcPr>
                </a:tc>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Example</a:t>
                      </a:r>
                      <a:endParaRPr/>
                    </a:p>
                  </a:txBody>
                  <a:tcPr marL="68575" marR="68575" marT="0" marB="0" anchor="ctr">
                    <a:solidFill>
                      <a:srgbClr val="2EBCFF"/>
                    </a:solidFill>
                  </a:tcPr>
                </a:tc>
                <a:extLst>
                  <a:ext uri="{0D108BD9-81ED-4DB2-BD59-A6C34878D82A}">
                    <a16:rowId xmlns:a16="http://schemas.microsoft.com/office/drawing/2014/main" val="10000"/>
                  </a:ext>
                </a:extLst>
              </a:tr>
              <a:tr h="4319575">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2EBCF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163" name="Google Shape;163;p11"/>
          <p:cNvSpPr txBox="1"/>
          <p:nvPr/>
        </p:nvSpPr>
        <p:spPr>
          <a:xfrm>
            <a:off x="5067294" y="1931987"/>
            <a:ext cx="3421062" cy="3077725"/>
          </a:xfrm>
          <a:prstGeom prst="rect">
            <a:avLst/>
          </a:prstGeom>
          <a:noFill/>
          <a:ln>
            <a:noFill/>
          </a:ln>
        </p:spPr>
        <p:txBody>
          <a:bodyPr spcFirstLastPara="1" wrap="square" lIns="91425" tIns="45700" rIns="91425" bIns="45700" anchor="t" anchorCtr="0">
            <a:spAutoFit/>
          </a:bodyPr>
          <a:lstStyle/>
          <a:p>
            <a:pPr marL="0" lvl="0" indent="0" algn="l" rtl="0">
              <a:spcBef>
                <a:spcPts val="600"/>
              </a:spcBef>
              <a:spcAft>
                <a:spcPts val="600"/>
              </a:spcAft>
              <a:buClr>
                <a:schemeClr val="dk1"/>
              </a:buClr>
              <a:buSzPts val="1100"/>
              <a:buFont typeface="Arial"/>
              <a:buNone/>
            </a:pPr>
            <a:r>
              <a:rPr lang="en-US" sz="1800">
                <a:solidFill>
                  <a:schemeClr val="dk1"/>
                </a:solidFill>
              </a:rPr>
              <a:t>Specify the direction the sprite faces. Adjust the direction using the diagram or by inputting a value.</a:t>
            </a:r>
          </a:p>
          <a:p>
            <a:pPr marL="0" lvl="0" indent="0" algn="l" rtl="0">
              <a:spcBef>
                <a:spcPts val="600"/>
              </a:spcBef>
              <a:spcAft>
                <a:spcPts val="600"/>
              </a:spcAft>
              <a:buClr>
                <a:schemeClr val="dk1"/>
              </a:buClr>
              <a:buSzPts val="1100"/>
              <a:buFont typeface="Arial"/>
              <a:buNone/>
            </a:pPr>
            <a:r>
              <a:rPr lang="en-US" sz="1800">
                <a:solidFill>
                  <a:schemeClr val="dk1"/>
                </a:solidFill>
              </a:rPr>
              <a:t>	0	Up</a:t>
            </a:r>
          </a:p>
          <a:p>
            <a:pPr marL="0" lvl="0" indent="0" algn="l" rtl="0">
              <a:spcBef>
                <a:spcPts val="600"/>
              </a:spcBef>
              <a:spcAft>
                <a:spcPts val="600"/>
              </a:spcAft>
              <a:buClr>
                <a:schemeClr val="dk1"/>
              </a:buClr>
              <a:buSzPts val="1100"/>
              <a:buFont typeface="Arial"/>
              <a:buNone/>
            </a:pPr>
            <a:r>
              <a:rPr lang="en-US" sz="1800">
                <a:solidFill>
                  <a:schemeClr val="dk1"/>
                </a:solidFill>
              </a:rPr>
              <a:t>	90	Right</a:t>
            </a:r>
          </a:p>
          <a:p>
            <a:pPr marL="0" lvl="0" indent="0" algn="l" rtl="0">
              <a:spcBef>
                <a:spcPts val="600"/>
              </a:spcBef>
              <a:spcAft>
                <a:spcPts val="600"/>
              </a:spcAft>
              <a:buClr>
                <a:schemeClr val="dk1"/>
              </a:buClr>
              <a:buSzPts val="1100"/>
              <a:buFont typeface="Arial"/>
              <a:buNone/>
            </a:pPr>
            <a:r>
              <a:rPr lang="en-US" sz="1800">
                <a:solidFill>
                  <a:schemeClr val="dk1"/>
                </a:solidFill>
              </a:rPr>
              <a:t>	180	Down</a:t>
            </a:r>
          </a:p>
          <a:p>
            <a:pPr marL="0" lvl="0" indent="0" algn="l" rtl="0">
              <a:spcBef>
                <a:spcPts val="600"/>
              </a:spcBef>
              <a:spcAft>
                <a:spcPts val="600"/>
              </a:spcAft>
              <a:buClr>
                <a:schemeClr val="dk1"/>
              </a:buClr>
              <a:buSzPts val="1100"/>
              <a:buFont typeface="Arial"/>
              <a:buNone/>
            </a:pPr>
            <a:r>
              <a:rPr lang="en-US" sz="1800">
                <a:solidFill>
                  <a:schemeClr val="dk1"/>
                </a:solidFill>
              </a:rPr>
              <a:t>	-90	Left</a:t>
            </a:r>
          </a:p>
        </p:txBody>
      </p:sp>
      <p:pic>
        <p:nvPicPr>
          <p:cNvPr id="164" name="Google Shape;164;p11"/>
          <p:cNvPicPr preferRelativeResize="0"/>
          <p:nvPr/>
        </p:nvPicPr>
        <p:blipFill rotWithShape="1">
          <a:blip r:embed="rId3">
            <a:alphaModFix/>
          </a:blip>
          <a:srcRect/>
          <a:stretch/>
        </p:blipFill>
        <p:spPr>
          <a:xfrm>
            <a:off x="1117600" y="3662362"/>
            <a:ext cx="844550" cy="841375"/>
          </a:xfrm>
          <a:prstGeom prst="rect">
            <a:avLst/>
          </a:prstGeom>
          <a:noFill/>
          <a:ln>
            <a:noFill/>
          </a:ln>
        </p:spPr>
      </p:pic>
      <p:pic>
        <p:nvPicPr>
          <p:cNvPr id="165" name="Google Shape;165;p11"/>
          <p:cNvPicPr preferRelativeResize="0"/>
          <p:nvPr/>
        </p:nvPicPr>
        <p:blipFill rotWithShape="1">
          <a:blip r:embed="rId4">
            <a:alphaModFix/>
          </a:blip>
          <a:srcRect/>
          <a:stretch/>
        </p:blipFill>
        <p:spPr>
          <a:xfrm>
            <a:off x="2646362" y="3662362"/>
            <a:ext cx="2114550" cy="647700"/>
          </a:xfrm>
          <a:prstGeom prst="rect">
            <a:avLst/>
          </a:prstGeom>
          <a:noFill/>
          <a:ln>
            <a:noFill/>
          </a:ln>
        </p:spPr>
      </p:pic>
      <p:pic>
        <p:nvPicPr>
          <p:cNvPr id="166" name="Google Shape;166;p11"/>
          <p:cNvPicPr preferRelativeResize="0"/>
          <p:nvPr/>
        </p:nvPicPr>
        <p:blipFill rotWithShape="1">
          <a:blip r:embed="rId5">
            <a:alphaModFix/>
          </a:blip>
          <a:srcRect/>
          <a:stretch/>
        </p:blipFill>
        <p:spPr>
          <a:xfrm>
            <a:off x="8691562" y="2214562"/>
            <a:ext cx="2476500" cy="3676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p:nvPr/>
        </p:nvSpPr>
        <p:spPr>
          <a:xfrm>
            <a:off x="754062" y="518230"/>
            <a:ext cx="5984876" cy="64629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2EBCFF"/>
              </a:buClr>
              <a:buSzPts val="3600"/>
              <a:buFont typeface="Arial"/>
              <a:buNone/>
            </a:pPr>
            <a:r>
              <a:rPr lang="en-US" sz="3600" b="1" i="0" u="none">
                <a:solidFill>
                  <a:srgbClr val="2EBCFF"/>
                </a:solidFill>
                <a:latin typeface="Arial"/>
                <a:ea typeface="Arial"/>
                <a:cs typeface="Arial"/>
                <a:sym typeface="Arial"/>
              </a:rPr>
              <a:t>Programming Knowledge</a:t>
            </a:r>
            <a:endParaRPr/>
          </a:p>
        </p:txBody>
      </p:sp>
      <p:graphicFrame>
        <p:nvGraphicFramePr>
          <p:cNvPr id="162" name="Google Shape;162;p11"/>
          <p:cNvGraphicFramePr/>
          <p:nvPr>
            <p:extLst>
              <p:ext uri="{D42A27DB-BD31-4B8C-83A1-F6EECF244321}">
                <p14:modId xmlns:p14="http://schemas.microsoft.com/office/powerpoint/2010/main" val="2973698341"/>
              </p:ext>
            </p:extLst>
          </p:nvPr>
        </p:nvGraphicFramePr>
        <p:xfrm>
          <a:off x="963611" y="1270000"/>
          <a:ext cx="8235951" cy="4878375"/>
        </p:xfrm>
        <a:graphic>
          <a:graphicData uri="http://schemas.openxmlformats.org/drawingml/2006/table">
            <a:tbl>
              <a:tblPr>
                <a:noFill/>
                <a:tableStyleId>{779F9831-16BB-467A-B80E-7FC5A4CD9135}</a:tableStyleId>
              </a:tblPr>
              <a:tblGrid>
                <a:gridCol w="1371776">
                  <a:extLst>
                    <a:ext uri="{9D8B030D-6E8A-4147-A177-3AD203B41FA5}">
                      <a16:colId xmlns:a16="http://schemas.microsoft.com/office/drawing/2014/main" val="20000"/>
                    </a:ext>
                  </a:extLst>
                </a:gridCol>
                <a:gridCol w="3137757">
                  <a:extLst>
                    <a:ext uri="{9D8B030D-6E8A-4147-A177-3AD203B41FA5}">
                      <a16:colId xmlns:a16="http://schemas.microsoft.com/office/drawing/2014/main" val="20001"/>
                    </a:ext>
                  </a:extLst>
                </a:gridCol>
                <a:gridCol w="3726418">
                  <a:extLst>
                    <a:ext uri="{9D8B030D-6E8A-4147-A177-3AD203B41FA5}">
                      <a16:colId xmlns:a16="http://schemas.microsoft.com/office/drawing/2014/main" val="20002"/>
                    </a:ext>
                  </a:extLst>
                </a:gridCol>
              </a:tblGrid>
              <a:tr h="558800">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Block Area</a:t>
                      </a:r>
                      <a:endParaRPr/>
                    </a:p>
                  </a:txBody>
                  <a:tcPr marL="68575" marR="68575" marT="0" marB="0" anchor="ctr">
                    <a:solidFill>
                      <a:srgbClr val="2EBCFF"/>
                    </a:solidFill>
                  </a:tcPr>
                </a:tc>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Block</a:t>
                      </a:r>
                      <a:endParaRPr/>
                    </a:p>
                  </a:txBody>
                  <a:tcPr marL="68575" marR="68575" marT="0" marB="0" anchor="ctr">
                    <a:solidFill>
                      <a:srgbClr val="2EBCFF"/>
                    </a:solidFill>
                  </a:tcPr>
                </a:tc>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Function</a:t>
                      </a:r>
                      <a:endParaRPr/>
                    </a:p>
                  </a:txBody>
                  <a:tcPr marL="68575" marR="68575" marT="0" marB="0" anchor="ctr">
                    <a:solidFill>
                      <a:srgbClr val="2EBCFF"/>
                    </a:solidFill>
                  </a:tcPr>
                </a:tc>
                <a:extLst>
                  <a:ext uri="{0D108BD9-81ED-4DB2-BD59-A6C34878D82A}">
                    <a16:rowId xmlns:a16="http://schemas.microsoft.com/office/drawing/2014/main" val="10000"/>
                  </a:ext>
                </a:extLst>
              </a:tr>
              <a:tr h="4319575">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163" name="Google Shape;163;p11"/>
          <p:cNvSpPr txBox="1"/>
          <p:nvPr/>
        </p:nvSpPr>
        <p:spPr>
          <a:xfrm>
            <a:off x="5527681" y="1931987"/>
            <a:ext cx="3421062" cy="3077725"/>
          </a:xfrm>
          <a:prstGeom prst="rect">
            <a:avLst/>
          </a:prstGeom>
          <a:noFill/>
          <a:ln>
            <a:noFill/>
          </a:ln>
        </p:spPr>
        <p:txBody>
          <a:bodyPr spcFirstLastPara="1" wrap="square" lIns="91425" tIns="45700" rIns="91425" bIns="45700" anchor="t" anchorCtr="0">
            <a:spAutoFit/>
          </a:bodyPr>
          <a:lstStyle/>
          <a:p>
            <a:pPr marL="0" lvl="0" indent="0" algn="l" rtl="0">
              <a:spcBef>
                <a:spcPts val="600"/>
              </a:spcBef>
              <a:spcAft>
                <a:spcPts val="600"/>
              </a:spcAft>
              <a:buClr>
                <a:schemeClr val="dk1"/>
              </a:buClr>
              <a:buSzPts val="1100"/>
              <a:buFont typeface="Arial"/>
              <a:buNone/>
            </a:pPr>
            <a:r>
              <a:rPr lang="en-US" sz="1800">
                <a:solidFill>
                  <a:schemeClr val="dk1"/>
                </a:solidFill>
              </a:rPr>
              <a:t>Specify the direction the sprite faces. Adjust the direction using the diagram or by inputting a value.</a:t>
            </a:r>
          </a:p>
          <a:p>
            <a:pPr marL="0" lvl="0" indent="0" algn="l" rtl="0">
              <a:spcBef>
                <a:spcPts val="600"/>
              </a:spcBef>
              <a:spcAft>
                <a:spcPts val="600"/>
              </a:spcAft>
              <a:buClr>
                <a:schemeClr val="dk1"/>
              </a:buClr>
              <a:buSzPts val="1100"/>
              <a:buFont typeface="Arial"/>
              <a:buNone/>
            </a:pPr>
            <a:r>
              <a:rPr lang="en-US" sz="1800">
                <a:solidFill>
                  <a:schemeClr val="dk1"/>
                </a:solidFill>
              </a:rPr>
              <a:t>0	Up</a:t>
            </a:r>
          </a:p>
          <a:p>
            <a:pPr marL="0" lvl="0" indent="0" algn="l" rtl="0">
              <a:spcBef>
                <a:spcPts val="600"/>
              </a:spcBef>
              <a:spcAft>
                <a:spcPts val="600"/>
              </a:spcAft>
              <a:buClr>
                <a:schemeClr val="dk1"/>
              </a:buClr>
              <a:buSzPts val="1100"/>
              <a:buFont typeface="Arial"/>
              <a:buNone/>
            </a:pPr>
            <a:r>
              <a:rPr lang="en-US" sz="1800">
                <a:solidFill>
                  <a:schemeClr val="dk1"/>
                </a:solidFill>
              </a:rPr>
              <a:t>90	Right</a:t>
            </a:r>
          </a:p>
          <a:p>
            <a:pPr marL="0" lvl="0" indent="0" algn="l" rtl="0">
              <a:spcBef>
                <a:spcPts val="600"/>
              </a:spcBef>
              <a:spcAft>
                <a:spcPts val="600"/>
              </a:spcAft>
              <a:buClr>
                <a:schemeClr val="dk1"/>
              </a:buClr>
              <a:buSzPts val="1100"/>
              <a:buFont typeface="Arial"/>
              <a:buNone/>
            </a:pPr>
            <a:r>
              <a:rPr lang="en-US" sz="1800">
                <a:solidFill>
                  <a:schemeClr val="dk1"/>
                </a:solidFill>
              </a:rPr>
              <a:t>180	Down</a:t>
            </a:r>
          </a:p>
          <a:p>
            <a:pPr marL="0" lvl="0" indent="0" algn="l" rtl="0">
              <a:spcBef>
                <a:spcPts val="600"/>
              </a:spcBef>
              <a:spcAft>
                <a:spcPts val="600"/>
              </a:spcAft>
              <a:buClr>
                <a:schemeClr val="dk1"/>
              </a:buClr>
              <a:buSzPts val="1100"/>
              <a:buFont typeface="Arial"/>
              <a:buNone/>
            </a:pPr>
            <a:r>
              <a:rPr lang="en-US" sz="1800">
                <a:solidFill>
                  <a:schemeClr val="dk1"/>
                </a:solidFill>
              </a:rPr>
              <a:t>-90	Left</a:t>
            </a:r>
          </a:p>
        </p:txBody>
      </p:sp>
      <p:pic>
        <p:nvPicPr>
          <p:cNvPr id="2" name="Picture 1">
            <a:extLst>
              <a:ext uri="{FF2B5EF4-FFF2-40B4-BE49-F238E27FC236}">
                <a16:creationId xmlns:a16="http://schemas.microsoft.com/office/drawing/2014/main" id="{1F6D4FFD-31B0-C541-ADB7-B9EEA491269C}"/>
              </a:ext>
            </a:extLst>
          </p:cNvPr>
          <p:cNvPicPr>
            <a:picLocks noChangeAspect="1"/>
          </p:cNvPicPr>
          <p:nvPr/>
        </p:nvPicPr>
        <p:blipFill>
          <a:blip r:embed="rId3"/>
          <a:stretch>
            <a:fillRect/>
          </a:stretch>
        </p:blipFill>
        <p:spPr>
          <a:xfrm>
            <a:off x="1162050" y="3262312"/>
            <a:ext cx="914400" cy="819150"/>
          </a:xfrm>
          <a:prstGeom prst="rect">
            <a:avLst/>
          </a:prstGeom>
        </p:spPr>
      </p:pic>
      <p:pic>
        <p:nvPicPr>
          <p:cNvPr id="3" name="Picture 2">
            <a:extLst>
              <a:ext uri="{FF2B5EF4-FFF2-40B4-BE49-F238E27FC236}">
                <a16:creationId xmlns:a16="http://schemas.microsoft.com/office/drawing/2014/main" id="{46C84D3D-034A-5149-BB40-DA6992C46DF2}"/>
              </a:ext>
            </a:extLst>
          </p:cNvPr>
          <p:cNvPicPr>
            <a:picLocks noChangeAspect="1"/>
          </p:cNvPicPr>
          <p:nvPr/>
        </p:nvPicPr>
        <p:blipFill>
          <a:blip r:embed="rId4"/>
          <a:stretch>
            <a:fillRect/>
          </a:stretch>
        </p:blipFill>
        <p:spPr>
          <a:xfrm>
            <a:off x="2471738" y="3262312"/>
            <a:ext cx="2897780" cy="576263"/>
          </a:xfrm>
          <a:prstGeom prst="rect">
            <a:avLst/>
          </a:prstGeom>
        </p:spPr>
      </p:pic>
    </p:spTree>
    <p:extLst>
      <p:ext uri="{BB962C8B-B14F-4D97-AF65-F5344CB8AC3E}">
        <p14:creationId xmlns:p14="http://schemas.microsoft.com/office/powerpoint/2010/main" val="354399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p:nvPr/>
        </p:nvSpPr>
        <p:spPr>
          <a:xfrm>
            <a:off x="876300" y="514350"/>
            <a:ext cx="104394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525252"/>
              </a:buClr>
              <a:buSzPts val="2400"/>
              <a:buFont typeface="Arial"/>
              <a:buNone/>
            </a:pPr>
            <a:r>
              <a:rPr lang="en-US" sz="2400" b="1" i="0" u="none">
                <a:solidFill>
                  <a:srgbClr val="525252"/>
                </a:solidFill>
                <a:latin typeface="Arial"/>
                <a:ea typeface="Arial"/>
                <a:cs typeface="Arial"/>
                <a:sym typeface="Arial"/>
              </a:rPr>
              <a:t>Step 1: </a:t>
            </a:r>
            <a:r>
              <a:rPr lang="en-US" sz="2400" i="0" u="none">
                <a:solidFill>
                  <a:srgbClr val="525252"/>
                </a:solidFill>
                <a:latin typeface="Arial"/>
                <a:ea typeface="Arial"/>
                <a:cs typeface="Arial"/>
                <a:sym typeface="Arial"/>
              </a:rPr>
              <a:t>Find and select the appropriate blocks from the Block Area to create the following program.</a:t>
            </a:r>
            <a:endParaRPr/>
          </a:p>
        </p:txBody>
      </p:sp>
      <p:pic>
        <p:nvPicPr>
          <p:cNvPr id="2" name="Picture 1">
            <a:extLst>
              <a:ext uri="{FF2B5EF4-FFF2-40B4-BE49-F238E27FC236}">
                <a16:creationId xmlns:a16="http://schemas.microsoft.com/office/drawing/2014/main" id="{7542A40D-824E-444F-81D4-7712885D962B}"/>
              </a:ext>
            </a:extLst>
          </p:cNvPr>
          <p:cNvPicPr>
            <a:picLocks noChangeAspect="1"/>
          </p:cNvPicPr>
          <p:nvPr/>
        </p:nvPicPr>
        <p:blipFill>
          <a:blip r:embed="rId3"/>
          <a:stretch>
            <a:fillRect/>
          </a:stretch>
        </p:blipFill>
        <p:spPr>
          <a:xfrm>
            <a:off x="5219699" y="1373188"/>
            <a:ext cx="3324225" cy="2762250"/>
          </a:xfrm>
          <a:prstGeom prst="rect">
            <a:avLst/>
          </a:prstGeom>
        </p:spPr>
      </p:pic>
      <p:sp>
        <p:nvSpPr>
          <p:cNvPr id="3" name="Google Shape;171;p12">
            <a:extLst>
              <a:ext uri="{FF2B5EF4-FFF2-40B4-BE49-F238E27FC236}">
                <a16:creationId xmlns:a16="http://schemas.microsoft.com/office/drawing/2014/main" id="{3FA9875A-16CE-FA48-8204-33177D86F978}"/>
              </a:ext>
            </a:extLst>
          </p:cNvPr>
          <p:cNvSpPr txBox="1"/>
          <p:nvPr/>
        </p:nvSpPr>
        <p:spPr>
          <a:xfrm>
            <a:off x="876300" y="4397375"/>
            <a:ext cx="104394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525252"/>
              </a:buClr>
              <a:buSzPts val="2400"/>
              <a:buFont typeface="Arial"/>
              <a:buNone/>
            </a:pPr>
            <a:r>
              <a:rPr lang="en-US" sz="2400" b="1" i="0" u="none">
                <a:solidFill>
                  <a:srgbClr val="525252"/>
                </a:solidFill>
                <a:latin typeface="Arial"/>
                <a:ea typeface="Arial"/>
                <a:cs typeface="Arial"/>
                <a:sym typeface="Arial"/>
              </a:rPr>
              <a:t>Step 2: </a:t>
            </a:r>
            <a:r>
              <a:rPr lang="en-US" sz="2400" i="0" u="none">
                <a:solidFill>
                  <a:srgbClr val="525252"/>
                </a:solidFill>
                <a:latin typeface="Arial"/>
                <a:ea typeface="Arial"/>
                <a:cs typeface="Arial"/>
                <a:sym typeface="Arial"/>
              </a:rPr>
              <a:t>Click the        in the Stage Area to run the program. Press the up arrow to observe Panda moving up.</a:t>
            </a:r>
            <a:r>
              <a:rPr lang="en-US" sz="2400" b="1" i="0" u="none">
                <a:solidFill>
                  <a:srgbClr val="525252"/>
                </a:solidFill>
                <a:latin typeface="Arial"/>
                <a:ea typeface="Arial"/>
                <a:cs typeface="Arial"/>
                <a:sym typeface="Arial"/>
              </a:rPr>
              <a:t> </a:t>
            </a:r>
            <a:endParaRPr lang="en-US" sz="2400" i="0" u="none">
              <a:solidFill>
                <a:srgbClr val="525252"/>
              </a:solidFill>
              <a:latin typeface="Arial"/>
              <a:ea typeface="Arial"/>
              <a:cs typeface="Arial"/>
              <a:sym typeface="Arial"/>
            </a:endParaRPr>
          </a:p>
        </p:txBody>
      </p:sp>
      <p:pic>
        <p:nvPicPr>
          <p:cNvPr id="4" name="Picture 3">
            <a:extLst>
              <a:ext uri="{FF2B5EF4-FFF2-40B4-BE49-F238E27FC236}">
                <a16:creationId xmlns:a16="http://schemas.microsoft.com/office/drawing/2014/main" id="{C169B987-3EA9-A940-8FD6-84DB4F16F5C6}"/>
              </a:ext>
            </a:extLst>
          </p:cNvPr>
          <p:cNvPicPr>
            <a:picLocks noChangeAspect="1"/>
          </p:cNvPicPr>
          <p:nvPr/>
        </p:nvPicPr>
        <p:blipFill>
          <a:blip r:embed="rId4"/>
          <a:stretch>
            <a:fillRect/>
          </a:stretch>
        </p:blipFill>
        <p:spPr>
          <a:xfrm>
            <a:off x="3275012" y="4485008"/>
            <a:ext cx="558801" cy="5426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p:nvPr/>
        </p:nvSpPr>
        <p:spPr>
          <a:xfrm>
            <a:off x="876300" y="514350"/>
            <a:ext cx="104394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525252"/>
              </a:buClr>
              <a:buSzPts val="2400"/>
              <a:buFont typeface="Arial"/>
              <a:buNone/>
            </a:pPr>
            <a:r>
              <a:rPr lang="en-US" sz="2400" b="1" i="0" u="none">
                <a:solidFill>
                  <a:srgbClr val="525252"/>
                </a:solidFill>
                <a:latin typeface="Arial"/>
                <a:ea typeface="Arial"/>
                <a:cs typeface="Arial"/>
                <a:sym typeface="Arial"/>
              </a:rPr>
              <a:t>Step 3: </a:t>
            </a:r>
            <a:r>
              <a:rPr lang="en-US" sz="2400" i="0" u="none">
                <a:solidFill>
                  <a:srgbClr val="525252"/>
                </a:solidFill>
                <a:latin typeface="Arial"/>
                <a:ea typeface="Arial"/>
                <a:cs typeface="Arial"/>
                <a:sym typeface="Arial"/>
              </a:rPr>
              <a:t>Find and select the appropriate blocks from the Block Area to create the following program.</a:t>
            </a:r>
            <a:endParaRPr/>
          </a:p>
        </p:txBody>
      </p:sp>
      <p:sp>
        <p:nvSpPr>
          <p:cNvPr id="3" name="Google Shape;171;p12">
            <a:extLst>
              <a:ext uri="{FF2B5EF4-FFF2-40B4-BE49-F238E27FC236}">
                <a16:creationId xmlns:a16="http://schemas.microsoft.com/office/drawing/2014/main" id="{3FA9875A-16CE-FA48-8204-33177D86F978}"/>
              </a:ext>
            </a:extLst>
          </p:cNvPr>
          <p:cNvSpPr txBox="1"/>
          <p:nvPr/>
        </p:nvSpPr>
        <p:spPr>
          <a:xfrm>
            <a:off x="781050" y="3624905"/>
            <a:ext cx="9926638" cy="286228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525252"/>
              </a:buClr>
              <a:buSzPts val="2400"/>
              <a:buFont typeface="Arial"/>
              <a:buNone/>
            </a:pPr>
            <a:r>
              <a:rPr lang="en-US" sz="2400" b="1" i="0" u="none">
                <a:solidFill>
                  <a:srgbClr val="525252"/>
                </a:solidFill>
                <a:latin typeface="Arial"/>
                <a:ea typeface="Arial"/>
                <a:cs typeface="Arial"/>
                <a:sym typeface="Arial"/>
              </a:rPr>
              <a:t>Step 4: </a:t>
            </a:r>
            <a:r>
              <a:rPr lang="en-US" sz="2400" i="0" u="none">
                <a:solidFill>
                  <a:srgbClr val="525252"/>
                </a:solidFill>
                <a:latin typeface="Arial"/>
                <a:ea typeface="Arial"/>
                <a:cs typeface="Arial"/>
                <a:sym typeface="Arial"/>
              </a:rPr>
              <a:t>Add conditional statements for the</a:t>
            </a:r>
          </a:p>
          <a:p>
            <a:pPr marL="0" marR="0" lvl="0" indent="0" algn="l" rtl="0">
              <a:lnSpc>
                <a:spcPct val="150000"/>
              </a:lnSpc>
              <a:spcBef>
                <a:spcPts val="0"/>
              </a:spcBef>
              <a:spcAft>
                <a:spcPts val="0"/>
              </a:spcAft>
              <a:buClr>
                <a:srgbClr val="525252"/>
              </a:buClr>
              <a:buSzPts val="2400"/>
              <a:buFont typeface="Arial"/>
              <a:buNone/>
            </a:pPr>
            <a:r>
              <a:rPr lang="en-US" sz="2400" i="0" u="none">
                <a:solidFill>
                  <a:srgbClr val="525252"/>
                </a:solidFill>
                <a:latin typeface="Arial"/>
                <a:ea typeface="Arial"/>
                <a:cs typeface="Arial"/>
                <a:sym typeface="Arial"/>
              </a:rPr>
              <a:t>left arrow and the right arrow keys.</a:t>
            </a:r>
          </a:p>
          <a:p>
            <a:pPr marL="0" marR="0" lvl="0" indent="0" algn="l" rtl="0">
              <a:lnSpc>
                <a:spcPct val="150000"/>
              </a:lnSpc>
              <a:spcBef>
                <a:spcPts val="0"/>
              </a:spcBef>
              <a:spcAft>
                <a:spcPts val="0"/>
              </a:spcAft>
              <a:buClr>
                <a:srgbClr val="525252"/>
              </a:buClr>
              <a:buSzPts val="2400"/>
              <a:buFont typeface="Arial"/>
              <a:buNone/>
            </a:pPr>
            <a:r>
              <a:rPr lang="en-US" sz="2400" b="1" i="0" u="none">
                <a:solidFill>
                  <a:srgbClr val="525252"/>
                </a:solidFill>
                <a:latin typeface="Arial"/>
                <a:ea typeface="Arial"/>
                <a:cs typeface="Arial"/>
                <a:sym typeface="Arial"/>
              </a:rPr>
              <a:t>Step 5: </a:t>
            </a:r>
            <a:r>
              <a:rPr lang="en-US" sz="2400" i="0" u="none">
                <a:solidFill>
                  <a:srgbClr val="525252"/>
                </a:solidFill>
                <a:latin typeface="Arial"/>
                <a:ea typeface="Arial"/>
                <a:cs typeface="Arial"/>
                <a:sym typeface="Arial"/>
              </a:rPr>
              <a:t>Click the        in the Stage Area to run</a:t>
            </a:r>
            <a:br>
              <a:rPr lang="en-US" sz="2400" i="0" u="none">
                <a:solidFill>
                  <a:srgbClr val="525252"/>
                </a:solidFill>
                <a:latin typeface="Arial"/>
                <a:ea typeface="Arial"/>
                <a:cs typeface="Arial"/>
                <a:sym typeface="Arial"/>
              </a:rPr>
            </a:br>
            <a:r>
              <a:rPr lang="en-US" sz="2400" i="0" u="none">
                <a:solidFill>
                  <a:srgbClr val="525252"/>
                </a:solidFill>
                <a:latin typeface="Arial"/>
                <a:ea typeface="Arial"/>
                <a:cs typeface="Arial"/>
                <a:sym typeface="Arial"/>
              </a:rPr>
              <a:t>the program. Press the up arrow to observe Panda moving in four directions: up, down, left and right.</a:t>
            </a:r>
          </a:p>
        </p:txBody>
      </p:sp>
      <p:pic>
        <p:nvPicPr>
          <p:cNvPr id="4" name="Picture 3">
            <a:extLst>
              <a:ext uri="{FF2B5EF4-FFF2-40B4-BE49-F238E27FC236}">
                <a16:creationId xmlns:a16="http://schemas.microsoft.com/office/drawing/2014/main" id="{C169B987-3EA9-A940-8FD6-84DB4F16F5C6}"/>
              </a:ext>
            </a:extLst>
          </p:cNvPr>
          <p:cNvPicPr>
            <a:picLocks noChangeAspect="1"/>
          </p:cNvPicPr>
          <p:nvPr/>
        </p:nvPicPr>
        <p:blipFill>
          <a:blip r:embed="rId3"/>
          <a:stretch>
            <a:fillRect/>
          </a:stretch>
        </p:blipFill>
        <p:spPr>
          <a:xfrm>
            <a:off x="3213892" y="4784744"/>
            <a:ext cx="558801" cy="542604"/>
          </a:xfrm>
          <a:prstGeom prst="rect">
            <a:avLst/>
          </a:prstGeom>
        </p:spPr>
      </p:pic>
      <p:pic>
        <p:nvPicPr>
          <p:cNvPr id="5" name="Picture 4">
            <a:extLst>
              <a:ext uri="{FF2B5EF4-FFF2-40B4-BE49-F238E27FC236}">
                <a16:creationId xmlns:a16="http://schemas.microsoft.com/office/drawing/2014/main" id="{D057FC21-427B-FF46-9EFC-48060B145F4E}"/>
              </a:ext>
            </a:extLst>
          </p:cNvPr>
          <p:cNvPicPr>
            <a:picLocks noChangeAspect="1"/>
          </p:cNvPicPr>
          <p:nvPr/>
        </p:nvPicPr>
        <p:blipFill>
          <a:blip r:embed="rId4"/>
          <a:stretch>
            <a:fillRect/>
          </a:stretch>
        </p:blipFill>
        <p:spPr>
          <a:xfrm>
            <a:off x="7323136" y="1120715"/>
            <a:ext cx="3571875" cy="4200525"/>
          </a:xfrm>
          <a:prstGeom prst="rect">
            <a:avLst/>
          </a:prstGeom>
        </p:spPr>
      </p:pic>
    </p:spTree>
    <p:extLst>
      <p:ext uri="{BB962C8B-B14F-4D97-AF65-F5344CB8AC3E}">
        <p14:creationId xmlns:p14="http://schemas.microsoft.com/office/powerpoint/2010/main" val="992059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9"/>
          <p:cNvSpPr txBox="1"/>
          <p:nvPr/>
        </p:nvSpPr>
        <p:spPr>
          <a:xfrm>
            <a:off x="2925762" y="2921000"/>
            <a:ext cx="6340475" cy="10160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2EBCFF"/>
              </a:buClr>
              <a:buSzPts val="6000"/>
              <a:buFont typeface="Arial"/>
              <a:buNone/>
            </a:pPr>
            <a:r>
              <a:rPr lang="en-US" sz="6000" b="1" i="0" u="none">
                <a:solidFill>
                  <a:srgbClr val="2EBCFF"/>
                </a:solidFill>
                <a:latin typeface="Arial"/>
                <a:ea typeface="Arial"/>
                <a:cs typeface="Arial"/>
                <a:sym typeface="Arial"/>
              </a:rPr>
              <a:t>Stop Scripts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p:nvPr/>
        </p:nvSpPr>
        <p:spPr>
          <a:xfrm>
            <a:off x="781050" y="506412"/>
            <a:ext cx="3001962" cy="6445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2EBCFF"/>
              </a:buClr>
              <a:buSzPts val="3600"/>
              <a:buFont typeface="Arial"/>
              <a:buNone/>
            </a:pPr>
            <a:r>
              <a:rPr lang="en-US" sz="3600" b="1" i="0" u="none">
                <a:solidFill>
                  <a:srgbClr val="2EBCFF"/>
                </a:solidFill>
                <a:latin typeface="Arial"/>
                <a:ea typeface="Arial"/>
                <a:cs typeface="Arial"/>
                <a:sym typeface="Arial"/>
              </a:rPr>
              <a:t>Knowledge</a:t>
            </a:r>
            <a:endParaRPr/>
          </a:p>
        </p:txBody>
      </p:sp>
      <p:graphicFrame>
        <p:nvGraphicFramePr>
          <p:cNvPr id="238" name="Google Shape;238;p20"/>
          <p:cNvGraphicFramePr/>
          <p:nvPr/>
        </p:nvGraphicFramePr>
        <p:xfrm>
          <a:off x="963612" y="1270000"/>
          <a:ext cx="10264725" cy="4752975"/>
        </p:xfrm>
        <a:graphic>
          <a:graphicData uri="http://schemas.openxmlformats.org/drawingml/2006/table">
            <a:tbl>
              <a:tblPr>
                <a:noFill/>
                <a:tableStyleId>{779F9831-16BB-467A-B80E-7FC5A4CD9135}</a:tableStyleId>
              </a:tblPr>
              <a:tblGrid>
                <a:gridCol w="1243000">
                  <a:extLst>
                    <a:ext uri="{9D8B030D-6E8A-4147-A177-3AD203B41FA5}">
                      <a16:colId xmlns:a16="http://schemas.microsoft.com/office/drawing/2014/main" val="20000"/>
                    </a:ext>
                  </a:extLst>
                </a:gridCol>
                <a:gridCol w="2843200">
                  <a:extLst>
                    <a:ext uri="{9D8B030D-6E8A-4147-A177-3AD203B41FA5}">
                      <a16:colId xmlns:a16="http://schemas.microsoft.com/office/drawing/2014/main" val="20001"/>
                    </a:ext>
                  </a:extLst>
                </a:gridCol>
                <a:gridCol w="3376600">
                  <a:extLst>
                    <a:ext uri="{9D8B030D-6E8A-4147-A177-3AD203B41FA5}">
                      <a16:colId xmlns:a16="http://schemas.microsoft.com/office/drawing/2014/main" val="20002"/>
                    </a:ext>
                  </a:extLst>
                </a:gridCol>
                <a:gridCol w="2801925">
                  <a:extLst>
                    <a:ext uri="{9D8B030D-6E8A-4147-A177-3AD203B41FA5}">
                      <a16:colId xmlns:a16="http://schemas.microsoft.com/office/drawing/2014/main" val="20003"/>
                    </a:ext>
                  </a:extLst>
                </a:gridCol>
              </a:tblGrid>
              <a:tr h="720725">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Block area</a:t>
                      </a:r>
                      <a:endParaRPr/>
                    </a:p>
                  </a:txBody>
                  <a:tcPr marL="68575" marR="68575" marT="0" marB="0" anchor="ctr">
                    <a:solidFill>
                      <a:srgbClr val="2EBCFF"/>
                    </a:solidFill>
                  </a:tcPr>
                </a:tc>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Block</a:t>
                      </a:r>
                      <a:endParaRPr/>
                    </a:p>
                  </a:txBody>
                  <a:tcPr marL="68575" marR="68575" marT="0" marB="0" anchor="ctr">
                    <a:solidFill>
                      <a:srgbClr val="2EBCFF"/>
                    </a:solidFill>
                  </a:tcPr>
                </a:tc>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Function</a:t>
                      </a:r>
                      <a:endParaRPr/>
                    </a:p>
                  </a:txBody>
                  <a:tcPr marL="68575" marR="68575" marT="0" marB="0" anchor="ctr">
                    <a:solidFill>
                      <a:srgbClr val="2EBCFF"/>
                    </a:solidFill>
                  </a:tcPr>
                </a:tc>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Example</a:t>
                      </a:r>
                      <a:endParaRPr/>
                    </a:p>
                  </a:txBody>
                  <a:tcPr marL="68575" marR="68575" marT="0" marB="0" anchor="ctr">
                    <a:solidFill>
                      <a:srgbClr val="2EBCFF"/>
                    </a:solidFill>
                  </a:tcPr>
                </a:tc>
                <a:extLst>
                  <a:ext uri="{0D108BD9-81ED-4DB2-BD59-A6C34878D82A}">
                    <a16:rowId xmlns:a16="http://schemas.microsoft.com/office/drawing/2014/main" val="10000"/>
                  </a:ext>
                </a:extLst>
              </a:tr>
              <a:tr h="4032250">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2EBCF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2EBCF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2EBCF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239" name="Google Shape;239;p20"/>
          <p:cNvSpPr txBox="1"/>
          <p:nvPr/>
        </p:nvSpPr>
        <p:spPr>
          <a:xfrm>
            <a:off x="5029200" y="3538537"/>
            <a:ext cx="3489325" cy="50779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Stop all scripts of the program.</a:t>
            </a:r>
            <a:endParaRPr/>
          </a:p>
        </p:txBody>
      </p:sp>
      <p:pic>
        <p:nvPicPr>
          <p:cNvPr id="240" name="Google Shape;240;p20"/>
          <p:cNvPicPr preferRelativeResize="0"/>
          <p:nvPr/>
        </p:nvPicPr>
        <p:blipFill rotWithShape="1">
          <a:blip r:embed="rId3">
            <a:alphaModFix/>
          </a:blip>
          <a:srcRect/>
          <a:stretch/>
        </p:blipFill>
        <p:spPr>
          <a:xfrm>
            <a:off x="1360487" y="3694112"/>
            <a:ext cx="609600" cy="571500"/>
          </a:xfrm>
          <a:prstGeom prst="rect">
            <a:avLst/>
          </a:prstGeom>
          <a:noFill/>
          <a:ln>
            <a:noFill/>
          </a:ln>
        </p:spPr>
      </p:pic>
      <p:pic>
        <p:nvPicPr>
          <p:cNvPr id="241" name="Google Shape;241;p20"/>
          <p:cNvPicPr preferRelativeResize="0"/>
          <p:nvPr/>
        </p:nvPicPr>
        <p:blipFill rotWithShape="1">
          <a:blip r:embed="rId4">
            <a:alphaModFix/>
          </a:blip>
          <a:srcRect/>
          <a:stretch/>
        </p:blipFill>
        <p:spPr>
          <a:xfrm>
            <a:off x="2976562" y="3694112"/>
            <a:ext cx="1612900" cy="698500"/>
          </a:xfrm>
          <a:prstGeom prst="rect">
            <a:avLst/>
          </a:prstGeom>
          <a:noFill/>
          <a:ln>
            <a:noFill/>
          </a:ln>
        </p:spPr>
      </p:pic>
      <p:pic>
        <p:nvPicPr>
          <p:cNvPr id="242" name="Google Shape;242;p20"/>
          <p:cNvPicPr preferRelativeResize="0"/>
          <p:nvPr/>
        </p:nvPicPr>
        <p:blipFill rotWithShape="1">
          <a:blip r:embed="rId5">
            <a:alphaModFix/>
          </a:blip>
          <a:srcRect/>
          <a:stretch/>
        </p:blipFill>
        <p:spPr>
          <a:xfrm>
            <a:off x="8582025" y="2130425"/>
            <a:ext cx="2584450" cy="3698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fade">
                                      <p:cBhvr>
                                        <p:cTn id="7"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p:nvPr/>
        </p:nvSpPr>
        <p:spPr>
          <a:xfrm>
            <a:off x="876300" y="514350"/>
            <a:ext cx="10439400" cy="175428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525252"/>
              </a:buClr>
              <a:buSzPts val="2400"/>
              <a:buFont typeface="Arial"/>
              <a:buNone/>
            </a:pPr>
            <a:r>
              <a:rPr lang="en-US" sz="2400" b="1" i="0" u="none">
                <a:solidFill>
                  <a:srgbClr val="525252"/>
                </a:solidFill>
                <a:latin typeface="Arial"/>
                <a:ea typeface="Arial"/>
                <a:cs typeface="Arial"/>
                <a:sym typeface="Arial"/>
              </a:rPr>
              <a:t>Step 1:</a:t>
            </a:r>
            <a:r>
              <a:rPr lang="en-US" sz="2400" i="0" u="none">
                <a:solidFill>
                  <a:srgbClr val="525252"/>
                </a:solidFill>
                <a:latin typeface="Arial"/>
                <a:ea typeface="Arial"/>
                <a:cs typeface="Arial"/>
                <a:sym typeface="Arial"/>
              </a:rPr>
              <a:t> Add another sprite of your choosing to your program.</a:t>
            </a:r>
          </a:p>
          <a:p>
            <a:pPr marL="0" marR="0" lvl="0" indent="0" algn="l" rtl="0">
              <a:lnSpc>
                <a:spcPct val="150000"/>
              </a:lnSpc>
              <a:spcBef>
                <a:spcPts val="0"/>
              </a:spcBef>
              <a:spcAft>
                <a:spcPts val="0"/>
              </a:spcAft>
              <a:buClr>
                <a:srgbClr val="525252"/>
              </a:buClr>
              <a:buSzPts val="2400"/>
              <a:buFont typeface="Arial"/>
              <a:buNone/>
            </a:pPr>
            <a:r>
              <a:rPr lang="en-US" sz="2400" b="1">
                <a:solidFill>
                  <a:srgbClr val="525252"/>
                </a:solidFill>
              </a:rPr>
              <a:t>Step 2: </a:t>
            </a:r>
            <a:r>
              <a:rPr lang="en-US" sz="2400" i="0" u="none">
                <a:solidFill>
                  <a:srgbClr val="525252"/>
                </a:solidFill>
                <a:latin typeface="Arial"/>
                <a:ea typeface="Arial"/>
                <a:cs typeface="Arial"/>
                <a:sym typeface="Arial"/>
              </a:rPr>
              <a:t>Find and select the appropriate blocks from the Block Area to create the following program.</a:t>
            </a:r>
            <a:endParaRPr/>
          </a:p>
        </p:txBody>
      </p:sp>
      <p:sp>
        <p:nvSpPr>
          <p:cNvPr id="3" name="Google Shape;171;p12">
            <a:extLst>
              <a:ext uri="{FF2B5EF4-FFF2-40B4-BE49-F238E27FC236}">
                <a16:creationId xmlns:a16="http://schemas.microsoft.com/office/drawing/2014/main" id="{3FA9875A-16CE-FA48-8204-33177D86F978}"/>
              </a:ext>
            </a:extLst>
          </p:cNvPr>
          <p:cNvSpPr txBox="1"/>
          <p:nvPr/>
        </p:nvSpPr>
        <p:spPr>
          <a:xfrm>
            <a:off x="876300" y="4516442"/>
            <a:ext cx="104394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525252"/>
              </a:buClr>
              <a:buSzPts val="2400"/>
              <a:buFont typeface="Arial"/>
              <a:buNone/>
            </a:pPr>
            <a:r>
              <a:rPr lang="en-US" sz="2400" b="1" i="0" u="none">
                <a:solidFill>
                  <a:srgbClr val="525252"/>
                </a:solidFill>
                <a:latin typeface="Arial"/>
                <a:ea typeface="Arial"/>
                <a:cs typeface="Arial"/>
                <a:sym typeface="Arial"/>
              </a:rPr>
              <a:t>Step 3: </a:t>
            </a:r>
            <a:r>
              <a:rPr lang="en-US" sz="2400" i="0" u="none">
                <a:solidFill>
                  <a:srgbClr val="525252"/>
                </a:solidFill>
                <a:latin typeface="Arial"/>
                <a:ea typeface="Arial"/>
                <a:cs typeface="Arial"/>
                <a:sym typeface="Arial"/>
              </a:rPr>
              <a:t>Click the        in the Stage Area to run the program and observe the opponent sprite moving around the stage.</a:t>
            </a:r>
          </a:p>
        </p:txBody>
      </p:sp>
      <p:pic>
        <p:nvPicPr>
          <p:cNvPr id="4" name="Picture 3">
            <a:extLst>
              <a:ext uri="{FF2B5EF4-FFF2-40B4-BE49-F238E27FC236}">
                <a16:creationId xmlns:a16="http://schemas.microsoft.com/office/drawing/2014/main" id="{C169B987-3EA9-A940-8FD6-84DB4F16F5C6}"/>
              </a:ext>
            </a:extLst>
          </p:cNvPr>
          <p:cNvPicPr>
            <a:picLocks noChangeAspect="1"/>
          </p:cNvPicPr>
          <p:nvPr/>
        </p:nvPicPr>
        <p:blipFill>
          <a:blip r:embed="rId3"/>
          <a:stretch>
            <a:fillRect/>
          </a:stretch>
        </p:blipFill>
        <p:spPr>
          <a:xfrm>
            <a:off x="3275012" y="4556450"/>
            <a:ext cx="558801" cy="542604"/>
          </a:xfrm>
          <a:prstGeom prst="rect">
            <a:avLst/>
          </a:prstGeom>
        </p:spPr>
      </p:pic>
      <p:pic>
        <p:nvPicPr>
          <p:cNvPr id="5" name="Picture 4">
            <a:extLst>
              <a:ext uri="{FF2B5EF4-FFF2-40B4-BE49-F238E27FC236}">
                <a16:creationId xmlns:a16="http://schemas.microsoft.com/office/drawing/2014/main" id="{4BCAF328-548C-2148-833F-9952C0970773}"/>
              </a:ext>
            </a:extLst>
          </p:cNvPr>
          <p:cNvPicPr>
            <a:picLocks noChangeAspect="1"/>
          </p:cNvPicPr>
          <p:nvPr/>
        </p:nvPicPr>
        <p:blipFill>
          <a:blip r:embed="rId4"/>
          <a:stretch>
            <a:fillRect/>
          </a:stretch>
        </p:blipFill>
        <p:spPr>
          <a:xfrm>
            <a:off x="5694362" y="1693765"/>
            <a:ext cx="2390775" cy="2895600"/>
          </a:xfrm>
          <a:prstGeom prst="rect">
            <a:avLst/>
          </a:prstGeom>
        </p:spPr>
      </p:pic>
    </p:spTree>
    <p:extLst>
      <p:ext uri="{BB962C8B-B14F-4D97-AF65-F5344CB8AC3E}">
        <p14:creationId xmlns:p14="http://schemas.microsoft.com/office/powerpoint/2010/main" val="29132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p:nvPr/>
        </p:nvSpPr>
        <p:spPr>
          <a:xfrm>
            <a:off x="876300" y="514350"/>
            <a:ext cx="104394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525252"/>
              </a:buClr>
              <a:buSzPts val="2400"/>
              <a:buFont typeface="Arial"/>
              <a:buNone/>
            </a:pPr>
            <a:r>
              <a:rPr lang="en-US" sz="2400" b="1" i="0" u="none">
                <a:solidFill>
                  <a:srgbClr val="525252"/>
                </a:solidFill>
                <a:latin typeface="Arial"/>
                <a:ea typeface="Arial"/>
                <a:cs typeface="Arial"/>
                <a:sym typeface="Arial"/>
              </a:rPr>
              <a:t>Step 1: </a:t>
            </a:r>
            <a:r>
              <a:rPr lang="en-US" sz="2400" i="0" u="none">
                <a:solidFill>
                  <a:srgbClr val="525252"/>
                </a:solidFill>
                <a:latin typeface="Arial"/>
                <a:ea typeface="Arial"/>
                <a:cs typeface="Arial"/>
                <a:sym typeface="Arial"/>
              </a:rPr>
              <a:t>Find and select the appropriate blocks from the Block Area to create the following program.</a:t>
            </a:r>
            <a:endParaRPr/>
          </a:p>
        </p:txBody>
      </p:sp>
      <p:sp>
        <p:nvSpPr>
          <p:cNvPr id="3" name="Google Shape;171;p12">
            <a:extLst>
              <a:ext uri="{FF2B5EF4-FFF2-40B4-BE49-F238E27FC236}">
                <a16:creationId xmlns:a16="http://schemas.microsoft.com/office/drawing/2014/main" id="{3FA9875A-16CE-FA48-8204-33177D86F978}"/>
              </a:ext>
            </a:extLst>
          </p:cNvPr>
          <p:cNvSpPr txBox="1"/>
          <p:nvPr/>
        </p:nvSpPr>
        <p:spPr>
          <a:xfrm>
            <a:off x="876300" y="3481368"/>
            <a:ext cx="4910138" cy="286228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525252"/>
              </a:buClr>
              <a:buSzPts val="2400"/>
              <a:buFont typeface="Arial"/>
              <a:buNone/>
            </a:pPr>
            <a:r>
              <a:rPr lang="en-US" sz="2400" b="1" i="0" u="none">
                <a:solidFill>
                  <a:srgbClr val="525252"/>
                </a:solidFill>
                <a:latin typeface="Arial"/>
                <a:ea typeface="Arial"/>
                <a:cs typeface="Arial"/>
                <a:sym typeface="Arial"/>
              </a:rPr>
              <a:t>Step 2: </a:t>
            </a:r>
            <a:r>
              <a:rPr lang="en-US" sz="2400" i="0" u="none">
                <a:solidFill>
                  <a:srgbClr val="525252"/>
                </a:solidFill>
                <a:latin typeface="Arial"/>
                <a:ea typeface="Arial"/>
                <a:cs typeface="Arial"/>
                <a:sym typeface="Arial"/>
              </a:rPr>
              <a:t>Click the        in the Stage Area to run the program. Move the Panda to touch the opponent sprite and observe the program stop.</a:t>
            </a:r>
          </a:p>
        </p:txBody>
      </p:sp>
      <p:pic>
        <p:nvPicPr>
          <p:cNvPr id="4" name="Picture 3">
            <a:extLst>
              <a:ext uri="{FF2B5EF4-FFF2-40B4-BE49-F238E27FC236}">
                <a16:creationId xmlns:a16="http://schemas.microsoft.com/office/drawing/2014/main" id="{C169B987-3EA9-A940-8FD6-84DB4F16F5C6}"/>
              </a:ext>
            </a:extLst>
          </p:cNvPr>
          <p:cNvPicPr>
            <a:picLocks noChangeAspect="1"/>
          </p:cNvPicPr>
          <p:nvPr/>
        </p:nvPicPr>
        <p:blipFill>
          <a:blip r:embed="rId3"/>
          <a:stretch>
            <a:fillRect/>
          </a:stretch>
        </p:blipFill>
        <p:spPr>
          <a:xfrm>
            <a:off x="3275012" y="3500598"/>
            <a:ext cx="558801" cy="542604"/>
          </a:xfrm>
          <a:prstGeom prst="rect">
            <a:avLst/>
          </a:prstGeom>
        </p:spPr>
      </p:pic>
      <p:pic>
        <p:nvPicPr>
          <p:cNvPr id="7" name="Picture 6">
            <a:extLst>
              <a:ext uri="{FF2B5EF4-FFF2-40B4-BE49-F238E27FC236}">
                <a16:creationId xmlns:a16="http://schemas.microsoft.com/office/drawing/2014/main" id="{EFB6BF43-508C-7245-A30E-CF2CFEA8E3A2}"/>
              </a:ext>
            </a:extLst>
          </p:cNvPr>
          <p:cNvPicPr>
            <a:picLocks noChangeAspect="1"/>
          </p:cNvPicPr>
          <p:nvPr/>
        </p:nvPicPr>
        <p:blipFill>
          <a:blip r:embed="rId4"/>
          <a:stretch>
            <a:fillRect/>
          </a:stretch>
        </p:blipFill>
        <p:spPr>
          <a:xfrm>
            <a:off x="6513966" y="1144584"/>
            <a:ext cx="3593206" cy="5143500"/>
          </a:xfrm>
          <a:prstGeom prst="rect">
            <a:avLst/>
          </a:prstGeom>
        </p:spPr>
      </p:pic>
    </p:spTree>
    <p:extLst>
      <p:ext uri="{BB962C8B-B14F-4D97-AF65-F5344CB8AC3E}">
        <p14:creationId xmlns:p14="http://schemas.microsoft.com/office/powerpoint/2010/main" val="1755607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5"/>
          <p:cNvSpPr/>
          <p:nvPr/>
        </p:nvSpPr>
        <p:spPr>
          <a:xfrm>
            <a:off x="4008437" y="1741487"/>
            <a:ext cx="5773737" cy="2679700"/>
          </a:xfrm>
          <a:prstGeom prst="roundRect">
            <a:avLst>
              <a:gd name="adj" fmla="val 16667"/>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600"/>
              <a:buFont typeface="Arial"/>
              <a:buNone/>
            </a:pPr>
            <a:r>
              <a:rPr lang="en-US" sz="6600" b="1" i="0" u="none">
                <a:solidFill>
                  <a:srgbClr val="FFFFFF"/>
                </a:solidFill>
                <a:latin typeface="Arial"/>
                <a:ea typeface="Arial"/>
                <a:cs typeface="Arial"/>
                <a:sym typeface="Arial"/>
              </a:rPr>
              <a:t>Let’s try!</a:t>
            </a:r>
            <a:endParaRPr b="1"/>
          </a:p>
        </p:txBody>
      </p:sp>
      <p:pic>
        <p:nvPicPr>
          <p:cNvPr id="286" name="Google Shape;286;p25"/>
          <p:cNvPicPr preferRelativeResize="0"/>
          <p:nvPr/>
        </p:nvPicPr>
        <p:blipFill rotWithShape="1">
          <a:blip r:embed="rId3">
            <a:alphaModFix/>
          </a:blip>
          <a:srcRect/>
          <a:stretch/>
        </p:blipFill>
        <p:spPr>
          <a:xfrm>
            <a:off x="1176337" y="2105025"/>
            <a:ext cx="3521075" cy="3521075"/>
          </a:xfrm>
          <a:prstGeom prst="rect">
            <a:avLst/>
          </a:prstGeom>
          <a:noFill/>
          <a:ln>
            <a:noFill/>
          </a:ln>
        </p:spPr>
      </p:pic>
      <p:pic>
        <p:nvPicPr>
          <p:cNvPr id="287" name="Google Shape;287;p25"/>
          <p:cNvPicPr preferRelativeResize="0"/>
          <p:nvPr/>
        </p:nvPicPr>
        <p:blipFill rotWithShape="1">
          <a:blip r:embed="rId4">
            <a:alphaModFix/>
          </a:blip>
          <a:srcRect/>
          <a:stretch/>
        </p:blipFill>
        <p:spPr>
          <a:xfrm>
            <a:off x="334962" y="276225"/>
            <a:ext cx="1282700" cy="641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p:nvPr/>
        </p:nvSpPr>
        <p:spPr>
          <a:xfrm>
            <a:off x="4008437" y="1741487"/>
            <a:ext cx="5773737" cy="2679700"/>
          </a:xfrm>
          <a:prstGeom prst="roundRect">
            <a:avLst>
              <a:gd name="adj" fmla="val 16667"/>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600"/>
              <a:buFont typeface="Arial"/>
              <a:buNone/>
            </a:pPr>
            <a:r>
              <a:rPr lang="en-US" sz="6600" b="1" i="0" u="none" strike="noStrike" cap="none">
                <a:solidFill>
                  <a:srgbClr val="FFFFFF"/>
                </a:solidFill>
                <a:latin typeface="Arial"/>
                <a:ea typeface="Arial"/>
                <a:cs typeface="Arial"/>
                <a:sym typeface="Arial"/>
              </a:rPr>
              <a:t>Review</a:t>
            </a:r>
            <a:endParaRPr b="1"/>
          </a:p>
        </p:txBody>
      </p:sp>
      <p:pic>
        <p:nvPicPr>
          <p:cNvPr id="105" name="Google Shape;105;p2"/>
          <p:cNvPicPr preferRelativeResize="0"/>
          <p:nvPr/>
        </p:nvPicPr>
        <p:blipFill rotWithShape="1">
          <a:blip r:embed="rId3">
            <a:alphaModFix/>
          </a:blip>
          <a:srcRect/>
          <a:stretch/>
        </p:blipFill>
        <p:spPr>
          <a:xfrm>
            <a:off x="1176337" y="2105025"/>
            <a:ext cx="3521075" cy="3521075"/>
          </a:xfrm>
          <a:prstGeom prst="rect">
            <a:avLst/>
          </a:prstGeom>
          <a:noFill/>
          <a:ln>
            <a:noFill/>
          </a:ln>
        </p:spPr>
      </p:pic>
      <p:pic>
        <p:nvPicPr>
          <p:cNvPr id="106" name="Google Shape;106;p2"/>
          <p:cNvPicPr preferRelativeResize="0"/>
          <p:nvPr/>
        </p:nvPicPr>
        <p:blipFill rotWithShape="1">
          <a:blip r:embed="rId4">
            <a:alphaModFix/>
          </a:blip>
          <a:srcRect/>
          <a:stretch/>
        </p:blipFill>
        <p:spPr>
          <a:xfrm>
            <a:off x="334962" y="276225"/>
            <a:ext cx="1282700" cy="641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7"/>
          <p:cNvSpPr txBox="1"/>
          <p:nvPr/>
        </p:nvSpPr>
        <p:spPr>
          <a:xfrm>
            <a:off x="785812" y="503243"/>
            <a:ext cx="10439400" cy="5324494"/>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525252"/>
              </a:buClr>
              <a:buSzPts val="3200"/>
              <a:buFont typeface="Arial"/>
              <a:buNone/>
            </a:pPr>
            <a:r>
              <a:rPr lang="en-US" sz="3200" b="1" i="0" u="none">
                <a:solidFill>
                  <a:srgbClr val="525252"/>
                </a:solidFill>
                <a:latin typeface="Arial"/>
                <a:ea typeface="Arial"/>
                <a:cs typeface="Arial"/>
                <a:sym typeface="Arial"/>
              </a:rPr>
              <a:t>Independent Practice</a:t>
            </a:r>
            <a:br>
              <a:rPr lang="en-US" sz="3200" b="1" i="0" u="none">
                <a:solidFill>
                  <a:srgbClr val="525252"/>
                </a:solidFill>
                <a:latin typeface="Arial"/>
                <a:ea typeface="Arial"/>
                <a:cs typeface="Arial"/>
                <a:sym typeface="Arial"/>
              </a:rPr>
            </a:br>
            <a:r>
              <a:rPr lang="en-US" sz="2400" b="1" i="0" u="none">
                <a:solidFill>
                  <a:srgbClr val="525252"/>
                </a:solidFill>
                <a:latin typeface="Arial"/>
                <a:ea typeface="Arial"/>
                <a:cs typeface="Arial"/>
                <a:sym typeface="Arial"/>
              </a:rPr>
              <a:t>A Running </a:t>
            </a:r>
            <a:r>
              <a:rPr lang="en-US" sz="2400" b="1">
                <a:solidFill>
                  <a:srgbClr val="525252"/>
                </a:solidFill>
              </a:rPr>
              <a:t>moth</a:t>
            </a:r>
            <a:endParaRPr b="1"/>
          </a:p>
          <a:p>
            <a:pPr marL="0" marR="0" lvl="0" indent="0" algn="l" rtl="0">
              <a:lnSpc>
                <a:spcPct val="150000"/>
              </a:lnSpc>
              <a:spcBef>
                <a:spcPts val="0"/>
              </a:spcBef>
              <a:spcAft>
                <a:spcPts val="0"/>
              </a:spcAft>
              <a:buClr>
                <a:srgbClr val="525252"/>
              </a:buClr>
              <a:buSzPts val="2400"/>
              <a:buFont typeface="Arial"/>
              <a:buNone/>
            </a:pPr>
            <a:r>
              <a:rPr lang="en-US" sz="2400" b="1" i="0" u="none">
                <a:solidFill>
                  <a:srgbClr val="525252"/>
                </a:solidFill>
                <a:latin typeface="Arial"/>
                <a:ea typeface="Arial"/>
                <a:cs typeface="Arial"/>
                <a:sym typeface="Arial"/>
              </a:rPr>
              <a:t>Requirements:</a:t>
            </a:r>
            <a:endParaRPr b="1"/>
          </a:p>
          <a:p>
            <a:pPr marL="457200" lvl="0" indent="-381000" algn="l" rtl="0">
              <a:spcBef>
                <a:spcPts val="0"/>
              </a:spcBef>
              <a:spcAft>
                <a:spcPts val="0"/>
              </a:spcAft>
              <a:buClr>
                <a:schemeClr val="dk1"/>
              </a:buClr>
              <a:buSzPts val="2400"/>
              <a:buFont typeface="Arial" panose="020B0604020202020204" pitchFamily="34" charset="0"/>
              <a:buChar char="•"/>
            </a:pPr>
            <a:r>
              <a:rPr lang="en-US" sz="2400">
                <a:solidFill>
                  <a:schemeClr val="dk1"/>
                </a:solidFill>
              </a:rPr>
              <a:t>Contain two sprites, “Bug2” and “Bat1”, and an appropriate background.</a:t>
            </a:r>
          </a:p>
          <a:p>
            <a:pPr marL="457200" lvl="0" indent="-381000" algn="l" rtl="0">
              <a:spcBef>
                <a:spcPts val="0"/>
              </a:spcBef>
              <a:spcAft>
                <a:spcPts val="0"/>
              </a:spcAft>
              <a:buClr>
                <a:schemeClr val="dk1"/>
              </a:buClr>
              <a:buSzPts val="2400"/>
              <a:buFont typeface="Arial" panose="020B0604020202020204" pitchFamily="34" charset="0"/>
              <a:buChar char="•"/>
            </a:pPr>
            <a:r>
              <a:rPr lang="en-US" sz="2400">
                <a:solidFill>
                  <a:schemeClr val="dk1"/>
                </a:solidFill>
              </a:rPr>
              <a:t>Set starting positions for both sprites using programming blocks when the green flag is clicked.</a:t>
            </a:r>
          </a:p>
          <a:p>
            <a:pPr marL="457200" lvl="0" indent="-381000" algn="l" rtl="0">
              <a:spcBef>
                <a:spcPts val="0"/>
              </a:spcBef>
              <a:spcAft>
                <a:spcPts val="0"/>
              </a:spcAft>
              <a:buClr>
                <a:schemeClr val="dk1"/>
              </a:buClr>
              <a:buSzPts val="2400"/>
              <a:buFont typeface="Arial" panose="020B0604020202020204" pitchFamily="34" charset="0"/>
              <a:buChar char="•"/>
            </a:pPr>
            <a:r>
              <a:rPr lang="en-US" sz="2400">
                <a:solidFill>
                  <a:schemeClr val="dk1"/>
                </a:solidFill>
              </a:rPr>
              <a:t>Program the moth to move using the arrow keys. </a:t>
            </a:r>
          </a:p>
          <a:p>
            <a:pPr marL="457200" lvl="0" indent="-381000" algn="l" rtl="0">
              <a:spcBef>
                <a:spcPts val="0"/>
              </a:spcBef>
              <a:spcAft>
                <a:spcPts val="0"/>
              </a:spcAft>
              <a:buClr>
                <a:schemeClr val="dk1"/>
              </a:buClr>
              <a:buSzPts val="2400"/>
              <a:buFont typeface="Arial" panose="020B0604020202020204" pitchFamily="34" charset="0"/>
              <a:buChar char="•"/>
            </a:pPr>
            <a:r>
              <a:rPr lang="en-US" sz="2400">
                <a:solidFill>
                  <a:schemeClr val="dk1"/>
                </a:solidFill>
              </a:rPr>
              <a:t>Program the bat to fly around the stage after waiting one second to allow the playter time to get ready. </a:t>
            </a:r>
          </a:p>
          <a:p>
            <a:pPr marL="457200" lvl="0" indent="-381000" algn="l" rtl="0">
              <a:spcBef>
                <a:spcPts val="0"/>
              </a:spcBef>
              <a:spcAft>
                <a:spcPts val="0"/>
              </a:spcAft>
              <a:buClr>
                <a:schemeClr val="dk1"/>
              </a:buClr>
              <a:buSzPts val="2400"/>
              <a:buFont typeface="Arial" panose="020B0604020202020204" pitchFamily="34" charset="0"/>
              <a:buChar char="•"/>
            </a:pPr>
            <a:r>
              <a:rPr lang="en-US" sz="2400">
                <a:solidFill>
                  <a:schemeClr val="dk1"/>
                </a:solidFill>
              </a:rPr>
              <a:t>Create an animation of the wings flapping on the bat. </a:t>
            </a:r>
          </a:p>
          <a:p>
            <a:pPr marL="457200" lvl="0" indent="-381000" algn="l" rtl="0">
              <a:spcBef>
                <a:spcPts val="0"/>
              </a:spcBef>
              <a:spcAft>
                <a:spcPts val="0"/>
              </a:spcAft>
              <a:buClr>
                <a:schemeClr val="dk1"/>
              </a:buClr>
              <a:buSzPts val="2400"/>
              <a:buFont typeface="Arial" panose="020B0604020202020204" pitchFamily="34" charset="0"/>
              <a:buChar char="•"/>
            </a:pPr>
            <a:r>
              <a:rPr lang="en-US" sz="2400">
                <a:solidFill>
                  <a:schemeClr val="dk1"/>
                </a:solidFill>
              </a:rPr>
              <a:t>End the game and stop all the scripts when the sprites are touching.</a:t>
            </a:r>
          </a:p>
        </p:txBody>
      </p:sp>
      <p:pic>
        <p:nvPicPr>
          <p:cNvPr id="2" name="Google Shape;156;p10">
            <a:extLst>
              <a:ext uri="{FF2B5EF4-FFF2-40B4-BE49-F238E27FC236}">
                <a16:creationId xmlns:a16="http://schemas.microsoft.com/office/drawing/2014/main" id="{5C3C8C25-F604-CA40-9EE1-448B3DB7AB56}"/>
              </a:ext>
            </a:extLst>
          </p:cNvPr>
          <p:cNvPicPr preferRelativeResize="0"/>
          <p:nvPr/>
        </p:nvPicPr>
        <p:blipFill rotWithShape="1">
          <a:blip r:embed="rId3">
            <a:alphaModFix/>
          </a:blip>
          <a:srcRect/>
          <a:stretch/>
        </p:blipFill>
        <p:spPr>
          <a:xfrm>
            <a:off x="4363675" y="1319912"/>
            <a:ext cx="655637" cy="5857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7"/>
          <p:cNvSpPr txBox="1"/>
          <p:nvPr/>
        </p:nvSpPr>
        <p:spPr>
          <a:xfrm>
            <a:off x="785812" y="503243"/>
            <a:ext cx="10439400" cy="5693826"/>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525252"/>
              </a:buClr>
              <a:buSzPts val="3200"/>
              <a:buFont typeface="Arial"/>
              <a:buNone/>
            </a:pPr>
            <a:r>
              <a:rPr lang="en-US" sz="3200" b="1" i="0" u="none">
                <a:solidFill>
                  <a:srgbClr val="525252"/>
                </a:solidFill>
                <a:latin typeface="Arial"/>
                <a:ea typeface="Arial"/>
                <a:cs typeface="Arial"/>
                <a:sym typeface="Arial"/>
              </a:rPr>
              <a:t>Extension</a:t>
            </a:r>
            <a:endParaRPr b="1"/>
          </a:p>
          <a:p>
            <a:pPr marL="0" marR="0" lvl="0" indent="0" algn="l" rtl="0">
              <a:lnSpc>
                <a:spcPct val="150000"/>
              </a:lnSpc>
              <a:spcBef>
                <a:spcPts val="0"/>
              </a:spcBef>
              <a:spcAft>
                <a:spcPts val="0"/>
              </a:spcAft>
              <a:buClr>
                <a:srgbClr val="525252"/>
              </a:buClr>
              <a:buSzPts val="2400"/>
              <a:buFont typeface="Arial"/>
              <a:buNone/>
            </a:pPr>
            <a:r>
              <a:rPr lang="en-US" sz="2400" i="0" u="none">
                <a:solidFill>
                  <a:srgbClr val="525252"/>
                </a:solidFill>
                <a:latin typeface="Arial"/>
                <a:ea typeface="Arial"/>
                <a:cs typeface="Arial"/>
                <a:sym typeface="Arial"/>
              </a:rPr>
              <a:t>Challenge students with remaining time to do one or more of the following:</a:t>
            </a:r>
          </a:p>
          <a:p>
            <a:pPr marL="457200" lvl="0" indent="-381000" algn="l" rtl="0">
              <a:spcBef>
                <a:spcPts val="0"/>
              </a:spcBef>
              <a:spcAft>
                <a:spcPts val="0"/>
              </a:spcAft>
              <a:buClr>
                <a:schemeClr val="dk1"/>
              </a:buClr>
              <a:buSzPts val="2400"/>
              <a:buFont typeface="Arial" panose="020B0604020202020204" pitchFamily="34" charset="0"/>
              <a:buChar char="•"/>
            </a:pPr>
            <a:r>
              <a:rPr lang="en-US" sz="2400">
                <a:solidFill>
                  <a:schemeClr val="dk1"/>
                </a:solidFill>
              </a:rPr>
              <a:t>Program the moth to fall and hide when it touches the bat. </a:t>
            </a:r>
          </a:p>
          <a:p>
            <a:pPr marL="76200" lvl="0" algn="l" rtl="0">
              <a:spcBef>
                <a:spcPts val="0"/>
              </a:spcBef>
              <a:spcAft>
                <a:spcPts val="0"/>
              </a:spcAft>
              <a:buClr>
                <a:schemeClr val="dk1"/>
              </a:buClr>
              <a:buSzPts val="2400"/>
            </a:pPr>
            <a:endParaRPr lang="en-US" sz="2400">
              <a:solidFill>
                <a:schemeClr val="dk1"/>
              </a:solidFill>
            </a:endParaRPr>
          </a:p>
          <a:p>
            <a:pPr marL="76200" lvl="0" algn="l" rtl="0">
              <a:spcBef>
                <a:spcPts val="0"/>
              </a:spcBef>
              <a:spcAft>
                <a:spcPts val="0"/>
              </a:spcAft>
              <a:buClr>
                <a:schemeClr val="dk1"/>
              </a:buClr>
              <a:buSzPts val="2400"/>
            </a:pPr>
            <a:endParaRPr lang="en-US" sz="2400">
              <a:solidFill>
                <a:schemeClr val="dk1"/>
              </a:solidFill>
            </a:endParaRPr>
          </a:p>
          <a:p>
            <a:pPr marL="76200" lvl="0" algn="l" rtl="0">
              <a:spcBef>
                <a:spcPts val="0"/>
              </a:spcBef>
              <a:spcAft>
                <a:spcPts val="0"/>
              </a:spcAft>
              <a:buClr>
                <a:schemeClr val="dk1"/>
              </a:buClr>
              <a:buSzPts val="2400"/>
            </a:pPr>
            <a:endParaRPr lang="en-US" sz="2400">
              <a:solidFill>
                <a:schemeClr val="dk1"/>
              </a:solidFill>
            </a:endParaRPr>
          </a:p>
          <a:p>
            <a:pPr marL="76200" lvl="0" algn="l" rtl="0">
              <a:spcBef>
                <a:spcPts val="0"/>
              </a:spcBef>
              <a:spcAft>
                <a:spcPts val="0"/>
              </a:spcAft>
              <a:buClr>
                <a:schemeClr val="dk1"/>
              </a:buClr>
              <a:buSzPts val="2400"/>
            </a:pPr>
            <a:endParaRPr lang="en-US" sz="2400">
              <a:solidFill>
                <a:schemeClr val="dk1"/>
              </a:solidFill>
            </a:endParaRPr>
          </a:p>
          <a:p>
            <a:pPr marL="76200" lvl="0" algn="l" rtl="0">
              <a:spcBef>
                <a:spcPts val="0"/>
              </a:spcBef>
              <a:spcAft>
                <a:spcPts val="0"/>
              </a:spcAft>
              <a:buClr>
                <a:schemeClr val="dk1"/>
              </a:buClr>
              <a:buSzPts val="2400"/>
            </a:pPr>
            <a:endParaRPr lang="en-US" sz="2400">
              <a:solidFill>
                <a:schemeClr val="dk1"/>
              </a:solidFill>
            </a:endParaRPr>
          </a:p>
          <a:p>
            <a:pPr marL="76200" lvl="0" algn="l" rtl="0">
              <a:spcBef>
                <a:spcPts val="0"/>
              </a:spcBef>
              <a:spcAft>
                <a:spcPts val="0"/>
              </a:spcAft>
              <a:buClr>
                <a:schemeClr val="dk1"/>
              </a:buClr>
              <a:buSzPts val="2400"/>
            </a:pPr>
            <a:endParaRPr lang="en-US" sz="2400">
              <a:solidFill>
                <a:schemeClr val="dk1"/>
              </a:solidFill>
            </a:endParaRPr>
          </a:p>
          <a:p>
            <a:pPr marL="457200" lvl="0" indent="-381000" algn="l" rtl="0">
              <a:spcBef>
                <a:spcPts val="0"/>
              </a:spcBef>
              <a:spcAft>
                <a:spcPts val="0"/>
              </a:spcAft>
              <a:buClr>
                <a:schemeClr val="dk1"/>
              </a:buClr>
              <a:buSzPts val="2400"/>
              <a:buFont typeface="Arial" panose="020B0604020202020204" pitchFamily="34" charset="0"/>
              <a:buChar char="•"/>
            </a:pPr>
            <a:r>
              <a:rPr lang="en-US" sz="2400">
                <a:solidFill>
                  <a:schemeClr val="dk1"/>
                </a:solidFill>
              </a:rPr>
              <a:t>Change the transformation effect of the moth when it touches bat. Be sure to reset the appearance effect of the moth at the start of the program. </a:t>
            </a:r>
          </a:p>
          <a:p>
            <a:pPr marL="457200" lvl="0" indent="-381000" algn="l" rtl="0">
              <a:spcBef>
                <a:spcPts val="0"/>
              </a:spcBef>
              <a:spcAft>
                <a:spcPts val="0"/>
              </a:spcAft>
              <a:buClr>
                <a:schemeClr val="dk1"/>
              </a:buClr>
              <a:buSzPts val="2400"/>
              <a:buFont typeface="Arial" panose="020B0604020202020204" pitchFamily="34" charset="0"/>
              <a:buChar char="•"/>
            </a:pPr>
            <a:r>
              <a:rPr lang="en-US" sz="2400">
                <a:solidFill>
                  <a:schemeClr val="dk1"/>
                </a:solidFill>
              </a:rPr>
              <a:t>Add Panda to the program to watch the moth and bat.</a:t>
            </a:r>
          </a:p>
        </p:txBody>
      </p:sp>
      <p:pic>
        <p:nvPicPr>
          <p:cNvPr id="3" name="Picture 2">
            <a:extLst>
              <a:ext uri="{FF2B5EF4-FFF2-40B4-BE49-F238E27FC236}">
                <a16:creationId xmlns:a16="http://schemas.microsoft.com/office/drawing/2014/main" id="{BFED9C61-98CB-9640-8E9B-476DAB6F09E5}"/>
              </a:ext>
            </a:extLst>
          </p:cNvPr>
          <p:cNvPicPr>
            <a:picLocks noChangeAspect="1"/>
          </p:cNvPicPr>
          <p:nvPr/>
        </p:nvPicPr>
        <p:blipFill>
          <a:blip r:embed="rId3"/>
          <a:stretch>
            <a:fillRect/>
          </a:stretch>
        </p:blipFill>
        <p:spPr>
          <a:xfrm>
            <a:off x="4687887" y="2395681"/>
            <a:ext cx="2273301" cy="2066637"/>
          </a:xfrm>
          <a:prstGeom prst="rect">
            <a:avLst/>
          </a:prstGeom>
        </p:spPr>
      </p:pic>
    </p:spTree>
    <p:extLst>
      <p:ext uri="{BB962C8B-B14F-4D97-AF65-F5344CB8AC3E}">
        <p14:creationId xmlns:p14="http://schemas.microsoft.com/office/powerpoint/2010/main" val="3756590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1"/>
          <p:cNvSpPr/>
          <p:nvPr/>
        </p:nvSpPr>
        <p:spPr>
          <a:xfrm>
            <a:off x="4008437" y="1741487"/>
            <a:ext cx="5773737" cy="2679700"/>
          </a:xfrm>
          <a:prstGeom prst="roundRect">
            <a:avLst>
              <a:gd name="adj" fmla="val 16667"/>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600"/>
              <a:buFont typeface="Arial"/>
              <a:buNone/>
            </a:pPr>
            <a:r>
              <a:rPr lang="en-US" sz="6600" b="1" i="0" u="none">
                <a:solidFill>
                  <a:srgbClr val="FFFFFF"/>
                </a:solidFill>
                <a:latin typeface="Arial"/>
                <a:ea typeface="Arial"/>
                <a:cs typeface="Arial"/>
                <a:sym typeface="Arial"/>
              </a:rPr>
              <a:t>Review</a:t>
            </a:r>
            <a:endParaRPr b="1"/>
          </a:p>
        </p:txBody>
      </p:sp>
      <p:pic>
        <p:nvPicPr>
          <p:cNvPr id="322" name="Google Shape;322;p31"/>
          <p:cNvPicPr preferRelativeResize="0"/>
          <p:nvPr/>
        </p:nvPicPr>
        <p:blipFill rotWithShape="1">
          <a:blip r:embed="rId3">
            <a:alphaModFix/>
          </a:blip>
          <a:srcRect/>
          <a:stretch/>
        </p:blipFill>
        <p:spPr>
          <a:xfrm>
            <a:off x="1176337" y="2105025"/>
            <a:ext cx="3521075" cy="3521075"/>
          </a:xfrm>
          <a:prstGeom prst="rect">
            <a:avLst/>
          </a:prstGeom>
          <a:noFill/>
          <a:ln>
            <a:noFill/>
          </a:ln>
        </p:spPr>
      </p:pic>
      <p:pic>
        <p:nvPicPr>
          <p:cNvPr id="323" name="Google Shape;323;p31"/>
          <p:cNvPicPr preferRelativeResize="0"/>
          <p:nvPr/>
        </p:nvPicPr>
        <p:blipFill rotWithShape="1">
          <a:blip r:embed="rId4">
            <a:alphaModFix/>
          </a:blip>
          <a:srcRect/>
          <a:stretch/>
        </p:blipFill>
        <p:spPr>
          <a:xfrm>
            <a:off x="334962" y="276225"/>
            <a:ext cx="1282700" cy="641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p:nvPr/>
        </p:nvSpPr>
        <p:spPr>
          <a:xfrm>
            <a:off x="1416050" y="1093589"/>
            <a:ext cx="9359900" cy="1292621"/>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0" i="0" u="none">
                <a:solidFill>
                  <a:srgbClr val="525252"/>
                </a:solidFill>
                <a:latin typeface="Arial"/>
                <a:ea typeface="Arial"/>
                <a:cs typeface="Arial"/>
                <a:sym typeface="Arial"/>
              </a:rPr>
              <a:t>1. </a:t>
            </a:r>
            <a:r>
              <a:rPr lang="en-US" sz="2400">
                <a:solidFill>
                  <a:schemeClr val="dk1"/>
                </a:solidFill>
              </a:rPr>
              <a:t>From the following options, which block can stop the action of all sprites?</a:t>
            </a:r>
            <a:endParaRPr sz="2400"/>
          </a:p>
        </p:txBody>
      </p:sp>
      <p:grpSp>
        <p:nvGrpSpPr>
          <p:cNvPr id="329" name="Google Shape;329;p32"/>
          <p:cNvGrpSpPr/>
          <p:nvPr/>
        </p:nvGrpSpPr>
        <p:grpSpPr>
          <a:xfrm>
            <a:off x="1935162" y="2833687"/>
            <a:ext cx="7264400" cy="1858962"/>
            <a:chOff x="3169858" y="2579753"/>
            <a:chExt cx="5078030" cy="1858569"/>
          </a:xfrm>
        </p:grpSpPr>
        <p:sp>
          <p:nvSpPr>
            <p:cNvPr id="330" name="Google Shape;330;p32"/>
            <p:cNvSpPr txBox="1"/>
            <p:nvPr/>
          </p:nvSpPr>
          <p:spPr>
            <a:xfrm>
              <a:off x="3169858" y="2579753"/>
              <a:ext cx="1235106" cy="738031"/>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A.  </a:t>
              </a:r>
              <a:endParaRPr/>
            </a:p>
          </p:txBody>
        </p:sp>
        <p:sp>
          <p:nvSpPr>
            <p:cNvPr id="331" name="Google Shape;331;p32"/>
            <p:cNvSpPr txBox="1"/>
            <p:nvPr/>
          </p:nvSpPr>
          <p:spPr>
            <a:xfrm>
              <a:off x="6619944" y="2654349"/>
              <a:ext cx="1233997" cy="738032"/>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B.  </a:t>
              </a:r>
              <a:endParaRPr/>
            </a:p>
          </p:txBody>
        </p:sp>
        <p:sp>
          <p:nvSpPr>
            <p:cNvPr id="332" name="Google Shape;332;p32"/>
            <p:cNvSpPr txBox="1"/>
            <p:nvPr/>
          </p:nvSpPr>
          <p:spPr>
            <a:xfrm>
              <a:off x="3169858" y="3700291"/>
              <a:ext cx="1235106" cy="738031"/>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C. </a:t>
              </a:r>
              <a:endParaRPr/>
            </a:p>
          </p:txBody>
        </p:sp>
        <p:sp>
          <p:nvSpPr>
            <p:cNvPr id="333" name="Google Shape;333;p32"/>
            <p:cNvSpPr txBox="1"/>
            <p:nvPr/>
          </p:nvSpPr>
          <p:spPr>
            <a:xfrm>
              <a:off x="6619944" y="3581253"/>
              <a:ext cx="1627944" cy="738032"/>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D.  </a:t>
              </a:r>
              <a:endParaRPr/>
            </a:p>
          </p:txBody>
        </p:sp>
      </p:grpSp>
      <p:pic>
        <p:nvPicPr>
          <p:cNvPr id="334" name="Google Shape;334;p32"/>
          <p:cNvPicPr preferRelativeResize="0"/>
          <p:nvPr/>
        </p:nvPicPr>
        <p:blipFill rotWithShape="1">
          <a:blip r:embed="rId3">
            <a:alphaModFix/>
          </a:blip>
          <a:srcRect/>
          <a:stretch/>
        </p:blipFill>
        <p:spPr>
          <a:xfrm>
            <a:off x="2516187" y="2784475"/>
            <a:ext cx="1816100" cy="838200"/>
          </a:xfrm>
          <a:prstGeom prst="rect">
            <a:avLst/>
          </a:prstGeom>
          <a:noFill/>
          <a:ln>
            <a:noFill/>
          </a:ln>
        </p:spPr>
      </p:pic>
      <p:pic>
        <p:nvPicPr>
          <p:cNvPr id="335" name="Google Shape;335;p32"/>
          <p:cNvPicPr preferRelativeResize="0"/>
          <p:nvPr/>
        </p:nvPicPr>
        <p:blipFill rotWithShape="1">
          <a:blip r:embed="rId4">
            <a:alphaModFix/>
          </a:blip>
          <a:srcRect/>
          <a:stretch/>
        </p:blipFill>
        <p:spPr>
          <a:xfrm>
            <a:off x="7821612" y="2809875"/>
            <a:ext cx="2755900" cy="787400"/>
          </a:xfrm>
          <a:prstGeom prst="rect">
            <a:avLst/>
          </a:prstGeom>
          <a:noFill/>
          <a:ln>
            <a:noFill/>
          </a:ln>
        </p:spPr>
      </p:pic>
      <p:pic>
        <p:nvPicPr>
          <p:cNvPr id="336" name="Google Shape;336;p32"/>
          <p:cNvPicPr preferRelativeResize="0"/>
          <p:nvPr/>
        </p:nvPicPr>
        <p:blipFill rotWithShape="1">
          <a:blip r:embed="rId5">
            <a:alphaModFix/>
          </a:blip>
          <a:srcRect/>
          <a:stretch/>
        </p:blipFill>
        <p:spPr>
          <a:xfrm>
            <a:off x="2516187" y="3954462"/>
            <a:ext cx="4191000" cy="914400"/>
          </a:xfrm>
          <a:prstGeom prst="rect">
            <a:avLst/>
          </a:prstGeom>
          <a:noFill/>
          <a:ln>
            <a:noFill/>
          </a:ln>
        </p:spPr>
      </p:pic>
      <p:pic>
        <p:nvPicPr>
          <p:cNvPr id="337" name="Google Shape;337;p32"/>
          <p:cNvPicPr preferRelativeResize="0"/>
          <p:nvPr/>
        </p:nvPicPr>
        <p:blipFill rotWithShape="1">
          <a:blip r:embed="rId6">
            <a:alphaModFix/>
          </a:blip>
          <a:srcRect/>
          <a:stretch/>
        </p:blipFill>
        <p:spPr>
          <a:xfrm>
            <a:off x="7854950" y="3835400"/>
            <a:ext cx="2209800" cy="927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3"/>
          <p:cNvSpPr txBox="1"/>
          <p:nvPr/>
        </p:nvSpPr>
        <p:spPr>
          <a:xfrm>
            <a:off x="876300" y="509136"/>
            <a:ext cx="10439400" cy="1938952"/>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0" i="0" u="none">
                <a:solidFill>
                  <a:srgbClr val="525252"/>
                </a:solidFill>
                <a:latin typeface="Arial"/>
                <a:ea typeface="Arial"/>
                <a:cs typeface="Arial"/>
                <a:sym typeface="Arial"/>
              </a:rPr>
              <a:t>2. </a:t>
            </a:r>
            <a:r>
              <a:rPr lang="en-US" sz="2400">
                <a:solidFill>
                  <a:schemeClr val="dk1"/>
                </a:solidFill>
              </a:rPr>
              <a:t>Which block combination is used to animate the effect that the character is falling down from the air?</a:t>
            </a:r>
            <a:endParaRPr sz="2400">
              <a:solidFill>
                <a:schemeClr val="dk1"/>
              </a:solidFill>
            </a:endParaRPr>
          </a:p>
          <a:p>
            <a:pPr marL="0" marR="0" lvl="0" indent="0" algn="l" rtl="0">
              <a:lnSpc>
                <a:spcPct val="150000"/>
              </a:lnSpc>
              <a:spcBef>
                <a:spcPts val="0"/>
              </a:spcBef>
              <a:spcAft>
                <a:spcPts val="0"/>
              </a:spcAft>
              <a:buClr>
                <a:srgbClr val="525252"/>
              </a:buClr>
              <a:buSzPts val="2800"/>
              <a:buFont typeface="Arial"/>
              <a:buNone/>
            </a:pPr>
            <a:endParaRPr sz="2800">
              <a:solidFill>
                <a:schemeClr val="dk1"/>
              </a:solidFill>
            </a:endParaRPr>
          </a:p>
        </p:txBody>
      </p:sp>
      <p:grpSp>
        <p:nvGrpSpPr>
          <p:cNvPr id="2" name="Group 1">
            <a:extLst>
              <a:ext uri="{FF2B5EF4-FFF2-40B4-BE49-F238E27FC236}">
                <a16:creationId xmlns:a16="http://schemas.microsoft.com/office/drawing/2014/main" id="{BD77FA3C-A6C9-40BB-AAD1-755B8888C63D}"/>
              </a:ext>
            </a:extLst>
          </p:cNvPr>
          <p:cNvGrpSpPr/>
          <p:nvPr/>
        </p:nvGrpSpPr>
        <p:grpSpPr>
          <a:xfrm>
            <a:off x="609600" y="2714895"/>
            <a:ext cx="10954584" cy="2835005"/>
            <a:chOff x="609600" y="2714895"/>
            <a:chExt cx="10954584" cy="2835005"/>
          </a:xfrm>
        </p:grpSpPr>
        <p:sp>
          <p:nvSpPr>
            <p:cNvPr id="344" name="Google Shape;344;p33"/>
            <p:cNvSpPr txBox="1"/>
            <p:nvPr/>
          </p:nvSpPr>
          <p:spPr>
            <a:xfrm>
              <a:off x="609600" y="4810125"/>
              <a:ext cx="10274299" cy="739775"/>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dirty="0">
                  <a:solidFill>
                    <a:srgbClr val="525252"/>
                  </a:solidFill>
                  <a:latin typeface="Arial"/>
                  <a:ea typeface="Arial"/>
                  <a:cs typeface="Arial"/>
                  <a:sym typeface="Arial"/>
                </a:rPr>
                <a:t>A.			B.			C.			  D.</a:t>
              </a:r>
              <a:endParaRPr dirty="0"/>
            </a:p>
          </p:txBody>
        </p:sp>
        <p:pic>
          <p:nvPicPr>
            <p:cNvPr id="345" name="Google Shape;345;p33"/>
            <p:cNvPicPr preferRelativeResize="0"/>
            <p:nvPr/>
          </p:nvPicPr>
          <p:blipFill rotWithShape="1">
            <a:blip r:embed="rId3">
              <a:alphaModFix/>
            </a:blip>
            <a:srcRect/>
            <a:stretch/>
          </p:blipFill>
          <p:spPr>
            <a:xfrm>
              <a:off x="6518735" y="3109388"/>
              <a:ext cx="2634692" cy="2047875"/>
            </a:xfrm>
            <a:prstGeom prst="rect">
              <a:avLst/>
            </a:prstGeom>
            <a:noFill/>
            <a:ln>
              <a:noFill/>
            </a:ln>
          </p:spPr>
        </p:pic>
        <p:pic>
          <p:nvPicPr>
            <p:cNvPr id="346" name="Google Shape;346;p33"/>
            <p:cNvPicPr preferRelativeResize="0"/>
            <p:nvPr/>
          </p:nvPicPr>
          <p:blipFill rotWithShape="1">
            <a:blip r:embed="rId4">
              <a:alphaModFix/>
            </a:blip>
            <a:srcRect/>
            <a:stretch/>
          </p:blipFill>
          <p:spPr>
            <a:xfrm>
              <a:off x="965199" y="3026045"/>
              <a:ext cx="2351087" cy="2214562"/>
            </a:xfrm>
            <a:prstGeom prst="rect">
              <a:avLst/>
            </a:prstGeom>
            <a:noFill/>
            <a:ln>
              <a:noFill/>
            </a:ln>
          </p:spPr>
        </p:pic>
        <p:pic>
          <p:nvPicPr>
            <p:cNvPr id="347" name="Google Shape;347;p33"/>
            <p:cNvPicPr preferRelativeResize="0"/>
            <p:nvPr/>
          </p:nvPicPr>
          <p:blipFill rotWithShape="1">
            <a:blip r:embed="rId5">
              <a:alphaModFix/>
            </a:blip>
            <a:srcRect/>
            <a:stretch/>
          </p:blipFill>
          <p:spPr>
            <a:xfrm>
              <a:off x="3807398" y="2714895"/>
              <a:ext cx="2154237" cy="2525712"/>
            </a:xfrm>
            <a:prstGeom prst="rect">
              <a:avLst/>
            </a:prstGeom>
            <a:noFill/>
            <a:ln>
              <a:noFill/>
            </a:ln>
          </p:spPr>
        </p:pic>
        <p:pic>
          <p:nvPicPr>
            <p:cNvPr id="348" name="Google Shape;348;p33"/>
            <p:cNvPicPr preferRelativeResize="0"/>
            <p:nvPr/>
          </p:nvPicPr>
          <p:blipFill rotWithShape="1">
            <a:blip r:embed="rId6">
              <a:alphaModFix/>
            </a:blip>
            <a:srcRect/>
            <a:stretch/>
          </p:blipFill>
          <p:spPr>
            <a:xfrm>
              <a:off x="9554409" y="2816495"/>
              <a:ext cx="2009775" cy="2424112"/>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4"/>
          <p:cNvSpPr txBox="1"/>
          <p:nvPr/>
        </p:nvSpPr>
        <p:spPr>
          <a:xfrm>
            <a:off x="876300" y="693519"/>
            <a:ext cx="10439400" cy="738623"/>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chemeClr val="dk1"/>
              </a:buClr>
              <a:buSzPts val="2800"/>
              <a:buFont typeface="Arial"/>
              <a:buNone/>
            </a:pPr>
            <a:r>
              <a:rPr lang="en-US" sz="2800" b="0" i="0" u="none">
                <a:solidFill>
                  <a:srgbClr val="525252"/>
                </a:solidFill>
                <a:latin typeface="Arial"/>
                <a:ea typeface="Arial"/>
                <a:cs typeface="Arial"/>
                <a:sym typeface="Arial"/>
              </a:rPr>
              <a:t>3. </a:t>
            </a:r>
            <a:r>
              <a:rPr lang="en-US" sz="2800" b="0" i="0" u="none">
                <a:solidFill>
                  <a:schemeClr val="dk1"/>
                </a:solidFill>
                <a:latin typeface="Arial"/>
                <a:ea typeface="Arial"/>
                <a:cs typeface="Arial"/>
                <a:sym typeface="Arial"/>
              </a:rPr>
              <a:t>When pressing key “C”, what will the character say?</a:t>
            </a:r>
            <a:endParaRPr lang="en-US" sz="2800"/>
          </a:p>
        </p:txBody>
      </p:sp>
      <p:grpSp>
        <p:nvGrpSpPr>
          <p:cNvPr id="356" name="Google Shape;356;p34"/>
          <p:cNvGrpSpPr/>
          <p:nvPr/>
        </p:nvGrpSpPr>
        <p:grpSpPr>
          <a:xfrm>
            <a:off x="1362075" y="5091112"/>
            <a:ext cx="9467850" cy="1323975"/>
            <a:chOff x="3169858" y="2441272"/>
            <a:chExt cx="4611553" cy="1820646"/>
          </a:xfrm>
        </p:grpSpPr>
        <p:sp>
          <p:nvSpPr>
            <p:cNvPr id="357" name="Google Shape;357;p34"/>
            <p:cNvSpPr txBox="1"/>
            <p:nvPr/>
          </p:nvSpPr>
          <p:spPr>
            <a:xfrm>
              <a:off x="3169858" y="2441272"/>
              <a:ext cx="1476099" cy="1015108"/>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A. a</a:t>
              </a:r>
              <a:r>
                <a:rPr lang="en-US" sz="2800" b="0" i="0" u="none">
                  <a:solidFill>
                    <a:srgbClr val="525252"/>
                  </a:solidFill>
                  <a:latin typeface="Arial"/>
                  <a:ea typeface="Arial"/>
                  <a:cs typeface="Arial"/>
                  <a:sym typeface="Arial"/>
                </a:rPr>
                <a:t> </a:t>
              </a:r>
              <a:endParaRPr/>
            </a:p>
          </p:txBody>
        </p:sp>
        <p:sp>
          <p:nvSpPr>
            <p:cNvPr id="358" name="Google Shape;358;p34"/>
            <p:cNvSpPr txBox="1"/>
            <p:nvPr/>
          </p:nvSpPr>
          <p:spPr>
            <a:xfrm>
              <a:off x="5648838" y="2441272"/>
              <a:ext cx="1629199" cy="1015108"/>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B. b</a:t>
              </a:r>
              <a:endParaRPr/>
            </a:p>
          </p:txBody>
        </p:sp>
        <p:sp>
          <p:nvSpPr>
            <p:cNvPr id="359" name="Google Shape;359;p34"/>
            <p:cNvSpPr txBox="1"/>
            <p:nvPr/>
          </p:nvSpPr>
          <p:spPr>
            <a:xfrm>
              <a:off x="3169858" y="3246809"/>
              <a:ext cx="2056023" cy="1015109"/>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C. c</a:t>
              </a:r>
              <a:endParaRPr/>
            </a:p>
          </p:txBody>
        </p:sp>
        <p:sp>
          <p:nvSpPr>
            <p:cNvPr id="360" name="Google Shape;360;p34"/>
            <p:cNvSpPr txBox="1"/>
            <p:nvPr/>
          </p:nvSpPr>
          <p:spPr>
            <a:xfrm>
              <a:off x="5669716" y="3246809"/>
              <a:ext cx="2111695" cy="1015109"/>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D. d</a:t>
              </a:r>
              <a:endParaRPr/>
            </a:p>
          </p:txBody>
        </p:sp>
      </p:grpSp>
      <p:pic>
        <p:nvPicPr>
          <p:cNvPr id="361" name="Google Shape;361;p34"/>
          <p:cNvPicPr preferRelativeResize="0"/>
          <p:nvPr/>
        </p:nvPicPr>
        <p:blipFill rotWithShape="1">
          <a:blip r:embed="rId3">
            <a:alphaModFix/>
          </a:blip>
          <a:srcRect/>
          <a:stretch/>
        </p:blipFill>
        <p:spPr>
          <a:xfrm>
            <a:off x="4525169" y="1432719"/>
            <a:ext cx="2116137" cy="3365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5"/>
          <p:cNvSpPr txBox="1"/>
          <p:nvPr/>
        </p:nvSpPr>
        <p:spPr>
          <a:xfrm>
            <a:off x="1055687" y="5151437"/>
            <a:ext cx="10080625" cy="1382712"/>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chemeClr val="dk1"/>
              </a:buClr>
              <a:buSzPts val="2800"/>
              <a:buFont typeface="Arial"/>
              <a:buNone/>
            </a:pPr>
            <a:endParaRPr/>
          </a:p>
        </p:txBody>
      </p:sp>
      <p:sp>
        <p:nvSpPr>
          <p:cNvPr id="367" name="Google Shape;367;p35"/>
          <p:cNvSpPr txBox="1"/>
          <p:nvPr/>
        </p:nvSpPr>
        <p:spPr>
          <a:xfrm>
            <a:off x="876300" y="370354"/>
            <a:ext cx="10439400" cy="1384954"/>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chemeClr val="dk1"/>
              </a:buClr>
              <a:buSzPts val="2800"/>
              <a:buFont typeface="Arial"/>
              <a:buNone/>
            </a:pPr>
            <a:r>
              <a:rPr lang="en-US" sz="2800" dirty="0">
                <a:solidFill>
                  <a:srgbClr val="525252"/>
                </a:solidFill>
              </a:rPr>
              <a:t>4</a:t>
            </a:r>
            <a:r>
              <a:rPr lang="en-US" sz="2800" b="0" i="0" u="none" dirty="0">
                <a:solidFill>
                  <a:srgbClr val="525252"/>
                </a:solidFill>
                <a:latin typeface="Arial"/>
                <a:ea typeface="Arial"/>
                <a:cs typeface="Arial"/>
                <a:sym typeface="Arial"/>
              </a:rPr>
              <a:t>. </a:t>
            </a:r>
            <a:r>
              <a:rPr lang="en-US" sz="2800" b="0" i="0" u="none">
                <a:solidFill>
                  <a:schemeClr val="dk1"/>
                </a:solidFill>
                <a:latin typeface="Arial"/>
                <a:ea typeface="Arial"/>
                <a:cs typeface="Arial"/>
                <a:sym typeface="Arial"/>
              </a:rPr>
              <a:t>Pressing ____ key </a:t>
            </a:r>
            <a:r>
              <a:rPr lang="en-US" sz="2800" b="0" i="0" u="none" dirty="0">
                <a:solidFill>
                  <a:schemeClr val="dk1"/>
                </a:solidFill>
                <a:latin typeface="Arial"/>
                <a:ea typeface="Arial"/>
                <a:cs typeface="Arial"/>
                <a:sym typeface="Arial"/>
              </a:rPr>
              <a:t>can realize the effect of “Stop all” running programs immediately.</a:t>
            </a:r>
            <a:endParaRPr lang="en-US" sz="2800" dirty="0"/>
          </a:p>
        </p:txBody>
      </p:sp>
      <p:pic>
        <p:nvPicPr>
          <p:cNvPr id="368" name="Google Shape;368;p35"/>
          <p:cNvPicPr preferRelativeResize="0"/>
          <p:nvPr/>
        </p:nvPicPr>
        <p:blipFill rotWithShape="1">
          <a:blip r:embed="rId3">
            <a:alphaModFix/>
          </a:blip>
          <a:srcRect/>
          <a:stretch/>
        </p:blipFill>
        <p:spPr>
          <a:xfrm>
            <a:off x="1516061" y="2249487"/>
            <a:ext cx="9159876" cy="3711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6"/>
          <p:cNvSpPr/>
          <p:nvPr/>
        </p:nvSpPr>
        <p:spPr>
          <a:xfrm>
            <a:off x="4008437" y="1741487"/>
            <a:ext cx="5773737" cy="2679700"/>
          </a:xfrm>
          <a:prstGeom prst="roundRect">
            <a:avLst>
              <a:gd name="adj" fmla="val 16667"/>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600"/>
              <a:buFont typeface="Arial"/>
              <a:buNone/>
            </a:pPr>
            <a:r>
              <a:rPr lang="en-US" sz="6600" b="1" i="0" u="none">
                <a:solidFill>
                  <a:srgbClr val="FFFFFF"/>
                </a:solidFill>
                <a:latin typeface="Arial"/>
                <a:ea typeface="Arial"/>
                <a:cs typeface="Arial"/>
                <a:sym typeface="Arial"/>
              </a:rPr>
              <a:t>Thank you!</a:t>
            </a:r>
            <a:endParaRPr b="1"/>
          </a:p>
        </p:txBody>
      </p:sp>
      <p:pic>
        <p:nvPicPr>
          <p:cNvPr id="374" name="Google Shape;374;p36"/>
          <p:cNvPicPr preferRelativeResize="0"/>
          <p:nvPr/>
        </p:nvPicPr>
        <p:blipFill rotWithShape="1">
          <a:blip r:embed="rId3">
            <a:alphaModFix/>
          </a:blip>
          <a:srcRect/>
          <a:stretch/>
        </p:blipFill>
        <p:spPr>
          <a:xfrm>
            <a:off x="1176337" y="2105025"/>
            <a:ext cx="3521075" cy="3521075"/>
          </a:xfrm>
          <a:prstGeom prst="rect">
            <a:avLst/>
          </a:prstGeom>
          <a:noFill/>
          <a:ln>
            <a:noFill/>
          </a:ln>
        </p:spPr>
      </p:pic>
      <p:pic>
        <p:nvPicPr>
          <p:cNvPr id="375" name="Google Shape;375;p36"/>
          <p:cNvPicPr preferRelativeResize="0"/>
          <p:nvPr/>
        </p:nvPicPr>
        <p:blipFill rotWithShape="1">
          <a:blip r:embed="rId4">
            <a:alphaModFix/>
          </a:blip>
          <a:srcRect/>
          <a:stretch/>
        </p:blipFill>
        <p:spPr>
          <a:xfrm>
            <a:off x="334962" y="276225"/>
            <a:ext cx="1282700" cy="64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0"/>
        <p:cNvGrpSpPr/>
        <p:nvPr/>
      </p:nvGrpSpPr>
      <p:grpSpPr>
        <a:xfrm>
          <a:off x="0" y="0"/>
          <a:ext cx="0" cy="0"/>
          <a:chOff x="0" y="0"/>
          <a:chExt cx="0" cy="0"/>
        </a:xfrm>
      </p:grpSpPr>
      <p:pic>
        <p:nvPicPr>
          <p:cNvPr id="2" name="Picture 2">
            <a:extLst>
              <a:ext uri="{FF2B5EF4-FFF2-40B4-BE49-F238E27FC236}">
                <a16:creationId xmlns:a16="http://schemas.microsoft.com/office/drawing/2014/main" id="{3A0AC4F0-5D2B-5441-8AB7-4339EE75C824}"/>
              </a:ext>
            </a:extLst>
          </p:cNvPr>
          <p:cNvPicPr>
            <a:picLocks noChangeAspect="1"/>
          </p:cNvPicPr>
          <p:nvPr/>
        </p:nvPicPr>
        <p:blipFill>
          <a:blip r:embed="rId3"/>
          <a:stretch>
            <a:fillRect/>
          </a:stretch>
        </p:blipFill>
        <p:spPr>
          <a:xfrm>
            <a:off x="1269862" y="74202"/>
            <a:ext cx="9652275" cy="67095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117" name="Google Shape;117;p4"/>
          <p:cNvGraphicFramePr/>
          <p:nvPr>
            <p:extLst>
              <p:ext uri="{D42A27DB-BD31-4B8C-83A1-F6EECF244321}">
                <p14:modId xmlns:p14="http://schemas.microsoft.com/office/powerpoint/2010/main" val="2736000252"/>
              </p:ext>
            </p:extLst>
          </p:nvPr>
        </p:nvGraphicFramePr>
        <p:xfrm>
          <a:off x="792162" y="1263650"/>
          <a:ext cx="10607650" cy="5075225"/>
        </p:xfrm>
        <a:graphic>
          <a:graphicData uri="http://schemas.openxmlformats.org/drawingml/2006/table">
            <a:tbl>
              <a:tblPr>
                <a:noFill/>
                <a:tableStyleId>{779F9831-16BB-467A-B80E-7FC5A4CD9135}</a:tableStyleId>
              </a:tblPr>
              <a:tblGrid>
                <a:gridCol w="5303825">
                  <a:extLst>
                    <a:ext uri="{9D8B030D-6E8A-4147-A177-3AD203B41FA5}">
                      <a16:colId xmlns:a16="http://schemas.microsoft.com/office/drawing/2014/main" val="20000"/>
                    </a:ext>
                  </a:extLst>
                </a:gridCol>
                <a:gridCol w="5303825">
                  <a:extLst>
                    <a:ext uri="{9D8B030D-6E8A-4147-A177-3AD203B41FA5}">
                      <a16:colId xmlns:a16="http://schemas.microsoft.com/office/drawing/2014/main" val="20001"/>
                    </a:ext>
                  </a:extLst>
                </a:gridCol>
              </a:tblGrid>
              <a:tr h="431800">
                <a:tc>
                  <a:txBody>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Program</a:t>
                      </a:r>
                      <a:endParaRPr/>
                    </a:p>
                  </a:txBody>
                  <a:tcPr marL="68575" marR="68575" marT="0" marB="0" anchor="ctr">
                    <a:solidFill>
                      <a:srgbClr val="2EBCFF"/>
                    </a:solidFill>
                  </a:tcPr>
                </a:tc>
                <a:tc>
                  <a:txBody>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Description</a:t>
                      </a:r>
                      <a:endParaRPr/>
                    </a:p>
                  </a:txBody>
                  <a:tcPr marL="68575" marR="68575" marT="0" marB="0" anchor="ctr">
                    <a:solidFill>
                      <a:srgbClr val="2EBCFF"/>
                    </a:solidFill>
                  </a:tcPr>
                </a:tc>
                <a:extLst>
                  <a:ext uri="{0D108BD9-81ED-4DB2-BD59-A6C34878D82A}">
                    <a16:rowId xmlns:a16="http://schemas.microsoft.com/office/drawing/2014/main" val="10000"/>
                  </a:ext>
                </a:extLst>
              </a:tr>
              <a:tr h="4643425">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2EBCFF"/>
                      </a:solidFill>
                      <a:prstDash val="solid"/>
                      <a:round/>
                      <a:headEnd type="none" w="sm" len="sm"/>
                      <a:tailEnd type="none" w="sm" len="sm"/>
                    </a:lnB>
                    <a:solidFill>
                      <a:schemeClr val="lt1"/>
                    </a:solidFill>
                  </a:tcPr>
                </a:tc>
                <a:tc>
                  <a:txBody>
                    <a:bodyPr/>
                    <a:lstStyle/>
                    <a:p>
                      <a:pPr rtl="0"/>
                      <a:r>
                        <a:rPr lang="en-US" sz="1800" b="0" i="0" u="none" strike="noStrike">
                          <a:solidFill>
                            <a:srgbClr val="000000"/>
                          </a:solidFill>
                          <a:effectLst/>
                          <a:latin typeface="Arial" panose="020B0604020202020204" pitchFamily="34" charset="0"/>
                        </a:rPr>
                        <a:t>Click the green flag, the sprite appears on the stage area; When the mouse pointer touches the character, it disappears.</a:t>
                      </a:r>
                      <a:endParaRPr lang="en-US" sz="2400" b="0">
                        <a:effectLst/>
                      </a:endParaRPr>
                    </a:p>
                    <a:p>
                      <a:br>
                        <a:rPr lang="en-US" sz="2400"/>
                      </a:br>
                      <a:endParaRPr lang="en-US" sz="2400"/>
                    </a:p>
                    <a:p>
                      <a:endParaRPr lang="en-US" sz="2400">
                        <a:solidFill>
                          <a:schemeClr val="dk1"/>
                        </a:solidFill>
                        <a:latin typeface="Arial"/>
                        <a:ea typeface="Arial"/>
                        <a:cs typeface="Arial"/>
                        <a:sym typeface="Arial"/>
                      </a:endParaRPr>
                    </a:p>
                    <a:p>
                      <a:endParaRPr lang="en-US" sz="2400">
                        <a:solidFill>
                          <a:schemeClr val="dk1"/>
                        </a:solidFill>
                        <a:latin typeface="Arial"/>
                        <a:ea typeface="Arial"/>
                        <a:cs typeface="Arial"/>
                        <a:sym typeface="Arial"/>
                      </a:endParaRPr>
                    </a:p>
                    <a:p>
                      <a:endParaRPr lang="en-US" sz="2400">
                        <a:solidFill>
                          <a:schemeClr val="dk1"/>
                        </a:solidFill>
                        <a:latin typeface="Arial"/>
                        <a:ea typeface="Arial"/>
                        <a:cs typeface="Arial"/>
                        <a:sym typeface="Arial"/>
                      </a:endParaRPr>
                    </a:p>
                    <a:p>
                      <a:endParaRPr lang="en-US" sz="2400">
                        <a:solidFill>
                          <a:schemeClr val="dk1"/>
                        </a:solidFill>
                        <a:latin typeface="Arial"/>
                        <a:ea typeface="Arial"/>
                        <a:cs typeface="Arial"/>
                        <a:sym typeface="Arial"/>
                      </a:endParaRPr>
                    </a:p>
                    <a:p>
                      <a:endParaRPr lang="en-US" sz="2400">
                        <a:solidFill>
                          <a:schemeClr val="dk1"/>
                        </a:solidFill>
                        <a:latin typeface="Arial"/>
                        <a:ea typeface="Arial"/>
                        <a:cs typeface="Arial"/>
                        <a:sym typeface="Arial"/>
                      </a:endParaRPr>
                    </a:p>
                    <a:p>
                      <a:endParaRPr lang="en-US" sz="2400">
                        <a:solidFill>
                          <a:schemeClr val="dk1"/>
                        </a:solidFill>
                        <a:latin typeface="Arial"/>
                        <a:ea typeface="Arial"/>
                        <a:cs typeface="Arial"/>
                        <a:sym typeface="Arial"/>
                      </a:endParaRPr>
                    </a:p>
                    <a:p>
                      <a:endParaRPr lang="en-US" sz="2400">
                        <a:solidFill>
                          <a:schemeClr val="dk1"/>
                        </a:solidFill>
                        <a:latin typeface="Arial"/>
                        <a:ea typeface="Arial"/>
                        <a:cs typeface="Arial"/>
                        <a:sym typeface="Arial"/>
                      </a:endParaRPr>
                    </a:p>
                    <a:p>
                      <a:endParaRPr sz="1800">
                        <a:solidFill>
                          <a:schemeClr val="dk1"/>
                        </a:solidFill>
                        <a:latin typeface="Arial"/>
                        <a:ea typeface="Arial"/>
                        <a:cs typeface="Arial"/>
                        <a:sym typeface="Arial"/>
                      </a:endParaRPr>
                    </a:p>
                  </a:txBody>
                  <a:tcPr marL="68575" marR="68575" marT="0" marB="0" anchor="ctr">
                    <a:lnB w="12700" cap="flat" cmpd="sng">
                      <a:solidFill>
                        <a:srgbClr val="2EBCF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118" name="Google Shape;118;p4"/>
          <p:cNvSpPr txBox="1"/>
          <p:nvPr/>
        </p:nvSpPr>
        <p:spPr>
          <a:xfrm>
            <a:off x="838200" y="569900"/>
            <a:ext cx="18063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B0F0"/>
              </a:buClr>
              <a:buSzPts val="3600"/>
              <a:buFont typeface="Arial"/>
              <a:buNone/>
            </a:pPr>
            <a:r>
              <a:rPr lang="en-US" sz="3600" b="1" i="0" u="none">
                <a:solidFill>
                  <a:srgbClr val="00B0F0"/>
                </a:solidFill>
                <a:latin typeface="Arial"/>
                <a:ea typeface="Arial"/>
                <a:cs typeface="Arial"/>
                <a:sym typeface="Arial"/>
              </a:rPr>
              <a:t>Review</a:t>
            </a:r>
            <a:endParaRPr/>
          </a:p>
        </p:txBody>
      </p:sp>
      <p:pic>
        <p:nvPicPr>
          <p:cNvPr id="119" name="Google Shape;119;p4"/>
          <p:cNvPicPr preferRelativeResize="0"/>
          <p:nvPr/>
        </p:nvPicPr>
        <p:blipFill rotWithShape="1">
          <a:blip r:embed="rId3">
            <a:alphaModFix/>
          </a:blip>
          <a:srcRect/>
          <a:stretch/>
        </p:blipFill>
        <p:spPr>
          <a:xfrm>
            <a:off x="6672262" y="2916226"/>
            <a:ext cx="4138613" cy="3422649"/>
          </a:xfrm>
          <a:prstGeom prst="rect">
            <a:avLst/>
          </a:prstGeom>
          <a:noFill/>
          <a:ln>
            <a:noFill/>
          </a:ln>
        </p:spPr>
      </p:pic>
      <p:pic>
        <p:nvPicPr>
          <p:cNvPr id="120" name="Google Shape;120;p4"/>
          <p:cNvPicPr preferRelativeResize="0"/>
          <p:nvPr/>
        </p:nvPicPr>
        <p:blipFill rotWithShape="1">
          <a:blip r:embed="rId4">
            <a:alphaModFix/>
          </a:blip>
          <a:srcRect/>
          <a:stretch/>
        </p:blipFill>
        <p:spPr>
          <a:xfrm>
            <a:off x="1176337" y="2282825"/>
            <a:ext cx="4262437" cy="31765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1"/>
        <p:cNvGrpSpPr/>
        <p:nvPr/>
      </p:nvGrpSpPr>
      <p:grpSpPr>
        <a:xfrm>
          <a:off x="0" y="0"/>
          <a:ext cx="0" cy="0"/>
          <a:chOff x="0" y="0"/>
          <a:chExt cx="0" cy="0"/>
        </a:xfrm>
      </p:grpSpPr>
      <p:pic>
        <p:nvPicPr>
          <p:cNvPr id="292" name="Google Shape;292;p26"/>
          <p:cNvPicPr preferRelativeResize="0"/>
          <p:nvPr/>
        </p:nvPicPr>
        <p:blipFill rotWithShape="1">
          <a:blip r:embed="rId3">
            <a:alphaModFix/>
          </a:blip>
          <a:srcRect/>
          <a:stretch/>
        </p:blipFill>
        <p:spPr>
          <a:xfrm>
            <a:off x="1541462" y="0"/>
            <a:ext cx="9109075"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p:nvPr/>
        </p:nvSpPr>
        <p:spPr>
          <a:xfrm>
            <a:off x="1416050" y="1154112"/>
            <a:ext cx="9359900" cy="4524275"/>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525252"/>
              </a:buClr>
              <a:buSzPts val="3600"/>
              <a:buFont typeface="Arial"/>
              <a:buNone/>
            </a:pPr>
            <a:r>
              <a:rPr lang="en-US" sz="3600" b="1" i="0" u="none">
                <a:solidFill>
                  <a:srgbClr val="525252"/>
                </a:solidFill>
                <a:latin typeface="Arial"/>
                <a:ea typeface="Arial"/>
                <a:cs typeface="Arial"/>
                <a:sym typeface="Arial"/>
              </a:rPr>
              <a:t>Example Program – A Running </a:t>
            </a:r>
            <a:r>
              <a:rPr lang="en-US" sz="3600" b="1">
                <a:solidFill>
                  <a:srgbClr val="525252"/>
                </a:solidFill>
              </a:rPr>
              <a:t>Moth</a:t>
            </a:r>
            <a:endParaRPr/>
          </a:p>
          <a:p>
            <a:pPr marR="0" lvl="1" algn="l" rtl="0">
              <a:lnSpc>
                <a:spcPct val="150000"/>
              </a:lnSpc>
              <a:spcBef>
                <a:spcPts val="0"/>
              </a:spcBef>
              <a:spcAft>
                <a:spcPts val="0"/>
              </a:spcAft>
              <a:buClr>
                <a:schemeClr val="dk1"/>
              </a:buClr>
              <a:buSzPts val="2400"/>
            </a:pPr>
            <a:r>
              <a:rPr lang="en-US" sz="2400" b="0" i="0" u="none" strike="noStrike" cap="none">
                <a:solidFill>
                  <a:schemeClr val="dk1"/>
                </a:solidFill>
                <a:latin typeface="Arial"/>
                <a:ea typeface="Arial"/>
                <a:cs typeface="Arial"/>
                <a:sym typeface="Arial"/>
              </a:rPr>
              <a:t>Play the </a:t>
            </a:r>
            <a:r>
              <a:rPr lang="en-US" sz="2400" b="1" i="0" u="none" strike="noStrike" cap="none">
                <a:solidFill>
                  <a:schemeClr val="dk1"/>
                </a:solidFill>
                <a:latin typeface="Arial"/>
                <a:ea typeface="Arial"/>
                <a:cs typeface="Arial"/>
                <a:sym typeface="Arial"/>
              </a:rPr>
              <a:t>A Running </a:t>
            </a:r>
            <a:r>
              <a:rPr lang="en-US" sz="2400" i="0" u="none" strike="noStrike" cap="none">
                <a:solidFill>
                  <a:schemeClr val="dk1"/>
                </a:solidFill>
                <a:latin typeface="Arial"/>
                <a:ea typeface="Arial"/>
                <a:cs typeface="Arial"/>
                <a:sym typeface="Arial"/>
              </a:rPr>
              <a:t>Moth game</a:t>
            </a:r>
            <a:r>
              <a:rPr lang="en-US" sz="2400" b="0" i="0" u="none" strike="noStrike" cap="none">
                <a:solidFill>
                  <a:schemeClr val="dk1"/>
                </a:solidFill>
                <a:latin typeface="Arial"/>
                <a:ea typeface="Arial"/>
                <a:cs typeface="Arial"/>
                <a:sym typeface="Arial"/>
              </a:rPr>
              <a:t> and explore the program. </a:t>
            </a:r>
          </a:p>
          <a:p>
            <a:pPr marR="0" lvl="1" algn="l" rtl="0">
              <a:lnSpc>
                <a:spcPct val="150000"/>
              </a:lnSpc>
              <a:spcBef>
                <a:spcPts val="0"/>
              </a:spcBef>
              <a:spcAft>
                <a:spcPts val="0"/>
              </a:spcAft>
              <a:buClr>
                <a:schemeClr val="dk1"/>
              </a:buClr>
              <a:buSzPts val="2400"/>
            </a:pPr>
            <a:r>
              <a:rPr lang="en-US" sz="2400" b="0" i="0" u="none" strike="noStrike" cap="none">
                <a:solidFill>
                  <a:schemeClr val="dk1"/>
                </a:solidFill>
                <a:latin typeface="Arial"/>
                <a:ea typeface="Arial"/>
                <a:cs typeface="Arial"/>
                <a:sym typeface="Arial"/>
              </a:rPr>
              <a:t>Control the moth and run away from the bat so that it is not eaten. Use the arrow keys on the keyboard to control the movement of the moth. If the moth touches the bat, it will fall down from the air and the game will be over.</a:t>
            </a:r>
          </a:p>
          <a:p>
            <a:pPr marR="0" lvl="1" algn="l" rtl="0">
              <a:lnSpc>
                <a:spcPct val="150000"/>
              </a:lnSpc>
              <a:spcBef>
                <a:spcPts val="0"/>
              </a:spcBef>
              <a:spcAft>
                <a:spcPts val="0"/>
              </a:spcAft>
              <a:buClr>
                <a:schemeClr val="dk1"/>
              </a:buClr>
              <a:buSzPts val="2400"/>
            </a:pPr>
            <a:r>
              <a:rPr lang="en-US" sz="2400" b="1">
                <a:solidFill>
                  <a:schemeClr val="dk1"/>
                </a:solidFill>
              </a:rPr>
              <a:t>How long can you stay alive?</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p:nvPr/>
        </p:nvSpPr>
        <p:spPr>
          <a:xfrm>
            <a:off x="4008437" y="1741487"/>
            <a:ext cx="5773737" cy="2679700"/>
          </a:xfrm>
          <a:prstGeom prst="roundRect">
            <a:avLst>
              <a:gd name="adj" fmla="val 16667"/>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600"/>
              <a:buFont typeface="Arial"/>
              <a:buNone/>
            </a:pPr>
            <a:r>
              <a:rPr lang="en-US" sz="6600" b="1" i="0" u="none">
                <a:solidFill>
                  <a:srgbClr val="FFFFFF"/>
                </a:solidFill>
                <a:latin typeface="Arial"/>
                <a:ea typeface="Arial"/>
                <a:cs typeface="Arial"/>
                <a:sym typeface="Arial"/>
              </a:rPr>
              <a:t>Hands On</a:t>
            </a:r>
            <a:endParaRPr b="1"/>
          </a:p>
        </p:txBody>
      </p:sp>
      <p:pic>
        <p:nvPicPr>
          <p:cNvPr id="144" name="Google Shape;144;p8"/>
          <p:cNvPicPr preferRelativeResize="0"/>
          <p:nvPr/>
        </p:nvPicPr>
        <p:blipFill rotWithShape="1">
          <a:blip r:embed="rId3">
            <a:alphaModFix/>
          </a:blip>
          <a:srcRect/>
          <a:stretch/>
        </p:blipFill>
        <p:spPr>
          <a:xfrm>
            <a:off x="1176337" y="2105025"/>
            <a:ext cx="3521075" cy="3521075"/>
          </a:xfrm>
          <a:prstGeom prst="rect">
            <a:avLst/>
          </a:prstGeom>
          <a:noFill/>
          <a:ln>
            <a:noFill/>
          </a:ln>
        </p:spPr>
      </p:pic>
      <p:pic>
        <p:nvPicPr>
          <p:cNvPr id="145" name="Google Shape;145;p8"/>
          <p:cNvPicPr preferRelativeResize="0"/>
          <p:nvPr/>
        </p:nvPicPr>
        <p:blipFill rotWithShape="1">
          <a:blip r:embed="rId4">
            <a:alphaModFix/>
          </a:blip>
          <a:srcRect/>
          <a:stretch/>
        </p:blipFill>
        <p:spPr>
          <a:xfrm>
            <a:off x="334962" y="276225"/>
            <a:ext cx="1282700" cy="64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p:nvPr/>
        </p:nvSpPr>
        <p:spPr>
          <a:xfrm>
            <a:off x="2925762" y="2459524"/>
            <a:ext cx="6340475" cy="193895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2EBCFF"/>
              </a:buClr>
              <a:buSzPts val="6000"/>
              <a:buFont typeface="Arial"/>
              <a:buNone/>
            </a:pPr>
            <a:r>
              <a:rPr lang="en-US" sz="6000" b="1" i="0" u="none">
                <a:solidFill>
                  <a:srgbClr val="2EBCFF"/>
                </a:solidFill>
                <a:latin typeface="Arial"/>
                <a:ea typeface="Arial"/>
                <a:cs typeface="Arial"/>
                <a:sym typeface="Arial"/>
              </a:rPr>
              <a:t>Conditional Statements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p:nvPr/>
        </p:nvSpPr>
        <p:spPr>
          <a:xfrm>
            <a:off x="1416050" y="1444625"/>
            <a:ext cx="9359900" cy="39087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This lesson will the following conditional statements instead of Event blocks:</a:t>
            </a:r>
          </a:p>
          <a:p>
            <a:pPr marL="457200" marR="0" lvl="0" indent="-457200" algn="l" rtl="0">
              <a:lnSpc>
                <a:spcPct val="100000"/>
              </a:lnSpc>
              <a:spcBef>
                <a:spcPts val="0"/>
              </a:spcBef>
              <a:spcAft>
                <a:spcPts val="0"/>
              </a:spcAft>
              <a:buClr>
                <a:schemeClr val="dk1"/>
              </a:buClr>
              <a:buSzPts val="2800"/>
              <a:buFont typeface="+mj-lt"/>
              <a:buAutoNum type="arabicPeriod"/>
            </a:pPr>
            <a:r>
              <a:rPr lang="en-US" sz="2400" b="1" i="0" u="none">
                <a:solidFill>
                  <a:schemeClr val="dk1"/>
                </a:solidFill>
                <a:latin typeface="Arial"/>
                <a:ea typeface="Arial"/>
                <a:cs typeface="Arial"/>
                <a:sym typeface="Arial"/>
              </a:rPr>
              <a:t>IF</a:t>
            </a:r>
            <a:r>
              <a:rPr lang="en-US" sz="2400" b="0" i="0" u="none">
                <a:solidFill>
                  <a:schemeClr val="dk1"/>
                </a:solidFill>
                <a:latin typeface="Arial"/>
                <a:ea typeface="Arial"/>
                <a:cs typeface="Arial"/>
                <a:sym typeface="Arial"/>
              </a:rPr>
              <a:t> the ↑ up arrow key is pressed, </a:t>
            </a:r>
            <a:r>
              <a:rPr lang="en-US" sz="2400" b="1" i="0" u="none">
                <a:solidFill>
                  <a:schemeClr val="dk1"/>
                </a:solidFill>
                <a:latin typeface="Arial"/>
                <a:ea typeface="Arial"/>
                <a:cs typeface="Arial"/>
                <a:sym typeface="Arial"/>
              </a:rPr>
              <a:t>THEN</a:t>
            </a:r>
            <a:r>
              <a:rPr lang="en-US" sz="2400" b="0" i="0" u="none">
                <a:solidFill>
                  <a:schemeClr val="dk1"/>
                </a:solidFill>
                <a:latin typeface="Arial"/>
                <a:ea typeface="Arial"/>
                <a:cs typeface="Arial"/>
                <a:sym typeface="Arial"/>
              </a:rPr>
              <a:t> the sprite moves up.</a:t>
            </a:r>
          </a:p>
          <a:p>
            <a:pPr marL="457200" marR="0" lvl="0" indent="-457200" algn="l" rtl="0">
              <a:lnSpc>
                <a:spcPct val="100000"/>
              </a:lnSpc>
              <a:spcBef>
                <a:spcPts val="0"/>
              </a:spcBef>
              <a:spcAft>
                <a:spcPts val="0"/>
              </a:spcAft>
              <a:buClr>
                <a:schemeClr val="dk1"/>
              </a:buClr>
              <a:buSzPts val="2800"/>
              <a:buFont typeface="+mj-lt"/>
              <a:buAutoNum type="arabicPeriod"/>
            </a:pPr>
            <a:r>
              <a:rPr lang="en-US" sz="2400" b="1" i="0" u="none">
                <a:solidFill>
                  <a:schemeClr val="dk1"/>
                </a:solidFill>
                <a:latin typeface="Arial"/>
                <a:ea typeface="Arial"/>
                <a:cs typeface="Arial"/>
                <a:sym typeface="Arial"/>
              </a:rPr>
              <a:t>IF</a:t>
            </a:r>
            <a:r>
              <a:rPr lang="en-US" sz="2400" b="0" i="0" u="none">
                <a:solidFill>
                  <a:schemeClr val="dk1"/>
                </a:solidFill>
                <a:latin typeface="Arial"/>
                <a:ea typeface="Arial"/>
                <a:cs typeface="Arial"/>
                <a:sym typeface="Arial"/>
              </a:rPr>
              <a:t> the ↓ down arrow key is pressed, </a:t>
            </a:r>
            <a:r>
              <a:rPr lang="en-US" sz="2400" b="1" i="0" u="none">
                <a:solidFill>
                  <a:schemeClr val="dk1"/>
                </a:solidFill>
                <a:latin typeface="Arial"/>
                <a:ea typeface="Arial"/>
                <a:cs typeface="Arial"/>
                <a:sym typeface="Arial"/>
              </a:rPr>
              <a:t>THEN</a:t>
            </a:r>
            <a:r>
              <a:rPr lang="en-US" sz="2400" b="0" i="0" u="none">
                <a:solidFill>
                  <a:schemeClr val="dk1"/>
                </a:solidFill>
                <a:latin typeface="Arial"/>
                <a:ea typeface="Arial"/>
                <a:cs typeface="Arial"/>
                <a:sym typeface="Arial"/>
              </a:rPr>
              <a:t> the sprite moves down.</a:t>
            </a:r>
          </a:p>
          <a:p>
            <a:pPr marL="457200" marR="0" lvl="0" indent="-457200" algn="l" rtl="0">
              <a:lnSpc>
                <a:spcPct val="100000"/>
              </a:lnSpc>
              <a:spcBef>
                <a:spcPts val="0"/>
              </a:spcBef>
              <a:spcAft>
                <a:spcPts val="0"/>
              </a:spcAft>
              <a:buClr>
                <a:schemeClr val="dk1"/>
              </a:buClr>
              <a:buSzPts val="2800"/>
              <a:buFont typeface="+mj-lt"/>
              <a:buAutoNum type="arabicPeriod"/>
            </a:pPr>
            <a:r>
              <a:rPr lang="en-US" sz="2400" b="1" i="0" u="none">
                <a:solidFill>
                  <a:schemeClr val="dk1"/>
                </a:solidFill>
                <a:latin typeface="Arial"/>
                <a:ea typeface="Arial"/>
                <a:cs typeface="Arial"/>
                <a:sym typeface="Arial"/>
              </a:rPr>
              <a:t>IF</a:t>
            </a:r>
            <a:r>
              <a:rPr lang="en-US" sz="2400" b="0" i="0" u="none">
                <a:solidFill>
                  <a:schemeClr val="dk1"/>
                </a:solidFill>
                <a:latin typeface="Arial"/>
                <a:ea typeface="Arial"/>
                <a:cs typeface="Arial"/>
                <a:sym typeface="Arial"/>
              </a:rPr>
              <a:t> the ← left arrow key is pressed, </a:t>
            </a:r>
            <a:r>
              <a:rPr lang="en-US" sz="2400" b="1" i="0" u="none">
                <a:solidFill>
                  <a:schemeClr val="dk1"/>
                </a:solidFill>
                <a:latin typeface="Arial"/>
                <a:ea typeface="Arial"/>
                <a:cs typeface="Arial"/>
                <a:sym typeface="Arial"/>
              </a:rPr>
              <a:t>THEN</a:t>
            </a:r>
            <a:r>
              <a:rPr lang="en-US" sz="2400" b="0" i="0" u="none">
                <a:solidFill>
                  <a:schemeClr val="dk1"/>
                </a:solidFill>
                <a:latin typeface="Arial"/>
                <a:ea typeface="Arial"/>
                <a:cs typeface="Arial"/>
                <a:sym typeface="Arial"/>
              </a:rPr>
              <a:t> the sprite moves left.</a:t>
            </a:r>
          </a:p>
          <a:p>
            <a:pPr marL="457200" marR="0" lvl="0" indent="-457200" algn="l" rtl="0">
              <a:lnSpc>
                <a:spcPct val="100000"/>
              </a:lnSpc>
              <a:spcBef>
                <a:spcPts val="0"/>
              </a:spcBef>
              <a:spcAft>
                <a:spcPts val="0"/>
              </a:spcAft>
              <a:buClr>
                <a:schemeClr val="dk1"/>
              </a:buClr>
              <a:buSzPts val="2800"/>
              <a:buFont typeface="+mj-lt"/>
              <a:buAutoNum type="arabicPeriod"/>
            </a:pPr>
            <a:r>
              <a:rPr lang="en-US" sz="2400" b="1" i="0" u="none">
                <a:solidFill>
                  <a:schemeClr val="dk1"/>
                </a:solidFill>
                <a:latin typeface="Arial"/>
                <a:ea typeface="Arial"/>
                <a:cs typeface="Arial"/>
                <a:sym typeface="Arial"/>
              </a:rPr>
              <a:t>IF</a:t>
            </a:r>
            <a:r>
              <a:rPr lang="en-US" sz="2400" b="0" i="0" u="none">
                <a:solidFill>
                  <a:schemeClr val="dk1"/>
                </a:solidFill>
                <a:latin typeface="Arial"/>
                <a:ea typeface="Arial"/>
                <a:cs typeface="Arial"/>
                <a:sym typeface="Arial"/>
              </a:rPr>
              <a:t> the→ right arrow key is pressed, </a:t>
            </a:r>
            <a:r>
              <a:rPr lang="en-US" sz="2400" b="1" i="0" u="none">
                <a:solidFill>
                  <a:schemeClr val="dk1"/>
                </a:solidFill>
                <a:latin typeface="Arial"/>
                <a:ea typeface="Arial"/>
                <a:cs typeface="Arial"/>
                <a:sym typeface="Arial"/>
              </a:rPr>
              <a:t>THEN</a:t>
            </a:r>
            <a:r>
              <a:rPr lang="en-US" sz="2400" b="0" i="0" u="none">
                <a:solidFill>
                  <a:schemeClr val="dk1"/>
                </a:solidFill>
                <a:latin typeface="Arial"/>
                <a:ea typeface="Arial"/>
                <a:cs typeface="Arial"/>
                <a:sym typeface="Arial"/>
              </a:rPr>
              <a:t> the sprite moves right.</a:t>
            </a:r>
          </a:p>
          <a:p>
            <a:pPr marL="457200" marR="0" lvl="0" indent="-457200" algn="l" rtl="0">
              <a:lnSpc>
                <a:spcPct val="100000"/>
              </a:lnSpc>
              <a:spcBef>
                <a:spcPts val="0"/>
              </a:spcBef>
              <a:spcAft>
                <a:spcPts val="0"/>
              </a:spcAft>
              <a:buClr>
                <a:schemeClr val="dk1"/>
              </a:buClr>
              <a:buSzPts val="2800"/>
              <a:buFont typeface="+mj-lt"/>
              <a:buAutoNum type="arabicPeriod"/>
            </a:pPr>
            <a:r>
              <a:rPr lang="en-US" sz="2400" b="1" i="0" u="none">
                <a:solidFill>
                  <a:schemeClr val="dk1"/>
                </a:solidFill>
                <a:latin typeface="Arial"/>
                <a:ea typeface="Arial"/>
                <a:cs typeface="Arial"/>
                <a:sym typeface="Arial"/>
              </a:rPr>
              <a:t>IF</a:t>
            </a:r>
            <a:r>
              <a:rPr lang="en-US" sz="2400" b="0" i="0" u="none">
                <a:solidFill>
                  <a:schemeClr val="dk1"/>
                </a:solidFill>
                <a:latin typeface="Arial"/>
                <a:ea typeface="Arial"/>
                <a:cs typeface="Arial"/>
                <a:sym typeface="Arial"/>
              </a:rPr>
              <a:t> the Panda touches the opponent, </a:t>
            </a:r>
            <a:r>
              <a:rPr lang="en-US" sz="2400" b="1" i="0" u="none">
                <a:solidFill>
                  <a:schemeClr val="dk1"/>
                </a:solidFill>
                <a:latin typeface="Arial"/>
                <a:ea typeface="Arial"/>
                <a:cs typeface="Arial"/>
                <a:sym typeface="Arial"/>
              </a:rPr>
              <a:t>THEN</a:t>
            </a:r>
            <a:r>
              <a:rPr lang="en-US" sz="2400" b="0" i="0" u="none">
                <a:solidFill>
                  <a:schemeClr val="dk1"/>
                </a:solidFill>
                <a:latin typeface="Arial"/>
                <a:ea typeface="Arial"/>
                <a:cs typeface="Arial"/>
                <a:sym typeface="Arial"/>
              </a:rPr>
              <a:t> the game is over / stop all scripts.</a:t>
            </a:r>
            <a:endParaRPr/>
          </a:p>
        </p:txBody>
      </p:sp>
    </p:spTree>
  </p:cSld>
  <p:clrMapOvr>
    <a:masterClrMapping/>
  </p:clrMapOvr>
</p:sld>
</file>

<file path=ppt/theme/theme1.xml><?xml version="1.0" encoding="utf-8"?>
<a:theme xmlns:a="http://schemas.openxmlformats.org/drawingml/2006/main" name="2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4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5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7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9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1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3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6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5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6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8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0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2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4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3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647</Words>
  <Application>Microsoft Office PowerPoint</Application>
  <PresentationFormat>宽屏</PresentationFormat>
  <Paragraphs>106</Paragraphs>
  <Slides>27</Slides>
  <Notes>27</Notes>
  <HiddenSlides>0</HiddenSlides>
  <MMClips>0</MMClips>
  <ScaleCrop>false</ScaleCrop>
  <HeadingPairs>
    <vt:vector size="6" baseType="variant">
      <vt:variant>
        <vt:lpstr>已用的字体</vt:lpstr>
      </vt:variant>
      <vt:variant>
        <vt:i4>1</vt:i4>
      </vt:variant>
      <vt:variant>
        <vt:lpstr>主题</vt:lpstr>
      </vt:variant>
      <vt:variant>
        <vt:i4>16</vt:i4>
      </vt:variant>
      <vt:variant>
        <vt:lpstr>幻灯片标题</vt:lpstr>
      </vt:variant>
      <vt:variant>
        <vt:i4>27</vt:i4>
      </vt:variant>
    </vt:vector>
  </HeadingPairs>
  <TitlesOfParts>
    <vt:vector size="44" baseType="lpstr">
      <vt:lpstr>Arial</vt:lpstr>
      <vt:lpstr>2_Office 主题​​</vt:lpstr>
      <vt:lpstr>1_Office 主题​​</vt:lpstr>
      <vt:lpstr>15_Office 主题​​</vt:lpstr>
      <vt:lpstr>6_Office 主题​​</vt:lpstr>
      <vt:lpstr>8_Office 主题​​</vt:lpstr>
      <vt:lpstr>10_Office 主题​​</vt:lpstr>
      <vt:lpstr>12_Office 主题​​</vt:lpstr>
      <vt:lpstr>14_Office 主题​​</vt:lpstr>
      <vt:lpstr>3_Office 主题​​</vt:lpstr>
      <vt:lpstr>4_Office 主题​​</vt:lpstr>
      <vt:lpstr>5_Office 主题​​</vt:lpstr>
      <vt:lpstr>7_Office 主题​​</vt:lpstr>
      <vt:lpstr>9_Office 主题​​</vt:lpstr>
      <vt:lpstr>11_Office 主题​​</vt:lpstr>
      <vt:lpstr>13_Office 主题​​</vt:lpstr>
      <vt:lpstr>16_Office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Makeblock</dc:creator>
  <cp:lastModifiedBy>Administrator</cp:lastModifiedBy>
  <cp:revision>4</cp:revision>
  <dcterms:created xsi:type="dcterms:W3CDTF">2019-08-16T02:42:00Z</dcterms:created>
  <dcterms:modified xsi:type="dcterms:W3CDTF">2020-04-22T03:17:35Z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