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5" r:id="rId21"/>
    <p:sldId id="264" r:id="rId22"/>
  </p:sldIdLst>
  <p:sldSz cx="9144000" cy="5143500" type="screen16x9"/>
  <p:notesSz cx="6858000" cy="9144000"/>
  <p:defaultTextStyle>
    <a:lvl1pPr marL="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100" d="100"/>
          <a:sy n="100" d="100"/>
        </p:scale>
        <p:origin x="83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tr-TR" sz="1200"/>
            </a:lvl1pPr>
            <a:extLst/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tr-TR" sz="1200"/>
            </a:lvl1pPr>
            <a:extLst/>
          </a:lstStyle>
          <a:p>
            <a:fld id="{A8ADFD5B-A66C-449C-B6E8-FB716D07777D}" type="datetimeFigureOut">
              <a:pPr/>
              <a:t>4.12.2021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tr-TR" sz="1200"/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tr-TR" sz="1200"/>
            </a:lvl1pPr>
            <a:extLst/>
          </a:lstStyle>
          <a:p>
            <a:fld id="{CA5D3BF3-D352-46FC-8343-31F56E6730EA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33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601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3" name="Google Shape;470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4" name="Google Shape;470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tr-T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tr-TR"/>
              <a:t>Asıl alt başlık stilini düzenlemek için tıklatın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tr-T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tr-TR">
                <a:solidFill>
                  <a:srgbClr val="FFFFFF"/>
                </a:solidFill>
              </a:rPr>
              <a:pPr algn="ctr"/>
              <a:t>4.12.2021</a:t>
            </a:fld>
            <a:endParaRPr kumimoji="0" lang="tr-T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tr-T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tr-T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tr-T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tr-TR">
                <a:solidFill>
                  <a:schemeClr val="tx2"/>
                </a:solidFill>
              </a:rPr>
              <a:pPr/>
              <a:t>‹#›</a:t>
            </a:fld>
            <a:endParaRPr kumimoji="0" lang="tr-T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tr-TR" cap="all" baseline="0"/>
            </a:lvl1pPr>
            <a:extLst/>
          </a:lstStyle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zel Yerleş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pPr/>
              <a:t>4.12.2021</a:t>
            </a:fld>
            <a:endParaRPr kumimoji="0" lang="tr-T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tr-T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tr-T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tr-T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tr-T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pPr/>
              <a:t>4.12.2021</a:t>
            </a:fld>
            <a:endParaRPr kumimoji="0"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tr-T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tr-TR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tr-T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4.12.2021</a:t>
            </a:fld>
            <a:endParaRPr kumimoji="0"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tr-TR"/>
            </a:lvl1pPr>
            <a:extLst/>
          </a:lstStyle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4.12.2021</a:t>
            </a:fld>
            <a:endParaRPr kumimoji="0"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tr-T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tr-T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pPr/>
              <a:t>4.12.2021</a:t>
            </a:fld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tr-TR">
                <a:solidFill>
                  <a:srgbClr val="FFFFFF"/>
                </a:solidFill>
              </a:rPr>
              <a:pPr/>
              <a:t>‹#›</a:t>
            </a:fld>
            <a:endParaRPr kumimoji="0" lang="tr-T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pPr/>
              <a:t>4.12.2021</a:t>
            </a:fld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tr-T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tr-TR">
                <a:solidFill>
                  <a:schemeClr val="tx2"/>
                </a:solidFill>
              </a:rPr>
              <a:pPr/>
              <a:t>‹#›</a:t>
            </a:fld>
            <a:endParaRPr kumimoji="0" 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tr-TR" sz="4200" b="0"/>
            </a:lvl1pPr>
            <a:extLst/>
          </a:lstStyle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pPr/>
              <a:t>4.12.2021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tr-TR">
                <a:solidFill>
                  <a:srgbClr val="FFFFFF"/>
                </a:solidFill>
              </a:rPr>
              <a:pPr/>
              <a:t>‹#›</a:t>
            </a:fld>
            <a:endParaRPr kumimoji="0" lang="tr-T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tr-TR" sz="1800"/>
            </a:lvl1pPr>
            <a:lvl2pPr eaLnBrk="1" latinLnBrk="0" hangingPunct="1">
              <a:buNone/>
              <a:defRPr kumimoji="0" lang="tr-TR" sz="1200"/>
            </a:lvl2pPr>
            <a:lvl3pPr eaLnBrk="1" latinLnBrk="0" hangingPunct="1">
              <a:buNone/>
              <a:defRPr kumimoji="0" lang="tr-TR" sz="1000"/>
            </a:lvl3pPr>
            <a:lvl4pPr eaLnBrk="1" latinLnBrk="0" hangingPunct="1">
              <a:buNone/>
              <a:defRPr kumimoji="0" lang="tr-TR" sz="900"/>
            </a:lvl4pPr>
            <a:lvl5pPr eaLnBrk="1" latinLnBrk="0" hangingPunct="1">
              <a:buNone/>
              <a:defRPr kumimoji="0" lang="tr-TR" sz="9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, Açıklama Yazıl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tr-TR" sz="3200"/>
            </a:lvl1pPr>
            <a:extLst/>
          </a:lstStyle>
          <a:p>
            <a:r>
              <a:rPr kumimoji="0" lang="tr-TR"/>
              <a:t>Resim eklemek için simgeyi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tr-TR" sz="1700"/>
            </a:lvl1pPr>
            <a:lvl2pPr eaLnBrk="1" latinLnBrk="0" hangingPunct="1">
              <a:buFontTx/>
              <a:buNone/>
              <a:defRPr kumimoji="0" lang="tr-TR" sz="1200"/>
            </a:lvl2pPr>
            <a:lvl3pPr eaLnBrk="1" latinLnBrk="0" hangingPunct="1">
              <a:buFontTx/>
              <a:buNone/>
              <a:defRPr kumimoji="0" lang="tr-TR" sz="1000"/>
            </a:lvl3pPr>
            <a:lvl4pPr eaLnBrk="1" latinLnBrk="0" hangingPunct="1">
              <a:buFontTx/>
              <a:buNone/>
              <a:defRPr kumimoji="0" lang="tr-TR" sz="900"/>
            </a:lvl4pPr>
            <a:lvl5pPr eaLnBrk="1" latinLnBrk="0" hangingPunct="1">
              <a:buFontTx/>
              <a:buNone/>
              <a:defRPr kumimoji="0" lang="tr-TR" sz="9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tr-T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pPr/>
              <a:t>4.12.2021</a:t>
            </a:fld>
            <a:endParaRPr kumimoji="0"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tr-TR" sz="2800"/>
            </a:lvl1pPr>
            <a:extLst/>
          </a:lstStyle>
          <a:p>
            <a:pPr algn="ctr"/>
            <a:fld id="{8F82E0A0-C266-4798-8C8F-B9F91E9DA37E}" type="slidenum">
              <a:rPr kumimoji="0" lang="tr-TR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tr-T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tr-T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4.12.2021</a:t>
            </a:fld>
            <a:endParaRPr kumimoji="0" lang="tr-T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tr-T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tr-T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tr-T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tr-TR"/>
              <a:t>Asıl başlık stili için tıklatın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tr-T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tr-T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tr-T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tr-T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gif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3131840" y="461392"/>
            <a:ext cx="2592288" cy="2038350"/>
          </a:xfrm>
        </p:spPr>
        <p:txBody>
          <a:bodyPr/>
          <a:lstStyle/>
          <a:p>
            <a:r>
              <a:rPr lang="tr-TR" dirty="0"/>
              <a:t>Diyalog</a:t>
            </a:r>
            <a:br>
              <a:rPr lang="tr-TR" dirty="0"/>
            </a:br>
            <a:endParaRPr lang="tr-TR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Karakterler Arası Konuşma</a:t>
            </a:r>
          </a:p>
        </p:txBody>
      </p:sp>
      <p:pic>
        <p:nvPicPr>
          <p:cNvPr id="6" name="image9.png"/>
          <p:cNvPicPr/>
          <p:nvPr/>
        </p:nvPicPr>
        <p:blipFill>
          <a:blip r:embed="rId3"/>
          <a:srcRect t="27" b="27"/>
          <a:stretch>
            <a:fillRect/>
          </a:stretch>
        </p:blipFill>
        <p:spPr>
          <a:xfrm>
            <a:off x="3491880" y="1817370"/>
            <a:ext cx="1508760" cy="1508760"/>
          </a:xfrm>
          <a:prstGeom prst="rect">
            <a:avLst/>
          </a:prstGeom>
          <a:ln/>
        </p:spPr>
      </p:pic>
      <p:pic>
        <p:nvPicPr>
          <p:cNvPr id="1027" name="Picture 3" descr="C:\Program Files (x86)\Microsoft Office\MEDIA\CAGCAT10\j014948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61834"/>
            <a:ext cx="262185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90" y="2859782"/>
            <a:ext cx="1569509" cy="1997557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2339752" y="1419622"/>
            <a:ext cx="5493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400" b="1" dirty="0"/>
              <a:t>Silinen kodu geri getirme.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3491880" y="2067694"/>
            <a:ext cx="397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Sağ </a:t>
            </a:r>
            <a:r>
              <a:rPr lang="tr-TR" sz="2400" dirty="0" err="1"/>
              <a:t>mouse</a:t>
            </a:r>
            <a:r>
              <a:rPr lang="tr-TR" sz="2400" dirty="0"/>
              <a:t>  - Geri Al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691383"/>
            <a:ext cx="26003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up 9"/>
          <p:cNvGrpSpPr/>
          <p:nvPr/>
        </p:nvGrpSpPr>
        <p:grpSpPr>
          <a:xfrm>
            <a:off x="83228" y="1491629"/>
            <a:ext cx="1800881" cy="3246677"/>
            <a:chOff x="-37247" y="1309250"/>
            <a:chExt cx="1800881" cy="3246677"/>
          </a:xfrm>
        </p:grpSpPr>
        <p:pic>
          <p:nvPicPr>
            <p:cNvPr id="11" name="Picture 3" descr="C:\Users\ilyas\AppData\Local\Microsoft\Windows\INetCache\IE\W6FKEQTG\magnifier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37247" y="1309250"/>
              <a:ext cx="1800881" cy="324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ilyas\AppData\Local\Microsoft\Windows\INetCache\IE\DLFFPA0B\question-683251_64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691684"/>
              <a:ext cx="611673" cy="787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image9.png"/>
          <p:cNvPicPr/>
          <p:nvPr/>
        </p:nvPicPr>
        <p:blipFill>
          <a:blip r:embed="rId6"/>
          <a:srcRect t="27" b="27"/>
          <a:stretch>
            <a:fillRect/>
          </a:stretch>
        </p:blipFill>
        <p:spPr>
          <a:xfrm>
            <a:off x="7635240" y="-236562"/>
            <a:ext cx="1508760" cy="1508760"/>
          </a:xfrm>
          <a:prstGeom prst="rect">
            <a:avLst/>
          </a:prstGeom>
          <a:ln/>
        </p:spPr>
      </p:pic>
      <p:sp>
        <p:nvSpPr>
          <p:cNvPr id="14" name="Dikdörtgen 13"/>
          <p:cNvSpPr/>
          <p:nvPr/>
        </p:nvSpPr>
        <p:spPr>
          <a:xfrm>
            <a:off x="611560" y="339502"/>
            <a:ext cx="64936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sz="3200" b="1" dirty="0">
                <a:solidFill>
                  <a:prstClr val="black"/>
                </a:solidFill>
                <a:latin typeface="Century Schoolbook"/>
              </a:rPr>
              <a:t>Eklenti Çözüm </a:t>
            </a:r>
            <a:r>
              <a:rPr sz="3200" b="1" dirty="0" err="1">
                <a:solidFill>
                  <a:prstClr val="black"/>
                </a:solidFill>
                <a:latin typeface="Century Schoolbook"/>
              </a:rPr>
              <a:t>Klavuzu</a:t>
            </a:r>
            <a:r>
              <a:rPr sz="3200" b="1" dirty="0">
                <a:solidFill>
                  <a:prstClr val="black"/>
                </a:solidFill>
                <a:latin typeface="Century Schoolbook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942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/>
        </p:nvGrpSpPr>
        <p:grpSpPr>
          <a:xfrm>
            <a:off x="83228" y="1491629"/>
            <a:ext cx="1800881" cy="3246677"/>
            <a:chOff x="-37247" y="1309250"/>
            <a:chExt cx="1800881" cy="3246677"/>
          </a:xfrm>
        </p:grpSpPr>
        <p:pic>
          <p:nvPicPr>
            <p:cNvPr id="6" name="Picture 3" descr="C:\Users\ilyas\AppData\Local\Microsoft\Windows\INetCache\IE\W6FKEQTG\magnifier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37247" y="1309250"/>
              <a:ext cx="1800881" cy="324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ilyas\AppData\Local\Microsoft\Windows\INetCache\IE\DLFFPA0B\question-683251_64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691684"/>
              <a:ext cx="611673" cy="787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859782"/>
            <a:ext cx="1569509" cy="1997557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1445015" y="1260796"/>
            <a:ext cx="5493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400" b="1" dirty="0"/>
              <a:t>Karakter yönünü çevirme</a:t>
            </a: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83627"/>
              </p:ext>
            </p:extLst>
          </p:nvPr>
        </p:nvGraphicFramePr>
        <p:xfrm>
          <a:off x="1956071" y="1841669"/>
          <a:ext cx="6227572" cy="372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tr-TR" sz="1400" b="1" dirty="0">
                          <a:effectLst/>
                          <a:highlight>
                            <a:srgbClr val="FFFFFF"/>
                          </a:highlight>
                        </a:rPr>
                        <a:t>Karakter seç -&gt;</a:t>
                      </a:r>
                      <a:endParaRPr lang="tr-TR" sz="2000" b="1" dirty="0">
                        <a:effectLst/>
                        <a:highlight>
                          <a:srgbClr val="FFFFFF"/>
                        </a:highlight>
                        <a:latin typeface="Times New Roman"/>
                        <a:ea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tr-TR" sz="1400" b="1" dirty="0">
                          <a:effectLst/>
                          <a:highlight>
                            <a:srgbClr val="FFFFFF"/>
                          </a:highlight>
                        </a:rPr>
                        <a:t>Kostümler -&gt;</a:t>
                      </a:r>
                      <a:endParaRPr lang="tr-TR" sz="2000" b="1" dirty="0">
                        <a:effectLst/>
                        <a:highlight>
                          <a:srgbClr val="FFFFFF"/>
                        </a:highlight>
                        <a:latin typeface="Times New Roman"/>
                        <a:ea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tr-TR" sz="1400" b="1" dirty="0">
                          <a:effectLst/>
                          <a:highlight>
                            <a:srgbClr val="FFFFFF"/>
                          </a:highlight>
                        </a:rPr>
                        <a:t>Seç aracı -&gt;</a:t>
                      </a:r>
                      <a:endParaRPr lang="tr-TR" sz="2000" b="1" dirty="0">
                        <a:effectLst/>
                        <a:highlight>
                          <a:srgbClr val="FFFFFF"/>
                        </a:highlight>
                        <a:latin typeface="Times New Roman"/>
                        <a:ea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tr-TR" sz="1400" b="1" dirty="0">
                          <a:effectLst/>
                          <a:highlight>
                            <a:srgbClr val="FFFFFF"/>
                          </a:highlight>
                        </a:rPr>
                        <a:t>Yatay Çevir</a:t>
                      </a:r>
                      <a:endParaRPr lang="tr-TR" sz="2000" b="1" dirty="0">
                        <a:effectLst/>
                        <a:highlight>
                          <a:srgbClr val="FFFFFF"/>
                        </a:highlight>
                        <a:latin typeface="Times New Roman"/>
                        <a:ea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image9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956071" y="2629196"/>
            <a:ext cx="1008112" cy="947347"/>
          </a:xfrm>
          <a:prstGeom prst="rect">
            <a:avLst/>
          </a:prstGeom>
          <a:ln/>
        </p:spPr>
      </p:pic>
      <p:pic>
        <p:nvPicPr>
          <p:cNvPr id="13" name="image8.pn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362956" y="2781790"/>
            <a:ext cx="1387971" cy="642157"/>
          </a:xfrm>
          <a:prstGeom prst="rect">
            <a:avLst/>
          </a:prstGeom>
          <a:ln/>
        </p:spPr>
      </p:pic>
      <p:pic>
        <p:nvPicPr>
          <p:cNvPr id="14" name="image7.png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5271894" y="2806886"/>
            <a:ext cx="864096" cy="650827"/>
          </a:xfrm>
          <a:prstGeom prst="rect">
            <a:avLst/>
          </a:prstGeom>
          <a:ln/>
        </p:spPr>
      </p:pic>
      <p:pic>
        <p:nvPicPr>
          <p:cNvPr id="15" name="image3.png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6687017" y="2806886"/>
            <a:ext cx="1080120" cy="651254"/>
          </a:xfrm>
          <a:prstGeom prst="rect">
            <a:avLst/>
          </a:prstGeom>
          <a:ln/>
        </p:spPr>
      </p:pic>
      <p:sp>
        <p:nvSpPr>
          <p:cNvPr id="16" name="Yukarı Bükülü Ok 15"/>
          <p:cNvSpPr/>
          <p:nvPr/>
        </p:nvSpPr>
        <p:spPr>
          <a:xfrm>
            <a:off x="2460127" y="3508654"/>
            <a:ext cx="1155583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7" name="Aşağı Bükülü Ok 16"/>
          <p:cNvSpPr/>
          <p:nvPr/>
        </p:nvSpPr>
        <p:spPr>
          <a:xfrm>
            <a:off x="4191774" y="2284518"/>
            <a:ext cx="1512168" cy="4972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Yukarı Bükülü Ok 17"/>
          <p:cNvSpPr/>
          <p:nvPr/>
        </p:nvSpPr>
        <p:spPr>
          <a:xfrm>
            <a:off x="5846230" y="3508654"/>
            <a:ext cx="1155583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9" name="image9.png"/>
          <p:cNvPicPr/>
          <p:nvPr/>
        </p:nvPicPr>
        <p:blipFill>
          <a:blip r:embed="rId9"/>
          <a:srcRect t="27" b="27"/>
          <a:stretch>
            <a:fillRect/>
          </a:stretch>
        </p:blipFill>
        <p:spPr>
          <a:xfrm>
            <a:off x="7635240" y="-236562"/>
            <a:ext cx="1508760" cy="1508760"/>
          </a:xfrm>
          <a:prstGeom prst="rect">
            <a:avLst/>
          </a:prstGeom>
          <a:ln/>
        </p:spPr>
      </p:pic>
      <p:sp>
        <p:nvSpPr>
          <p:cNvPr id="20" name="Dikdörtgen 19"/>
          <p:cNvSpPr/>
          <p:nvPr/>
        </p:nvSpPr>
        <p:spPr>
          <a:xfrm>
            <a:off x="611560" y="339502"/>
            <a:ext cx="64936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sz="3200" b="1" dirty="0">
                <a:solidFill>
                  <a:prstClr val="black"/>
                </a:solidFill>
                <a:latin typeface="Century Schoolbook"/>
              </a:rPr>
              <a:t>Eklenti Çözüm </a:t>
            </a:r>
            <a:r>
              <a:rPr sz="3200" b="1" dirty="0" err="1">
                <a:solidFill>
                  <a:prstClr val="black"/>
                </a:solidFill>
                <a:latin typeface="Century Schoolbook"/>
              </a:rPr>
              <a:t>Klavuzu</a:t>
            </a:r>
            <a:r>
              <a:rPr sz="3200" b="1" dirty="0">
                <a:solidFill>
                  <a:prstClr val="black"/>
                </a:solidFill>
                <a:latin typeface="Century Schoolbook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1892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/>
        </p:nvGrpSpPr>
        <p:grpSpPr>
          <a:xfrm>
            <a:off x="83228" y="1491629"/>
            <a:ext cx="1800881" cy="3246677"/>
            <a:chOff x="-37247" y="1309250"/>
            <a:chExt cx="1800881" cy="3246677"/>
          </a:xfrm>
        </p:grpSpPr>
        <p:pic>
          <p:nvPicPr>
            <p:cNvPr id="6" name="Picture 3" descr="C:\Users\ilyas\AppData\Local\Microsoft\Windows\INetCache\IE\W6FKEQTG\magnifier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37247" y="1309250"/>
              <a:ext cx="1800881" cy="324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ilyas\AppData\Local\Microsoft\Windows\INetCache\IE\DLFFPA0B\question-683251_64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691684"/>
              <a:ext cx="611673" cy="787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Dikdörtgen 7"/>
          <p:cNvSpPr/>
          <p:nvPr/>
        </p:nvSpPr>
        <p:spPr>
          <a:xfrm>
            <a:off x="611560" y="339502"/>
            <a:ext cx="64936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sz="3200" b="1" dirty="0">
                <a:solidFill>
                  <a:prstClr val="black"/>
                </a:solidFill>
                <a:latin typeface="Century Schoolbook"/>
              </a:rPr>
              <a:t>Eklenti Çözüm </a:t>
            </a:r>
            <a:r>
              <a:rPr sz="3200" b="1" dirty="0" err="1">
                <a:solidFill>
                  <a:prstClr val="black"/>
                </a:solidFill>
                <a:latin typeface="Century Schoolbook"/>
              </a:rPr>
              <a:t>Klavuzu</a:t>
            </a:r>
            <a:r>
              <a:rPr sz="3200" b="1" dirty="0">
                <a:solidFill>
                  <a:prstClr val="black"/>
                </a:solidFill>
                <a:latin typeface="Century Schoolbook"/>
              </a:rPr>
              <a:t>: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892875"/>
            <a:ext cx="1569509" cy="1997557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1693917" y="1412398"/>
            <a:ext cx="5860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400" b="1" dirty="0"/>
              <a:t>Karakter boyutunu değiştirme</a:t>
            </a:r>
          </a:p>
        </p:txBody>
      </p:sp>
      <p:sp>
        <p:nvSpPr>
          <p:cNvPr id="11" name="Yukarı Bükülü Ok 10"/>
          <p:cNvSpPr/>
          <p:nvPr/>
        </p:nvSpPr>
        <p:spPr>
          <a:xfrm>
            <a:off x="3305458" y="3742937"/>
            <a:ext cx="2060162" cy="6945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graphicFrame>
        <p:nvGraphicFramePr>
          <p:cNvPr id="12" name="Tablo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04305"/>
              </p:ext>
            </p:extLst>
          </p:nvPr>
        </p:nvGraphicFramePr>
        <p:xfrm>
          <a:off x="2131978" y="2214038"/>
          <a:ext cx="4341832" cy="407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  <a:highlight>
                            <a:srgbClr val="FFFFFF"/>
                          </a:highlight>
                        </a:rPr>
                        <a:t>Karakteri seç -&gt;</a:t>
                      </a:r>
                      <a:endParaRPr lang="tr-TR" sz="2400" dirty="0">
                        <a:effectLst/>
                        <a:highlight>
                          <a:srgbClr val="FFFFFF"/>
                        </a:highlight>
                        <a:latin typeface="Times New Roman"/>
                        <a:ea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  <a:highlight>
                            <a:srgbClr val="FFFFFF"/>
                          </a:highlight>
                        </a:rPr>
                        <a:t>Boyut değiştir.</a:t>
                      </a:r>
                      <a:endParaRPr lang="tr-TR" sz="2400" dirty="0">
                        <a:effectLst/>
                        <a:highlight>
                          <a:srgbClr val="FFFFFF"/>
                        </a:highlight>
                        <a:latin typeface="Times New Roman"/>
                        <a:ea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image9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573630" y="2781350"/>
            <a:ext cx="1215800" cy="1080119"/>
          </a:xfrm>
          <a:prstGeom prst="rect">
            <a:avLst/>
          </a:prstGeom>
          <a:ln/>
        </p:spPr>
      </p:pic>
      <p:pic>
        <p:nvPicPr>
          <p:cNvPr id="14" name="image4.pn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23924" y="2899881"/>
            <a:ext cx="1633862" cy="843056"/>
          </a:xfrm>
          <a:prstGeom prst="rect">
            <a:avLst/>
          </a:prstGeom>
          <a:ln/>
        </p:spPr>
      </p:pic>
      <p:pic>
        <p:nvPicPr>
          <p:cNvPr id="15" name="image9.png"/>
          <p:cNvPicPr/>
          <p:nvPr/>
        </p:nvPicPr>
        <p:blipFill>
          <a:blip r:embed="rId7"/>
          <a:srcRect t="27" b="27"/>
          <a:stretch>
            <a:fillRect/>
          </a:stretch>
        </p:blipFill>
        <p:spPr>
          <a:xfrm>
            <a:off x="7635240" y="-236562"/>
            <a:ext cx="1508760" cy="15087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9993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/>
        </p:nvGrpSpPr>
        <p:grpSpPr>
          <a:xfrm>
            <a:off x="83228" y="1491629"/>
            <a:ext cx="1800881" cy="3246677"/>
            <a:chOff x="-37247" y="1309250"/>
            <a:chExt cx="1800881" cy="3246677"/>
          </a:xfrm>
        </p:grpSpPr>
        <p:pic>
          <p:nvPicPr>
            <p:cNvPr id="6" name="Picture 3" descr="C:\Users\ilyas\AppData\Local\Microsoft\Windows\INetCache\IE\W6FKEQTG\magnifier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37247" y="1309250"/>
              <a:ext cx="1800881" cy="324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ilyas\AppData\Local\Microsoft\Windows\INetCache\IE\DLFFPA0B\question-683251_64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691684"/>
              <a:ext cx="611673" cy="787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Dikdörtgen 7"/>
          <p:cNvSpPr/>
          <p:nvPr/>
        </p:nvSpPr>
        <p:spPr>
          <a:xfrm>
            <a:off x="611560" y="339502"/>
            <a:ext cx="64936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sz="3200" b="1" dirty="0">
                <a:solidFill>
                  <a:prstClr val="black"/>
                </a:solidFill>
                <a:latin typeface="Century Schoolbook"/>
              </a:rPr>
              <a:t>Eklenti Çözüm </a:t>
            </a:r>
            <a:r>
              <a:rPr sz="3200" b="1" dirty="0" err="1">
                <a:solidFill>
                  <a:prstClr val="black"/>
                </a:solidFill>
                <a:latin typeface="Century Schoolbook"/>
              </a:rPr>
              <a:t>Klavuzu</a:t>
            </a:r>
            <a:r>
              <a:rPr sz="3200" b="1" dirty="0">
                <a:solidFill>
                  <a:prstClr val="black"/>
                </a:solidFill>
                <a:latin typeface="Century Schoolbook"/>
              </a:rPr>
              <a:t>: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494444" y="1347614"/>
            <a:ext cx="6816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400" dirty="0"/>
              <a:t>“Bekleme” blokları ile sıralama kodu </a:t>
            </a:r>
            <a:r>
              <a:rPr lang="tr-TR" sz="2400" dirty="0" err="1"/>
              <a:t>ouşturma</a:t>
            </a:r>
            <a:r>
              <a:rPr lang="tr-TR" sz="2400" dirty="0"/>
              <a:t>.</a:t>
            </a:r>
            <a:endParaRPr lang="tr-TR" sz="2400" b="1" dirty="0"/>
          </a:p>
        </p:txBody>
      </p:sp>
      <p:sp>
        <p:nvSpPr>
          <p:cNvPr id="10" name="Dikdörtgen 9"/>
          <p:cNvSpPr/>
          <p:nvPr/>
        </p:nvSpPr>
        <p:spPr>
          <a:xfrm>
            <a:off x="2123728" y="2022538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Ana Karakter :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5364088" y="2049110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İkinci Karakter : </a:t>
            </a:r>
          </a:p>
        </p:txBody>
      </p:sp>
      <p:pic>
        <p:nvPicPr>
          <p:cNvPr id="12" name="Resim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323778" y="2591252"/>
            <a:ext cx="2688145" cy="2175624"/>
          </a:xfrm>
          <a:prstGeom prst="rect">
            <a:avLst/>
          </a:prstGeom>
        </p:spPr>
      </p:pic>
      <p:pic>
        <p:nvPicPr>
          <p:cNvPr id="13" name="Resim 12"/>
          <p:cNvPicPr/>
          <p:nvPr/>
        </p:nvPicPr>
        <p:blipFill>
          <a:blip r:embed="rId5"/>
          <a:stretch>
            <a:fillRect/>
          </a:stretch>
        </p:blipFill>
        <p:spPr>
          <a:xfrm>
            <a:off x="2123728" y="2644623"/>
            <a:ext cx="2657841" cy="1958149"/>
          </a:xfrm>
          <a:prstGeom prst="rect">
            <a:avLst/>
          </a:prstGeom>
        </p:spPr>
      </p:pic>
      <p:pic>
        <p:nvPicPr>
          <p:cNvPr id="14" name="image9.png"/>
          <p:cNvPicPr/>
          <p:nvPr/>
        </p:nvPicPr>
        <p:blipFill>
          <a:blip r:embed="rId6"/>
          <a:srcRect t="27" b="27"/>
          <a:stretch>
            <a:fillRect/>
          </a:stretch>
        </p:blipFill>
        <p:spPr>
          <a:xfrm>
            <a:off x="7635240" y="-236562"/>
            <a:ext cx="1508760" cy="15087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1867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47614"/>
            <a:ext cx="4632515" cy="347438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95536" y="225430"/>
            <a:ext cx="432526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3200" b="1" dirty="0">
                <a:solidFill>
                  <a:prstClr val="black"/>
                </a:solidFill>
                <a:latin typeface="Century Schoolbook"/>
              </a:rPr>
              <a:t>Hikayeyi</a:t>
            </a:r>
            <a:r>
              <a:rPr lang="tr-TR" sz="3200" b="1" dirty="0"/>
              <a:t> Kodlama </a:t>
            </a:r>
          </a:p>
        </p:txBody>
      </p:sp>
      <p:pic>
        <p:nvPicPr>
          <p:cNvPr id="4" name="image9.png"/>
          <p:cNvPicPr/>
          <p:nvPr/>
        </p:nvPicPr>
        <p:blipFill>
          <a:blip r:embed="rId3"/>
          <a:srcRect t="27" b="27"/>
          <a:stretch>
            <a:fillRect/>
          </a:stretch>
        </p:blipFill>
        <p:spPr>
          <a:xfrm>
            <a:off x="7635240" y="-236562"/>
            <a:ext cx="1508760" cy="15087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6238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467544" y="267494"/>
            <a:ext cx="410208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3200" b="1" dirty="0">
                <a:solidFill>
                  <a:prstClr val="black"/>
                </a:solidFill>
                <a:latin typeface="Century Schoolbook"/>
              </a:rPr>
              <a:t>Diyaloğa Giriş :</a:t>
            </a:r>
          </a:p>
        </p:txBody>
      </p:sp>
      <p:sp>
        <p:nvSpPr>
          <p:cNvPr id="7" name="Dikdörtgen 6"/>
          <p:cNvSpPr/>
          <p:nvPr/>
        </p:nvSpPr>
        <p:spPr>
          <a:xfrm>
            <a:off x="1534938" y="2073712"/>
            <a:ext cx="132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İlk karakter:</a:t>
            </a:r>
            <a:endParaRPr lang="tr-TR" dirty="0"/>
          </a:p>
        </p:txBody>
      </p:sp>
      <p:pic>
        <p:nvPicPr>
          <p:cNvPr id="8" name="Resim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2528674"/>
            <a:ext cx="2763520" cy="201549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5106815" y="2144068"/>
            <a:ext cx="1655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İkinci karakter :</a:t>
            </a:r>
            <a:endParaRPr lang="tr-TR" dirty="0"/>
          </a:p>
        </p:txBody>
      </p:sp>
      <p:pic>
        <p:nvPicPr>
          <p:cNvPr id="10" name="Resim 9"/>
          <p:cNvPicPr/>
          <p:nvPr/>
        </p:nvPicPr>
        <p:blipFill>
          <a:blip r:embed="rId3"/>
          <a:stretch>
            <a:fillRect/>
          </a:stretch>
        </p:blipFill>
        <p:spPr>
          <a:xfrm>
            <a:off x="5106815" y="2555736"/>
            <a:ext cx="2889885" cy="2153920"/>
          </a:xfrm>
          <a:prstGeom prst="rect">
            <a:avLst/>
          </a:prstGeom>
        </p:spPr>
      </p:pic>
      <p:pic>
        <p:nvPicPr>
          <p:cNvPr id="11" name="image9.png"/>
          <p:cNvPicPr/>
          <p:nvPr/>
        </p:nvPicPr>
        <p:blipFill>
          <a:blip r:embed="rId4"/>
          <a:srcRect t="27" b="27"/>
          <a:stretch>
            <a:fillRect/>
          </a:stretch>
        </p:blipFill>
        <p:spPr>
          <a:xfrm>
            <a:off x="7635240" y="-236562"/>
            <a:ext cx="1508760" cy="1508760"/>
          </a:xfrm>
          <a:prstGeom prst="rect">
            <a:avLst/>
          </a:prstGeom>
          <a:ln/>
        </p:spPr>
      </p:pic>
      <p:sp>
        <p:nvSpPr>
          <p:cNvPr id="2" name="Dikdörtgen 1"/>
          <p:cNvSpPr/>
          <p:nvPr/>
        </p:nvSpPr>
        <p:spPr>
          <a:xfrm>
            <a:off x="534814" y="1532280"/>
            <a:ext cx="8069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Ne söylediklerini göstermek için iki karakter seçin ve kod blokları  ekleyin. </a:t>
            </a:r>
          </a:p>
        </p:txBody>
      </p:sp>
    </p:spTree>
    <p:extLst>
      <p:ext uri="{BB962C8B-B14F-4D97-AF65-F5344CB8AC3E}">
        <p14:creationId xmlns:p14="http://schemas.microsoft.com/office/powerpoint/2010/main" val="78614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93336" y="225430"/>
            <a:ext cx="5405647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3200" b="1" dirty="0">
                <a:solidFill>
                  <a:prstClr val="black"/>
                </a:solidFill>
                <a:latin typeface="Century Schoolbook"/>
              </a:rPr>
              <a:t>Hikayeye Müzik Ekleyin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07504" y="149163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Program başladığında arka plan müziği ekleyin. </a:t>
            </a:r>
          </a:p>
          <a:p>
            <a:endParaRPr lang="tr-TR" dirty="0"/>
          </a:p>
          <a:p>
            <a:r>
              <a:rPr lang="tr-TR" dirty="0"/>
              <a:t>Bu müzik  programın başlangıcından sonuna kadar sürekli olarak çalmaya devam edecektir. </a:t>
            </a:r>
          </a:p>
          <a:p>
            <a:endParaRPr lang="tr-TR" dirty="0"/>
          </a:p>
          <a:p>
            <a:r>
              <a:rPr lang="tr-TR" dirty="0"/>
              <a:t>Arka plan müzikleri hikayenize duygular (</a:t>
            </a:r>
            <a:r>
              <a:rPr lang="tr-TR" dirty="0" err="1"/>
              <a:t>heyacan</a:t>
            </a:r>
            <a:r>
              <a:rPr lang="tr-TR" dirty="0"/>
              <a:t>, gizem, korku vb.) katmanızı sağlar.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499992" y="15636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İlk veya ikinci karakter kod bloklarının olduğu yere: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55726"/>
            <a:ext cx="2493963" cy="133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9.png"/>
          <p:cNvPicPr/>
          <p:nvPr/>
        </p:nvPicPr>
        <p:blipFill>
          <a:blip r:embed="rId3"/>
          <a:srcRect t="27" b="27"/>
          <a:stretch>
            <a:fillRect/>
          </a:stretch>
        </p:blipFill>
        <p:spPr>
          <a:xfrm>
            <a:off x="7635240" y="-236562"/>
            <a:ext cx="1508760" cy="15087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4965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79512" y="191130"/>
            <a:ext cx="662873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3200" b="1" dirty="0">
                <a:solidFill>
                  <a:prstClr val="black"/>
                </a:solidFill>
                <a:latin typeface="Century Schoolbook"/>
              </a:rPr>
              <a:t>Üçüncü bir Kod Bloğu Ekleme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51520" y="1356419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“Haberini Sal” bloğunu kullanarak üçüncü bir karakter ekleyin.  Böylece olay bloklarına giriş yapın.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179512" y="2067977"/>
            <a:ext cx="229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Ilk</a:t>
            </a:r>
            <a:r>
              <a:rPr lang="tr-TR" dirty="0"/>
              <a:t> veya ikinci karakter: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15766"/>
            <a:ext cx="2652713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3923928" y="2031920"/>
            <a:ext cx="2415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Karakter (Kelebek):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16586"/>
            <a:ext cx="2347913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9.png"/>
          <p:cNvPicPr/>
          <p:nvPr/>
        </p:nvPicPr>
        <p:blipFill>
          <a:blip r:embed="rId4"/>
          <a:srcRect t="27" b="27"/>
          <a:stretch>
            <a:fillRect/>
          </a:stretch>
        </p:blipFill>
        <p:spPr>
          <a:xfrm>
            <a:off x="7635240" y="-236562"/>
            <a:ext cx="1508760" cy="15087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273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36220" y="225430"/>
            <a:ext cx="5631924" cy="58477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anchor="b">
            <a:spAutoFit/>
          </a:bodyPr>
          <a:lstStyle/>
          <a:p>
            <a:r>
              <a:rPr lang="tr-TR" sz="3200" b="1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Sahnenin Değiştirilmesi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23528" y="1419622"/>
            <a:ext cx="4611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Arka fonu değiştirerek hikaye planını ilerletin:</a:t>
            </a:r>
            <a:endParaRPr lang="tr-TR"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02879" y="2283718"/>
            <a:ext cx="2943860" cy="241427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23528" y="1842378"/>
            <a:ext cx="2416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İlk veya ikinci karakter:</a:t>
            </a:r>
            <a:endParaRPr lang="tr-TR" dirty="0"/>
          </a:p>
        </p:txBody>
      </p:sp>
      <p:pic>
        <p:nvPicPr>
          <p:cNvPr id="8" name="image9.png"/>
          <p:cNvPicPr/>
          <p:nvPr/>
        </p:nvPicPr>
        <p:blipFill>
          <a:blip r:embed="rId3"/>
          <a:srcRect t="27" b="27"/>
          <a:stretch>
            <a:fillRect/>
          </a:stretch>
        </p:blipFill>
        <p:spPr>
          <a:xfrm>
            <a:off x="7635240" y="-236562"/>
            <a:ext cx="1508760" cy="15087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43589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36220" y="225430"/>
            <a:ext cx="6279996" cy="58477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3200" b="1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Kostümlerin Değiştirilmesi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323528" y="2283718"/>
            <a:ext cx="3886200" cy="1584176"/>
          </a:xfrm>
        </p:spPr>
        <p:txBody>
          <a:bodyPr/>
          <a:lstStyle/>
          <a:p>
            <a:pPr marL="0" indent="0">
              <a:buNone/>
            </a:pPr>
            <a:r>
              <a:rPr lang="tr-TR" sz="2400" dirty="0"/>
              <a:t>Hedef kitlenizin hikayenizi daha iyi anlamasını sağlamak için karakterinizin görünümünü değiştirin.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136" y="2067694"/>
            <a:ext cx="2686050" cy="272923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707904" y="1412354"/>
            <a:ext cx="2416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İlk veya ikinci karakter:</a:t>
            </a:r>
            <a:endParaRPr lang="tr-TR" dirty="0"/>
          </a:p>
        </p:txBody>
      </p:sp>
      <p:pic>
        <p:nvPicPr>
          <p:cNvPr id="7" name="image9.png"/>
          <p:cNvPicPr/>
          <p:nvPr/>
        </p:nvPicPr>
        <p:blipFill>
          <a:blip r:embed="rId4"/>
          <a:srcRect t="27" b="27"/>
          <a:stretch>
            <a:fillRect/>
          </a:stretch>
        </p:blipFill>
        <p:spPr>
          <a:xfrm>
            <a:off x="7635240" y="-236562"/>
            <a:ext cx="1508760" cy="15087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686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58783"/>
            <a:ext cx="1802160" cy="5847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anchor="b">
            <a:spAutoFit/>
          </a:bodyPr>
          <a:lstStyle/>
          <a:p>
            <a:r>
              <a:rPr lang="tr-TR" sz="3200" b="1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Giriş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Diyalog etkinliğinde öğrenciler iki karakter arasındaki herhangi bir konu ile ilgili bir konuşmayı bloklar kullanarak programlarlar.</a:t>
            </a:r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2286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Bilgisayar bilimi kod kullanır.  Kod, bilgisayara talimatlar vermenin başka bir yoludur. Kod yazmanın birçok yolu vardır, ancak başlamak için blok kodlama yapılabilen </a:t>
            </a:r>
            <a:r>
              <a:rPr lang="tr-TR" sz="18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Scratch</a:t>
            </a:r>
            <a:r>
              <a:rPr lang="tr-TR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adlı bir programlama dili kullanacağız.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5839"/>
            <a:ext cx="2164192" cy="170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image9.png"/>
          <p:cNvPicPr/>
          <p:nvPr/>
        </p:nvPicPr>
        <p:blipFill>
          <a:blip r:embed="rId4"/>
          <a:srcRect t="27" b="27"/>
          <a:stretch>
            <a:fillRect/>
          </a:stretch>
        </p:blipFill>
        <p:spPr>
          <a:xfrm>
            <a:off x="7884368" y="-92546"/>
            <a:ext cx="1508760" cy="1508760"/>
          </a:xfrm>
          <a:prstGeom prst="rect">
            <a:avLst/>
          </a:prstGeom>
          <a:ln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41" y="3435846"/>
            <a:ext cx="1952054" cy="159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7" name="Google Shape;4707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Bilgisayar Bilimi </a:t>
            </a:r>
            <a:r>
              <a:rPr lang="tr-TR" sz="18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Scratch</a:t>
            </a:r>
            <a:r>
              <a:rPr lang="tr-TR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Kodlama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3662503" y="1563638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LYS-2020</a:t>
            </a:r>
          </a:p>
        </p:txBody>
      </p:sp>
      <p:pic>
        <p:nvPicPr>
          <p:cNvPr id="18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8369" y="318237"/>
            <a:ext cx="1347470" cy="817245"/>
          </a:xfrm>
          <a:prstGeom prst="rect">
            <a:avLst/>
          </a:prstGeom>
          <a:ln/>
        </p:spPr>
      </p:pic>
      <p:grpSp>
        <p:nvGrpSpPr>
          <p:cNvPr id="3" name="Grup 2"/>
          <p:cNvGrpSpPr/>
          <p:nvPr/>
        </p:nvGrpSpPr>
        <p:grpSpPr>
          <a:xfrm>
            <a:off x="2195736" y="2787774"/>
            <a:ext cx="4680520" cy="1512168"/>
            <a:chOff x="2195736" y="2643758"/>
            <a:chExt cx="4680520" cy="1512168"/>
          </a:xfrm>
        </p:grpSpPr>
        <p:grpSp>
          <p:nvGrpSpPr>
            <p:cNvPr id="19" name="Grup 18"/>
            <p:cNvGrpSpPr/>
            <p:nvPr/>
          </p:nvGrpSpPr>
          <p:grpSpPr>
            <a:xfrm>
              <a:off x="2195736" y="2643758"/>
              <a:ext cx="4680520" cy="1512168"/>
              <a:chOff x="152400" y="152400"/>
              <a:chExt cx="2813797" cy="1068904"/>
            </a:xfrm>
          </p:grpSpPr>
          <p:pic>
            <p:nvPicPr>
              <p:cNvPr id="20" name="Shape 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52400" y="152400"/>
                <a:ext cx="2571750" cy="9810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Metin Kutusu 29"/>
              <p:cNvSpPr txBox="1"/>
              <p:nvPr/>
            </p:nvSpPr>
            <p:spPr>
              <a:xfrm>
                <a:off x="1229450" y="221250"/>
                <a:ext cx="1736747" cy="1000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tr-TR" sz="12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Google Sans Medium"/>
                    <a:ea typeface="Google Sans Medium"/>
                    <a:cs typeface="Google Sans Medium"/>
                  </a:rPr>
                  <a:t> </a:t>
                </a:r>
                <a:endParaRPr lang="tr-TR" sz="1200" dirty="0">
                  <a:effectLst/>
                  <a:highlight>
                    <a:srgbClr val="FFFFFF"/>
                  </a:highlight>
                  <a:latin typeface="Times New Roman"/>
                  <a:ea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tr-TR" sz="12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Google Sans Medium"/>
                    <a:ea typeface="Google Sans Medium"/>
                    <a:cs typeface="Google Sans Medium"/>
                  </a:rPr>
                  <a:t> </a:t>
                </a:r>
                <a:endParaRPr lang="tr-TR" sz="1200" dirty="0">
                  <a:effectLst/>
                  <a:highlight>
                    <a:srgbClr val="FFFFFF"/>
                  </a:highlight>
                  <a:latin typeface="Times New Roman"/>
                  <a:ea typeface="Times New Roman"/>
                </a:endParaRPr>
              </a:p>
            </p:txBody>
          </p:sp>
        </p:grpSp>
        <p:pic>
          <p:nvPicPr>
            <p:cNvPr id="22" name="image7.png"/>
            <p:cNvPicPr/>
            <p:nvPr/>
          </p:nvPicPr>
          <p:blipFill>
            <a:blip r:embed="rId5"/>
            <a:srcRect l="-2432" t="-8823" r="-1979" b="-8823"/>
            <a:stretch>
              <a:fillRect/>
            </a:stretch>
          </p:blipFill>
          <p:spPr>
            <a:xfrm>
              <a:off x="4219354" y="2882296"/>
              <a:ext cx="2028825" cy="190500"/>
            </a:xfrm>
            <a:prstGeom prst="rect">
              <a:avLst/>
            </a:prstGeom>
            <a:ln/>
          </p:spPr>
        </p:pic>
      </p:grpSp>
      <p:sp>
        <p:nvSpPr>
          <p:cNvPr id="4" name="Dikdörtgen 3"/>
          <p:cNvSpPr/>
          <p:nvPr/>
        </p:nvSpPr>
        <p:spPr>
          <a:xfrm>
            <a:off x="2619566" y="4296029"/>
            <a:ext cx="3825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tr-TR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Açık Kaynak – Açık Geliştirilebilir Müfredat</a:t>
            </a:r>
          </a:p>
          <a:p>
            <a:pPr lvl="0" algn="ctr"/>
            <a:r>
              <a:rPr lang="tr-TR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Source - </a:t>
            </a:r>
            <a:r>
              <a:rPr lang="tr-TR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</a:t>
            </a:r>
            <a:r>
              <a:rPr lang="tr-TR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Circulium</a:t>
            </a:r>
            <a:r>
              <a:rPr lang="tr-TR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tr-TR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tr-TR"/>
            </a:pPr>
            <a:r>
              <a:rPr kumimoji="0" lang="tr-TR" sz="2041" b="0" i="0" u="none" strike="noStrike" kern="1200" cap="none" spc="0" normalizeH="0" baseline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Geniş Ekran Test Deseni (16:9)</a:t>
            </a:r>
            <a:endParaRPr kumimoji="0" lang="tr-TR" sz="4898" b="0" i="0" u="none" strike="noStrike" kern="1200" cap="none" spc="0" normalizeH="0" baseline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tr-T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tr-TR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tr-TR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srgbClr val="DDDDDD">
                    <a:alpha val="100000"/>
                  </a:srgbClr>
                </a:solidFill>
              </a:rPr>
              <a:t>En Boy Oranı Sınaması</a:t>
            </a:r>
            <a:endParaRPr lang="tr-TR" sz="400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r-TR" sz="105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400">
                <a:solidFill>
                  <a:srgbClr val="DDDDDD">
                    <a:alpha val="100000"/>
                  </a:srgbClr>
                </a:solidFill>
              </a:rPr>
              <a:t>(Yuvarlak görünmeli)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tr-TR" sz="1000" b="1">
                <a:solidFill>
                  <a:schemeClr val="accent1"/>
                </a:solidFill>
                <a:latin typeface="Arial"/>
              </a:rPr>
              <a:t>16x9</a:t>
            </a:r>
            <a:endParaRPr lang="tr-TR" sz="100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tr-TR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tr-TR" sz="1000" b="1">
                <a:solidFill>
                  <a:schemeClr val="accent1"/>
                </a:solidFill>
                <a:latin typeface="Arial"/>
              </a:rPr>
              <a:t>4x3</a:t>
            </a:r>
            <a:endParaRPr lang="tr-TR" sz="100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1730152" cy="5847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anchor="b">
            <a:spAutoFit/>
          </a:bodyPr>
          <a:lstStyle/>
          <a:p>
            <a:r>
              <a:rPr lang="tr-TR" sz="3200" b="1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Giriş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539552" y="1563638"/>
            <a:ext cx="5042520" cy="3200400"/>
          </a:xfrm>
        </p:spPr>
        <p:txBody>
          <a:bodyPr anchor="ctr">
            <a:normAutofit/>
          </a:bodyPr>
          <a:lstStyle/>
          <a:p>
            <a:r>
              <a:rPr lang="tr-TR" sz="2800" dirty="0"/>
              <a:t>Diyalog, karakterlerin birbirleriyle veya izleyiciyle hatta kendi kendileriyle herhangi bir konu hakkında konuşmasıdır . </a:t>
            </a:r>
          </a:p>
          <a:p>
            <a:r>
              <a:rPr lang="tr-TR" sz="2800" dirty="0"/>
              <a:t>Konuyu ise anlatılmak istenilen hikaye yada hikayeler belirler.  </a:t>
            </a:r>
            <a:endParaRPr lang="tr-TR" sz="3600" dirty="0"/>
          </a:p>
        </p:txBody>
      </p:sp>
      <p:pic>
        <p:nvPicPr>
          <p:cNvPr id="5" name="j0314068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257800" y="1347614"/>
            <a:ext cx="3886200" cy="3268625"/>
          </a:xfrm>
        </p:spPr>
      </p:pic>
      <p:pic>
        <p:nvPicPr>
          <p:cNvPr id="6" name="image9.png"/>
          <p:cNvPicPr/>
          <p:nvPr/>
        </p:nvPicPr>
        <p:blipFill>
          <a:blip r:embed="rId4"/>
          <a:srcRect t="27" b="27"/>
          <a:stretch>
            <a:fillRect/>
          </a:stretch>
        </p:blipFill>
        <p:spPr>
          <a:xfrm>
            <a:off x="7884368" y="-92546"/>
            <a:ext cx="1508760" cy="150876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1584176" cy="5847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anchor="b">
            <a:spAutoFit/>
          </a:bodyPr>
          <a:lstStyle/>
          <a:p>
            <a:r>
              <a:rPr lang="tr-TR" sz="3200" b="1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Giriş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7202760" cy="30670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. Diyalog, izleyicilerinizin yada kodunuzu kullanmak isteyenlerin hikayenizde neler olduğunu anlamalarına yardımcı olabilir.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Çalışmaya başlamadan önce </a:t>
            </a:r>
            <a:r>
              <a:rPr lang="tr-TR" dirty="0" err="1"/>
              <a:t>karkaterleri</a:t>
            </a:r>
            <a:r>
              <a:rPr lang="tr-TR" dirty="0"/>
              <a:t> belirlemeli ve karakterlerin hikayeyi anlatması için neler söylemesi gerektiğine karar vermelisiniz.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35846"/>
            <a:ext cx="2714627" cy="159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9.png"/>
          <p:cNvPicPr/>
          <p:nvPr/>
        </p:nvPicPr>
        <p:blipFill>
          <a:blip r:embed="rId4"/>
          <a:srcRect t="27" b="27"/>
          <a:stretch>
            <a:fillRect/>
          </a:stretch>
        </p:blipFill>
        <p:spPr>
          <a:xfrm>
            <a:off x="7884368" y="-92546"/>
            <a:ext cx="1508760" cy="150876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97512" y="1508760"/>
            <a:ext cx="864096" cy="457200"/>
          </a:xfrm>
        </p:spPr>
        <p:txBody>
          <a:bodyPr>
            <a:normAutofit fontScale="90000"/>
          </a:bodyPr>
          <a:lstStyle/>
          <a:p>
            <a:r>
              <a:rPr lang="tr-TR" dirty="0"/>
              <a:t>Giriş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544970" y="4071599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Karakterler hikayeyi karşılıklı </a:t>
            </a:r>
            <a:r>
              <a:rPr lang="tr-TR" dirty="0" err="1"/>
              <a:t>anlartırken</a:t>
            </a:r>
            <a:r>
              <a:rPr lang="tr-TR" dirty="0"/>
              <a:t> bir sürprizle karşı karşıya kalabilir, birbirlerine sorular sorabilir, diğer karakterin bir şeyi tahmin etmesine yardımcı olacak ipuçları verebilirler veya farklı fikirler söyleyerek diyaloğa devam edebilirler.</a:t>
            </a:r>
          </a:p>
        </p:txBody>
      </p:sp>
      <p:pic>
        <p:nvPicPr>
          <p:cNvPr id="7" name="image9.png"/>
          <p:cNvPicPr/>
          <p:nvPr/>
        </p:nvPicPr>
        <p:blipFill>
          <a:blip r:embed="rId3"/>
          <a:srcRect t="27" b="27"/>
          <a:stretch>
            <a:fillRect/>
          </a:stretch>
        </p:blipFill>
        <p:spPr>
          <a:xfrm>
            <a:off x="-24820" y="0"/>
            <a:ext cx="1508760" cy="1508760"/>
          </a:xfrm>
          <a:prstGeom prst="rect">
            <a:avLst/>
          </a:prstGeom>
          <a:ln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-20538"/>
            <a:ext cx="7668344" cy="358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1835696" y="1779662"/>
            <a:ext cx="684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çalışmada iki karakter üzerinden ikili konuşmalar (diyalog) şeklinde hikaye anlatılmaya çalışılacaktır. </a:t>
            </a:r>
          </a:p>
          <a:p>
            <a:endParaRPr lang="tr-TR" dirty="0"/>
          </a:p>
          <a:p>
            <a:r>
              <a:rPr lang="tr-TR" dirty="0"/>
              <a:t>Çalışmanın sonunda anlatılmak istenen hikayenin ne olduğunu çalışma kağıtlarında uygun bir yere yazabilirsiniz. Daha sonra kendi belirlediğiniz bir hikayeyi uygun şeklinde kodlayabilirsiniz.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4538464" cy="5847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anchor="b">
            <a:spAutoFit/>
          </a:bodyPr>
          <a:lstStyle/>
          <a:p>
            <a:r>
              <a:rPr lang="tr-TR" sz="3200" b="1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Öğrenme Hedefleri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323528" y="1491630"/>
            <a:ext cx="5328592" cy="33527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• “Görünüm” ve bekleme bloklarını kullanarak iki karakter arasında bir diyalog oluşturma.</a:t>
            </a:r>
          </a:p>
          <a:p>
            <a:pPr marL="0" indent="0">
              <a:buNone/>
            </a:pPr>
            <a:r>
              <a:rPr lang="tr-TR" dirty="0"/>
              <a:t>•Bir dizi kodu tetiklemek için “ses” bloklarını kullanımı (“… bitene kadar ses çal” gibi).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•Hikayeyi sıralamak için “olay” blokları eklemek (“haber” gibi).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•Hikayeyi kişiselleştirmek için “görünüm” blokları kullanımı (“kostümü“ ve “fonu değiştir” gibi).</a:t>
            </a:r>
          </a:p>
        </p:txBody>
      </p:sp>
      <p:pic>
        <p:nvPicPr>
          <p:cNvPr id="5" name="image9.png"/>
          <p:cNvPicPr/>
          <p:nvPr/>
        </p:nvPicPr>
        <p:blipFill>
          <a:blip r:embed="rId3"/>
          <a:srcRect t="27" b="27"/>
          <a:stretch>
            <a:fillRect/>
          </a:stretch>
        </p:blipFill>
        <p:spPr>
          <a:xfrm>
            <a:off x="7740352" y="-164554"/>
            <a:ext cx="1508760" cy="1508760"/>
          </a:xfrm>
          <a:prstGeom prst="rect">
            <a:avLst/>
          </a:prstGeom>
          <a:ln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83" y="1419622"/>
            <a:ext cx="2488749" cy="342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220653"/>
            <a:ext cx="4608512" cy="59433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anchor="b">
            <a:spAutoFit/>
          </a:bodyPr>
          <a:lstStyle/>
          <a:p>
            <a:r>
              <a:rPr lang="tr-TR" sz="3200" b="1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Ele Alınan Konular</a:t>
            </a:r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323528" y="1419622"/>
            <a:ext cx="4495800" cy="3505200"/>
          </a:xfrm>
        </p:spPr>
        <p:txBody>
          <a:bodyPr>
            <a:normAutofit fontScale="85000" lnSpcReduction="20000"/>
          </a:bodyPr>
          <a:lstStyle/>
          <a:p>
            <a:pPr marL="274320" lvl="1"/>
            <a:r>
              <a:rPr lang="tr-TR" sz="2300" b="1" dirty="0">
                <a:solidFill>
                  <a:srgbClr val="FF0000"/>
                </a:solidFill>
              </a:rPr>
              <a:t>Paralellik: </a:t>
            </a:r>
            <a:r>
              <a:rPr lang="tr-TR" sz="2300" dirty="0"/>
              <a:t>Bağımsız ya da birbirine bağımlı olarak aynı anda gerçekleşen olayların sürecini ifade eder. </a:t>
            </a:r>
          </a:p>
          <a:p>
            <a:pPr marL="274320" lvl="1"/>
            <a:r>
              <a:rPr lang="tr-TR" sz="2300" b="1" dirty="0">
                <a:solidFill>
                  <a:srgbClr val="FF0000"/>
                </a:solidFill>
              </a:rPr>
              <a:t>Hata Ayıklama: </a:t>
            </a:r>
            <a:r>
              <a:rPr lang="tr-TR" sz="2300" dirty="0"/>
              <a:t>Bir program istenildiği şekilde çalışmadığı zaman, programdaki hataları tespit etme ve çözme sürecidir.</a:t>
            </a:r>
          </a:p>
          <a:p>
            <a:pPr marL="274320" lvl="1"/>
            <a:r>
              <a:rPr lang="tr-TR" sz="2300" b="1" dirty="0">
                <a:solidFill>
                  <a:srgbClr val="FF0000"/>
                </a:solidFill>
              </a:rPr>
              <a:t>Kontrol Yapıları : </a:t>
            </a:r>
            <a:r>
              <a:rPr lang="tr-TR" sz="2300" dirty="0"/>
              <a:t>Bir programın çalışma şeklinin yönünü veya akış düzenini belirleyen kod bölümleridir. Bu aktivitedeki kontrol yapısı döngülere odaklanır</a:t>
            </a:r>
          </a:p>
          <a:p>
            <a:pPr marL="274320"/>
            <a:endParaRPr lang="tr-TR" dirty="0"/>
          </a:p>
        </p:txBody>
      </p:sp>
      <p:pic>
        <p:nvPicPr>
          <p:cNvPr id="6" name="image9.png"/>
          <p:cNvPicPr/>
          <p:nvPr/>
        </p:nvPicPr>
        <p:blipFill>
          <a:blip r:embed="rId3"/>
          <a:srcRect t="27" b="27"/>
          <a:stretch>
            <a:fillRect/>
          </a:stretch>
        </p:blipFill>
        <p:spPr>
          <a:xfrm>
            <a:off x="7657363" y="-236562"/>
            <a:ext cx="1508760" cy="1508760"/>
          </a:xfrm>
          <a:prstGeom prst="rect">
            <a:avLst/>
          </a:prstGeom>
          <a:ln/>
        </p:spPr>
      </p:pic>
      <p:pic>
        <p:nvPicPr>
          <p:cNvPr id="6146" name="Picture 2" descr="D:\STEM_ders_doc\gif_anim_resim\assets_-LAqwYovmUPn5V6CMeID_-LAwz40S_mqXvSwcDbjM_-LAx0lCiPWRiENb8L0Sj_trigger-headtrack-anim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491630"/>
            <a:ext cx="4264947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225430"/>
            <a:ext cx="2808312" cy="5847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3200" b="1" dirty="0">
                <a:solidFill>
                  <a:prstClr val="black"/>
                </a:solidFill>
                <a:latin typeface="Century Schoolbook"/>
                <a:ea typeface="+mn-ea"/>
                <a:cs typeface="+mn-cs"/>
              </a:rPr>
              <a:t>İşlemler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Aktivitenin Tanıtımı: Bu aktivitede, iki karakter arasındaki bir konuşma olan diyalog kodlanacaktır.</a:t>
            </a:r>
          </a:p>
          <a:p>
            <a:endParaRPr lang="tr-TR" dirty="0"/>
          </a:p>
          <a:p>
            <a:r>
              <a:rPr lang="tr-TR" dirty="0"/>
              <a:t>Bir karakterin söylediği ve başka bir karakterin buna nasıl tepki verdiğini belirleyerek, </a:t>
            </a:r>
            <a:r>
              <a:rPr lang="tr-TR" dirty="0" err="1"/>
              <a:t>izleyicilerinizekarakterler</a:t>
            </a:r>
            <a:r>
              <a:rPr lang="tr-TR" dirty="0"/>
              <a:t> hakkında çok şey söyleyebilir ve hikayenizin eylemini veya planını daha ileri </a:t>
            </a:r>
            <a:r>
              <a:rPr lang="tr-TR" dirty="0" err="1"/>
              <a:t>taşıyabilisiniz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Çalışmaya başlamadan önce hikaye konusunda ön hazırlık yapmak kodlamayı kolaylaştıracaktır.  Hikaye ve karakterler belirlenmeli olaylar sıralanmalı, hikayeye uygun arka planlar seçilmelidir.</a:t>
            </a:r>
          </a:p>
          <a:p>
            <a:endParaRPr lang="tr-TR" dirty="0"/>
          </a:p>
        </p:txBody>
      </p:sp>
      <p:pic>
        <p:nvPicPr>
          <p:cNvPr id="5" name="image9.png"/>
          <p:cNvPicPr/>
          <p:nvPr/>
        </p:nvPicPr>
        <p:blipFill>
          <a:blip r:embed="rId2"/>
          <a:srcRect t="27" b="27"/>
          <a:stretch>
            <a:fillRect/>
          </a:stretch>
        </p:blipFill>
        <p:spPr>
          <a:xfrm>
            <a:off x="7635240" y="-236562"/>
            <a:ext cx="1508760" cy="1508760"/>
          </a:xfrm>
          <a:prstGeom prst="rect">
            <a:avLst/>
          </a:prstGeom>
          <a:ln/>
        </p:spPr>
      </p:pic>
      <p:pic>
        <p:nvPicPr>
          <p:cNvPr id="7170" name="Picture 2" descr="D:\STEM_ders_doc\gif_anim_resim\animated-cog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35646"/>
            <a:ext cx="37147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50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9.png"/>
          <p:cNvPicPr/>
          <p:nvPr/>
        </p:nvPicPr>
        <p:blipFill>
          <a:blip r:embed="rId2"/>
          <a:srcRect t="27" b="27"/>
          <a:stretch>
            <a:fillRect/>
          </a:stretch>
        </p:blipFill>
        <p:spPr>
          <a:xfrm>
            <a:off x="7596336" y="-164554"/>
            <a:ext cx="1508760" cy="1508760"/>
          </a:xfrm>
          <a:prstGeom prst="rect">
            <a:avLst/>
          </a:prstGeom>
          <a:ln/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932589"/>
            <a:ext cx="1569509" cy="1997557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763634" y="1491629"/>
            <a:ext cx="5493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000" b="1" dirty="0"/>
              <a:t>Silinen  bir karakteri geri yükleme..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51" y="2932589"/>
            <a:ext cx="23336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ikdörtgen 10"/>
          <p:cNvSpPr/>
          <p:nvPr/>
        </p:nvSpPr>
        <p:spPr>
          <a:xfrm>
            <a:off x="2860895" y="2140501"/>
            <a:ext cx="4396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Düzenle-Kuklayı Geri Getir</a:t>
            </a:r>
          </a:p>
        </p:txBody>
      </p:sp>
      <p:grpSp>
        <p:nvGrpSpPr>
          <p:cNvPr id="13" name="Grup 12"/>
          <p:cNvGrpSpPr/>
          <p:nvPr/>
        </p:nvGrpSpPr>
        <p:grpSpPr>
          <a:xfrm>
            <a:off x="83228" y="1491629"/>
            <a:ext cx="1800881" cy="3246677"/>
            <a:chOff x="-37247" y="1309250"/>
            <a:chExt cx="1800881" cy="3246677"/>
          </a:xfrm>
        </p:grpSpPr>
        <p:pic>
          <p:nvPicPr>
            <p:cNvPr id="7" name="Picture 3" descr="C:\Users\ilyas\AppData\Local\Microsoft\Windows\INetCache\IE\W6FKEQTG\magnifier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37247" y="1309250"/>
              <a:ext cx="1800881" cy="324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ilyas\AppData\Local\Microsoft\Windows\INetCache\IE\DLFFPA0B\question-683251_64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691684"/>
              <a:ext cx="611673" cy="787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611560" y="339502"/>
            <a:ext cx="64936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sz="3200" b="1" dirty="0">
                <a:solidFill>
                  <a:prstClr val="black"/>
                </a:solidFill>
                <a:latin typeface="Century Schoolbook"/>
              </a:rPr>
              <a:t>Eklenti Çözüm </a:t>
            </a:r>
            <a:r>
              <a:rPr sz="3200" b="1" dirty="0" err="1">
                <a:solidFill>
                  <a:prstClr val="black"/>
                </a:solidFill>
                <a:latin typeface="Century Schoolbook"/>
              </a:rPr>
              <a:t>Klavuzu</a:t>
            </a:r>
            <a:r>
              <a:rPr sz="3200" b="1" dirty="0">
                <a:solidFill>
                  <a:prstClr val="black"/>
                </a:solidFill>
                <a:latin typeface="Century Schoolbook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4594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iş Ekran Sunu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631</Words>
  <Application>Microsoft Office PowerPoint</Application>
  <PresentationFormat>Ekran Gösterisi (16:9)</PresentationFormat>
  <Paragraphs>96</Paragraphs>
  <Slides>21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32" baseType="lpstr">
      <vt:lpstr>Arial</vt:lpstr>
      <vt:lpstr>Calibri</vt:lpstr>
      <vt:lpstr>Century Schoolbook</vt:lpstr>
      <vt:lpstr>Google Sans Medium</vt:lpstr>
      <vt:lpstr>Microsoft Sans Serif</vt:lpstr>
      <vt:lpstr>Montserrat</vt:lpstr>
      <vt:lpstr>Times New Roman</vt:lpstr>
      <vt:lpstr>Tw Cen MT</vt:lpstr>
      <vt:lpstr>Wingdings</vt:lpstr>
      <vt:lpstr>Wingdings 2</vt:lpstr>
      <vt:lpstr>Geniş Ekran Sunu</vt:lpstr>
      <vt:lpstr>Diyalog </vt:lpstr>
      <vt:lpstr>Giriş</vt:lpstr>
      <vt:lpstr>Giriş</vt:lpstr>
      <vt:lpstr>Giriş</vt:lpstr>
      <vt:lpstr>Giriş</vt:lpstr>
      <vt:lpstr>Öğrenme Hedefleri</vt:lpstr>
      <vt:lpstr>Ele Alınan Konular</vt:lpstr>
      <vt:lpstr>İşlemler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Sahnenin Değiştirilmesi</vt:lpstr>
      <vt:lpstr>Kostümlerin Değiştirilmesi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2019-11-23T04:40:32Z</dcterms:created>
  <dcterms:modified xsi:type="dcterms:W3CDTF">2021-12-04T12:41:20Z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1055</vt:i4>
  </property>
  <property fmtid="{D5CDD505-2E9C-101B-9397-08002B2CF9AE}" pid="3" name="_Version">
    <vt:lpwstr>12.0.4518</vt:lpwstr>
  </property>
</Properties>
</file>