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79" r:id="rId10"/>
    <p:sldId id="264" r:id="rId11"/>
    <p:sldId id="280" r:id="rId12"/>
    <p:sldId id="265" r:id="rId13"/>
    <p:sldId id="278" r:id="rId14"/>
  </p:sldIdLst>
  <p:sldSz cx="9144000" cy="5143500" type="screen16x9"/>
  <p:notesSz cx="6858000" cy="9144000"/>
  <p:embeddedFontLst>
    <p:embeddedFont>
      <p:font typeface="Algerian" panose="04020705040A02060702" pitchFamily="82" charset="0"/>
      <p:regular r:id="rId16"/>
    </p:embeddedFon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Lexend Deca" panose="020B0604020202020204" charset="-7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s Demir" initials="İD" lastIdx="2" clrIdx="0">
    <p:extLst>
      <p:ext uri="{19B8F6BF-5375-455C-9EA6-DF929625EA0E}">
        <p15:presenceInfo xmlns:p15="http://schemas.microsoft.com/office/powerpoint/2012/main" userId="12c1f5a1dc12af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ema Uygulanmış Stil 2 - Vurgu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3725" autoAdjust="0"/>
  </p:normalViewPr>
  <p:slideViewPr>
    <p:cSldViewPr snapToGrid="0">
      <p:cViewPr varScale="1">
        <p:scale>
          <a:sx n="102" d="100"/>
          <a:sy n="102" d="100"/>
        </p:scale>
        <p:origin x="9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idx="4294967295"/>
          </p:nvPr>
        </p:nvSpPr>
        <p:spPr>
          <a:xfrm>
            <a:off x="0" y="1992313"/>
            <a:ext cx="441325" cy="7588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tr-TR" dirty="0"/>
              <a:t> </a:t>
            </a:r>
            <a:endParaRPr dirty="0"/>
          </a:p>
        </p:txBody>
      </p:sp>
      <p:sp>
        <p:nvSpPr>
          <p:cNvPr id="8" name="Dikdörtgen 7">
            <a:extLst>
              <a:ext uri="{FF2B5EF4-FFF2-40B4-BE49-F238E27FC236}">
                <a16:creationId xmlns:a16="http://schemas.microsoft.com/office/drawing/2014/main" id="{9376ADFB-3D84-742F-48F8-9848EA30A0FA}"/>
              </a:ext>
            </a:extLst>
          </p:cNvPr>
          <p:cNvSpPr/>
          <p:nvPr/>
        </p:nvSpPr>
        <p:spPr>
          <a:xfrm>
            <a:off x="0" y="92982"/>
            <a:ext cx="9144000" cy="1754326"/>
          </a:xfrm>
          <a:prstGeom prst="rect">
            <a:avLst/>
          </a:prstGeom>
          <a:noFill/>
        </p:spPr>
        <p:txBody>
          <a:bodyPr wrap="square" lIns="91440" tIns="45720" rIns="91440" bIns="45720">
            <a:spAutoFit/>
          </a:bodyPr>
          <a:lstStyle/>
          <a:p>
            <a:pPr algn="ctr"/>
            <a:r>
              <a:rPr lang="tr-TR" sz="3600" dirty="0">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Güney </a:t>
            </a:r>
            <a:r>
              <a:rPr lang="tr-TR" sz="3600" dirty="0" err="1">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amerİka</a:t>
            </a:r>
            <a:r>
              <a:rPr lang="tr-TR" sz="3600" dirty="0">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 </a:t>
            </a:r>
            <a:r>
              <a:rPr lang="tr-TR" sz="3600" dirty="0" err="1">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ülkelerİ</a:t>
            </a:r>
            <a:r>
              <a:rPr lang="tr-TR" sz="3600" dirty="0">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 sorunları   ve </a:t>
            </a:r>
          </a:p>
          <a:p>
            <a:pPr algn="ctr"/>
            <a:r>
              <a:rPr lang="tr-TR" sz="3600" dirty="0" err="1">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ekonomİk</a:t>
            </a:r>
            <a:r>
              <a:rPr lang="tr-TR" sz="3600" dirty="0">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  çözüm </a:t>
            </a:r>
            <a:r>
              <a:rPr lang="tr-TR" sz="3600" dirty="0" err="1">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rPr>
              <a:t>projesİ</a:t>
            </a:r>
            <a:endParaRPr lang="tr-TR" sz="3600" b="0" cap="none" spc="0" dirty="0">
              <a:ln w="0"/>
              <a:solidFill>
                <a:schemeClr val="accent2">
                  <a:lumMod val="40000"/>
                  <a:lumOff val="60000"/>
                </a:schemeClr>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3" name="Resim 2">
            <a:extLst>
              <a:ext uri="{FF2B5EF4-FFF2-40B4-BE49-F238E27FC236}">
                <a16:creationId xmlns:a16="http://schemas.microsoft.com/office/drawing/2014/main" id="{EA97A989-E24B-3BF9-A42F-AD2D98B702ED}"/>
              </a:ext>
            </a:extLst>
          </p:cNvPr>
          <p:cNvPicPr>
            <a:picLocks noChangeAspect="1"/>
          </p:cNvPicPr>
          <p:nvPr/>
        </p:nvPicPr>
        <p:blipFill>
          <a:blip r:embed="rId3"/>
          <a:stretch>
            <a:fillRect/>
          </a:stretch>
        </p:blipFill>
        <p:spPr>
          <a:xfrm>
            <a:off x="3323176" y="2013606"/>
            <a:ext cx="2497648" cy="30315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Başlık 2">
            <a:extLst>
              <a:ext uri="{FF2B5EF4-FFF2-40B4-BE49-F238E27FC236}">
                <a16:creationId xmlns:a16="http://schemas.microsoft.com/office/drawing/2014/main" id="{73792679-6568-0257-1DD2-C1F3D2D76291}"/>
              </a:ext>
            </a:extLst>
          </p:cNvPr>
          <p:cNvSpPr>
            <a:spLocks noGrp="1"/>
          </p:cNvSpPr>
          <p:nvPr>
            <p:ph type="title"/>
          </p:nvPr>
        </p:nvSpPr>
        <p:spPr>
          <a:xfrm>
            <a:off x="511445" y="205975"/>
            <a:ext cx="4448014" cy="979116"/>
          </a:xfrm>
        </p:spPr>
        <p:txBody>
          <a:bodyPr/>
          <a:lstStyle/>
          <a:p>
            <a:r>
              <a:rPr lang="tr-TR" sz="2800" dirty="0">
                <a:solidFill>
                  <a:schemeClr val="accent2">
                    <a:lumMod val="20000"/>
                    <a:lumOff val="80000"/>
                  </a:schemeClr>
                </a:solidFill>
              </a:rPr>
              <a:t>Sonuç Formülü ve Harita Üzerindeki Ağ Yapısı</a:t>
            </a:r>
          </a:p>
        </p:txBody>
      </p:sp>
      <p:sp>
        <p:nvSpPr>
          <p:cNvPr id="145" name="Google Shape;145;p21"/>
          <p:cNvSpPr txBox="1">
            <a:spLocks noGrp="1"/>
          </p:cNvSpPr>
          <p:nvPr>
            <p:ph type="sldNum" idx="12"/>
          </p:nvPr>
        </p:nvSpPr>
        <p:spPr/>
        <p:txBody>
          <a:bodyPr/>
          <a:lstStyle/>
          <a:p>
            <a:pPr lvl="0"/>
            <a:fld id="{00000000-1234-1234-1234-123412341234}" type="slidenum">
              <a:rPr lang="en"/>
              <a:pPr lvl="0"/>
              <a:t>10</a:t>
            </a:fld>
            <a:endParaRPr lang="en"/>
          </a:p>
        </p:txBody>
      </p:sp>
      <p:sp>
        <p:nvSpPr>
          <p:cNvPr id="144" name="Google Shape;144;p21"/>
          <p:cNvSpPr txBox="1">
            <a:spLocks noGrp="1"/>
          </p:cNvSpPr>
          <p:nvPr>
            <p:ph type="body" idx="4294967295"/>
          </p:nvPr>
        </p:nvSpPr>
        <p:spPr>
          <a:xfrm>
            <a:off x="7137400" y="1547813"/>
            <a:ext cx="2006600" cy="320198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tr-TR" dirty="0"/>
              <a:t> </a:t>
            </a:r>
            <a:endParaRPr dirty="0"/>
          </a:p>
        </p:txBody>
      </p:sp>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3142AF48-5B8D-BE56-8B53-4C0C27E18FF3}"/>
                  </a:ext>
                </a:extLst>
              </p:cNvPr>
              <p:cNvSpPr txBox="1"/>
              <p:nvPr/>
            </p:nvSpPr>
            <p:spPr>
              <a:xfrm>
                <a:off x="381548" y="2399794"/>
                <a:ext cx="2377440" cy="8038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tr-TR" sz="2800" i="1" smtClean="0">
                              <a:solidFill>
                                <a:schemeClr val="accent2">
                                  <a:lumMod val="20000"/>
                                  <a:lumOff val="80000"/>
                                </a:schemeClr>
                              </a:solidFill>
                              <a:latin typeface="Cambria Math" panose="02040503050406030204" pitchFamily="18" charset="0"/>
                            </a:rPr>
                          </m:ctrlPr>
                        </m:fPr>
                        <m:num>
                          <m:r>
                            <a:rPr lang="tr-TR" sz="2800" i="1">
                              <a:solidFill>
                                <a:schemeClr val="accent2">
                                  <a:lumMod val="20000"/>
                                  <a:lumOff val="80000"/>
                                </a:schemeClr>
                              </a:solidFill>
                              <a:latin typeface="Cambria Math" panose="02040503050406030204" pitchFamily="18" charset="0"/>
                            </a:rPr>
                            <m:t>𝑀</m:t>
                          </m:r>
                          <m:r>
                            <a:rPr lang="tr-TR" sz="2800" i="0">
                              <a:solidFill>
                                <a:schemeClr val="accent2">
                                  <a:lumMod val="20000"/>
                                  <a:lumOff val="80000"/>
                                </a:schemeClr>
                              </a:solidFill>
                              <a:latin typeface="Cambria Math" panose="02040503050406030204" pitchFamily="18" charset="0"/>
                            </a:rPr>
                            <m:t>×</m:t>
                          </m:r>
                          <m:sSub>
                            <m:sSubPr>
                              <m:ctrlPr>
                                <a:rPr lang="tr-TR" sz="2800" i="1">
                                  <a:solidFill>
                                    <a:schemeClr val="accent2">
                                      <a:lumMod val="20000"/>
                                      <a:lumOff val="80000"/>
                                    </a:schemeClr>
                                  </a:solidFill>
                                  <a:latin typeface="Cambria Math" panose="02040503050406030204" pitchFamily="18" charset="0"/>
                                </a:rPr>
                              </m:ctrlPr>
                            </m:sSubPr>
                            <m:e>
                              <m:r>
                                <a:rPr lang="tr-TR" sz="2800" i="1">
                                  <a:solidFill>
                                    <a:schemeClr val="accent2">
                                      <a:lumMod val="20000"/>
                                      <a:lumOff val="80000"/>
                                    </a:schemeClr>
                                  </a:solidFill>
                                  <a:latin typeface="Cambria Math" panose="02040503050406030204" pitchFamily="18" charset="0"/>
                                </a:rPr>
                                <m:t>𝑀</m:t>
                              </m:r>
                            </m:e>
                            <m:sub>
                              <m:r>
                                <a:rPr lang="tr-TR" sz="2800" i="1">
                                  <a:solidFill>
                                    <a:schemeClr val="accent2">
                                      <a:lumMod val="20000"/>
                                      <a:lumOff val="80000"/>
                                    </a:schemeClr>
                                  </a:solidFill>
                                  <a:latin typeface="Cambria Math" panose="02040503050406030204" pitchFamily="18" charset="0"/>
                                </a:rPr>
                                <m:t>𝑘</m:t>
                              </m:r>
                            </m:sub>
                          </m:sSub>
                          <m:r>
                            <a:rPr lang="tr-TR" sz="2800" i="0">
                              <a:solidFill>
                                <a:schemeClr val="accent2">
                                  <a:lumMod val="20000"/>
                                  <a:lumOff val="80000"/>
                                </a:schemeClr>
                              </a:solidFill>
                              <a:latin typeface="Cambria Math" panose="02040503050406030204" pitchFamily="18" charset="0"/>
                            </a:rPr>
                            <m:t>+</m:t>
                          </m:r>
                          <m:r>
                            <a:rPr lang="tr-TR" sz="2800" i="1">
                              <a:solidFill>
                                <a:schemeClr val="accent2">
                                  <a:lumMod val="20000"/>
                                  <a:lumOff val="80000"/>
                                </a:schemeClr>
                              </a:solidFill>
                              <a:latin typeface="Cambria Math" panose="02040503050406030204" pitchFamily="18" charset="0"/>
                            </a:rPr>
                            <m:t>𝑇</m:t>
                          </m:r>
                          <m:r>
                            <a:rPr lang="tr-TR" sz="2800" i="0" smtClean="0">
                              <a:solidFill>
                                <a:schemeClr val="accent2">
                                  <a:lumMod val="20000"/>
                                  <a:lumOff val="80000"/>
                                </a:schemeClr>
                              </a:solidFill>
                              <a:latin typeface="Cambria Math" panose="02040503050406030204" pitchFamily="18" charset="0"/>
                            </a:rPr>
                            <m:t>×</m:t>
                          </m:r>
                          <m:sSub>
                            <m:sSubPr>
                              <m:ctrlPr>
                                <a:rPr lang="tr-TR" sz="2800" i="1">
                                  <a:solidFill>
                                    <a:schemeClr val="accent2">
                                      <a:lumMod val="20000"/>
                                      <a:lumOff val="80000"/>
                                    </a:schemeClr>
                                  </a:solidFill>
                                  <a:latin typeface="Cambria Math" panose="02040503050406030204" pitchFamily="18" charset="0"/>
                                </a:rPr>
                              </m:ctrlPr>
                            </m:sSubPr>
                            <m:e>
                              <m:r>
                                <a:rPr lang="tr-TR" sz="2800" i="1">
                                  <a:solidFill>
                                    <a:schemeClr val="accent2">
                                      <a:lumMod val="20000"/>
                                      <a:lumOff val="80000"/>
                                    </a:schemeClr>
                                  </a:solidFill>
                                  <a:latin typeface="Cambria Math" panose="02040503050406030204" pitchFamily="18" charset="0"/>
                                </a:rPr>
                                <m:t>𝑇</m:t>
                              </m:r>
                            </m:e>
                            <m:sub>
                              <m:r>
                                <a:rPr lang="tr-TR" sz="2800" i="1">
                                  <a:solidFill>
                                    <a:schemeClr val="accent2">
                                      <a:lumMod val="20000"/>
                                      <a:lumOff val="80000"/>
                                    </a:schemeClr>
                                  </a:solidFill>
                                  <a:latin typeface="Cambria Math" panose="02040503050406030204" pitchFamily="18" charset="0"/>
                                </a:rPr>
                                <m:t>𝑘</m:t>
                              </m:r>
                            </m:sub>
                          </m:sSub>
                        </m:num>
                        <m:den>
                          <m:sSup>
                            <m:sSupPr>
                              <m:ctrlPr>
                                <a:rPr lang="tr-TR" sz="2800" i="1">
                                  <a:solidFill>
                                    <a:schemeClr val="accent2">
                                      <a:lumMod val="20000"/>
                                      <a:lumOff val="80000"/>
                                    </a:schemeClr>
                                  </a:solidFill>
                                  <a:latin typeface="Cambria Math" panose="02040503050406030204" pitchFamily="18" charset="0"/>
                                </a:rPr>
                              </m:ctrlPr>
                            </m:sSupPr>
                            <m:e>
                              <m:r>
                                <a:rPr lang="tr-TR" sz="2800" i="1">
                                  <a:solidFill>
                                    <a:schemeClr val="accent2">
                                      <a:lumMod val="20000"/>
                                      <a:lumOff val="80000"/>
                                    </a:schemeClr>
                                  </a:solidFill>
                                  <a:latin typeface="Cambria Math" panose="02040503050406030204" pitchFamily="18" charset="0"/>
                                </a:rPr>
                                <m:t>𝐾</m:t>
                              </m:r>
                            </m:e>
                            <m:sup>
                              <m:r>
                                <a:rPr lang="tr-TR" sz="2800" i="0">
                                  <a:solidFill>
                                    <a:schemeClr val="accent2">
                                      <a:lumMod val="20000"/>
                                      <a:lumOff val="80000"/>
                                    </a:schemeClr>
                                  </a:solidFill>
                                  <a:latin typeface="Cambria Math" panose="02040503050406030204" pitchFamily="18" charset="0"/>
                                </a:rPr>
                                <m:t>2</m:t>
                              </m:r>
                            </m:sup>
                          </m:sSup>
                        </m:den>
                      </m:f>
                    </m:oMath>
                  </m:oMathPara>
                </a14:m>
                <a:endParaRPr lang="tr-TR" sz="2800" dirty="0">
                  <a:solidFill>
                    <a:schemeClr val="accent2">
                      <a:lumMod val="20000"/>
                      <a:lumOff val="80000"/>
                    </a:schemeClr>
                  </a:solidFill>
                </a:endParaRPr>
              </a:p>
            </p:txBody>
          </p:sp>
        </mc:Choice>
        <mc:Fallback xmlns="">
          <p:sp>
            <p:nvSpPr>
              <p:cNvPr id="4" name="Metin kutusu 3">
                <a:extLst>
                  <a:ext uri="{FF2B5EF4-FFF2-40B4-BE49-F238E27FC236}">
                    <a16:creationId xmlns:a16="http://schemas.microsoft.com/office/drawing/2014/main" id="{3142AF48-5B8D-BE56-8B53-4C0C27E18FF3}"/>
                  </a:ext>
                </a:extLst>
              </p:cNvPr>
              <p:cNvSpPr txBox="1">
                <a:spLocks noRot="1" noChangeAspect="1" noMove="1" noResize="1" noEditPoints="1" noAdjustHandles="1" noChangeArrowheads="1" noChangeShapeType="1" noTextEdit="1"/>
              </p:cNvSpPr>
              <p:nvPr/>
            </p:nvSpPr>
            <p:spPr>
              <a:xfrm>
                <a:off x="381548" y="2399794"/>
                <a:ext cx="2377440" cy="803810"/>
              </a:xfrm>
              <a:prstGeom prst="rect">
                <a:avLst/>
              </a:prstGeom>
              <a:blipFill>
                <a:blip r:embed="rId3"/>
                <a:stretch>
                  <a:fillRect l="-256" r="-8974"/>
                </a:stretch>
              </a:blipFill>
            </p:spPr>
            <p:txBody>
              <a:bodyPr/>
              <a:lstStyle/>
              <a:p>
                <a:r>
                  <a:rPr lang="tr-TR">
                    <a:noFill/>
                  </a:rPr>
                  <a:t> </a:t>
                </a:r>
              </a:p>
            </p:txBody>
          </p:sp>
        </mc:Fallback>
      </mc:AlternateContent>
      <p:sp>
        <p:nvSpPr>
          <p:cNvPr id="5" name="Metin kutusu 4">
            <a:extLst>
              <a:ext uri="{FF2B5EF4-FFF2-40B4-BE49-F238E27FC236}">
                <a16:creationId xmlns:a16="http://schemas.microsoft.com/office/drawing/2014/main" id="{37BA65DC-F293-915C-4C81-8EC614358AD1}"/>
              </a:ext>
            </a:extLst>
          </p:cNvPr>
          <p:cNvSpPr txBox="1"/>
          <p:nvPr/>
        </p:nvSpPr>
        <p:spPr>
          <a:xfrm>
            <a:off x="-712033" y="3844978"/>
            <a:ext cx="479749" cy="145240"/>
          </a:xfrm>
          <a:prstGeom prst="rect">
            <a:avLst/>
          </a:prstGeom>
          <a:noFill/>
        </p:spPr>
        <p:txBody>
          <a:bodyPr wrap="square" lIns="0" tIns="0" rIns="0" bIns="0" rtlCol="0">
            <a:spAutoFit/>
          </a:bodyPr>
          <a:lstStyle/>
          <a:p>
            <a:endParaRPr lang="tr-TR" dirty="0"/>
          </a:p>
        </p:txBody>
      </p:sp>
      <p:sp>
        <p:nvSpPr>
          <p:cNvPr id="8" name="Dikdörtgen 7">
            <a:extLst>
              <a:ext uri="{FF2B5EF4-FFF2-40B4-BE49-F238E27FC236}">
                <a16:creationId xmlns:a16="http://schemas.microsoft.com/office/drawing/2014/main" id="{60FB4B49-72D3-0F01-AC56-4C8B2F5EDF51}"/>
              </a:ext>
            </a:extLst>
          </p:cNvPr>
          <p:cNvSpPr/>
          <p:nvPr/>
        </p:nvSpPr>
        <p:spPr>
          <a:xfrm>
            <a:off x="-483249" y="1668384"/>
            <a:ext cx="5379703" cy="400110"/>
          </a:xfrm>
          <a:prstGeom prst="rect">
            <a:avLst/>
          </a:prstGeom>
          <a:noFill/>
        </p:spPr>
        <p:txBody>
          <a:bodyPr wrap="square" lIns="91440" tIns="45720" rIns="91440" bIns="45720">
            <a:spAutoFit/>
          </a:bodyPr>
          <a:lstStyle/>
          <a:p>
            <a:pPr algn="ctr"/>
            <a:r>
              <a:rPr lang="tr-TR" sz="2000" b="0" cap="none" spc="0" dirty="0">
                <a:ln w="0"/>
                <a:solidFill>
                  <a:schemeClr val="accent2">
                    <a:lumMod val="20000"/>
                    <a:lumOff val="80000"/>
                  </a:schemeClr>
                </a:solidFill>
                <a:effectLst>
                  <a:outerShdw blurRad="38100" dist="19050" dir="2700000" algn="tl" rotWithShape="0">
                    <a:schemeClr val="dk1">
                      <a:alpha val="40000"/>
                    </a:schemeClr>
                  </a:outerShdw>
                </a:effectLst>
              </a:rPr>
              <a:t>Sonuç Formülü :</a:t>
            </a:r>
          </a:p>
        </p:txBody>
      </p:sp>
      <mc:AlternateContent xmlns:mc="http://schemas.openxmlformats.org/markup-compatibility/2006" xmlns:a14="http://schemas.microsoft.com/office/drawing/2010/main">
        <mc:Choice Requires="a14">
          <p:sp>
            <p:nvSpPr>
              <p:cNvPr id="10" name="Metin kutusu 9">
                <a:extLst>
                  <a:ext uri="{FF2B5EF4-FFF2-40B4-BE49-F238E27FC236}">
                    <a16:creationId xmlns:a16="http://schemas.microsoft.com/office/drawing/2014/main" id="{BAD00D4D-55F8-9649-5A2E-0BA5B31356EE}"/>
                  </a:ext>
                </a:extLst>
              </p:cNvPr>
              <p:cNvSpPr txBox="1"/>
              <p:nvPr/>
            </p:nvSpPr>
            <p:spPr>
              <a:xfrm>
                <a:off x="2936930" y="2551787"/>
                <a:ext cx="2805193" cy="523220"/>
              </a:xfrm>
              <a:prstGeom prst="rect">
                <a:avLst/>
              </a:prstGeom>
              <a:noFill/>
            </p:spPr>
            <p:txBody>
              <a:bodyPr wrap="square">
                <a:spAutoFit/>
              </a:bodyPr>
              <a:lstStyle/>
              <a:p>
                <a14:m>
                  <m:oMath xmlns:m="http://schemas.openxmlformats.org/officeDocument/2006/math">
                    <m:r>
                      <a:rPr lang="tr-TR" sz="2800" i="0" smtClean="0">
                        <a:solidFill>
                          <a:schemeClr val="tx2">
                            <a:lumMod val="90000"/>
                          </a:schemeClr>
                        </a:solidFill>
                        <a:latin typeface="Cambria Math" panose="02040503050406030204" pitchFamily="18" charset="0"/>
                      </a:rPr>
                      <m:t>×</m:t>
                    </m:r>
                    <m:r>
                      <a:rPr lang="tr-TR" sz="2800" i="1" smtClean="0">
                        <a:solidFill>
                          <a:schemeClr val="tx2">
                            <a:lumMod val="90000"/>
                          </a:schemeClr>
                        </a:solidFill>
                        <a:latin typeface="Cambria Math" panose="02040503050406030204" pitchFamily="18" charset="0"/>
                      </a:rPr>
                      <m:t> </m:t>
                    </m:r>
                  </m:oMath>
                </a14:m>
                <a:r>
                  <a:rPr lang="tr-TR" sz="2800" dirty="0">
                    <a:solidFill>
                      <a:schemeClr val="tx2">
                        <a:lumMod val="90000"/>
                      </a:schemeClr>
                    </a:solidFill>
                  </a:rPr>
                  <a:t>10^6= </a:t>
                </a:r>
                <a:r>
                  <a:rPr lang="tr-TR" sz="2400" dirty="0">
                    <a:solidFill>
                      <a:schemeClr val="tx2">
                        <a:lumMod val="90000"/>
                      </a:schemeClr>
                    </a:solidFill>
                  </a:rPr>
                  <a:t>S</a:t>
                </a:r>
              </a:p>
            </p:txBody>
          </p:sp>
        </mc:Choice>
        <mc:Fallback xmlns="">
          <p:sp>
            <p:nvSpPr>
              <p:cNvPr id="10" name="Metin kutusu 9">
                <a:extLst>
                  <a:ext uri="{FF2B5EF4-FFF2-40B4-BE49-F238E27FC236}">
                    <a16:creationId xmlns:a16="http://schemas.microsoft.com/office/drawing/2014/main" id="{BAD00D4D-55F8-9649-5A2E-0BA5B31356EE}"/>
                  </a:ext>
                </a:extLst>
              </p:cNvPr>
              <p:cNvSpPr txBox="1">
                <a:spLocks noRot="1" noChangeAspect="1" noMove="1" noResize="1" noEditPoints="1" noAdjustHandles="1" noChangeArrowheads="1" noChangeShapeType="1" noTextEdit="1"/>
              </p:cNvSpPr>
              <p:nvPr/>
            </p:nvSpPr>
            <p:spPr>
              <a:xfrm>
                <a:off x="2936930" y="2551787"/>
                <a:ext cx="2805193" cy="523220"/>
              </a:xfrm>
              <a:prstGeom prst="rect">
                <a:avLst/>
              </a:prstGeom>
              <a:blipFill>
                <a:blip r:embed="rId4"/>
                <a:stretch>
                  <a:fillRect t="-12941" b="-32941"/>
                </a:stretch>
              </a:blipFill>
            </p:spPr>
            <p:txBody>
              <a:bodyPr/>
              <a:lstStyle/>
              <a:p>
                <a:r>
                  <a:rPr lang="tr-TR">
                    <a:noFill/>
                  </a:rPr>
                  <a:t> </a:t>
                </a:r>
              </a:p>
            </p:txBody>
          </p:sp>
        </mc:Fallback>
      </mc:AlternateContent>
      <p:pic>
        <p:nvPicPr>
          <p:cNvPr id="12" name="Resim 11">
            <a:extLst>
              <a:ext uri="{FF2B5EF4-FFF2-40B4-BE49-F238E27FC236}">
                <a16:creationId xmlns:a16="http://schemas.microsoft.com/office/drawing/2014/main" id="{DA8C21E9-E919-D34A-EE9F-D6FD4B0531B3}"/>
              </a:ext>
            </a:extLst>
          </p:cNvPr>
          <p:cNvPicPr>
            <a:picLocks noChangeAspect="1"/>
          </p:cNvPicPr>
          <p:nvPr/>
        </p:nvPicPr>
        <p:blipFill>
          <a:blip r:embed="rId5"/>
          <a:stretch>
            <a:fillRect/>
          </a:stretch>
        </p:blipFill>
        <p:spPr>
          <a:xfrm>
            <a:off x="4804474" y="0"/>
            <a:ext cx="4340246" cy="5143451"/>
          </a:xfrm>
          <a:prstGeom prst="rect">
            <a:avLst/>
          </a:prstGeom>
        </p:spPr>
      </p:pic>
      <p:sp>
        <p:nvSpPr>
          <p:cNvPr id="15" name="Dikdörtgen 14">
            <a:extLst>
              <a:ext uri="{FF2B5EF4-FFF2-40B4-BE49-F238E27FC236}">
                <a16:creationId xmlns:a16="http://schemas.microsoft.com/office/drawing/2014/main" id="{57567D25-0D31-C371-6586-863D1DA8E0E0}"/>
              </a:ext>
            </a:extLst>
          </p:cNvPr>
          <p:cNvSpPr/>
          <p:nvPr/>
        </p:nvSpPr>
        <p:spPr>
          <a:xfrm>
            <a:off x="207437" y="3409766"/>
            <a:ext cx="4527296" cy="923330"/>
          </a:xfrm>
          <a:prstGeom prst="rect">
            <a:avLst/>
          </a:prstGeom>
          <a:noFill/>
        </p:spPr>
        <p:txBody>
          <a:bodyPr wrap="square" lIns="91440" tIns="45720" rIns="91440" bIns="45720">
            <a:spAutoFit/>
          </a:bodyPr>
          <a:lstStyle/>
          <a:p>
            <a:pPr algn="ctr"/>
            <a:r>
              <a:rPr lang="tr-TR" sz="1800" dirty="0">
                <a:ln w="0"/>
                <a:solidFill>
                  <a:schemeClr val="accent2">
                    <a:lumMod val="20000"/>
                    <a:lumOff val="80000"/>
                  </a:schemeClr>
                </a:solidFill>
                <a:effectLst>
                  <a:outerShdw blurRad="38100" dist="19050" dir="2700000" algn="tl" rotWithShape="0">
                    <a:schemeClr val="dk1">
                      <a:alpha val="40000"/>
                    </a:schemeClr>
                  </a:outerShdw>
                </a:effectLst>
              </a:rPr>
              <a:t>Not : </a:t>
            </a:r>
            <a:r>
              <a:rPr lang="tr-TR" sz="1800" dirty="0" err="1">
                <a:ln w="0"/>
                <a:solidFill>
                  <a:schemeClr val="accent2">
                    <a:lumMod val="20000"/>
                    <a:lumOff val="80000"/>
                  </a:schemeClr>
                </a:solidFill>
                <a:effectLst>
                  <a:outerShdw blurRad="38100" dist="19050" dir="2700000" algn="tl" rotWithShape="0">
                    <a:schemeClr val="dk1">
                      <a:alpha val="40000"/>
                    </a:schemeClr>
                  </a:outerShdw>
                </a:effectLst>
              </a:rPr>
              <a:t>maliye,maliyet</a:t>
            </a:r>
            <a:r>
              <a:rPr lang="tr-TR" sz="1800" dirty="0">
                <a:ln w="0"/>
                <a:solidFill>
                  <a:schemeClr val="accent2">
                    <a:lumMod val="20000"/>
                    <a:lumOff val="80000"/>
                  </a:schemeClr>
                </a:solidFill>
                <a:effectLst>
                  <a:outerShdw blurRad="38100" dist="19050" dir="2700000" algn="tl" rotWithShape="0">
                    <a:schemeClr val="dk1">
                      <a:alpha val="40000"/>
                    </a:schemeClr>
                  </a:outerShdw>
                </a:effectLst>
              </a:rPr>
              <a:t> </a:t>
            </a:r>
            <a:r>
              <a:rPr lang="tr-TR" sz="1800" dirty="0" err="1">
                <a:ln w="0"/>
                <a:solidFill>
                  <a:schemeClr val="accent2">
                    <a:lumMod val="20000"/>
                    <a:lumOff val="80000"/>
                  </a:schemeClr>
                </a:solidFill>
                <a:effectLst>
                  <a:outerShdw blurRad="38100" dist="19050" dir="2700000" algn="tl" rotWithShape="0">
                    <a:schemeClr val="dk1">
                      <a:alpha val="40000"/>
                    </a:schemeClr>
                  </a:outerShdw>
                </a:effectLst>
              </a:rPr>
              <a:t>kaysayısı</a:t>
            </a:r>
            <a:r>
              <a:rPr lang="tr-TR" sz="1800" dirty="0">
                <a:ln w="0"/>
                <a:solidFill>
                  <a:schemeClr val="accent2">
                    <a:lumMod val="20000"/>
                    <a:lumOff val="80000"/>
                  </a:schemeClr>
                </a:solidFill>
                <a:effectLst>
                  <a:outerShdw blurRad="38100" dist="19050" dir="2700000" algn="tl" rotWithShape="0">
                    <a:schemeClr val="dk1">
                      <a:alpha val="40000"/>
                    </a:schemeClr>
                  </a:outerShdw>
                </a:effectLst>
              </a:rPr>
              <a:t> , saat ve saat </a:t>
            </a:r>
            <a:r>
              <a:rPr lang="tr-TR" sz="1800" dirty="0" err="1">
                <a:ln w="0"/>
                <a:solidFill>
                  <a:schemeClr val="accent2">
                    <a:lumMod val="20000"/>
                    <a:lumOff val="80000"/>
                  </a:schemeClr>
                </a:solidFill>
                <a:effectLst>
                  <a:outerShdw blurRad="38100" dist="19050" dir="2700000" algn="tl" rotWithShape="0">
                    <a:schemeClr val="dk1">
                      <a:alpha val="40000"/>
                    </a:schemeClr>
                  </a:outerShdw>
                </a:effectLst>
              </a:rPr>
              <a:t>kaysayısı</a:t>
            </a:r>
            <a:r>
              <a:rPr lang="tr-TR" sz="1800" dirty="0">
                <a:ln w="0"/>
                <a:solidFill>
                  <a:schemeClr val="accent2">
                    <a:lumMod val="20000"/>
                    <a:lumOff val="80000"/>
                  </a:schemeClr>
                </a:solidFill>
                <a:effectLst>
                  <a:outerShdw blurRad="38100" dist="19050" dir="2700000" algn="tl" rotWithShape="0">
                    <a:schemeClr val="dk1">
                      <a:alpha val="40000"/>
                    </a:schemeClr>
                  </a:outerShdw>
                </a:effectLst>
              </a:rPr>
              <a:t> değerleri  normalize edilerek eklenmiştir .</a:t>
            </a:r>
            <a:endParaRPr lang="tr-TR" sz="1800" b="0" cap="none" spc="0" dirty="0">
              <a:ln w="0"/>
              <a:solidFill>
                <a:schemeClr val="accent2">
                  <a:lumMod val="20000"/>
                  <a:lumOff val="80000"/>
                </a:schemeClr>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456C582-3082-1D88-83C0-E7604AAA4C79}"/>
              </a:ext>
            </a:extLst>
          </p:cNvPr>
          <p:cNvSpPr>
            <a:spLocks noGrp="1"/>
          </p:cNvSpPr>
          <p:nvPr>
            <p:ph type="title"/>
          </p:nvPr>
        </p:nvSpPr>
        <p:spPr>
          <a:xfrm>
            <a:off x="580550" y="235649"/>
            <a:ext cx="8448734" cy="682993"/>
          </a:xfrm>
        </p:spPr>
        <p:txBody>
          <a:bodyPr/>
          <a:lstStyle/>
          <a:p>
            <a:pPr algn="ctr"/>
            <a:r>
              <a:rPr lang="tr-TR" sz="2800" dirty="0">
                <a:solidFill>
                  <a:schemeClr val="accent1">
                    <a:lumMod val="20000"/>
                    <a:lumOff val="80000"/>
                  </a:schemeClr>
                </a:solidFill>
              </a:rPr>
              <a:t>Neden </a:t>
            </a:r>
            <a:r>
              <a:rPr lang="tr-TR" sz="2800" dirty="0" err="1">
                <a:solidFill>
                  <a:schemeClr val="accent1">
                    <a:lumMod val="20000"/>
                    <a:lumOff val="80000"/>
                  </a:schemeClr>
                </a:solidFill>
              </a:rPr>
              <a:t>Djikstra</a:t>
            </a:r>
            <a:r>
              <a:rPr lang="tr-TR" sz="2800" dirty="0">
                <a:solidFill>
                  <a:schemeClr val="accent1">
                    <a:lumMod val="20000"/>
                    <a:lumOff val="80000"/>
                  </a:schemeClr>
                </a:solidFill>
              </a:rPr>
              <a:t> Algoritması ?</a:t>
            </a:r>
          </a:p>
        </p:txBody>
      </p:sp>
      <p:sp>
        <p:nvSpPr>
          <p:cNvPr id="5" name="Metin Yer Tutucusu 4">
            <a:extLst>
              <a:ext uri="{FF2B5EF4-FFF2-40B4-BE49-F238E27FC236}">
                <a16:creationId xmlns:a16="http://schemas.microsoft.com/office/drawing/2014/main" id="{26EF1504-7395-472C-909F-373A61693ADF}"/>
              </a:ext>
            </a:extLst>
          </p:cNvPr>
          <p:cNvSpPr>
            <a:spLocks noGrp="1"/>
          </p:cNvSpPr>
          <p:nvPr>
            <p:ph type="body" idx="1"/>
          </p:nvPr>
        </p:nvSpPr>
        <p:spPr>
          <a:xfrm>
            <a:off x="573054" y="1154244"/>
            <a:ext cx="8448733" cy="2840636"/>
          </a:xfrm>
        </p:spPr>
        <p:txBody>
          <a:bodyPr/>
          <a:lstStyle/>
          <a:p>
            <a:pPr algn="l">
              <a:buFont typeface="+mj-lt"/>
              <a:buAutoNum type="arabicPeriod"/>
            </a:pPr>
            <a:r>
              <a:rPr lang="tr-TR" sz="1400" b="0" i="0" dirty="0" err="1">
                <a:solidFill>
                  <a:srgbClr val="D1D5DB"/>
                </a:solidFill>
                <a:effectLst/>
                <a:latin typeface="Söhne"/>
              </a:rPr>
              <a:t>Dijkstra</a:t>
            </a:r>
            <a:r>
              <a:rPr lang="tr-TR" sz="1400" b="0" i="0" dirty="0">
                <a:solidFill>
                  <a:srgbClr val="D1D5DB"/>
                </a:solidFill>
                <a:effectLst/>
                <a:latin typeface="Söhne"/>
              </a:rPr>
              <a:t> Algoritması: Ağırlıklı grafiklerde en kısa yolu bulmak için kullanılan popüler bir yöntemdir.</a:t>
            </a:r>
          </a:p>
          <a:p>
            <a:pPr algn="l">
              <a:buFont typeface="+mj-lt"/>
              <a:buAutoNum type="arabicPeriod"/>
            </a:pPr>
            <a:r>
              <a:rPr lang="tr-TR" sz="1400" b="0" i="0" dirty="0" err="1">
                <a:solidFill>
                  <a:srgbClr val="D1D5DB"/>
                </a:solidFill>
                <a:effectLst/>
                <a:latin typeface="Söhne"/>
              </a:rPr>
              <a:t>Bellman</a:t>
            </a:r>
            <a:r>
              <a:rPr lang="tr-TR" sz="1400" b="0" i="0" dirty="0">
                <a:solidFill>
                  <a:srgbClr val="D1D5DB"/>
                </a:solidFill>
                <a:effectLst/>
                <a:latin typeface="Söhne"/>
              </a:rPr>
              <a:t>-Ford Algoritması: Ağırlıklı veya ağırlıksız grafiklerde en kısa yolu bulmak için kullanılan bir yöntemdir. Ancak, </a:t>
            </a:r>
            <a:r>
              <a:rPr lang="tr-TR" sz="1400" b="0" i="0" dirty="0" err="1">
                <a:solidFill>
                  <a:srgbClr val="D1D5DB"/>
                </a:solidFill>
                <a:effectLst/>
                <a:latin typeface="Söhne"/>
              </a:rPr>
              <a:t>Dijkstra</a:t>
            </a:r>
            <a:r>
              <a:rPr lang="tr-TR" sz="1400" b="0" i="0" dirty="0">
                <a:solidFill>
                  <a:srgbClr val="D1D5DB"/>
                </a:solidFill>
                <a:effectLst/>
                <a:latin typeface="Söhne"/>
              </a:rPr>
              <a:t> Algoritmasından daha yavaş çalışır ve daha fazla bellek gerektirir.</a:t>
            </a:r>
          </a:p>
          <a:p>
            <a:pPr algn="l">
              <a:buFont typeface="+mj-lt"/>
              <a:buAutoNum type="arabicPeriod"/>
            </a:pPr>
            <a:r>
              <a:rPr lang="tr-TR" sz="1400" b="0" i="0" dirty="0">
                <a:solidFill>
                  <a:srgbClr val="D1D5DB"/>
                </a:solidFill>
                <a:effectLst/>
                <a:latin typeface="Söhne"/>
              </a:rPr>
              <a:t>Floyd-</a:t>
            </a:r>
            <a:r>
              <a:rPr lang="tr-TR" sz="1400" b="0" i="0" dirty="0" err="1">
                <a:solidFill>
                  <a:srgbClr val="D1D5DB"/>
                </a:solidFill>
                <a:effectLst/>
                <a:latin typeface="Söhne"/>
              </a:rPr>
              <a:t>Warshall</a:t>
            </a:r>
            <a:r>
              <a:rPr lang="tr-TR" sz="1400" b="0" i="0" dirty="0">
                <a:solidFill>
                  <a:srgbClr val="D1D5DB"/>
                </a:solidFill>
                <a:effectLst/>
                <a:latin typeface="Söhne"/>
              </a:rPr>
              <a:t> Algoritması: Tüm noktalar arasındaki en kısa yolları bulmak için kullanılan bir yöntemdir. Ancak, bu algoritma çok büyük grafikler için uygun değildir ve daha fazla bellek gerektirir.</a:t>
            </a:r>
          </a:p>
          <a:p>
            <a:pPr algn="l">
              <a:buFont typeface="+mj-lt"/>
              <a:buAutoNum type="arabicPeriod"/>
            </a:pPr>
            <a:r>
              <a:rPr lang="tr-TR" sz="1400" b="0" i="0" dirty="0">
                <a:solidFill>
                  <a:srgbClr val="D1D5DB"/>
                </a:solidFill>
                <a:effectLst/>
                <a:latin typeface="Söhne"/>
              </a:rPr>
              <a:t>Johnson Algoritması: Ağırlıklı grafiklerde tüm noktalar arasındaki en kısa yolları bulmak için kullanılan bir yöntemdir. Ancak, bu algoritma çok büyük grafikler için uygun değildir ve daha fazla bellek gerektirir.</a:t>
            </a:r>
          </a:p>
          <a:p>
            <a:pPr marL="76200" indent="0" algn="l">
              <a:buNone/>
            </a:pPr>
            <a:endParaRPr lang="tr-TR" sz="1400" dirty="0">
              <a:solidFill>
                <a:srgbClr val="D1D5DB"/>
              </a:solidFill>
              <a:latin typeface="Söhne"/>
            </a:endParaRPr>
          </a:p>
          <a:p>
            <a:pPr marL="76200" indent="0" algn="l">
              <a:buNone/>
            </a:pPr>
            <a:r>
              <a:rPr lang="tr-TR" sz="1400" b="0" i="0" dirty="0" err="1">
                <a:solidFill>
                  <a:schemeClr val="accent1">
                    <a:lumMod val="20000"/>
                    <a:lumOff val="80000"/>
                  </a:schemeClr>
                </a:solidFill>
                <a:effectLst/>
                <a:latin typeface="Söhne"/>
              </a:rPr>
              <a:t>Dijkstra</a:t>
            </a:r>
            <a:r>
              <a:rPr lang="tr-TR" sz="1400" b="0" i="0" dirty="0">
                <a:solidFill>
                  <a:schemeClr val="accent1">
                    <a:lumMod val="20000"/>
                    <a:lumOff val="80000"/>
                  </a:schemeClr>
                </a:solidFill>
                <a:effectLst/>
                <a:latin typeface="Söhne"/>
              </a:rPr>
              <a:t> Algoritması, diğer yol bulma algoritmalarından daha hızlı çalışır ve çoğu durumda en kısa yolu bulmak için uygun bir seçenektir. Bu nedenle, ağırlıklı grafiklerde en kısa yolu bulmak için sıklıkla kullanılır.</a:t>
            </a:r>
          </a:p>
          <a:p>
            <a:pPr marL="76200" indent="0">
              <a:buNone/>
            </a:pPr>
            <a:endParaRPr lang="tr-TR" sz="1400" dirty="0"/>
          </a:p>
        </p:txBody>
      </p:sp>
      <p:sp>
        <p:nvSpPr>
          <p:cNvPr id="3" name="Slayt Numarası Yer Tutucusu 2">
            <a:extLst>
              <a:ext uri="{FF2B5EF4-FFF2-40B4-BE49-F238E27FC236}">
                <a16:creationId xmlns:a16="http://schemas.microsoft.com/office/drawing/2014/main" id="{2600C0AB-AE3E-9090-2CD3-14BDBA8DD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5550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635430"/>
            <a:ext cx="4138100" cy="3986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sz="2800" dirty="0" err="1"/>
              <a:t>Dijkstra</a:t>
            </a:r>
            <a:r>
              <a:rPr lang="tr-TR" sz="2800" dirty="0"/>
              <a:t> Algoritması ve En Kısa Yol Çıktısı :</a:t>
            </a:r>
            <a:endParaRPr sz="2800" dirty="0"/>
          </a:p>
        </p:txBody>
      </p:sp>
      <p:sp>
        <p:nvSpPr>
          <p:cNvPr id="151" name="Google Shape;151;p22"/>
          <p:cNvSpPr txBox="1">
            <a:spLocks noGrp="1"/>
          </p:cNvSpPr>
          <p:nvPr>
            <p:ph type="body" idx="1"/>
          </p:nvPr>
        </p:nvSpPr>
        <p:spPr>
          <a:xfrm>
            <a:off x="542705" y="1514006"/>
            <a:ext cx="4021800" cy="285651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tr-TR" sz="1800" dirty="0"/>
              <a:t>Burada </a:t>
            </a:r>
            <a:r>
              <a:rPr lang="tr-TR" sz="1800" dirty="0" err="1"/>
              <a:t>Dijkstra</a:t>
            </a:r>
            <a:r>
              <a:rPr lang="tr-TR" sz="1800" dirty="0"/>
              <a:t> Algoritması uygulanarak oluşan en kısa yolun çıktısını oluşturdum .</a:t>
            </a:r>
          </a:p>
          <a:p>
            <a:pPr marL="0" lvl="0" indent="0" algn="l" rtl="0">
              <a:spcBef>
                <a:spcPts val="600"/>
              </a:spcBef>
              <a:spcAft>
                <a:spcPts val="0"/>
              </a:spcAft>
              <a:buNone/>
            </a:pPr>
            <a:endParaRPr lang="tr-TR" sz="1800" dirty="0"/>
          </a:p>
          <a:p>
            <a:pPr marL="0" lvl="0" indent="0" algn="l" rtl="0">
              <a:spcBef>
                <a:spcPts val="600"/>
              </a:spcBef>
              <a:spcAft>
                <a:spcPts val="0"/>
              </a:spcAft>
              <a:buNone/>
            </a:pPr>
            <a:r>
              <a:rPr lang="tr-TR" sz="1800" dirty="0"/>
              <a:t>Kaybımız : 4714 birim olur .</a:t>
            </a:r>
          </a:p>
          <a:p>
            <a:pPr marL="0" lvl="0" indent="0" algn="l" rtl="0">
              <a:spcBef>
                <a:spcPts val="600"/>
              </a:spcBef>
              <a:spcAft>
                <a:spcPts val="0"/>
              </a:spcAft>
              <a:buNone/>
            </a:pPr>
            <a:r>
              <a:rPr lang="tr-TR" sz="1800" dirty="0"/>
              <a:t>Yolumuz : Venezuela -&gt; Guyana -&gt; Brezilya -&gt; Bolivya -&gt; Arjantin olarak sonuçlandı .</a:t>
            </a:r>
            <a:endParaRPr sz="18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Resim 2">
            <a:extLst>
              <a:ext uri="{FF2B5EF4-FFF2-40B4-BE49-F238E27FC236}">
                <a16:creationId xmlns:a16="http://schemas.microsoft.com/office/drawing/2014/main" id="{BDA78078-8E93-3151-38ED-29ADD1A89352}"/>
              </a:ext>
            </a:extLst>
          </p:cNvPr>
          <p:cNvPicPr>
            <a:picLocks noChangeAspect="1"/>
          </p:cNvPicPr>
          <p:nvPr/>
        </p:nvPicPr>
        <p:blipFill>
          <a:blip r:embed="rId3"/>
          <a:stretch>
            <a:fillRect/>
          </a:stretch>
        </p:blipFill>
        <p:spPr>
          <a:xfrm>
            <a:off x="4718650" y="0"/>
            <a:ext cx="4433686"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68" name="Google Shape;368;p35"/>
          <p:cNvSpPr txBox="1">
            <a:spLocks noGrp="1"/>
          </p:cNvSpPr>
          <p:nvPr>
            <p:ph type="ctrTitle" idx="4294967295"/>
          </p:nvPr>
        </p:nvSpPr>
        <p:spPr>
          <a:xfrm>
            <a:off x="685800" y="380476"/>
            <a:ext cx="4343400" cy="178560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sz="4400" dirty="0"/>
              <a:t>Dinlediğiniz için teşekkürler</a:t>
            </a:r>
            <a:r>
              <a:rPr lang="en" sz="4400" dirty="0"/>
              <a:t>!</a:t>
            </a:r>
            <a:endParaRPr sz="4400" dirty="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tr-TR" sz="1800" b="1" dirty="0">
                <a:latin typeface="Muli"/>
                <a:ea typeface="Muli"/>
                <a:cs typeface="Muli"/>
                <a:sym typeface="Muli"/>
              </a:rPr>
              <a:t>Hazırlayan :</a:t>
            </a:r>
          </a:p>
          <a:p>
            <a:pPr marL="0" lvl="0" indent="0" algn="l" rtl="0">
              <a:spcBef>
                <a:spcPts val="600"/>
              </a:spcBef>
              <a:spcAft>
                <a:spcPts val="0"/>
              </a:spcAft>
              <a:buNone/>
            </a:pPr>
            <a:r>
              <a:rPr lang="tr-TR" sz="1800" b="1" dirty="0"/>
              <a:t>İlyas Demir</a:t>
            </a:r>
          </a:p>
          <a:p>
            <a:pPr marL="0" lvl="0" indent="0" algn="l" rtl="0">
              <a:spcBef>
                <a:spcPts val="600"/>
              </a:spcBef>
              <a:spcAft>
                <a:spcPts val="0"/>
              </a:spcAft>
              <a:buNone/>
            </a:pPr>
            <a:endParaRPr sz="18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351205"/>
            <a:ext cx="7620798" cy="857400"/>
          </a:xfrm>
          <a:prstGeom prst="rect">
            <a:avLst/>
          </a:prstGeom>
        </p:spPr>
        <p:txBody>
          <a:bodyPr spcFirstLastPara="1" wrap="square" lIns="0" tIns="0" rIns="0" bIns="0" anchor="b" anchorCtr="0">
            <a:noAutofit/>
          </a:bodyPr>
          <a:lstStyle/>
          <a:p>
            <a:r>
              <a:rPr lang="tr-TR" sz="2800" b="0" i="0" dirty="0">
                <a:solidFill>
                  <a:srgbClr val="D1D5DB"/>
                </a:solidFill>
                <a:effectLst/>
                <a:latin typeface="Söhne"/>
              </a:rPr>
              <a:t>Güney Amerika ülkeleri arasında ortak birçok sorun vardır. Bu sorunlar ve nedeni şunlardır: </a:t>
            </a:r>
            <a:endParaRPr lang="tr-TR" sz="2800" dirty="0"/>
          </a:p>
        </p:txBody>
      </p:sp>
      <p:sp>
        <p:nvSpPr>
          <p:cNvPr id="72" name="Google Shape;72;p14"/>
          <p:cNvSpPr txBox="1">
            <a:spLocks noGrp="1"/>
          </p:cNvSpPr>
          <p:nvPr>
            <p:ph type="body" idx="2"/>
          </p:nvPr>
        </p:nvSpPr>
        <p:spPr>
          <a:xfrm>
            <a:off x="4810579" y="1656744"/>
            <a:ext cx="3390769" cy="3155100"/>
          </a:xfrm>
          <a:prstGeom prst="rect">
            <a:avLst/>
          </a:prstGeom>
        </p:spPr>
        <p:txBody>
          <a:bodyPr spcFirstLastPara="1" wrap="square" lIns="0" tIns="0" rIns="0" bIns="0" anchor="t" anchorCtr="0">
            <a:noAutofit/>
          </a:bodyPr>
          <a:lstStyle/>
          <a:p>
            <a:r>
              <a:rPr lang="tr-TR" sz="1200" b="0" i="0" dirty="0">
                <a:solidFill>
                  <a:srgbClr val="D1D5DB"/>
                </a:solidFill>
                <a:effectLst/>
                <a:latin typeface="Söhne"/>
              </a:rPr>
              <a:t>Güvenlik sorunları: Güney Amerika ülkelerinde, suç oranlarının yüksek olması ve çatışmaların sıklıkla meydana gelmesi güvenlik sorunlarına neden olabilir. Bu sorunlar, özellikle bazı bölgelerde yoğunlaşmıştır ve halkın güvenliğini tehdit edebilir.</a:t>
            </a:r>
          </a:p>
          <a:p>
            <a:endParaRPr lang="tr-TR" sz="1200" b="0" i="0" dirty="0">
              <a:solidFill>
                <a:srgbClr val="D1D5DB"/>
              </a:solidFill>
              <a:effectLst/>
              <a:latin typeface="Söhne"/>
            </a:endParaRPr>
          </a:p>
          <a:p>
            <a:r>
              <a:rPr lang="tr-TR" sz="1200" b="0" i="0" dirty="0">
                <a:solidFill>
                  <a:srgbClr val="D1D5DB"/>
                </a:solidFill>
                <a:effectLst/>
                <a:latin typeface="Söhne"/>
              </a:rPr>
              <a:t>Kültürel adaletsizlik: Güney Amerika ülkelerinde, kültürel adaletsizlikler ve çeşitlilik konularında anlaşmazlıklar olabilir. Bu anlaşmazlıklar, özellikle kültürel değerler ve inançlar üzerine odaklanabilir ve toplumda gerilimlere yol açabilir.</a:t>
            </a:r>
            <a:endParaRPr lang="en-US" sz="1200" b="1" dirty="0"/>
          </a:p>
          <a:p>
            <a:endParaRPr lang="tr-TR" sz="1200" b="0" i="0" dirty="0">
              <a:solidFill>
                <a:srgbClr val="D1D5DB"/>
              </a:solidFill>
              <a:effectLst/>
              <a:latin typeface="Söhne"/>
            </a:endParaRPr>
          </a:p>
        </p:txBody>
      </p:sp>
      <p:sp>
        <p:nvSpPr>
          <p:cNvPr id="73" name="Google Shape;73;p14"/>
          <p:cNvSpPr txBox="1">
            <a:spLocks noGrp="1"/>
          </p:cNvSpPr>
          <p:nvPr>
            <p:ph type="body" idx="1"/>
          </p:nvPr>
        </p:nvSpPr>
        <p:spPr>
          <a:xfrm>
            <a:off x="580550" y="1656744"/>
            <a:ext cx="3572996" cy="3155100"/>
          </a:xfrm>
          <a:prstGeom prst="rect">
            <a:avLst/>
          </a:prstGeom>
        </p:spPr>
        <p:txBody>
          <a:bodyPr spcFirstLastPara="1" wrap="square" lIns="0" tIns="0" rIns="0" bIns="0" anchor="t" anchorCtr="0">
            <a:noAutofit/>
          </a:bodyPr>
          <a:lstStyle/>
          <a:p>
            <a:r>
              <a:rPr lang="tr-TR" sz="1200" b="0" i="0" dirty="0">
                <a:solidFill>
                  <a:srgbClr val="D1D5DB"/>
                </a:solidFill>
                <a:effectLst/>
                <a:latin typeface="Söhne"/>
              </a:rPr>
              <a:t>Ekonomik adaletsizlik: Güney Amerika ülkelerinde, ekonomik krizler ve borç yükü gibi nedenlerden dolayı ciddi ekonomik sorunlar meydana gelebilir. Bu sorunlar, özellikle yoksulluğu ve işsizliği artırabilir ve toplumda adaletsizlikler oluşturabilir.</a:t>
            </a:r>
          </a:p>
          <a:p>
            <a:pPr marL="101600" indent="0">
              <a:buNone/>
            </a:pPr>
            <a:endParaRPr lang="tr-TR" sz="1200" b="0" i="0" dirty="0">
              <a:solidFill>
                <a:srgbClr val="D1D5DB"/>
              </a:solidFill>
              <a:effectLst/>
              <a:latin typeface="Söhne"/>
            </a:endParaRPr>
          </a:p>
          <a:p>
            <a:r>
              <a:rPr lang="tr-TR" sz="1200" b="0" i="0" dirty="0">
                <a:solidFill>
                  <a:srgbClr val="D1D5DB"/>
                </a:solidFill>
                <a:effectLst/>
                <a:latin typeface="Söhne"/>
              </a:rPr>
              <a:t>Sosyal adaletsizlik: Güney Amerika ülkelerinde, cinsiyet, ırk ve etnik köken gibi faktörlerden dolayı bazı gruplar eşit olmayan şekilde muamele görebilir. Bu adaletsizlikler, toplumda sosyal gerilimlere ve çatışmalara yol açabilir.</a:t>
            </a:r>
          </a:p>
        </p:txBody>
      </p:sp>
      <p:sp>
        <p:nvSpPr>
          <p:cNvPr id="74" name="Google Shape;74;p14"/>
          <p:cNvSpPr txBox="1">
            <a:spLocks noGrp="1"/>
          </p:cNvSpPr>
          <p:nvPr>
            <p:ph type="body" idx="2"/>
          </p:nvPr>
        </p:nvSpPr>
        <p:spPr>
          <a:xfrm>
            <a:off x="4810579" y="6039729"/>
            <a:ext cx="6014400" cy="5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sz="1000" b="1" dirty="0">
                <a:solidFill>
                  <a:schemeClr val="accent4"/>
                </a:solidFill>
              </a:rPr>
              <a:t> </a:t>
            </a:r>
            <a:endParaRPr sz="1000" dirty="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0" name="Başlık 19">
            <a:extLst>
              <a:ext uri="{FF2B5EF4-FFF2-40B4-BE49-F238E27FC236}">
                <a16:creationId xmlns:a16="http://schemas.microsoft.com/office/drawing/2014/main" id="{1D635342-37C7-D34A-D96C-E7324096BE8C}"/>
              </a:ext>
            </a:extLst>
          </p:cNvPr>
          <p:cNvSpPr>
            <a:spLocks noGrp="1"/>
          </p:cNvSpPr>
          <p:nvPr>
            <p:ph type="title"/>
          </p:nvPr>
        </p:nvSpPr>
        <p:spPr>
          <a:xfrm flipV="1">
            <a:off x="4571999" y="5426439"/>
            <a:ext cx="2914865" cy="382250"/>
          </a:xfrm>
        </p:spPr>
        <p:txBody>
          <a:bodyPr/>
          <a:lstStyle/>
          <a:p>
            <a:endParaRPr lang="tr-TR" dirty="0"/>
          </a:p>
        </p:txBody>
      </p:sp>
      <p:sp>
        <p:nvSpPr>
          <p:cNvPr id="83" name="Google Shape;83;p15"/>
          <p:cNvSpPr txBox="1">
            <a:spLocks noGrp="1"/>
          </p:cNvSpPr>
          <p:nvPr>
            <p:ph type="sldNum" idx="12"/>
          </p:nvPr>
        </p:nvSpPr>
        <p:spPr/>
        <p:txBody>
          <a:bodyPr/>
          <a:lstStyle/>
          <a:p>
            <a:pPr lvl="0"/>
            <a:fld id="{00000000-1234-1234-1234-123412341234}" type="slidenum">
              <a:rPr lang="en"/>
              <a:pPr lvl="0"/>
              <a:t>3</a:t>
            </a:fld>
            <a:endParaRPr lang="en"/>
          </a:p>
        </p:txBody>
      </p:sp>
      <p:sp>
        <p:nvSpPr>
          <p:cNvPr id="15" name="Metin kutusu 14">
            <a:extLst>
              <a:ext uri="{FF2B5EF4-FFF2-40B4-BE49-F238E27FC236}">
                <a16:creationId xmlns:a16="http://schemas.microsoft.com/office/drawing/2014/main" id="{1658ED9A-D83F-AEBD-47F3-E8C268079AE9}"/>
              </a:ext>
            </a:extLst>
          </p:cNvPr>
          <p:cNvSpPr txBox="1"/>
          <p:nvPr/>
        </p:nvSpPr>
        <p:spPr>
          <a:xfrm>
            <a:off x="614712" y="340642"/>
            <a:ext cx="7682344" cy="954107"/>
          </a:xfrm>
          <a:prstGeom prst="rect">
            <a:avLst/>
          </a:prstGeom>
          <a:noFill/>
        </p:spPr>
        <p:txBody>
          <a:bodyPr wrap="square">
            <a:spAutoFit/>
          </a:bodyPr>
          <a:lstStyle/>
          <a:p>
            <a:r>
              <a:rPr lang="tr-TR" sz="2800" b="0" i="0" dirty="0">
                <a:solidFill>
                  <a:srgbClr val="D1D5DB"/>
                </a:solidFill>
                <a:effectLst/>
                <a:latin typeface="Söhne"/>
              </a:rPr>
              <a:t>Güney Amerika ülkeleri arasında ortak birçok sorun vardır. Bu sorunların ve nedeni şunlardır: (devam)</a:t>
            </a:r>
            <a:endParaRPr lang="tr-TR" sz="2800" dirty="0"/>
          </a:p>
        </p:txBody>
      </p:sp>
      <p:sp>
        <p:nvSpPr>
          <p:cNvPr id="22" name="Metin Yer Tutucusu 21">
            <a:extLst>
              <a:ext uri="{FF2B5EF4-FFF2-40B4-BE49-F238E27FC236}">
                <a16:creationId xmlns:a16="http://schemas.microsoft.com/office/drawing/2014/main" id="{48B716F0-6F60-B543-13FE-0F1463BEF342}"/>
              </a:ext>
            </a:extLst>
          </p:cNvPr>
          <p:cNvSpPr>
            <a:spLocks noGrp="1"/>
          </p:cNvSpPr>
          <p:nvPr>
            <p:ph type="body" idx="1"/>
          </p:nvPr>
        </p:nvSpPr>
        <p:spPr>
          <a:xfrm>
            <a:off x="614712" y="2038769"/>
            <a:ext cx="6805419" cy="2428300"/>
          </a:xfrm>
        </p:spPr>
        <p:txBody>
          <a:bodyPr/>
          <a:lstStyle/>
          <a:p>
            <a:pPr marL="285750" indent="-285750"/>
            <a:r>
              <a:rPr lang="tr-TR" sz="1400" b="0" i="0" dirty="0">
                <a:solidFill>
                  <a:srgbClr val="D1D5DB"/>
                </a:solidFill>
                <a:effectLst/>
                <a:latin typeface="Söhne"/>
                <a:cs typeface="Segoe UI Semibold" panose="020B0702040204020203" pitchFamily="34" charset="0"/>
              </a:rPr>
              <a:t>Çevre sorunları: Güney Amerika ülkelerinde, çevre koruma ve doğal kaynakların sürdürülebilir kullanımı konusunda ciddi sorunlar vardır. Bu sorunlar, özellikle ormanların ve su kaynaklarının yok edilmesi, su kirliliği ve hava kirliliği gibi konuları içerir.</a:t>
            </a:r>
          </a:p>
          <a:p>
            <a:pPr marL="285750" indent="-285750"/>
            <a:endParaRPr lang="tr-TR" sz="1400" b="0" i="0" dirty="0">
              <a:solidFill>
                <a:srgbClr val="D1D5DB"/>
              </a:solidFill>
              <a:effectLst/>
              <a:latin typeface="Söhne"/>
              <a:cs typeface="Segoe UI Semibold" panose="020B0702040204020203" pitchFamily="34" charset="0"/>
            </a:endParaRPr>
          </a:p>
          <a:p>
            <a:pPr marL="285750" indent="-285750"/>
            <a:r>
              <a:rPr lang="tr-TR" sz="1400" b="0" i="0" dirty="0">
                <a:solidFill>
                  <a:srgbClr val="D1D5DB"/>
                </a:solidFill>
                <a:effectLst/>
                <a:latin typeface="Söhne"/>
                <a:cs typeface="Segoe UI Semibold" panose="020B0702040204020203" pitchFamily="34" charset="0"/>
              </a:rPr>
              <a:t>Sınır sorunları: Güney Amerika ülkeleri arasında sınırlar üzerinde anlaşmazlıklar ve çatışmalar sıklıkla meydana gelir. Bu anlaşmazlıklar, özellikle mali ve ekonomik kaynakların paylaşımı, coğrafi sınırlar ve sınır bölgelerinde meydana gelen çatışmalar gibi konular üzerine odaklanır.</a:t>
            </a:r>
          </a:p>
          <a:p>
            <a:endParaRPr lang="tr-T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Başlık 3">
            <a:extLst>
              <a:ext uri="{FF2B5EF4-FFF2-40B4-BE49-F238E27FC236}">
                <a16:creationId xmlns:a16="http://schemas.microsoft.com/office/drawing/2014/main" id="{7711FB28-A367-EA91-D395-A27673D1477B}"/>
              </a:ext>
            </a:extLst>
          </p:cNvPr>
          <p:cNvSpPr>
            <a:spLocks noGrp="1"/>
          </p:cNvSpPr>
          <p:nvPr>
            <p:ph type="title"/>
          </p:nvPr>
        </p:nvSpPr>
        <p:spPr>
          <a:xfrm>
            <a:off x="992776" y="132134"/>
            <a:ext cx="8036508" cy="451389"/>
          </a:xfrm>
        </p:spPr>
        <p:txBody>
          <a:bodyPr/>
          <a:lstStyle/>
          <a:p>
            <a:r>
              <a:rPr lang="tr-TR" sz="2800" b="0" i="0" dirty="0">
                <a:solidFill>
                  <a:srgbClr val="D1D5DB"/>
                </a:solidFill>
                <a:effectLst/>
                <a:latin typeface="Söhne"/>
              </a:rPr>
              <a:t>Bu problemlerin sonuçları arasında şunlar sayılabilir:</a:t>
            </a:r>
            <a:endParaRPr lang="tr-TR" sz="2800" dirty="0"/>
          </a:p>
        </p:txBody>
      </p:sp>
      <p:sp>
        <p:nvSpPr>
          <p:cNvPr id="5" name="Metin Yer Tutucusu 4">
            <a:extLst>
              <a:ext uri="{FF2B5EF4-FFF2-40B4-BE49-F238E27FC236}">
                <a16:creationId xmlns:a16="http://schemas.microsoft.com/office/drawing/2014/main" id="{12E92034-05F0-7B05-2F4E-CA7D1C9FD215}"/>
              </a:ext>
            </a:extLst>
          </p:cNvPr>
          <p:cNvSpPr>
            <a:spLocks noGrp="1"/>
          </p:cNvSpPr>
          <p:nvPr>
            <p:ph type="body" idx="1"/>
          </p:nvPr>
        </p:nvSpPr>
        <p:spPr>
          <a:xfrm>
            <a:off x="553746" y="1267771"/>
            <a:ext cx="7900034" cy="2607958"/>
          </a:xfrm>
        </p:spPr>
        <p:txBody>
          <a:bodyPr/>
          <a:lstStyle/>
          <a:p>
            <a:r>
              <a:rPr lang="tr-TR" sz="1400" b="0" i="0" dirty="0">
                <a:solidFill>
                  <a:srgbClr val="D1D5DB"/>
                </a:solidFill>
                <a:effectLst/>
                <a:latin typeface="Söhne"/>
              </a:rPr>
              <a:t>Güney Amerika ülkelerinde, ekonomik problemler yoksulluğu ve işsizliği artırabilir ve toplumda adaletsizlikler oluşturabilir. Bu problemler ayrıca, ülkelerin ekonomik büyümesini ve gelişmesini engelleyebilir ve iç ve dış yatırımı azaltabilir.</a:t>
            </a:r>
          </a:p>
          <a:p>
            <a:r>
              <a:rPr lang="tr-TR" sz="1400" b="0" i="0" dirty="0">
                <a:solidFill>
                  <a:srgbClr val="D1D5DB"/>
                </a:solidFill>
                <a:effectLst/>
                <a:latin typeface="Söhne"/>
              </a:rPr>
              <a:t>Güney Amerika ülkelerinde, sosyal adaletsizlikler toplumda gerilimlere ve çatışmalara yol açabilir. Ayrıca, bu problemler insan haklarının ihlal edilmesine ve gruplar arasında düşmanlıkların oluşmasına neden olabilir.</a:t>
            </a:r>
          </a:p>
          <a:p>
            <a:r>
              <a:rPr lang="tr-TR" sz="1400" b="0" i="0" dirty="0">
                <a:solidFill>
                  <a:srgbClr val="D1D5DB"/>
                </a:solidFill>
                <a:effectLst/>
                <a:latin typeface="Söhne"/>
              </a:rPr>
              <a:t>Güney Amerika ülkelerinde, güvenlik sorunları halkın güvenliğini tehdit edebilir ve çatışmaların meydana gelmesine neden olabilir. Bu sorunlar ayrıca, ülkelerin güvenliğini ve istikrarını olumsuz yönde etkileyebilir.</a:t>
            </a:r>
            <a:endParaRPr lang="tr-TR" sz="1400" dirty="0">
              <a:solidFill>
                <a:srgbClr val="D1D5DB"/>
              </a:solidFill>
              <a:latin typeface="Söhne"/>
            </a:endParaRPr>
          </a:p>
          <a:p>
            <a:r>
              <a:rPr lang="tr-TR" sz="1400" b="0" i="0" dirty="0">
                <a:solidFill>
                  <a:srgbClr val="D1D5DB"/>
                </a:solidFill>
                <a:effectLst/>
                <a:latin typeface="Söhne"/>
              </a:rPr>
              <a:t>Güney Amerika ülkelerinde, kültürel adaletsizlikler ve çeşitlilik konularında anlaşmazlıklar toplumda gerilimlere yol açabilir. Bu anlaşmazlıklar ayrıca, kültürel değerlerin ve inançların korunmasına engel olabilir ve gruplar arasında düşmanlıkların oluşmasına neden olabilir.</a:t>
            </a:r>
            <a:endParaRPr lang="tr-TR" sz="1400" dirty="0"/>
          </a:p>
        </p:txBody>
      </p:sp>
      <p:sp>
        <p:nvSpPr>
          <p:cNvPr id="89" name="Google Shape;89;p16"/>
          <p:cNvSpPr txBox="1">
            <a:spLocks noGrp="1"/>
          </p:cNvSpPr>
          <p:nvPr>
            <p:ph type="sldNum" idx="12"/>
          </p:nvPr>
        </p:nvSpPr>
        <p:spPr/>
        <p:txBody>
          <a:bodyPr/>
          <a:lstStyle/>
          <a:p>
            <a:pPr lvl="0"/>
            <a:fld id="{00000000-1234-1234-1234-123412341234}" type="slidenum">
              <a:rPr lang="en"/>
              <a:pPr lvl="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580550" y="557345"/>
            <a:ext cx="7941358"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sz="2800" b="0" i="0" dirty="0">
                <a:solidFill>
                  <a:srgbClr val="D1D5DB"/>
                </a:solidFill>
                <a:effectLst/>
                <a:latin typeface="Söhne"/>
              </a:rPr>
              <a:t>Güney Amerika ülkelerindeki problemlerin çözümü için çeşitli adımlar atılabilir. Bu adımlar arasında şunlar sayılabilir:</a:t>
            </a:r>
            <a:endParaRPr lang="tr-TR" sz="2800" dirty="0"/>
          </a:p>
        </p:txBody>
      </p:sp>
      <p:sp>
        <p:nvSpPr>
          <p:cNvPr id="95" name="Google Shape;95;p17"/>
          <p:cNvSpPr txBox="1">
            <a:spLocks noGrp="1"/>
          </p:cNvSpPr>
          <p:nvPr>
            <p:ph type="body" idx="1"/>
          </p:nvPr>
        </p:nvSpPr>
        <p:spPr>
          <a:xfrm>
            <a:off x="580549" y="1624254"/>
            <a:ext cx="7768971" cy="3161700"/>
          </a:xfrm>
          <a:prstGeom prst="rect">
            <a:avLst/>
          </a:prstGeom>
        </p:spPr>
        <p:txBody>
          <a:bodyPr spcFirstLastPara="1" wrap="square" lIns="0" tIns="0" rIns="0" bIns="0" anchor="t" anchorCtr="0">
            <a:noAutofit/>
          </a:bodyPr>
          <a:lstStyle/>
          <a:p>
            <a:pPr algn="l">
              <a:buFont typeface="+mj-lt"/>
              <a:buAutoNum type="arabicPeriod"/>
            </a:pPr>
            <a:r>
              <a:rPr lang="tr-TR" sz="1400" b="0" i="0" dirty="0">
                <a:solidFill>
                  <a:srgbClr val="D1D5DB"/>
                </a:solidFill>
                <a:effectLst/>
                <a:latin typeface="Söhne"/>
              </a:rPr>
              <a:t>Ekonomik problemlerin çözümü: Güney Amerika ülkelerinde, ekonomik problemlerin çözümü için borç yönetimine yönelik reformlar yapılabilir. Ayrıca, ülkelerin ekonomik büyümesini ve gelişmesini destekleyecek yatırımlar ve ticaret işbirliği yapılabilir.</a:t>
            </a:r>
          </a:p>
          <a:p>
            <a:pPr algn="l">
              <a:buFont typeface="+mj-lt"/>
              <a:buAutoNum type="arabicPeriod"/>
            </a:pPr>
            <a:r>
              <a:rPr lang="tr-TR" sz="1400" b="0" i="0" dirty="0">
                <a:solidFill>
                  <a:srgbClr val="D1D5DB"/>
                </a:solidFill>
                <a:effectLst/>
                <a:latin typeface="Söhne"/>
              </a:rPr>
              <a:t>Sosyal problemlerin çözümü: Güney Amerika ülkelerinde, sosyal adaletsizliklerin önlenmesi için eşitliği ve adaleti destekleyen politikalar ve yasalar uygulanabilir. Ayrıca, toplumsal farkındalık ve eğitim programları yapılabilir.</a:t>
            </a:r>
          </a:p>
          <a:p>
            <a:pPr algn="l">
              <a:buFont typeface="+mj-lt"/>
              <a:buAutoNum type="arabicPeriod"/>
            </a:pPr>
            <a:r>
              <a:rPr lang="tr-TR" sz="1400" b="0" i="0" dirty="0">
                <a:solidFill>
                  <a:srgbClr val="D1D5DB"/>
                </a:solidFill>
                <a:effectLst/>
                <a:latin typeface="Söhne"/>
              </a:rPr>
              <a:t>Güvenlik problemlerinin çözümü: Güney Amerika ülkelerinde, güvenlik sorunlarının çözümü için polis ve güvenlik güçlerinin yeterli donanıma ve eğitime sahip olmaları önemlidir. Ayrıca, suç oranlarını azaltmaya yönelik yasal ve yönetsel önlemler alınabilir.</a:t>
            </a:r>
          </a:p>
          <a:p>
            <a:pPr algn="l">
              <a:buFont typeface="+mj-lt"/>
              <a:buAutoNum type="arabicPeriod"/>
            </a:pPr>
            <a:r>
              <a:rPr lang="tr-TR" sz="1400" b="0" i="0" dirty="0">
                <a:solidFill>
                  <a:srgbClr val="D1D5DB"/>
                </a:solidFill>
                <a:effectLst/>
                <a:latin typeface="Söhne"/>
              </a:rPr>
              <a:t>Kültürel problemlerin çözümü: Güney Amerika ülkelerinde, kültürel adaletsizliklerin önlenmesi için kültürel çeşitliliği ve inançları koruma amaçlı yasal ve yönetsel önlem</a:t>
            </a:r>
          </a:p>
          <a:p>
            <a:pPr marL="342900" indent="-342900">
              <a:spcBef>
                <a:spcPts val="0"/>
              </a:spcBef>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07966" y="517160"/>
            <a:ext cx="7439188" cy="5407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dirty="0">
                <a:solidFill>
                  <a:schemeClr val="tx2">
                    <a:lumMod val="90000"/>
                  </a:schemeClr>
                </a:solidFill>
              </a:rPr>
              <a:t>Ekonomik çözüm önerisi : Raylı sistem</a:t>
            </a:r>
            <a:endParaRPr dirty="0">
              <a:solidFill>
                <a:schemeClr val="tx2">
                  <a:lumMod val="90000"/>
                </a:schemeClr>
              </a:solidFill>
            </a:endParaRPr>
          </a:p>
        </p:txBody>
      </p:sp>
      <p:sp>
        <p:nvSpPr>
          <p:cNvPr id="104" name="Google Shape;104;p18"/>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algn="l"/>
            <a:r>
              <a:rPr lang="tr-TR" sz="1400" b="0" i="0" dirty="0">
                <a:solidFill>
                  <a:srgbClr val="D1D5DB"/>
                </a:solidFill>
                <a:effectLst/>
                <a:latin typeface="Söhne"/>
              </a:rPr>
              <a:t>Raylı sistemler, genellikle ülkelerin ekonomik büyümesine ve gelişmesine katkıda bulunabilir. Bu sistemler, ülkeler arasındaki ticareti ve yatırımları artırabilir ve işletmelerin üretim ve teslimat süreçlerini hızlandırabilir. Bu nedenle, raylı sistemlerin kurulması ile ticaret ortamı oluşturulması, Güney Amerika ülkelerinde ekonomik problemlerin çözülmesine yardımcı olabilir.</a:t>
            </a:r>
          </a:p>
          <a:p>
            <a:pPr algn="l"/>
            <a:r>
              <a:rPr lang="tr-TR" sz="1400" b="0" i="0" dirty="0">
                <a:solidFill>
                  <a:srgbClr val="D1D5DB"/>
                </a:solidFill>
                <a:effectLst/>
                <a:latin typeface="Söhne"/>
              </a:rPr>
              <a:t>Ancak, raylı sistemlerin kurulması ve işletilmesi, maliyetleri yüksek olabileceği için, ülkelerin ekonomik koşullarına göre maliyet-fayda analizi yapılması gerekmektedir. Ayrıca, raylı sistemlerin kurulması sırasında, çeşitli sosyal ve çevresel etkilere de dikkat edilmesi gerekir. Bu etkilere dikkat edilerek, raylı sistemlerin kurulması ve işletilmesi, Güney Amerika ülkelerinde ekonomik problemlerin çözülmesine yardımcı olabilir.</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3" name="Google Shape;113;p19"/>
          <p:cNvSpPr txBox="1">
            <a:spLocks noGrp="1"/>
          </p:cNvSpPr>
          <p:nvPr>
            <p:ph type="sldNum" idx="12"/>
          </p:nvPr>
        </p:nvSpPr>
        <p:spPr/>
        <p:txBody>
          <a:bodyPr/>
          <a:lstStyle/>
          <a:p>
            <a:pPr lvl="0"/>
            <a:fld id="{00000000-1234-1234-1234-123412341234}" type="slidenum">
              <a:rPr lang="en"/>
              <a:pPr lvl="0"/>
              <a:t>7</a:t>
            </a:fld>
            <a:endParaRPr lang="en"/>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Resim 4">
            <a:extLst>
              <a:ext uri="{FF2B5EF4-FFF2-40B4-BE49-F238E27FC236}">
                <a16:creationId xmlns:a16="http://schemas.microsoft.com/office/drawing/2014/main" id="{CC4AE749-0274-3AFD-2449-2FC04F802F84}"/>
              </a:ext>
            </a:extLst>
          </p:cNvPr>
          <p:cNvPicPr>
            <a:picLocks noChangeAspect="1"/>
          </p:cNvPicPr>
          <p:nvPr/>
        </p:nvPicPr>
        <p:blipFill>
          <a:blip r:embed="rId13"/>
          <a:stretch>
            <a:fillRect/>
          </a:stretch>
        </p:blipFill>
        <p:spPr>
          <a:xfrm>
            <a:off x="351575" y="163178"/>
            <a:ext cx="3748424" cy="4783473"/>
          </a:xfrm>
          <a:prstGeom prst="rect">
            <a:avLst/>
          </a:prstGeom>
        </p:spPr>
      </p:pic>
      <p:sp>
        <p:nvSpPr>
          <p:cNvPr id="7" name="Dikdörtgen 6">
            <a:extLst>
              <a:ext uri="{FF2B5EF4-FFF2-40B4-BE49-F238E27FC236}">
                <a16:creationId xmlns:a16="http://schemas.microsoft.com/office/drawing/2014/main" id="{F7847D3B-103B-3B83-F130-6D5FF7A29F4A}"/>
              </a:ext>
            </a:extLst>
          </p:cNvPr>
          <p:cNvSpPr/>
          <p:nvPr/>
        </p:nvSpPr>
        <p:spPr>
          <a:xfrm>
            <a:off x="4389087" y="56073"/>
            <a:ext cx="3701654" cy="523220"/>
          </a:xfrm>
          <a:prstGeom prst="rect">
            <a:avLst/>
          </a:prstGeom>
          <a:noFill/>
        </p:spPr>
        <p:txBody>
          <a:bodyPr wrap="none" lIns="91440" tIns="45720" rIns="91440" bIns="45720">
            <a:spAutoFit/>
          </a:bodyPr>
          <a:lstStyle/>
          <a:p>
            <a:pPr algn="ctr"/>
            <a:r>
              <a:rPr lang="tr-TR" sz="2800" b="0" cap="none" spc="0" dirty="0">
                <a:ln w="0"/>
                <a:solidFill>
                  <a:schemeClr val="bg2">
                    <a:lumMod val="20000"/>
                    <a:lumOff val="80000"/>
                  </a:schemeClr>
                </a:solidFill>
                <a:effectLst>
                  <a:outerShdw blurRad="38100" dist="19050" dir="2700000" algn="tl" rotWithShape="0">
                    <a:schemeClr val="dk1">
                      <a:alpha val="40000"/>
                    </a:schemeClr>
                  </a:outerShdw>
                </a:effectLst>
              </a:rPr>
              <a:t>Raylı sistem ağ yolları</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xfrm>
            <a:off x="1564800" y="517160"/>
            <a:ext cx="6014400" cy="500495"/>
          </a:xfrm>
        </p:spPr>
        <p:txBody>
          <a:bodyPr/>
          <a:lstStyle/>
          <a:p>
            <a:pPr lvl="0"/>
            <a:r>
              <a:rPr lang="tr-TR" dirty="0">
                <a:solidFill>
                  <a:schemeClr val="accent2">
                    <a:lumMod val="20000"/>
                    <a:lumOff val="80000"/>
                  </a:schemeClr>
                </a:solidFill>
              </a:rPr>
              <a:t>Raylı sistem değişken isimleri</a:t>
            </a:r>
          </a:p>
        </p:txBody>
      </p:sp>
      <p:sp>
        <p:nvSpPr>
          <p:cNvPr id="133" name="Google Shape;133;p20"/>
          <p:cNvSpPr txBox="1">
            <a:spLocks noGrp="1"/>
          </p:cNvSpPr>
          <p:nvPr>
            <p:ph type="body" idx="1"/>
          </p:nvPr>
        </p:nvSpPr>
        <p:spPr>
          <a:xfrm>
            <a:off x="580550" y="1352550"/>
            <a:ext cx="3016090" cy="3155100"/>
          </a:xfrm>
        </p:spPr>
        <p:txBody>
          <a:bodyPr/>
          <a:lstStyle/>
          <a:p>
            <a:pPr lvl="0"/>
            <a:r>
              <a:rPr lang="tr-TR" b="1" dirty="0">
                <a:solidFill>
                  <a:schemeClr val="tx2">
                    <a:lumMod val="90000"/>
                  </a:schemeClr>
                </a:solidFill>
              </a:rPr>
              <a:t>Saat</a:t>
            </a:r>
            <a:r>
              <a:rPr lang="tr-TR" dirty="0">
                <a:solidFill>
                  <a:schemeClr val="tx2">
                    <a:lumMod val="90000"/>
                  </a:schemeClr>
                </a:solidFill>
              </a:rPr>
              <a:t>: yolda geçecek süre. (T)</a:t>
            </a:r>
            <a:endParaRPr lang="en-US" dirty="0">
              <a:solidFill>
                <a:schemeClr val="tx2">
                  <a:lumMod val="90000"/>
                </a:schemeClr>
              </a:solidFill>
            </a:endParaRPr>
          </a:p>
          <a:p>
            <a:pPr lvl="0"/>
            <a:r>
              <a:rPr lang="tr-TR" sz="1800" b="1" i="0" u="none" strike="noStrike" dirty="0">
                <a:solidFill>
                  <a:schemeClr val="tx2">
                    <a:lumMod val="90000"/>
                  </a:schemeClr>
                </a:solidFill>
                <a:effectLst/>
                <a:latin typeface="Calibri" panose="020F0502020204030204" pitchFamily="34" charset="0"/>
              </a:rPr>
              <a:t>Maliyet : </a:t>
            </a:r>
            <a:r>
              <a:rPr lang="tr-TR" sz="1800" i="0" u="none" strike="noStrike" dirty="0">
                <a:solidFill>
                  <a:schemeClr val="tx2">
                    <a:lumMod val="90000"/>
                  </a:schemeClr>
                </a:solidFill>
                <a:effectLst/>
                <a:latin typeface="Calibri" panose="020F0502020204030204" pitchFamily="34" charset="0"/>
              </a:rPr>
              <a:t>yol için ödenecek para miktarı .(M)</a:t>
            </a:r>
          </a:p>
          <a:p>
            <a:pPr lvl="0"/>
            <a:r>
              <a:rPr lang="tr-TR" sz="1800" b="1" dirty="0">
                <a:solidFill>
                  <a:schemeClr val="tx2">
                    <a:lumMod val="90000"/>
                  </a:schemeClr>
                </a:solidFill>
                <a:latin typeface="Calibri" panose="020F0502020204030204" pitchFamily="34" charset="0"/>
              </a:rPr>
              <a:t>Ağırlık Katsayısı : </a:t>
            </a:r>
            <a:r>
              <a:rPr lang="tr-TR" sz="1800" dirty="0">
                <a:solidFill>
                  <a:schemeClr val="tx2">
                    <a:lumMod val="90000"/>
                  </a:schemeClr>
                </a:solidFill>
                <a:latin typeface="Calibri" panose="020F0502020204030204" pitchFamily="34" charset="0"/>
              </a:rPr>
              <a:t>diğer etkenler değerlendirilerek ortaya çıkarılacak ülke uygunluk  puanı . (0-10 arası)(K)</a:t>
            </a:r>
            <a:endParaRPr lang="en-US" dirty="0">
              <a:solidFill>
                <a:schemeClr val="tx2">
                  <a:lumMod val="90000"/>
                </a:schemeClr>
              </a:solidFill>
            </a:endParaRPr>
          </a:p>
        </p:txBody>
      </p:sp>
      <p:sp>
        <p:nvSpPr>
          <p:cNvPr id="9" name="Metin Yer Tutucusu 8">
            <a:extLst>
              <a:ext uri="{FF2B5EF4-FFF2-40B4-BE49-F238E27FC236}">
                <a16:creationId xmlns:a16="http://schemas.microsoft.com/office/drawing/2014/main" id="{853458EB-D197-A31E-4DD8-E10D4367CF4B}"/>
              </a:ext>
            </a:extLst>
          </p:cNvPr>
          <p:cNvSpPr>
            <a:spLocks noGrp="1"/>
          </p:cNvSpPr>
          <p:nvPr>
            <p:ph type="body" idx="2"/>
          </p:nvPr>
        </p:nvSpPr>
        <p:spPr>
          <a:xfrm flipV="1">
            <a:off x="3873865" y="5594436"/>
            <a:ext cx="53559" cy="45719"/>
          </a:xfrm>
        </p:spPr>
        <p:txBody>
          <a:bodyPr/>
          <a:lstStyle/>
          <a:p>
            <a:pPr marL="101600" indent="0">
              <a:buNone/>
            </a:pPr>
            <a:r>
              <a:rPr lang="tr-TR" dirty="0"/>
              <a:t> </a:t>
            </a:r>
          </a:p>
        </p:txBody>
      </p:sp>
      <p:sp>
        <p:nvSpPr>
          <p:cNvPr id="136" name="Google Shape;136;p20"/>
          <p:cNvSpPr txBox="1">
            <a:spLocks noGrp="1"/>
          </p:cNvSpPr>
          <p:nvPr>
            <p:ph type="sldNum" idx="12"/>
          </p:nvPr>
        </p:nvSpPr>
        <p:spPr/>
        <p:txBody>
          <a:bodyPr/>
          <a:lstStyle/>
          <a:p>
            <a:pPr lvl="0"/>
            <a:fld id="{00000000-1234-1234-1234-123412341234}" type="slidenum">
              <a:rPr lang="en"/>
              <a:pPr lvl="0"/>
              <a:t>8</a:t>
            </a:fld>
            <a:endParaRPr lang="en"/>
          </a:p>
        </p:txBody>
      </p:sp>
      <p:sp>
        <p:nvSpPr>
          <p:cNvPr id="10" name="Google Shape;133;p20">
            <a:extLst>
              <a:ext uri="{FF2B5EF4-FFF2-40B4-BE49-F238E27FC236}">
                <a16:creationId xmlns:a16="http://schemas.microsoft.com/office/drawing/2014/main" id="{65961554-2716-56CC-7406-65A7B14FA328}"/>
              </a:ext>
            </a:extLst>
          </p:cNvPr>
          <p:cNvSpPr txBox="1">
            <a:spLocks/>
          </p:cNvSpPr>
          <p:nvPr/>
        </p:nvSpPr>
        <p:spPr>
          <a:xfrm>
            <a:off x="3927423" y="1352550"/>
            <a:ext cx="3867461"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r>
              <a:rPr lang="tr-TR" b="1" dirty="0">
                <a:solidFill>
                  <a:schemeClr val="tx2">
                    <a:lumMod val="90000"/>
                  </a:schemeClr>
                </a:solidFill>
              </a:rPr>
              <a:t>Saat Katsayısı</a:t>
            </a:r>
            <a:r>
              <a:rPr lang="tr-TR" dirty="0">
                <a:solidFill>
                  <a:schemeClr val="tx2">
                    <a:lumMod val="90000"/>
                  </a:schemeClr>
                </a:solidFill>
              </a:rPr>
              <a:t>: Saat değişkeninin önem derecesini temsil(</a:t>
            </a:r>
            <a:r>
              <a:rPr lang="tr-TR" dirty="0" err="1">
                <a:solidFill>
                  <a:schemeClr val="tx2">
                    <a:lumMod val="90000"/>
                  </a:schemeClr>
                </a:solidFill>
              </a:rPr>
              <a:t>Tk</a:t>
            </a:r>
            <a:r>
              <a:rPr lang="tr-TR" dirty="0">
                <a:solidFill>
                  <a:schemeClr val="tx2">
                    <a:lumMod val="90000"/>
                  </a:schemeClr>
                </a:solidFill>
              </a:rPr>
              <a:t>) etmektedir .</a:t>
            </a:r>
            <a:r>
              <a:rPr lang="tr-TR" sz="2000" dirty="0">
                <a:solidFill>
                  <a:schemeClr val="tx2">
                    <a:lumMod val="90000"/>
                  </a:schemeClr>
                </a:solidFill>
                <a:latin typeface="Calibri" panose="020F0502020204030204" pitchFamily="34" charset="0"/>
              </a:rPr>
              <a:t> (0-10 arası)</a:t>
            </a:r>
            <a:endParaRPr lang="en-US" dirty="0">
              <a:solidFill>
                <a:schemeClr val="tx2">
                  <a:lumMod val="90000"/>
                </a:schemeClr>
              </a:solidFill>
            </a:endParaRPr>
          </a:p>
          <a:p>
            <a:r>
              <a:rPr lang="tr-TR" sz="1800" b="1" dirty="0">
                <a:solidFill>
                  <a:schemeClr val="tx2">
                    <a:lumMod val="90000"/>
                  </a:schemeClr>
                </a:solidFill>
                <a:latin typeface="Calibri" panose="020F0502020204030204" pitchFamily="34" charset="0"/>
              </a:rPr>
              <a:t>Maliyet </a:t>
            </a:r>
            <a:r>
              <a:rPr lang="tr-TR" sz="1800" b="1" dirty="0">
                <a:solidFill>
                  <a:schemeClr val="tx2">
                    <a:lumMod val="90000"/>
                  </a:schemeClr>
                </a:solidFill>
              </a:rPr>
              <a:t>Katsayısı</a:t>
            </a:r>
            <a:r>
              <a:rPr lang="tr-TR" sz="1800" b="1" dirty="0">
                <a:solidFill>
                  <a:schemeClr val="tx2">
                    <a:lumMod val="90000"/>
                  </a:schemeClr>
                </a:solidFill>
                <a:latin typeface="Calibri" panose="020F0502020204030204" pitchFamily="34" charset="0"/>
              </a:rPr>
              <a:t> : </a:t>
            </a:r>
            <a:r>
              <a:rPr lang="tr-TR" sz="1800" dirty="0">
                <a:solidFill>
                  <a:schemeClr val="tx2">
                    <a:lumMod val="90000"/>
                  </a:schemeClr>
                </a:solidFill>
              </a:rPr>
              <a:t>Maliyet değişkeninin önem derecesini temsil etmektedir .</a:t>
            </a:r>
            <a:r>
              <a:rPr lang="tr-TR" sz="1800" dirty="0">
                <a:solidFill>
                  <a:schemeClr val="tx2">
                    <a:lumMod val="90000"/>
                  </a:schemeClr>
                </a:solidFill>
                <a:latin typeface="Calibri" panose="020F0502020204030204" pitchFamily="34" charset="0"/>
              </a:rPr>
              <a:t> (0-10 arası)(</a:t>
            </a:r>
            <a:r>
              <a:rPr lang="tr-TR" sz="1800" dirty="0" err="1">
                <a:solidFill>
                  <a:schemeClr val="tx2">
                    <a:lumMod val="90000"/>
                  </a:schemeClr>
                </a:solidFill>
                <a:latin typeface="Calibri" panose="020F0502020204030204" pitchFamily="34" charset="0"/>
              </a:rPr>
              <a:t>Mk</a:t>
            </a:r>
            <a:r>
              <a:rPr lang="tr-TR" sz="1800" dirty="0">
                <a:solidFill>
                  <a:schemeClr val="tx2">
                    <a:lumMod val="90000"/>
                  </a:schemeClr>
                </a:solidFill>
                <a:latin typeface="Calibri" panose="020F0502020204030204" pitchFamily="34" charset="0"/>
              </a:rPr>
              <a:t>)</a:t>
            </a:r>
          </a:p>
          <a:p>
            <a:r>
              <a:rPr lang="tr-TR" sz="1800" b="1" dirty="0">
                <a:solidFill>
                  <a:schemeClr val="tx2">
                    <a:lumMod val="90000"/>
                  </a:schemeClr>
                </a:solidFill>
                <a:latin typeface="Calibri" panose="020F0502020204030204" pitchFamily="34" charset="0"/>
              </a:rPr>
              <a:t>Sonuç : </a:t>
            </a:r>
            <a:r>
              <a:rPr lang="tr-TR" sz="1800" dirty="0">
                <a:solidFill>
                  <a:schemeClr val="tx2">
                    <a:lumMod val="90000"/>
                  </a:schemeClr>
                </a:solidFill>
                <a:latin typeface="Calibri" panose="020F0502020204030204" pitchFamily="34" charset="0"/>
              </a:rPr>
              <a:t>diğer değişkenlerin belirli bir işlemden geçtikten sonra ortaya en son yol değeridir . Kilometre yerine kullanılacaktır . (S)</a:t>
            </a:r>
            <a:endParaRPr lang="en-US" dirty="0">
              <a:solidFill>
                <a:schemeClr val="tx2">
                  <a:lumMod val="9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92AE1F5B-34B0-B189-DE3B-0F3B52CB8AE8}"/>
              </a:ext>
            </a:extLst>
          </p:cNvPr>
          <p:cNvSpPr>
            <a:spLocks noGrp="1"/>
          </p:cNvSpPr>
          <p:nvPr>
            <p:ph type="title"/>
          </p:nvPr>
        </p:nvSpPr>
        <p:spPr>
          <a:xfrm>
            <a:off x="580549" y="205975"/>
            <a:ext cx="7900035" cy="857400"/>
          </a:xfrm>
        </p:spPr>
        <p:txBody>
          <a:bodyPr/>
          <a:lstStyle/>
          <a:p>
            <a:pPr algn="ctr"/>
            <a:r>
              <a:rPr lang="tr-TR" dirty="0">
                <a:solidFill>
                  <a:schemeClr val="accent2">
                    <a:lumMod val="20000"/>
                    <a:lumOff val="80000"/>
                  </a:schemeClr>
                </a:solidFill>
              </a:rPr>
              <a:t>Bağlantı Tablosunun Küçük Bir Kısmı</a:t>
            </a:r>
          </a:p>
        </p:txBody>
      </p:sp>
      <p:sp>
        <p:nvSpPr>
          <p:cNvPr id="5" name="Slayt Numarası Yer Tutucusu 4">
            <a:extLst>
              <a:ext uri="{FF2B5EF4-FFF2-40B4-BE49-F238E27FC236}">
                <a16:creationId xmlns:a16="http://schemas.microsoft.com/office/drawing/2014/main" id="{38D17700-2890-9275-96F6-FD8A019D0737}"/>
              </a:ext>
            </a:extLst>
          </p:cNvPr>
          <p:cNvSpPr>
            <a:spLocks noGrp="1"/>
          </p:cNvSpPr>
          <p:nvPr>
            <p:ph type="sldNum" idx="12"/>
          </p:nvPr>
        </p:nvSpPr>
        <p:spPr/>
        <p:txBody>
          <a:bodyPr/>
          <a:lstStyle/>
          <a:p>
            <a:pPr lvl="0"/>
            <a:fld id="{00000000-1234-1234-1234-123412341234}" type="slidenum">
              <a:rPr lang="en" smtClean="0"/>
              <a:pPr lvl="0"/>
              <a:t>9</a:t>
            </a:fld>
            <a:endParaRPr lang="en"/>
          </a:p>
        </p:txBody>
      </p:sp>
      <p:graphicFrame>
        <p:nvGraphicFramePr>
          <p:cNvPr id="16" name="Tablo 16">
            <a:extLst>
              <a:ext uri="{FF2B5EF4-FFF2-40B4-BE49-F238E27FC236}">
                <a16:creationId xmlns:a16="http://schemas.microsoft.com/office/drawing/2014/main" id="{66951C5F-0A44-7707-2E5B-EFA77AD7C927}"/>
              </a:ext>
            </a:extLst>
          </p:cNvPr>
          <p:cNvGraphicFramePr>
            <a:graphicFrameLocks noGrp="1"/>
          </p:cNvGraphicFramePr>
          <p:nvPr>
            <p:extLst>
              <p:ext uri="{D42A27DB-BD31-4B8C-83A1-F6EECF244321}">
                <p14:modId xmlns:p14="http://schemas.microsoft.com/office/powerpoint/2010/main" val="1579310914"/>
              </p:ext>
            </p:extLst>
          </p:nvPr>
        </p:nvGraphicFramePr>
        <p:xfrm>
          <a:off x="1256677" y="1656517"/>
          <a:ext cx="6630645" cy="2595880"/>
        </p:xfrm>
        <a:graphic>
          <a:graphicData uri="http://schemas.openxmlformats.org/drawingml/2006/table">
            <a:tbl>
              <a:tblPr firstRow="1" bandRow="1">
                <a:tableStyleId>{3C2FFA5D-87B4-456A-9821-1D502468CF0F}</a:tableStyleId>
              </a:tblPr>
              <a:tblGrid>
                <a:gridCol w="947235">
                  <a:extLst>
                    <a:ext uri="{9D8B030D-6E8A-4147-A177-3AD203B41FA5}">
                      <a16:colId xmlns:a16="http://schemas.microsoft.com/office/drawing/2014/main" val="1248190622"/>
                    </a:ext>
                  </a:extLst>
                </a:gridCol>
                <a:gridCol w="947235">
                  <a:extLst>
                    <a:ext uri="{9D8B030D-6E8A-4147-A177-3AD203B41FA5}">
                      <a16:colId xmlns:a16="http://schemas.microsoft.com/office/drawing/2014/main" val="468168781"/>
                    </a:ext>
                  </a:extLst>
                </a:gridCol>
                <a:gridCol w="947235">
                  <a:extLst>
                    <a:ext uri="{9D8B030D-6E8A-4147-A177-3AD203B41FA5}">
                      <a16:colId xmlns:a16="http://schemas.microsoft.com/office/drawing/2014/main" val="1495685096"/>
                    </a:ext>
                  </a:extLst>
                </a:gridCol>
                <a:gridCol w="947235">
                  <a:extLst>
                    <a:ext uri="{9D8B030D-6E8A-4147-A177-3AD203B41FA5}">
                      <a16:colId xmlns:a16="http://schemas.microsoft.com/office/drawing/2014/main" val="120848059"/>
                    </a:ext>
                  </a:extLst>
                </a:gridCol>
                <a:gridCol w="947235">
                  <a:extLst>
                    <a:ext uri="{9D8B030D-6E8A-4147-A177-3AD203B41FA5}">
                      <a16:colId xmlns:a16="http://schemas.microsoft.com/office/drawing/2014/main" val="612316427"/>
                    </a:ext>
                  </a:extLst>
                </a:gridCol>
                <a:gridCol w="947235">
                  <a:extLst>
                    <a:ext uri="{9D8B030D-6E8A-4147-A177-3AD203B41FA5}">
                      <a16:colId xmlns:a16="http://schemas.microsoft.com/office/drawing/2014/main" val="3757417510"/>
                    </a:ext>
                  </a:extLst>
                </a:gridCol>
                <a:gridCol w="947235">
                  <a:extLst>
                    <a:ext uri="{9D8B030D-6E8A-4147-A177-3AD203B41FA5}">
                      <a16:colId xmlns:a16="http://schemas.microsoft.com/office/drawing/2014/main" val="3199374096"/>
                    </a:ext>
                  </a:extLst>
                </a:gridCol>
              </a:tblGrid>
              <a:tr h="370840">
                <a:tc>
                  <a:txBody>
                    <a:bodyPr/>
                    <a:lstStyle/>
                    <a:p>
                      <a:pPr algn="l" fontAlgn="b"/>
                      <a:r>
                        <a:rPr lang="tr-TR" sz="1100" b="1" i="0" u="none" strike="noStrike" dirty="0">
                          <a:solidFill>
                            <a:srgbClr val="000000"/>
                          </a:solidFill>
                          <a:effectLst/>
                          <a:latin typeface="Calibri" panose="020F0502020204030204" pitchFamily="34" charset="0"/>
                        </a:rPr>
                        <a:t>Bağlantı</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Saat (T)</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Maliyet (M)</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Ağırlık değeri (K)</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Saat katsayısı(</a:t>
                      </a:r>
                      <a:r>
                        <a:rPr lang="tr-TR" sz="1100" b="1" i="0" u="none" strike="noStrike" dirty="0" err="1">
                          <a:solidFill>
                            <a:srgbClr val="000000"/>
                          </a:solidFill>
                          <a:effectLst/>
                          <a:latin typeface="Calibri" panose="020F0502020204030204" pitchFamily="34" charset="0"/>
                        </a:rPr>
                        <a:t>Tk</a:t>
                      </a:r>
                      <a:r>
                        <a:rPr lang="tr-TR" sz="1100" b="1" i="0" u="none" strike="noStrike" dirty="0">
                          <a:solidFill>
                            <a:srgbClr val="000000"/>
                          </a:solidFill>
                          <a:effectLst/>
                          <a:latin typeface="Calibri" panose="020F0502020204030204" pitchFamily="34" charset="0"/>
                        </a:rPr>
                        <a:t>)</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Maliyet katsayısı (</a:t>
                      </a:r>
                      <a:r>
                        <a:rPr lang="tr-TR" sz="1100" b="1" i="0" u="none" strike="noStrike" dirty="0" err="1">
                          <a:solidFill>
                            <a:srgbClr val="000000"/>
                          </a:solidFill>
                          <a:effectLst/>
                          <a:latin typeface="Calibri" panose="020F0502020204030204" pitchFamily="34" charset="0"/>
                        </a:rPr>
                        <a:t>Mk</a:t>
                      </a:r>
                      <a:r>
                        <a:rPr lang="tr-TR" sz="1100" b="1" i="0" u="none" strike="noStrike" dirty="0">
                          <a:solidFill>
                            <a:srgbClr val="000000"/>
                          </a:solidFill>
                          <a:effectLst/>
                          <a:latin typeface="Calibri" panose="020F0502020204030204" pitchFamily="34" charset="0"/>
                        </a:rPr>
                        <a:t>)</a:t>
                      </a:r>
                    </a:p>
                  </a:txBody>
                  <a:tcPr marL="7620" marR="7620" marT="7620" marB="0" anchor="b">
                    <a:solidFill>
                      <a:schemeClr val="accent1">
                        <a:lumMod val="20000"/>
                        <a:lumOff val="80000"/>
                      </a:schemeClr>
                    </a:solidFill>
                  </a:tcPr>
                </a:tc>
                <a:tc>
                  <a:txBody>
                    <a:bodyPr/>
                    <a:lstStyle/>
                    <a:p>
                      <a:pPr algn="l" fontAlgn="b"/>
                      <a:r>
                        <a:rPr lang="tr-TR" sz="1100" b="1" i="0" u="none" strike="noStrike" dirty="0">
                          <a:solidFill>
                            <a:srgbClr val="000000"/>
                          </a:solidFill>
                          <a:effectLst/>
                          <a:latin typeface="Calibri" panose="020F0502020204030204" pitchFamily="34" charset="0"/>
                        </a:rPr>
                        <a:t> sonuç(S)</a:t>
                      </a:r>
                    </a:p>
                  </a:txBody>
                  <a:tcPr marL="7620" marR="7620" marT="7620" marB="0" anchor="b">
                    <a:solidFill>
                      <a:schemeClr val="accent1">
                        <a:lumMod val="20000"/>
                        <a:lumOff val="80000"/>
                      </a:schemeClr>
                    </a:solidFill>
                  </a:tcPr>
                </a:tc>
                <a:extLst>
                  <a:ext uri="{0D108BD9-81ED-4DB2-BD59-A6C34878D82A}">
                    <a16:rowId xmlns:a16="http://schemas.microsoft.com/office/drawing/2014/main" val="2130138399"/>
                  </a:ext>
                </a:extLst>
              </a:tr>
              <a:tr h="370840">
                <a:tc>
                  <a:txBody>
                    <a:bodyPr/>
                    <a:lstStyle/>
                    <a:p>
                      <a:pPr algn="l" fontAlgn="b"/>
                      <a:r>
                        <a:rPr lang="tr-TR" sz="1100" b="0" i="0" u="none" strike="noStrike">
                          <a:solidFill>
                            <a:srgbClr val="000000"/>
                          </a:solidFill>
                          <a:effectLst/>
                          <a:latin typeface="Calibri" panose="020F0502020204030204" pitchFamily="34" charset="0"/>
                        </a:rPr>
                        <a:t>arjantin-bolivya</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11983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2201</a:t>
                      </a:r>
                    </a:p>
                  </a:txBody>
                  <a:tcPr marL="7620" marR="7620" marT="7620" marB="0" anchor="b"/>
                </a:tc>
                <a:extLst>
                  <a:ext uri="{0D108BD9-81ED-4DB2-BD59-A6C34878D82A}">
                    <a16:rowId xmlns:a16="http://schemas.microsoft.com/office/drawing/2014/main" val="3445301297"/>
                  </a:ext>
                </a:extLst>
              </a:tr>
              <a:tr h="370840">
                <a:tc>
                  <a:txBody>
                    <a:bodyPr/>
                    <a:lstStyle/>
                    <a:p>
                      <a:pPr algn="l" fontAlgn="b"/>
                      <a:r>
                        <a:rPr lang="tr-TR" sz="1100" b="0" i="0" u="none" strike="noStrike">
                          <a:solidFill>
                            <a:srgbClr val="000000"/>
                          </a:solidFill>
                          <a:effectLst/>
                          <a:latin typeface="Calibri" panose="020F0502020204030204" pitchFamily="34" charset="0"/>
                        </a:rPr>
                        <a:t>arjantin-uruguay</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1671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16715</a:t>
                      </a:r>
                    </a:p>
                  </a:txBody>
                  <a:tcPr marL="7620" marR="7620" marT="7620" marB="0" anchor="b"/>
                </a:tc>
                <a:extLst>
                  <a:ext uri="{0D108BD9-81ED-4DB2-BD59-A6C34878D82A}">
                    <a16:rowId xmlns:a16="http://schemas.microsoft.com/office/drawing/2014/main" val="2504800658"/>
                  </a:ext>
                </a:extLst>
              </a:tr>
              <a:tr h="370840">
                <a:tc>
                  <a:txBody>
                    <a:bodyPr/>
                    <a:lstStyle/>
                    <a:p>
                      <a:pPr algn="l" fontAlgn="b"/>
                      <a:r>
                        <a:rPr lang="tr-TR" sz="1100" b="0" i="0" u="none" strike="noStrike">
                          <a:solidFill>
                            <a:srgbClr val="000000"/>
                          </a:solidFill>
                          <a:effectLst/>
                          <a:latin typeface="Calibri" panose="020F0502020204030204" pitchFamily="34" charset="0"/>
                        </a:rPr>
                        <a:t>bolivya-brezilya</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13262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10</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1637</a:t>
                      </a:r>
                    </a:p>
                  </a:txBody>
                  <a:tcPr marL="7620" marR="7620" marT="7620" marB="0" anchor="b"/>
                </a:tc>
                <a:extLst>
                  <a:ext uri="{0D108BD9-81ED-4DB2-BD59-A6C34878D82A}">
                    <a16:rowId xmlns:a16="http://schemas.microsoft.com/office/drawing/2014/main" val="1103069407"/>
                  </a:ext>
                </a:extLst>
              </a:tr>
              <a:tr h="370840">
                <a:tc>
                  <a:txBody>
                    <a:bodyPr/>
                    <a:lstStyle/>
                    <a:p>
                      <a:pPr algn="l" fontAlgn="b"/>
                      <a:r>
                        <a:rPr lang="tr-TR" sz="1100" b="0" i="0" u="none" strike="noStrike">
                          <a:solidFill>
                            <a:srgbClr val="000000"/>
                          </a:solidFill>
                          <a:effectLst/>
                          <a:latin typeface="Calibri" panose="020F0502020204030204" pitchFamily="34" charset="0"/>
                        </a:rPr>
                        <a:t>bolivya-paraguay</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8021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6</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5348</a:t>
                      </a:r>
                    </a:p>
                  </a:txBody>
                  <a:tcPr marL="7620" marR="7620" marT="7620" marB="0" anchor="b"/>
                </a:tc>
                <a:extLst>
                  <a:ext uri="{0D108BD9-81ED-4DB2-BD59-A6C34878D82A}">
                    <a16:rowId xmlns:a16="http://schemas.microsoft.com/office/drawing/2014/main" val="3656086496"/>
                  </a:ext>
                </a:extLst>
              </a:tr>
              <a:tr h="370840">
                <a:tc>
                  <a:txBody>
                    <a:bodyPr/>
                    <a:lstStyle/>
                    <a:p>
                      <a:pPr algn="l" fontAlgn="b"/>
                      <a:r>
                        <a:rPr lang="tr-TR" sz="1100" b="0" i="0" u="none" strike="noStrike">
                          <a:solidFill>
                            <a:srgbClr val="000000"/>
                          </a:solidFill>
                          <a:effectLst/>
                          <a:latin typeface="Calibri" panose="020F0502020204030204" pitchFamily="34" charset="0"/>
                        </a:rPr>
                        <a:t>bolivya-peru</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5104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1</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35744</a:t>
                      </a:r>
                    </a:p>
                  </a:txBody>
                  <a:tcPr marL="7620" marR="7620" marT="7620" marB="0" anchor="b"/>
                </a:tc>
                <a:extLst>
                  <a:ext uri="{0D108BD9-81ED-4DB2-BD59-A6C34878D82A}">
                    <a16:rowId xmlns:a16="http://schemas.microsoft.com/office/drawing/2014/main" val="3175320324"/>
                  </a:ext>
                </a:extLst>
              </a:tr>
              <a:tr h="370840">
                <a:tc>
                  <a:txBody>
                    <a:bodyPr/>
                    <a:lstStyle/>
                    <a:p>
                      <a:pPr algn="l" fontAlgn="b"/>
                      <a:r>
                        <a:rPr lang="tr-TR" sz="1100" b="0" i="0" u="none" strike="noStrike">
                          <a:solidFill>
                            <a:srgbClr val="000000"/>
                          </a:solidFill>
                          <a:effectLst/>
                          <a:latin typeface="Calibri" panose="020F0502020204030204" pitchFamily="34" charset="0"/>
                        </a:rPr>
                        <a:t>bolivya-şili</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8889</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4</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tr-TR" sz="1100" b="0" i="0" u="none" strike="noStrike">
                          <a:solidFill>
                            <a:srgbClr val="000000"/>
                          </a:solidFill>
                          <a:effectLst/>
                          <a:latin typeface="Calibri" panose="020F0502020204030204" pitchFamily="34" charset="0"/>
                        </a:rPr>
                        <a:t>8</a:t>
                      </a:r>
                    </a:p>
                  </a:txBody>
                  <a:tcPr marL="7620" marR="7620" marT="7620" marB="0" anchor="b"/>
                </a:tc>
                <a:tc>
                  <a:txBody>
                    <a:bodyPr/>
                    <a:lstStyle/>
                    <a:p>
                      <a:pPr algn="r" fontAlgn="b"/>
                      <a:r>
                        <a:rPr lang="tr-TR" sz="1100" b="0" i="0" u="none" strike="noStrike" dirty="0">
                          <a:solidFill>
                            <a:srgbClr val="000000"/>
                          </a:solidFill>
                          <a:effectLst/>
                          <a:latin typeface="Calibri" panose="020F0502020204030204" pitchFamily="34" charset="0"/>
                        </a:rPr>
                        <a:t>4445</a:t>
                      </a:r>
                    </a:p>
                  </a:txBody>
                  <a:tcPr marL="7620" marR="7620" marT="7620" marB="0" anchor="b"/>
                </a:tc>
                <a:extLst>
                  <a:ext uri="{0D108BD9-81ED-4DB2-BD59-A6C34878D82A}">
                    <a16:rowId xmlns:a16="http://schemas.microsoft.com/office/drawing/2014/main" val="2456213407"/>
                  </a:ext>
                </a:extLst>
              </a:tr>
            </a:tbl>
          </a:graphicData>
        </a:graphic>
      </p:graphicFrame>
    </p:spTree>
    <p:extLst>
      <p:ext uri="{BB962C8B-B14F-4D97-AF65-F5344CB8AC3E}">
        <p14:creationId xmlns:p14="http://schemas.microsoft.com/office/powerpoint/2010/main" val="3727561096"/>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1050</Words>
  <Application>Microsoft Office PowerPoint</Application>
  <PresentationFormat>Ekran Gösterisi (16:9)</PresentationFormat>
  <Paragraphs>119</Paragraphs>
  <Slides>13</Slides>
  <Notes>11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13</vt:i4>
      </vt:variant>
    </vt:vector>
  </HeadingPairs>
  <TitlesOfParts>
    <vt:vector size="21" baseType="lpstr">
      <vt:lpstr>Algerian</vt:lpstr>
      <vt:lpstr>Calibri</vt:lpstr>
      <vt:lpstr>Söhne</vt:lpstr>
      <vt:lpstr>Cambria Math</vt:lpstr>
      <vt:lpstr>Lexend Deca</vt:lpstr>
      <vt:lpstr>Muli</vt:lpstr>
      <vt:lpstr>Arial</vt:lpstr>
      <vt:lpstr>Aliena template</vt:lpstr>
      <vt:lpstr> </vt:lpstr>
      <vt:lpstr>Güney Amerika ülkeleri arasında ortak birçok sorun vardır. Bu sorunlar ve nedeni şunlardır: </vt:lpstr>
      <vt:lpstr>PowerPoint Sunusu</vt:lpstr>
      <vt:lpstr>Bu problemlerin sonuçları arasında şunlar sayılabilir:</vt:lpstr>
      <vt:lpstr>Güney Amerika ülkelerindeki problemlerin çözümü için çeşitli adımlar atılabilir. Bu adımlar arasında şunlar sayılabilir:</vt:lpstr>
      <vt:lpstr>Ekonomik çözüm önerisi : Raylı sistem</vt:lpstr>
      <vt:lpstr>PowerPoint Sunusu</vt:lpstr>
      <vt:lpstr>Raylı sistem değişken isimleri</vt:lpstr>
      <vt:lpstr>Bağlantı Tablosunun Küçük Bir Kısmı</vt:lpstr>
      <vt:lpstr>Sonuç Formülü ve Harita Üzerindeki Ağ Yapısı</vt:lpstr>
      <vt:lpstr>Neden Djikstra Algoritması ?</vt:lpstr>
      <vt:lpstr>Dijkstra Algoritması ve En Kısa Yol Çıktısı :</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İlyas Demir</dc:creator>
  <cp:lastModifiedBy>İlyas Demir</cp:lastModifiedBy>
  <cp:revision>10</cp:revision>
  <dcterms:modified xsi:type="dcterms:W3CDTF">2023-06-04T20:46:36Z</dcterms:modified>
</cp:coreProperties>
</file>