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>
        <p:scale>
          <a:sx n="90" d="100"/>
          <a:sy n="90" d="100"/>
        </p:scale>
        <p:origin x="13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2091-D3B6-E341-8943-F6539E515EA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F7C09-A81A-844D-AD1A-76C35A4FA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F7C09-A81A-844D-AD1A-76C35A4FA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3C52-AA0F-E4A9-8B76-DCAB7D5E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8120-F1EE-E58E-4924-81F830D61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9B64-6D9B-CB67-7057-E425B7E7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00B6-7AD7-7412-9D7A-C03EF01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56F7-7B7A-BBFD-F262-E69A4982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D8E0-7C6D-0429-394F-5706A720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CD5FB-6293-A75C-CDD2-1A861E53B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BF19-F8DB-A5CA-7A58-F7910CEE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2814-DEC7-33D9-9D56-66EDE9A7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8253-7E44-272C-5FF2-D46D2288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A2AAB-ACF8-2498-0CF5-6DA5D4595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E9FD8-638C-9C40-94AC-FEE71C2B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249D-1093-82A3-6019-9DEA0D26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6428-8968-6FDE-00CB-559A59E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2DC2-0CDF-5869-3037-79F0ED6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8F1C-58DB-7BA8-7277-4D36AC40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004A-89CD-2077-C24F-38E86292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FD21-AB9C-2343-1685-CEA4037A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5B8E-2035-5DBD-B311-49B6290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FF04-F1C5-DB8B-C252-BB3442A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17AF-A577-BF06-B595-9C1DA2B9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FEE6-A8DD-646E-F454-478EC3B5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B678-62B4-A618-DE25-E0D18CC9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837F-5647-03A6-4AC8-B32F10C6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63E3-F833-C306-2E35-312D478B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84FB-91D8-12B3-E353-60408D56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86B9-5283-ADCB-8E46-A43EF167A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824E-93F4-B32D-F791-5BFF07F6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BDF0-F7B7-1D70-7348-5D79CA71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9642-65E2-7FEC-80BB-2CD6A72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D4452-0AB4-14CC-0FC9-38D842F5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2F6C-6AD6-4A69-75D7-4D7CD7D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8BEA-9FE2-2F1A-4BDF-33BCBEA3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9949-8CC7-62E4-13BD-BD896385B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F5828-DC6D-6AD9-743B-2A5760C2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54662-355F-D3D9-7359-035AFC0B6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04944-84BA-B6F7-15B4-54F7E44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CDC07-1824-2783-D24C-B78F866E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CEFA4-9CD8-DE43-4508-6EF7B07E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E586-37E1-AC2E-BB11-066BD4F5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2E4D-95D4-7CE5-D73F-980BBC24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1C674-75E7-0C94-1621-92AE5BDD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6024-296A-797B-A967-0E4E2C49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B5434-CDFB-7737-CEEF-8303AD4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81BB-1DBF-3241-1836-FC00E862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5DC4-5DCF-A885-EA80-46609BA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19F7-1ABE-E3B8-EC77-C78EF65E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02AA-80CD-22BE-7862-B90A98D8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2309-7A8B-D370-3841-A98AB8C9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867B-B131-EEF9-C1B7-CF97308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2BB9-5AF7-86B5-4E56-3E03CF41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933E-D64F-C195-9575-B649B276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7413-E683-3C9D-C41E-160BFDEC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1D8A1-2D59-41F3-E01D-D4A7C4EE1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9D760-CE1C-D700-0BF4-6AFA4656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A6C63-40EC-746B-1AF2-53FE6027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B8A0-B794-3130-E731-A976C5F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48BC-0D9D-C4B4-2F86-7F4206CD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F713E-0635-8F0B-AA46-455707C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E3C71-AC41-1EEC-F852-E87E2D70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1ABB-9FCC-4964-4F60-7CDE3E4CF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52FF-D397-584B-A56B-6D7A94FF58BA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F812-CB80-91B6-A612-19448425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6310-7C7D-F02A-3763-5858FEB6D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00B6-CCF6-3843-B9A9-D21E0E21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listbr/brazilian-ecommer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drive.google.com/drive/folders/1Qo-_Q9l8TKOtC8Fxe_5EJskHAetvk4J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274F-1C33-A472-8892-6FB8795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132856E3-841A-1C0E-DD34-265D0B19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7924" y="-1"/>
            <a:ext cx="12424849" cy="70387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51E220-97DA-DB95-9C92-C72AC4EA488E}"/>
              </a:ext>
            </a:extLst>
          </p:cNvPr>
          <p:cNvSpPr txBox="1"/>
          <p:nvPr/>
        </p:nvSpPr>
        <p:spPr>
          <a:xfrm>
            <a:off x="8091577" y="4715791"/>
            <a:ext cx="4215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Big Data Advanced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A7C4B-DD17-E5AA-F606-E8B84ADD2B27}"/>
              </a:ext>
            </a:extLst>
          </p:cNvPr>
          <p:cNvSpPr txBox="1"/>
          <p:nvPr/>
        </p:nvSpPr>
        <p:spPr>
          <a:xfrm>
            <a:off x="2110462" y="5000124"/>
            <a:ext cx="9911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0" i="0" dirty="0">
                <a:solidFill>
                  <a:schemeClr val="bg1"/>
                </a:solidFill>
                <a:effectLst/>
                <a:latin typeface="Söhne"/>
              </a:rPr>
              <a:t>Forecasting Sales in the E-commerce Sector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CA3CC-6731-8898-939B-1BD7CF96CC55}"/>
              </a:ext>
            </a:extLst>
          </p:cNvPr>
          <p:cNvSpPr txBox="1"/>
          <p:nvPr/>
        </p:nvSpPr>
        <p:spPr>
          <a:xfrm>
            <a:off x="9430133" y="5634680"/>
            <a:ext cx="5753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Muhamad Ilyas Haikal</a:t>
            </a:r>
          </a:p>
        </p:txBody>
      </p:sp>
    </p:spTree>
    <p:extLst>
      <p:ext uri="{BB962C8B-B14F-4D97-AF65-F5344CB8AC3E}">
        <p14:creationId xmlns:p14="http://schemas.microsoft.com/office/powerpoint/2010/main" val="12425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"/>
    </mc:Choice>
    <mc:Fallback xmlns="">
      <p:transition spd="slow" advTm="6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0034558E-59B3-F727-268F-105F7CE4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474F0-236B-E105-585E-95C7A84A61C5}"/>
              </a:ext>
            </a:extLst>
          </p:cNvPr>
          <p:cNvSpPr txBox="1"/>
          <p:nvPr/>
        </p:nvSpPr>
        <p:spPr>
          <a:xfrm>
            <a:off x="271849" y="221218"/>
            <a:ext cx="461880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spc="-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</a:t>
            </a:r>
            <a:r>
              <a:rPr lang="en-ID" sz="3200" b="1" spc="-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slide17" descr="Business performance dashboard">
            <a:extLst>
              <a:ext uri="{FF2B5EF4-FFF2-40B4-BE49-F238E27FC236}">
                <a16:creationId xmlns:a16="http://schemas.microsoft.com/office/drawing/2014/main" id="{94CAC263-2F89-A0C4-17BF-77BA46470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3" y="1676808"/>
            <a:ext cx="5364354" cy="4373450"/>
          </a:xfrm>
          <a:prstGeom prst="rect">
            <a:avLst/>
          </a:prstGeom>
        </p:spPr>
      </p:pic>
      <p:pic>
        <p:nvPicPr>
          <p:cNvPr id="5" name="slide18" descr="Product strategy dashboard">
            <a:extLst>
              <a:ext uri="{FF2B5EF4-FFF2-40B4-BE49-F238E27FC236}">
                <a16:creationId xmlns:a16="http://schemas.microsoft.com/office/drawing/2014/main" id="{3162AAFE-B0F8-F3EB-2613-7803A1FFF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76808"/>
            <a:ext cx="556260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84"/>
    </mc:Choice>
    <mc:Fallback xmlns="">
      <p:transition spd="slow" advTm="664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D549E790-E9EA-FD3D-597C-DEA0B7C0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ADE86-5EE8-6D24-0527-F37788A7587E}"/>
              </a:ext>
            </a:extLst>
          </p:cNvPr>
          <p:cNvSpPr txBox="1"/>
          <p:nvPr/>
        </p:nvSpPr>
        <p:spPr>
          <a:xfrm>
            <a:off x="335352" y="289069"/>
            <a:ext cx="75310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spc="-5" dirty="0">
                <a:solidFill>
                  <a:schemeClr val="bg1"/>
                </a:solidFill>
                <a:latin typeface="Arial"/>
                <a:cs typeface="Arial"/>
              </a:rPr>
              <a:t>Business Strategy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EE128DE7-51FD-6E3C-59DD-35900701EB60}"/>
              </a:ext>
            </a:extLst>
          </p:cNvPr>
          <p:cNvSpPr/>
          <p:nvPr/>
        </p:nvSpPr>
        <p:spPr>
          <a:xfrm>
            <a:off x="729205" y="1507704"/>
            <a:ext cx="11030673" cy="296090"/>
          </a:xfrm>
          <a:custGeom>
            <a:avLst/>
            <a:gdLst/>
            <a:ahLst/>
            <a:cxnLst/>
            <a:rect l="l" t="t" r="r" b="b"/>
            <a:pathLst>
              <a:path w="5327650" h="354330">
                <a:moveTo>
                  <a:pt x="5327213" y="0"/>
                </a:moveTo>
                <a:lnTo>
                  <a:pt x="0" y="0"/>
                </a:lnTo>
                <a:lnTo>
                  <a:pt x="0" y="353891"/>
                </a:lnTo>
                <a:lnTo>
                  <a:pt x="5327213" y="353891"/>
                </a:lnTo>
                <a:lnTo>
                  <a:pt x="5327213" y="0"/>
                </a:lnTo>
                <a:close/>
              </a:path>
            </a:pathLst>
          </a:custGeom>
          <a:solidFill>
            <a:srgbClr val="004282"/>
          </a:solidFill>
        </p:spPr>
        <p:txBody>
          <a:bodyPr wrap="square" lIns="0" tIns="0" rIns="0" bIns="0" rtlCol="0"/>
          <a:lstStyle/>
          <a:p>
            <a:pPr algn="ctr">
              <a:spcBef>
                <a:spcPts val="395"/>
              </a:spcBef>
            </a:pPr>
            <a:r>
              <a:rPr lang="en-ID" sz="18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Business Insight &amp; Strategy Simplified </a:t>
            </a:r>
            <a:endParaRPr lang="en-ID" sz="18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681DE58-F59D-48E0-9ECD-F44BE7FB54D4}"/>
              </a:ext>
            </a:extLst>
          </p:cNvPr>
          <p:cNvSpPr txBox="1"/>
          <p:nvPr/>
        </p:nvSpPr>
        <p:spPr>
          <a:xfrm>
            <a:off x="729205" y="1960950"/>
            <a:ext cx="11030673" cy="3864519"/>
          </a:xfrm>
          <a:prstGeom prst="rect">
            <a:avLst/>
          </a:prstGeom>
          <a:ln w="12700">
            <a:solidFill>
              <a:srgbClr val="2F528F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r>
              <a:rPr lang="en-ID" sz="1200" b="1" dirty="0">
                <a:effectLst/>
              </a:rPr>
              <a:t>1. Boosting Customer Loyalty: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Opportunity: Low repeat purchases at 3.21%.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Launch loyalty programs.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Engage with personalized marketing.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Upgrade customer service.</a:t>
            </a:r>
          </a:p>
          <a:p>
            <a:r>
              <a:rPr lang="en-ID" sz="1200" b="1" dirty="0">
                <a:effectLst/>
              </a:rPr>
              <a:t>2. Efficient Inventory Management: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Challenge: Managing diverse 32K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Focus: Top five sales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Prioritize high-performing categories.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Predict growing demand using analytics.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Partner with leading brands for exclusive products.</a:t>
            </a:r>
          </a:p>
          <a:p>
            <a:r>
              <a:rPr lang="en-ID" sz="1200" b="1" dirty="0">
                <a:effectLst/>
              </a:rPr>
              <a:t>3. Maximizing Revenue Through Promotions: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Insight: Revenue spikes on events like Black Friday.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Organize sales campaigns on holidays/events.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Use past data for future event planning.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Promote upcoming events via social media and email.</a:t>
            </a:r>
          </a:p>
          <a:p>
            <a:endParaRPr lang="en-ID" sz="120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FB8F8-8C4F-A13F-CB7F-4E73EBAB4307}"/>
              </a:ext>
            </a:extLst>
          </p:cNvPr>
          <p:cNvSpPr txBox="1"/>
          <p:nvPr/>
        </p:nvSpPr>
        <p:spPr>
          <a:xfrm>
            <a:off x="6095999" y="2130399"/>
            <a:ext cx="536679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>
                <a:effectLst/>
              </a:rPr>
              <a:t>4. Enhanced Sales Forecasting: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Tool: FB Prophet model identifies key sales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Utilize model outputs for budgeting and planning.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Update forecasting models with fresh data and insights.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Collaborate across departments for unified planning.</a:t>
            </a:r>
          </a:p>
          <a:p>
            <a:r>
              <a:rPr lang="en-ID" sz="1200" b="1" dirty="0">
                <a:effectLst/>
              </a:rPr>
              <a:t>5. Ongoing Forecasting Model Improvement: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Potential: LSTM model might outperform with more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Gather more detailed, high-quality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Continuously refine forecasting models.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Experiment with advanced models as data grows.</a:t>
            </a:r>
          </a:p>
          <a:p>
            <a:r>
              <a:rPr lang="en-ID" sz="1200" b="1" dirty="0">
                <a:effectLst/>
              </a:rPr>
              <a:t>6. Focusing on Logistics Efficiency:</a:t>
            </a:r>
            <a:endParaRPr lang="en-ID" sz="12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Note: Exclusion of freight charges in sales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Strategies: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Build stronger logistics partnerships.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Prepare for high-demand periods.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</a:rPr>
              <a:t>Explore the impact of logistics on customer experiences.</a:t>
            </a:r>
          </a:p>
          <a:p>
            <a:endParaRPr lang="en-ID" sz="1400" dirty="0">
              <a:solidFill>
                <a:srgbClr val="131313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53"/>
    </mc:Choice>
    <mc:Fallback xmlns="">
      <p:transition spd="slow" advTm="2475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curved lines&#10;&#10;Description automatically generated">
            <a:extLst>
              <a:ext uri="{FF2B5EF4-FFF2-40B4-BE49-F238E27FC236}">
                <a16:creationId xmlns:a16="http://schemas.microsoft.com/office/drawing/2014/main" id="{AAF5A511-E882-2B66-60F2-66FF960FE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4" t="9091" r="171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FC14E-ACB9-4F8B-526B-2CF3E856593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4800" b="1" spc="-9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spc="-125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</a:t>
            </a:r>
            <a:endParaRPr lang="en-US" sz="48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76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724771EC-11CB-CBB8-6D66-E656BE6C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F08BD9-CBC6-8E54-B254-C294A518DCE3}"/>
              </a:ext>
            </a:extLst>
          </p:cNvPr>
          <p:cNvSpPr txBox="1"/>
          <p:nvPr/>
        </p:nvSpPr>
        <p:spPr>
          <a:xfrm>
            <a:off x="271849" y="221218"/>
            <a:ext cx="37440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D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ollection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B4F031B-D325-9193-73CE-9040FAE065F4}"/>
              </a:ext>
            </a:extLst>
          </p:cNvPr>
          <p:cNvSpPr/>
          <p:nvPr/>
        </p:nvSpPr>
        <p:spPr>
          <a:xfrm>
            <a:off x="1017494" y="1554728"/>
            <a:ext cx="4875530" cy="1419225"/>
          </a:xfrm>
          <a:custGeom>
            <a:avLst/>
            <a:gdLst/>
            <a:ahLst/>
            <a:cxnLst/>
            <a:rect l="l" t="t" r="r" b="b"/>
            <a:pathLst>
              <a:path w="4875530" h="1419225">
                <a:moveTo>
                  <a:pt x="4733417" y="0"/>
                </a:moveTo>
                <a:lnTo>
                  <a:pt x="141884" y="0"/>
                </a:lnTo>
                <a:lnTo>
                  <a:pt x="97038" y="7230"/>
                </a:lnTo>
                <a:lnTo>
                  <a:pt x="58090" y="27366"/>
                </a:lnTo>
                <a:lnTo>
                  <a:pt x="27375" y="58073"/>
                </a:lnTo>
                <a:lnTo>
                  <a:pt x="7233" y="97015"/>
                </a:lnTo>
                <a:lnTo>
                  <a:pt x="0" y="141858"/>
                </a:lnTo>
                <a:lnTo>
                  <a:pt x="0" y="1276984"/>
                </a:lnTo>
                <a:lnTo>
                  <a:pt x="7233" y="1321828"/>
                </a:lnTo>
                <a:lnTo>
                  <a:pt x="27375" y="1360770"/>
                </a:lnTo>
                <a:lnTo>
                  <a:pt x="58090" y="1391477"/>
                </a:lnTo>
                <a:lnTo>
                  <a:pt x="97038" y="1411613"/>
                </a:lnTo>
                <a:lnTo>
                  <a:pt x="141884" y="1418843"/>
                </a:lnTo>
                <a:lnTo>
                  <a:pt x="4733417" y="1418843"/>
                </a:lnTo>
                <a:lnTo>
                  <a:pt x="4778260" y="1411613"/>
                </a:lnTo>
                <a:lnTo>
                  <a:pt x="4817202" y="1391477"/>
                </a:lnTo>
                <a:lnTo>
                  <a:pt x="4847909" y="1360770"/>
                </a:lnTo>
                <a:lnTo>
                  <a:pt x="4868045" y="1321828"/>
                </a:lnTo>
                <a:lnTo>
                  <a:pt x="4875276" y="1276984"/>
                </a:lnTo>
                <a:lnTo>
                  <a:pt x="4875276" y="141858"/>
                </a:lnTo>
                <a:lnTo>
                  <a:pt x="4868045" y="97015"/>
                </a:lnTo>
                <a:lnTo>
                  <a:pt x="4847909" y="58073"/>
                </a:lnTo>
                <a:lnTo>
                  <a:pt x="4817202" y="27366"/>
                </a:lnTo>
                <a:lnTo>
                  <a:pt x="4778260" y="7230"/>
                </a:lnTo>
                <a:lnTo>
                  <a:pt x="47334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E2DA3A2-2D51-3859-8E3C-9088D226313C}"/>
              </a:ext>
            </a:extLst>
          </p:cNvPr>
          <p:cNvSpPr txBox="1"/>
          <p:nvPr/>
        </p:nvSpPr>
        <p:spPr>
          <a:xfrm>
            <a:off x="1115131" y="1965699"/>
            <a:ext cx="3248525" cy="57240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30"/>
              </a:spcBef>
            </a:pPr>
            <a:r>
              <a:rPr sz="2000" spc="-20" dirty="0">
                <a:solidFill>
                  <a:srgbClr val="FFFFFF"/>
                </a:solidFill>
                <a:cs typeface="Roboto"/>
              </a:rPr>
              <a:t>Public</a:t>
            </a:r>
            <a:r>
              <a:rPr sz="20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dataset</a:t>
            </a:r>
            <a:r>
              <a:rPr sz="2000" spc="-2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20" dirty="0">
                <a:solidFill>
                  <a:srgbClr val="FFFFFF"/>
                </a:solidFill>
                <a:cs typeface="Roboto"/>
              </a:rPr>
              <a:t>published</a:t>
            </a:r>
            <a:r>
              <a:rPr sz="2000" spc="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35" dirty="0">
                <a:solidFill>
                  <a:srgbClr val="FFFFFF"/>
                </a:solidFill>
                <a:cs typeface="Roboto"/>
              </a:rPr>
              <a:t>by </a:t>
            </a:r>
            <a:r>
              <a:rPr sz="2000" spc="-434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Olist</a:t>
            </a:r>
            <a:r>
              <a:rPr sz="2000" spc="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on</a:t>
            </a:r>
            <a:r>
              <a:rPr sz="20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Kaggle.</a:t>
            </a:r>
            <a:endParaRPr sz="2000" dirty="0">
              <a:cs typeface="Roboto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73319F8C-54C8-AC07-DADB-9D6EE5EEA8CE}"/>
              </a:ext>
            </a:extLst>
          </p:cNvPr>
          <p:cNvSpPr/>
          <p:nvPr/>
        </p:nvSpPr>
        <p:spPr>
          <a:xfrm>
            <a:off x="1447261" y="3209792"/>
            <a:ext cx="4875530" cy="1419225"/>
          </a:xfrm>
          <a:custGeom>
            <a:avLst/>
            <a:gdLst/>
            <a:ahLst/>
            <a:cxnLst/>
            <a:rect l="l" t="t" r="r" b="b"/>
            <a:pathLst>
              <a:path w="4875530" h="1419225">
                <a:moveTo>
                  <a:pt x="4733417" y="0"/>
                </a:moveTo>
                <a:lnTo>
                  <a:pt x="141859" y="0"/>
                </a:lnTo>
                <a:lnTo>
                  <a:pt x="97015" y="7230"/>
                </a:lnTo>
                <a:lnTo>
                  <a:pt x="58073" y="27366"/>
                </a:lnTo>
                <a:lnTo>
                  <a:pt x="27366" y="58073"/>
                </a:lnTo>
                <a:lnTo>
                  <a:pt x="7230" y="97015"/>
                </a:lnTo>
                <a:lnTo>
                  <a:pt x="0" y="141859"/>
                </a:lnTo>
                <a:lnTo>
                  <a:pt x="0" y="1276984"/>
                </a:lnTo>
                <a:lnTo>
                  <a:pt x="7230" y="1321828"/>
                </a:lnTo>
                <a:lnTo>
                  <a:pt x="27366" y="1360770"/>
                </a:lnTo>
                <a:lnTo>
                  <a:pt x="58073" y="1391477"/>
                </a:lnTo>
                <a:lnTo>
                  <a:pt x="97015" y="1411613"/>
                </a:lnTo>
                <a:lnTo>
                  <a:pt x="141859" y="1418844"/>
                </a:lnTo>
                <a:lnTo>
                  <a:pt x="4733417" y="1418844"/>
                </a:lnTo>
                <a:lnTo>
                  <a:pt x="4778260" y="1411613"/>
                </a:lnTo>
                <a:lnTo>
                  <a:pt x="4817202" y="1391477"/>
                </a:lnTo>
                <a:lnTo>
                  <a:pt x="4847909" y="1360770"/>
                </a:lnTo>
                <a:lnTo>
                  <a:pt x="4868045" y="1321828"/>
                </a:lnTo>
                <a:lnTo>
                  <a:pt x="4875276" y="1276984"/>
                </a:lnTo>
                <a:lnTo>
                  <a:pt x="4875276" y="141859"/>
                </a:lnTo>
                <a:lnTo>
                  <a:pt x="4868045" y="97015"/>
                </a:lnTo>
                <a:lnTo>
                  <a:pt x="4847909" y="58073"/>
                </a:lnTo>
                <a:lnTo>
                  <a:pt x="4817202" y="27366"/>
                </a:lnTo>
                <a:lnTo>
                  <a:pt x="4778260" y="7230"/>
                </a:lnTo>
                <a:lnTo>
                  <a:pt x="47334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9B5CF88-AB43-BEE7-763C-01801AA495FF}"/>
              </a:ext>
            </a:extLst>
          </p:cNvPr>
          <p:cNvSpPr txBox="1"/>
          <p:nvPr/>
        </p:nvSpPr>
        <p:spPr>
          <a:xfrm>
            <a:off x="1545179" y="3511609"/>
            <a:ext cx="4347589" cy="753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cs typeface="Roboto"/>
              </a:rPr>
              <a:t>B</a:t>
            </a:r>
            <a:r>
              <a:rPr lang="en-US" sz="2000" spc="-5" dirty="0">
                <a:solidFill>
                  <a:srgbClr val="FFFFFF"/>
                </a:solidFill>
                <a:cs typeface="Roboto"/>
              </a:rPr>
              <a:t>razilian</a:t>
            </a:r>
            <a:r>
              <a:rPr sz="2000" spc="-2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25" dirty="0">
                <a:solidFill>
                  <a:srgbClr val="FFFFFF"/>
                </a:solidFill>
                <a:cs typeface="Roboto"/>
              </a:rPr>
              <a:t>E</a:t>
            </a:r>
            <a:r>
              <a:rPr lang="en-US" sz="2000" spc="25" dirty="0">
                <a:solidFill>
                  <a:srgbClr val="FFFFFF"/>
                </a:solidFill>
                <a:cs typeface="Roboto"/>
              </a:rPr>
              <a:t>-Commerce </a:t>
            </a:r>
            <a:r>
              <a:rPr sz="2000" spc="-65" dirty="0">
                <a:solidFill>
                  <a:srgbClr val="FFFFFF"/>
                </a:solidFill>
                <a:cs typeface="Roboto"/>
              </a:rPr>
              <a:t> </a:t>
            </a:r>
            <a:r>
              <a:rPr lang="en-US" sz="2000" spc="15" dirty="0">
                <a:solidFill>
                  <a:srgbClr val="FFFFFF"/>
                </a:solidFill>
                <a:cs typeface="Roboto"/>
              </a:rPr>
              <a:t>platform</a:t>
            </a:r>
            <a:r>
              <a:rPr sz="2000" spc="1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43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Roboto"/>
              </a:rPr>
              <a:t>Founded</a:t>
            </a:r>
            <a:r>
              <a:rPr sz="2000" spc="-30" dirty="0">
                <a:solidFill>
                  <a:srgbClr val="FFFFFF"/>
                </a:solidFill>
                <a:cs typeface="Roboto"/>
              </a:rPr>
              <a:t> in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10" dirty="0">
                <a:solidFill>
                  <a:srgbClr val="FFFFFF"/>
                </a:solidFill>
                <a:cs typeface="Roboto"/>
              </a:rPr>
              <a:t>2015.</a:t>
            </a:r>
            <a:r>
              <a:rPr lang="en-US" sz="2000" dirty="0">
                <a:cs typeface="Roboto"/>
              </a:rPr>
              <a:t> </a:t>
            </a:r>
            <a:r>
              <a:rPr sz="2000" spc="-25" dirty="0">
                <a:solidFill>
                  <a:srgbClr val="FFFFFF"/>
                </a:solidFill>
                <a:cs typeface="Roboto"/>
              </a:rPr>
              <a:t>Dat</a:t>
            </a:r>
            <a:r>
              <a:rPr sz="2000" spc="-20" dirty="0">
                <a:solidFill>
                  <a:srgbClr val="FFFFFF"/>
                </a:solidFill>
                <a:cs typeface="Roboto"/>
              </a:rPr>
              <a:t>a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45" dirty="0">
                <a:solidFill>
                  <a:srgbClr val="FFFFFF"/>
                </a:solidFill>
                <a:cs typeface="Roboto"/>
              </a:rPr>
              <a:t>f</a:t>
            </a:r>
            <a:r>
              <a:rPr lang="en-US" sz="2000" spc="45" dirty="0">
                <a:solidFill>
                  <a:srgbClr val="FFFFFF"/>
                </a:solidFill>
                <a:cs typeface="Roboto"/>
              </a:rPr>
              <a:t>r</a:t>
            </a:r>
            <a:r>
              <a:rPr sz="2000" spc="100" dirty="0">
                <a:solidFill>
                  <a:srgbClr val="FFFFFF"/>
                </a:solidFill>
                <a:cs typeface="Roboto"/>
              </a:rPr>
              <a:t>o</a:t>
            </a:r>
            <a:r>
              <a:rPr sz="2000" spc="5" dirty="0">
                <a:solidFill>
                  <a:srgbClr val="FFFFFF"/>
                </a:solidFill>
                <a:cs typeface="Roboto"/>
              </a:rPr>
              <a:t>m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2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0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16</a:t>
            </a:r>
            <a:r>
              <a:rPr sz="2000" spc="2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315" dirty="0">
                <a:solidFill>
                  <a:srgbClr val="FFFFFF"/>
                </a:solidFill>
                <a:cs typeface="Roboto"/>
              </a:rPr>
              <a:t>-</a:t>
            </a:r>
            <a:r>
              <a:rPr sz="2000" spc="-10" dirty="0">
                <a:solidFill>
                  <a:srgbClr val="FFFFFF"/>
                </a:solidFill>
                <a:cs typeface="Roboto"/>
              </a:rPr>
              <a:t> 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2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0</a:t>
            </a:r>
            <a:r>
              <a:rPr sz="2000" spc="-5" dirty="0">
                <a:solidFill>
                  <a:srgbClr val="FFFFFF"/>
                </a:solidFill>
                <a:cs typeface="Roboto"/>
              </a:rPr>
              <a:t>1</a:t>
            </a:r>
            <a:r>
              <a:rPr sz="2000" spc="-15" dirty="0">
                <a:solidFill>
                  <a:srgbClr val="FFFFFF"/>
                </a:solidFill>
                <a:cs typeface="Roboto"/>
              </a:rPr>
              <a:t>8</a:t>
            </a:r>
            <a:r>
              <a:rPr sz="2000" spc="-10" dirty="0">
                <a:solidFill>
                  <a:srgbClr val="FFFFFF"/>
                </a:solidFill>
                <a:cs typeface="Roboto"/>
              </a:rPr>
              <a:t>.</a:t>
            </a:r>
            <a:endParaRPr sz="2000" dirty="0">
              <a:cs typeface="Roboto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F4500C3-5E03-5C7A-9FB3-C32388A55799}"/>
              </a:ext>
            </a:extLst>
          </p:cNvPr>
          <p:cNvSpPr/>
          <p:nvPr/>
        </p:nvSpPr>
        <p:spPr>
          <a:xfrm>
            <a:off x="1878554" y="4864855"/>
            <a:ext cx="4875530" cy="1419225"/>
          </a:xfrm>
          <a:custGeom>
            <a:avLst/>
            <a:gdLst/>
            <a:ahLst/>
            <a:cxnLst/>
            <a:rect l="l" t="t" r="r" b="b"/>
            <a:pathLst>
              <a:path w="4875530" h="1419225">
                <a:moveTo>
                  <a:pt x="4733417" y="0"/>
                </a:moveTo>
                <a:lnTo>
                  <a:pt x="141858" y="0"/>
                </a:lnTo>
                <a:lnTo>
                  <a:pt x="97015" y="7230"/>
                </a:lnTo>
                <a:lnTo>
                  <a:pt x="58073" y="27366"/>
                </a:lnTo>
                <a:lnTo>
                  <a:pt x="27366" y="58073"/>
                </a:lnTo>
                <a:lnTo>
                  <a:pt x="7230" y="97015"/>
                </a:lnTo>
                <a:lnTo>
                  <a:pt x="0" y="141858"/>
                </a:lnTo>
                <a:lnTo>
                  <a:pt x="0" y="1276959"/>
                </a:lnTo>
                <a:lnTo>
                  <a:pt x="7230" y="1321805"/>
                </a:lnTo>
                <a:lnTo>
                  <a:pt x="27366" y="1360753"/>
                </a:lnTo>
                <a:lnTo>
                  <a:pt x="58073" y="1391468"/>
                </a:lnTo>
                <a:lnTo>
                  <a:pt x="97015" y="1411610"/>
                </a:lnTo>
                <a:lnTo>
                  <a:pt x="141858" y="1418844"/>
                </a:lnTo>
                <a:lnTo>
                  <a:pt x="4733417" y="1418844"/>
                </a:lnTo>
                <a:lnTo>
                  <a:pt x="4778260" y="1411610"/>
                </a:lnTo>
                <a:lnTo>
                  <a:pt x="4817202" y="1391468"/>
                </a:lnTo>
                <a:lnTo>
                  <a:pt x="4847909" y="1360753"/>
                </a:lnTo>
                <a:lnTo>
                  <a:pt x="4868045" y="1321805"/>
                </a:lnTo>
                <a:lnTo>
                  <a:pt x="4875275" y="1276959"/>
                </a:lnTo>
                <a:lnTo>
                  <a:pt x="4875275" y="141858"/>
                </a:lnTo>
                <a:lnTo>
                  <a:pt x="4868045" y="97015"/>
                </a:lnTo>
                <a:lnTo>
                  <a:pt x="4847909" y="58073"/>
                </a:lnTo>
                <a:lnTo>
                  <a:pt x="4817202" y="27366"/>
                </a:lnTo>
                <a:lnTo>
                  <a:pt x="4778260" y="7230"/>
                </a:lnTo>
                <a:lnTo>
                  <a:pt x="473341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2BC03222-5CA9-77AD-62A3-D4140968878A}"/>
              </a:ext>
            </a:extLst>
          </p:cNvPr>
          <p:cNvSpPr txBox="1"/>
          <p:nvPr/>
        </p:nvSpPr>
        <p:spPr>
          <a:xfrm>
            <a:off x="1975581" y="5153653"/>
            <a:ext cx="4436794" cy="125149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r>
              <a:rPr lang="en-ID" sz="2000" dirty="0" err="1">
                <a:solidFill>
                  <a:srgbClr val="FFFFFF"/>
                </a:solidFill>
                <a:effectLst/>
              </a:rPr>
              <a:t>Olist</a:t>
            </a:r>
            <a:r>
              <a:rPr lang="en-ID" sz="2000" dirty="0">
                <a:solidFill>
                  <a:srgbClr val="FFFFFF"/>
                </a:solidFill>
                <a:effectLst/>
              </a:rPr>
              <a:t> has primarily shared Order</a:t>
            </a:r>
          </a:p>
          <a:p>
            <a:r>
              <a:rPr lang="en-ID" sz="2000" dirty="0">
                <a:solidFill>
                  <a:srgbClr val="FFFFFF"/>
                </a:solidFill>
                <a:effectLst/>
              </a:rPr>
              <a:t>transaction data, product data</a:t>
            </a:r>
          </a:p>
          <a:p>
            <a:r>
              <a:rPr lang="en-ID" sz="2000" dirty="0">
                <a:solidFill>
                  <a:srgbClr val="FFFFFF"/>
                </a:solidFill>
                <a:effectLst/>
              </a:rPr>
              <a:t>and seller data.</a:t>
            </a:r>
          </a:p>
          <a:p>
            <a:pPr marL="12700" marR="5080">
              <a:lnSpc>
                <a:spcPct val="90000"/>
              </a:lnSpc>
              <a:spcBef>
                <a:spcPts val="315"/>
              </a:spcBef>
            </a:pPr>
            <a:endParaRPr sz="1800" dirty="0">
              <a:latin typeface="Roboto"/>
              <a:cs typeface="Roboto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886E54A0-B9D4-D8D9-3908-3EFBB6BD018F}"/>
              </a:ext>
            </a:extLst>
          </p:cNvPr>
          <p:cNvGrpSpPr/>
          <p:nvPr/>
        </p:nvGrpSpPr>
        <p:grpSpPr>
          <a:xfrm>
            <a:off x="4964399" y="2624321"/>
            <a:ext cx="1364615" cy="2580640"/>
            <a:chOff x="4785105" y="2637789"/>
            <a:chExt cx="1364615" cy="2580640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34F08063-5BCC-CBEF-AFE4-63A95C81900B}"/>
                </a:ext>
              </a:extLst>
            </p:cNvPr>
            <p:cNvSpPr/>
            <p:nvPr/>
          </p:nvSpPr>
          <p:spPr>
            <a:xfrm>
              <a:off x="4791455" y="2644139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20" h="922020">
                  <a:moveTo>
                    <a:pt x="714502" y="0"/>
                  </a:moveTo>
                  <a:lnTo>
                    <a:pt x="207391" y="0"/>
                  </a:lnTo>
                  <a:lnTo>
                    <a:pt x="207391" y="507111"/>
                  </a:lnTo>
                  <a:lnTo>
                    <a:pt x="0" y="507111"/>
                  </a:lnTo>
                  <a:lnTo>
                    <a:pt x="461010" y="922020"/>
                  </a:lnTo>
                  <a:lnTo>
                    <a:pt x="922020" y="507111"/>
                  </a:lnTo>
                  <a:lnTo>
                    <a:pt x="714502" y="507111"/>
                  </a:lnTo>
                  <a:lnTo>
                    <a:pt x="714502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FDED67E6-3371-7D96-EC29-5CCC84988014}"/>
                </a:ext>
              </a:extLst>
            </p:cNvPr>
            <p:cNvSpPr/>
            <p:nvPr/>
          </p:nvSpPr>
          <p:spPr>
            <a:xfrm>
              <a:off x="4791455" y="2644139"/>
              <a:ext cx="922019" cy="922019"/>
            </a:xfrm>
            <a:custGeom>
              <a:avLst/>
              <a:gdLst/>
              <a:ahLst/>
              <a:cxnLst/>
              <a:rect l="l" t="t" r="r" b="b"/>
              <a:pathLst>
                <a:path w="922020" h="922020">
                  <a:moveTo>
                    <a:pt x="0" y="507111"/>
                  </a:moveTo>
                  <a:lnTo>
                    <a:pt x="207391" y="507111"/>
                  </a:lnTo>
                  <a:lnTo>
                    <a:pt x="207391" y="0"/>
                  </a:lnTo>
                  <a:lnTo>
                    <a:pt x="714502" y="0"/>
                  </a:lnTo>
                  <a:lnTo>
                    <a:pt x="714502" y="507111"/>
                  </a:lnTo>
                  <a:lnTo>
                    <a:pt x="922020" y="507111"/>
                  </a:lnTo>
                  <a:lnTo>
                    <a:pt x="461010" y="922020"/>
                  </a:lnTo>
                  <a:lnTo>
                    <a:pt x="0" y="507111"/>
                  </a:lnTo>
                  <a:close/>
                </a:path>
              </a:pathLst>
            </a:custGeom>
            <a:ln w="12700">
              <a:solidFill>
                <a:srgbClr val="F8D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E5EA84AF-7927-CCAA-05A9-944BA8E48C68}"/>
                </a:ext>
              </a:extLst>
            </p:cNvPr>
            <p:cNvSpPr/>
            <p:nvPr/>
          </p:nvSpPr>
          <p:spPr>
            <a:xfrm>
              <a:off x="5221223" y="4288535"/>
              <a:ext cx="922019" cy="923925"/>
            </a:xfrm>
            <a:custGeom>
              <a:avLst/>
              <a:gdLst/>
              <a:ahLst/>
              <a:cxnLst/>
              <a:rect l="l" t="t" r="r" b="b"/>
              <a:pathLst>
                <a:path w="922020" h="923925">
                  <a:moveTo>
                    <a:pt x="714628" y="0"/>
                  </a:moveTo>
                  <a:lnTo>
                    <a:pt x="207390" y="0"/>
                  </a:lnTo>
                  <a:lnTo>
                    <a:pt x="207390" y="508634"/>
                  </a:lnTo>
                  <a:lnTo>
                    <a:pt x="0" y="508634"/>
                  </a:lnTo>
                  <a:lnTo>
                    <a:pt x="461010" y="923544"/>
                  </a:lnTo>
                  <a:lnTo>
                    <a:pt x="922020" y="508634"/>
                  </a:lnTo>
                  <a:lnTo>
                    <a:pt x="714628" y="508634"/>
                  </a:lnTo>
                  <a:lnTo>
                    <a:pt x="714628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CB41B93-E389-2919-0468-D5F5F86A74F9}"/>
                </a:ext>
              </a:extLst>
            </p:cNvPr>
            <p:cNvSpPr/>
            <p:nvPr/>
          </p:nvSpPr>
          <p:spPr>
            <a:xfrm>
              <a:off x="5221223" y="4288535"/>
              <a:ext cx="922019" cy="923925"/>
            </a:xfrm>
            <a:custGeom>
              <a:avLst/>
              <a:gdLst/>
              <a:ahLst/>
              <a:cxnLst/>
              <a:rect l="l" t="t" r="r" b="b"/>
              <a:pathLst>
                <a:path w="922020" h="923925">
                  <a:moveTo>
                    <a:pt x="0" y="508634"/>
                  </a:moveTo>
                  <a:lnTo>
                    <a:pt x="207390" y="508634"/>
                  </a:lnTo>
                  <a:lnTo>
                    <a:pt x="207390" y="0"/>
                  </a:lnTo>
                  <a:lnTo>
                    <a:pt x="714628" y="0"/>
                  </a:lnTo>
                  <a:lnTo>
                    <a:pt x="714628" y="508634"/>
                  </a:lnTo>
                  <a:lnTo>
                    <a:pt x="922020" y="508634"/>
                  </a:lnTo>
                  <a:lnTo>
                    <a:pt x="461010" y="923544"/>
                  </a:lnTo>
                  <a:lnTo>
                    <a:pt x="0" y="508634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3">
            <a:extLst>
              <a:ext uri="{FF2B5EF4-FFF2-40B4-BE49-F238E27FC236}">
                <a16:creationId xmlns:a16="http://schemas.microsoft.com/office/drawing/2014/main" id="{FCE55702-44FF-83B5-7DA7-BAF9CE9AD9D2}"/>
              </a:ext>
            </a:extLst>
          </p:cNvPr>
          <p:cNvSpPr/>
          <p:nvPr/>
        </p:nvSpPr>
        <p:spPr>
          <a:xfrm>
            <a:off x="7344387" y="1577505"/>
            <a:ext cx="4143737" cy="1431704"/>
          </a:xfrm>
          <a:custGeom>
            <a:avLst/>
            <a:gdLst/>
            <a:ahLst/>
            <a:cxnLst/>
            <a:rect l="l" t="t" r="r" b="b"/>
            <a:pathLst>
              <a:path w="4738370" h="4003675">
                <a:moveTo>
                  <a:pt x="4738199" y="4003499"/>
                </a:moveTo>
                <a:lnTo>
                  <a:pt x="0" y="4003499"/>
                </a:lnTo>
                <a:lnTo>
                  <a:pt x="0" y="0"/>
                </a:lnTo>
                <a:lnTo>
                  <a:pt x="4738199" y="0"/>
                </a:lnTo>
                <a:lnTo>
                  <a:pt x="4738199" y="4003499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83EC0D74-F034-FF7B-722B-E39C1BB77017}"/>
              </a:ext>
            </a:extLst>
          </p:cNvPr>
          <p:cNvSpPr txBox="1"/>
          <p:nvPr/>
        </p:nvSpPr>
        <p:spPr>
          <a:xfrm>
            <a:off x="7688720" y="1860015"/>
            <a:ext cx="3293023" cy="192905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D" sz="1600" b="1" dirty="0">
                <a:solidFill>
                  <a:srgbClr val="000000"/>
                </a:solidFill>
              </a:rPr>
              <a:t>Data Source : </a:t>
            </a:r>
            <a:r>
              <a:rPr lang="en-ID" sz="1600" b="1" dirty="0">
                <a:solidFill>
                  <a:srgbClr val="000000"/>
                </a:solidFill>
                <a:hlinkClick r:id="rId3"/>
              </a:rPr>
              <a:t>brazilian-ecommerce</a:t>
            </a:r>
            <a:endParaRPr lang="en-ID" sz="1600" b="1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D" sz="1600" b="1" dirty="0">
                <a:solidFill>
                  <a:srgbClr val="000000"/>
                </a:solidFill>
              </a:rPr>
              <a:t>Project Files : </a:t>
            </a:r>
            <a:r>
              <a:rPr lang="en-ID" sz="1600" b="1" dirty="0">
                <a:solidFill>
                  <a:srgbClr val="000000"/>
                </a:solidFill>
                <a:hlinkClick r:id="rId4"/>
              </a:rPr>
              <a:t>drive.google</a:t>
            </a:r>
            <a:endParaRPr lang="en-ID" sz="1600" b="1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ID" sz="1600" b="1" dirty="0">
                <a:solidFill>
                  <a:srgbClr val="000000"/>
                </a:solidFill>
              </a:rPr>
              <a:t> </a:t>
            </a:r>
            <a:endParaRPr lang="en-ID" sz="1600" b="1" i="0" dirty="0">
              <a:solidFill>
                <a:srgbClr val="000000"/>
              </a:solidFill>
              <a:effectLst/>
            </a:endParaRPr>
          </a:p>
          <a:p>
            <a:pPr algn="l"/>
            <a:br>
              <a:rPr lang="en-ID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ID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12700" marR="5080">
              <a:lnSpc>
                <a:spcPct val="149600"/>
              </a:lnSpc>
              <a:spcBef>
                <a:spcPts val="35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26" name="Picture 25" descr="A phone with a screen on it&#10;&#10;Description automatically generated">
            <a:extLst>
              <a:ext uri="{FF2B5EF4-FFF2-40B4-BE49-F238E27FC236}">
                <a16:creationId xmlns:a16="http://schemas.microsoft.com/office/drawing/2014/main" id="{F49EB5BD-7E73-C447-547D-ECF0E0F5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640" y="3294894"/>
            <a:ext cx="4102483" cy="2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"/>
    </mc:Choice>
    <mc:Fallback xmlns="">
      <p:transition spd="slow" advTm="18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FD422BEF-1765-F34E-9C03-4D7A1F8D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5B7A5-73CB-2421-7C0C-AC66985CA17B}"/>
              </a:ext>
            </a:extLst>
          </p:cNvPr>
          <p:cNvSpPr txBox="1"/>
          <p:nvPr/>
        </p:nvSpPr>
        <p:spPr>
          <a:xfrm>
            <a:off x="271849" y="221218"/>
            <a:ext cx="37440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D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</a:t>
            </a: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data flow&#10;&#10;Description automatically generated">
            <a:extLst>
              <a:ext uri="{FF2B5EF4-FFF2-40B4-BE49-F238E27FC236}">
                <a16:creationId xmlns:a16="http://schemas.microsoft.com/office/drawing/2014/main" id="{55CD40A7-EB8E-78FD-0C0A-22E65027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7" y="1538446"/>
            <a:ext cx="5775016" cy="3474033"/>
          </a:xfrm>
          <a:prstGeom prst="rect">
            <a:avLst/>
          </a:prstGeom>
        </p:spPr>
      </p:pic>
      <p:sp>
        <p:nvSpPr>
          <p:cNvPr id="11" name="object 29">
            <a:extLst>
              <a:ext uri="{FF2B5EF4-FFF2-40B4-BE49-F238E27FC236}">
                <a16:creationId xmlns:a16="http://schemas.microsoft.com/office/drawing/2014/main" id="{83A51372-7C5E-7058-A1F5-B93D57CDCF65}"/>
              </a:ext>
            </a:extLst>
          </p:cNvPr>
          <p:cNvSpPr txBox="1"/>
          <p:nvPr/>
        </p:nvSpPr>
        <p:spPr>
          <a:xfrm>
            <a:off x="6656903" y="2175345"/>
            <a:ext cx="4871729" cy="1834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>
              <a:buSzPct val="95000"/>
            </a:pPr>
            <a:endParaRPr lang="en-ID" sz="1600" dirty="0"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effectLst/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effectLst/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effectLst/>
              <a:latin typeface="Roboto"/>
              <a:cs typeface="Roboto"/>
            </a:endParaRPr>
          </a:p>
          <a:p>
            <a:pPr marL="342900" indent="-342900" rtl="0">
              <a:buAutoNum type="arabicPeriod"/>
            </a:pPr>
            <a:endParaRPr lang="en-ID" sz="1600" dirty="0">
              <a:solidFill>
                <a:srgbClr val="000000"/>
              </a:solidFill>
              <a:latin typeface="Roboto"/>
              <a:cs typeface="Roboto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CB637ABC-633C-F24E-9E32-CC55F7D8BFBA}"/>
              </a:ext>
            </a:extLst>
          </p:cNvPr>
          <p:cNvSpPr txBox="1"/>
          <p:nvPr/>
        </p:nvSpPr>
        <p:spPr>
          <a:xfrm>
            <a:off x="6656903" y="1691725"/>
            <a:ext cx="4871710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b="1" dirty="0">
                <a:solidFill>
                  <a:schemeClr val="bg1"/>
                </a:solidFill>
                <a:latin typeface="Söhne"/>
              </a:rPr>
              <a:t>DATA </a:t>
            </a:r>
            <a:r>
              <a:rPr lang="en-ID" sz="1600" b="1" i="0" dirty="0">
                <a:solidFill>
                  <a:schemeClr val="bg1"/>
                </a:solidFill>
                <a:effectLst/>
                <a:latin typeface="Söhne"/>
              </a:rPr>
              <a:t> PROCESSING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3702A-A019-E981-A886-B5356F11FDDB}"/>
              </a:ext>
            </a:extLst>
          </p:cNvPr>
          <p:cNvSpPr txBox="1"/>
          <p:nvPr/>
        </p:nvSpPr>
        <p:spPr>
          <a:xfrm>
            <a:off x="6813415" y="2314995"/>
            <a:ext cx="454071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Joined these csv files to make a master table with 110013 observations with 29 features.</a:t>
            </a:r>
            <a:endParaRPr lang="en-ID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Removed duplicates and imputed null values.</a:t>
            </a:r>
            <a:endParaRPr lang="en-ID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cleaning final data set has all the orders with delivered status.</a:t>
            </a:r>
            <a:endParaRPr lang="en-ID" sz="14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Added extra feature ‘holiday’ after scarping it from Brazilian national holiday website.</a:t>
            </a:r>
          </a:p>
          <a:p>
            <a:endParaRPr lang="en-ID" dirty="0">
              <a:solidFill>
                <a:srgbClr val="13131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"/>
    </mc:Choice>
    <mc:Fallback xmlns="">
      <p:transition spd="slow" advTm="12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DA760F1D-6457-FED8-D8DA-9F302C28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12AC1-2DDA-5211-2F42-98EE07378823}"/>
              </a:ext>
            </a:extLst>
          </p:cNvPr>
          <p:cNvSpPr txBox="1"/>
          <p:nvPr/>
        </p:nvSpPr>
        <p:spPr>
          <a:xfrm>
            <a:off x="271849" y="221218"/>
            <a:ext cx="37440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D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C2C5DF01-94C8-86D3-5AFC-633BB633E800}"/>
              </a:ext>
            </a:extLst>
          </p:cNvPr>
          <p:cNvSpPr txBox="1"/>
          <p:nvPr/>
        </p:nvSpPr>
        <p:spPr>
          <a:xfrm>
            <a:off x="676306" y="2731001"/>
            <a:ext cx="20013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0" marR="5080" indent="-80645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Enhance current 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D98D-4BD9-23B1-1347-0D9E5705D985}"/>
              </a:ext>
            </a:extLst>
          </p:cNvPr>
          <p:cNvSpPr txBox="1"/>
          <p:nvPr/>
        </p:nvSpPr>
        <p:spPr>
          <a:xfrm>
            <a:off x="534649" y="4729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A53B52B8-6996-308F-B75C-548A0CB670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657" y="1672652"/>
            <a:ext cx="3548604" cy="2116697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F2189805-820B-6BFA-A5A4-0CF00CC7BE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5327" y="3867886"/>
            <a:ext cx="4741138" cy="2220439"/>
          </a:xfrm>
          <a:prstGeom prst="rect">
            <a:avLst/>
          </a:prstGeom>
        </p:spPr>
      </p:pic>
      <p:sp>
        <p:nvSpPr>
          <p:cNvPr id="8" name="object 25">
            <a:extLst>
              <a:ext uri="{FF2B5EF4-FFF2-40B4-BE49-F238E27FC236}">
                <a16:creationId xmlns:a16="http://schemas.microsoft.com/office/drawing/2014/main" id="{5D3B057C-2826-237C-0F39-B23F4D047AFE}"/>
              </a:ext>
            </a:extLst>
          </p:cNvPr>
          <p:cNvSpPr txBox="1"/>
          <p:nvPr/>
        </p:nvSpPr>
        <p:spPr>
          <a:xfrm>
            <a:off x="6492412" y="1948049"/>
            <a:ext cx="4445485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b="1" spc="-5" dirty="0">
                <a:solidFill>
                  <a:schemeClr val="bg1"/>
                </a:solidFill>
                <a:latin typeface="Menlo" panose="020B0609030804020204" pitchFamily="49" charset="0"/>
                <a:cs typeface="Arial"/>
              </a:rPr>
              <a:t>INSIGHT</a:t>
            </a:r>
            <a:r>
              <a:rPr lang="en-US" sz="16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995B7EDE-647C-1357-5559-6F74279CC985}"/>
              </a:ext>
            </a:extLst>
          </p:cNvPr>
          <p:cNvSpPr txBox="1"/>
          <p:nvPr/>
        </p:nvSpPr>
        <p:spPr>
          <a:xfrm>
            <a:off x="6492413" y="2438111"/>
            <a:ext cx="4445485" cy="2979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419A2-4A51-A97A-0532-27A80072C482}"/>
              </a:ext>
            </a:extLst>
          </p:cNvPr>
          <p:cNvSpPr txBox="1"/>
          <p:nvPr/>
        </p:nvSpPr>
        <p:spPr>
          <a:xfrm>
            <a:off x="6577565" y="2481296"/>
            <a:ext cx="43603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total of 96K unique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platform has 96.79 % as new customers and 3.21% have made repeat purchase.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total of 32K different products belonging to 74 categories are sold.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overall revenue earned as of Aug 2018 is 14.9 million Brazilian Real (R$).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was a highest sale of 184K R$ that was recorded on Black Friday 2017.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top five categories are shown here in the bar chart.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monthly orders and revenue earned show a growth. </a:t>
            </a:r>
          </a:p>
        </p:txBody>
      </p:sp>
    </p:spTree>
    <p:extLst>
      <p:ext uri="{BB962C8B-B14F-4D97-AF65-F5344CB8AC3E}">
        <p14:creationId xmlns:p14="http://schemas.microsoft.com/office/powerpoint/2010/main" val="26963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"/>
    </mc:Choice>
    <mc:Fallback xmlns="">
      <p:transition spd="slow" advTm="8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C4858A1F-B9EC-DF0D-64C3-CDB292D6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4374A-59BB-5D8C-6C2E-883025E04914}"/>
              </a:ext>
            </a:extLst>
          </p:cNvPr>
          <p:cNvSpPr txBox="1"/>
          <p:nvPr/>
        </p:nvSpPr>
        <p:spPr>
          <a:xfrm>
            <a:off x="224853" y="221218"/>
            <a:ext cx="88401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Data Pre-processing</a:t>
            </a:r>
          </a:p>
          <a:p>
            <a:endParaRPr lang="en-US" b="1" dirty="0"/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A760F044-EA3B-E486-3C8B-B1B2A38F44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196" y="1504727"/>
            <a:ext cx="6401400" cy="3848545"/>
          </a:xfrm>
          <a:prstGeom prst="rect">
            <a:avLst/>
          </a:prstGeom>
        </p:spPr>
      </p:pic>
      <p:sp>
        <p:nvSpPr>
          <p:cNvPr id="6" name="object 25">
            <a:extLst>
              <a:ext uri="{FF2B5EF4-FFF2-40B4-BE49-F238E27FC236}">
                <a16:creationId xmlns:a16="http://schemas.microsoft.com/office/drawing/2014/main" id="{B7076895-86BA-C3E1-C0B3-F6A0143A457A}"/>
              </a:ext>
            </a:extLst>
          </p:cNvPr>
          <p:cNvSpPr txBox="1"/>
          <p:nvPr/>
        </p:nvSpPr>
        <p:spPr>
          <a:xfrm>
            <a:off x="7009444" y="2163552"/>
            <a:ext cx="4445485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Observations</a:t>
            </a:r>
            <a:r>
              <a:rPr lang="en-US" sz="16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29">
            <a:extLst>
              <a:ext uri="{FF2B5EF4-FFF2-40B4-BE49-F238E27FC236}">
                <a16:creationId xmlns:a16="http://schemas.microsoft.com/office/drawing/2014/main" id="{9385144B-C76F-C778-9FF7-7E752CC54845}"/>
              </a:ext>
            </a:extLst>
          </p:cNvPr>
          <p:cNvSpPr txBox="1"/>
          <p:nvPr/>
        </p:nvSpPr>
        <p:spPr>
          <a:xfrm>
            <a:off x="7007596" y="2550214"/>
            <a:ext cx="4445484" cy="2009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E4218CB-695A-8E28-B02D-3B7973703299}"/>
              </a:ext>
            </a:extLst>
          </p:cNvPr>
          <p:cNvSpPr txBox="1"/>
          <p:nvPr/>
        </p:nvSpPr>
        <p:spPr>
          <a:xfrm>
            <a:off x="7222082" y="2646847"/>
            <a:ext cx="4020207" cy="177933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2000" marR="5080" indent="-342900">
              <a:spcBef>
                <a:spcPts val="31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</a:t>
            </a:r>
            <a:r>
              <a:rPr lang="en-US"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egated</a:t>
            </a:r>
            <a:r>
              <a:rPr sz="1400" spc="8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6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</a:t>
            </a:r>
            <a:r>
              <a:rPr sz="1400" spc="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2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1400" spc="-434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2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sz="1400" spc="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400" spc="8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1400" spc="8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spc="5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5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educed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datapoints</a:t>
            </a:r>
            <a:r>
              <a:rPr sz="1400" spc="9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</a:t>
            </a:r>
            <a:r>
              <a:rPr lang="en-US"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1400" spc="2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606</a:t>
            </a:r>
            <a:r>
              <a:rPr sz="1400" spc="9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</a:t>
            </a:r>
            <a:r>
              <a:rPr lang="en-US" sz="1400" spc="3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3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vations.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000" indent="-342900">
              <a:spcBef>
                <a:spcPts val="780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400" b="1" spc="1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400" b="1" spc="1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b="1" spc="1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b="1" spc="16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1400" b="1" spc="8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400" b="1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b="1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iable:</a:t>
            </a:r>
            <a:r>
              <a:rPr sz="1400" b="1" spc="10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2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000" marR="150495" indent="-342900">
              <a:spcBef>
                <a:spcPts val="1025"/>
              </a:spcBef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sz="1400" spc="2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eight</a:t>
            </a:r>
            <a:r>
              <a:rPr sz="1400" spc="9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</a:t>
            </a:r>
            <a:r>
              <a:rPr lang="en-US"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</a:t>
            </a:r>
            <a:r>
              <a:rPr sz="1400" spc="5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spc="6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sz="1400" spc="-43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400" spc="7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 err="1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</a:t>
            </a:r>
            <a:r>
              <a:rPr sz="1400" spc="114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outsou</a:t>
            </a:r>
            <a:r>
              <a:rPr lang="en-US" sz="1400" spc="3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3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ced 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logistics</a:t>
            </a:r>
            <a:r>
              <a:rPr sz="1400" spc="9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7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400" spc="9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</a:t>
            </a:r>
            <a:r>
              <a:rPr lang="en-US"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4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</a:t>
            </a:r>
            <a:r>
              <a:rPr sz="1400" spc="8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till</a:t>
            </a:r>
            <a:r>
              <a:rPr sz="1400" spc="85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20" dirty="0">
                <a:solidFill>
                  <a:srgbClr val="1717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85"/>
    </mc:Choice>
    <mc:Fallback xmlns="">
      <p:transition spd="slow" advTm="283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3E4C9302-9F40-A970-0687-158E4FBD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EA0E90-BA88-8256-6E01-1F43E79E89BE}"/>
              </a:ext>
            </a:extLst>
          </p:cNvPr>
          <p:cNvSpPr txBox="1"/>
          <p:nvPr/>
        </p:nvSpPr>
        <p:spPr>
          <a:xfrm>
            <a:off x="271849" y="221218"/>
            <a:ext cx="522840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Series Analysis</a:t>
            </a: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DF55C-69F9-23AD-12DC-09354DC751D8}"/>
              </a:ext>
            </a:extLst>
          </p:cNvPr>
          <p:cNvSpPr txBox="1"/>
          <p:nvPr/>
        </p:nvSpPr>
        <p:spPr>
          <a:xfrm>
            <a:off x="534649" y="4729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B55CBF56-6FB6-6309-BAF6-FB390334A6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80" y="1443892"/>
            <a:ext cx="5942099" cy="4688055"/>
          </a:xfrm>
          <a:prstGeom prst="rect">
            <a:avLst/>
          </a:prstGeom>
        </p:spPr>
      </p:pic>
      <p:sp>
        <p:nvSpPr>
          <p:cNvPr id="6" name="object 25">
            <a:extLst>
              <a:ext uri="{FF2B5EF4-FFF2-40B4-BE49-F238E27FC236}">
                <a16:creationId xmlns:a16="http://schemas.microsoft.com/office/drawing/2014/main" id="{96EF16B2-0BE2-ECA4-68C5-EC99BB2A0D64}"/>
              </a:ext>
            </a:extLst>
          </p:cNvPr>
          <p:cNvSpPr txBox="1"/>
          <p:nvPr/>
        </p:nvSpPr>
        <p:spPr>
          <a:xfrm>
            <a:off x="7027135" y="1763775"/>
            <a:ext cx="4445485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Observations</a:t>
            </a:r>
            <a:endParaRPr lang="en-ID" sz="1600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object 29">
            <a:extLst>
              <a:ext uri="{FF2B5EF4-FFF2-40B4-BE49-F238E27FC236}">
                <a16:creationId xmlns:a16="http://schemas.microsoft.com/office/drawing/2014/main" id="{27CB32A4-9084-EB29-889B-2E566CD32B4C}"/>
              </a:ext>
            </a:extLst>
          </p:cNvPr>
          <p:cNvSpPr txBox="1"/>
          <p:nvPr/>
        </p:nvSpPr>
        <p:spPr>
          <a:xfrm>
            <a:off x="7027136" y="2217512"/>
            <a:ext cx="4445484" cy="1686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0850F-EE51-E4C0-ABF4-32CAE34456D8}"/>
              </a:ext>
            </a:extLst>
          </p:cNvPr>
          <p:cNvSpPr txBox="1"/>
          <p:nvPr/>
        </p:nvSpPr>
        <p:spPr>
          <a:xfrm>
            <a:off x="7231589" y="2452142"/>
            <a:ext cx="40732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Observed weekly seasonality.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Positive Trend.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There was almost 99% increase in revenue from 2016 to 2017 and 17.4% increase in 2018.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Huge impact of holidays like Black Friday sale.</a:t>
            </a:r>
          </a:p>
        </p:txBody>
      </p:sp>
    </p:spTree>
    <p:extLst>
      <p:ext uri="{BB962C8B-B14F-4D97-AF65-F5344CB8AC3E}">
        <p14:creationId xmlns:p14="http://schemas.microsoft.com/office/powerpoint/2010/main" val="33283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"/>
    </mc:Choice>
    <mc:Fallback xmlns="">
      <p:transition spd="slow" advTm="8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32FA5FF9-8542-3D63-C011-417F00F4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8179A-E6B7-305F-56C5-02518B54B8D9}"/>
              </a:ext>
            </a:extLst>
          </p:cNvPr>
          <p:cNvSpPr txBox="1"/>
          <p:nvPr/>
        </p:nvSpPr>
        <p:spPr>
          <a:xfrm>
            <a:off x="271849" y="221218"/>
            <a:ext cx="37440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Applied</a:t>
            </a: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80CBE92B-0E15-928B-296B-B82077E369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96" y="1554729"/>
            <a:ext cx="6689702" cy="4063050"/>
          </a:xfrm>
          <a:prstGeom prst="rect">
            <a:avLst/>
          </a:prstGeom>
        </p:spPr>
      </p:pic>
      <p:sp>
        <p:nvSpPr>
          <p:cNvPr id="5" name="object 25">
            <a:extLst>
              <a:ext uri="{FF2B5EF4-FFF2-40B4-BE49-F238E27FC236}">
                <a16:creationId xmlns:a16="http://schemas.microsoft.com/office/drawing/2014/main" id="{A1E97FF2-4F91-CF18-152E-D96DFEB13666}"/>
              </a:ext>
            </a:extLst>
          </p:cNvPr>
          <p:cNvSpPr txBox="1"/>
          <p:nvPr/>
        </p:nvSpPr>
        <p:spPr>
          <a:xfrm>
            <a:off x="7500539" y="2001970"/>
            <a:ext cx="3853568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Applied four different approaches</a:t>
            </a:r>
            <a:r>
              <a:rPr lang="en-US" sz="1600" b="1" spc="-5" dirty="0">
                <a:solidFill>
                  <a:schemeClr val="bg1"/>
                </a:solidFill>
                <a:cs typeface="Arial"/>
              </a:rPr>
              <a:t> </a:t>
            </a:r>
            <a:endParaRPr sz="1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object 29">
            <a:extLst>
              <a:ext uri="{FF2B5EF4-FFF2-40B4-BE49-F238E27FC236}">
                <a16:creationId xmlns:a16="http://schemas.microsoft.com/office/drawing/2014/main" id="{A143EE04-C737-042E-0B82-B33895D2A583}"/>
              </a:ext>
            </a:extLst>
          </p:cNvPr>
          <p:cNvSpPr txBox="1"/>
          <p:nvPr/>
        </p:nvSpPr>
        <p:spPr>
          <a:xfrm>
            <a:off x="7500539" y="2455707"/>
            <a:ext cx="3853567" cy="2656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6A45-CD3E-CF54-9EF6-673BED1FFC57}"/>
              </a:ext>
            </a:extLst>
          </p:cNvPr>
          <p:cNvSpPr txBox="1"/>
          <p:nvPr/>
        </p:nvSpPr>
        <p:spPr>
          <a:xfrm>
            <a:off x="7704993" y="2274838"/>
            <a:ext cx="349059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D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endParaRPr lang="en-ID" sz="1400" dirty="0">
              <a:solidFill>
                <a:srgbClr val="131313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SARIMAX model including holiday impact.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Tuned Facebook Prophet including holiday impact.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Tuned XG boost including holiday impact.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LSTM one step ahead.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Using grid search did hyperparameter tuning for each model.</a:t>
            </a:r>
          </a:p>
        </p:txBody>
      </p:sp>
    </p:spTree>
    <p:extLst>
      <p:ext uri="{BB962C8B-B14F-4D97-AF65-F5344CB8AC3E}">
        <p14:creationId xmlns:p14="http://schemas.microsoft.com/office/powerpoint/2010/main" val="21778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"/>
    </mc:Choice>
    <mc:Fallback xmlns="">
      <p:transition spd="slow" advTm="8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A62B204D-C1EB-3D40-2C40-D150B290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7C78F-D3F5-8F11-3C6D-D65B65CBF2DA}"/>
              </a:ext>
            </a:extLst>
          </p:cNvPr>
          <p:cNvSpPr txBox="1"/>
          <p:nvPr/>
        </p:nvSpPr>
        <p:spPr>
          <a:xfrm>
            <a:off x="271849" y="221218"/>
            <a:ext cx="37440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39E65D3D-4B3D-FDA5-2A10-08FB911CFF8B}"/>
              </a:ext>
            </a:extLst>
          </p:cNvPr>
          <p:cNvGrpSpPr/>
          <p:nvPr/>
        </p:nvGrpSpPr>
        <p:grpSpPr>
          <a:xfrm>
            <a:off x="534650" y="1351860"/>
            <a:ext cx="5923915" cy="3726179"/>
            <a:chOff x="5012435" y="2491739"/>
            <a:chExt cx="5923915" cy="3726179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BBC813FA-BCE0-F372-174B-FC4115DC4DDF}"/>
                </a:ext>
              </a:extLst>
            </p:cNvPr>
            <p:cNvSpPr/>
            <p:nvPr/>
          </p:nvSpPr>
          <p:spPr>
            <a:xfrm>
              <a:off x="5135879" y="4268723"/>
              <a:ext cx="5276215" cy="342900"/>
            </a:xfrm>
            <a:custGeom>
              <a:avLst/>
              <a:gdLst/>
              <a:ahLst/>
              <a:cxnLst/>
              <a:rect l="l" t="t" r="r" b="b"/>
              <a:pathLst>
                <a:path w="5276215" h="342900">
                  <a:moveTo>
                    <a:pt x="0" y="342900"/>
                  </a:moveTo>
                  <a:lnTo>
                    <a:pt x="5276087" y="342900"/>
                  </a:lnTo>
                  <a:lnTo>
                    <a:pt x="5276087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35D6B82A-91E2-A581-3717-6D90B533B1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2435" y="2491739"/>
              <a:ext cx="5923788" cy="3726179"/>
            </a:xfrm>
            <a:prstGeom prst="rect">
              <a:avLst/>
            </a:prstGeom>
          </p:spPr>
        </p:pic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254D4B97-29B0-E0D4-C6CB-3637D2B52F7F}"/>
                </a:ext>
              </a:extLst>
            </p:cNvPr>
            <p:cNvSpPr/>
            <p:nvPr/>
          </p:nvSpPr>
          <p:spPr>
            <a:xfrm>
              <a:off x="5135879" y="4611623"/>
              <a:ext cx="5276215" cy="342900"/>
            </a:xfrm>
            <a:custGeom>
              <a:avLst/>
              <a:gdLst/>
              <a:ahLst/>
              <a:cxnLst/>
              <a:rect l="l" t="t" r="r" b="b"/>
              <a:pathLst>
                <a:path w="5276215" h="342900">
                  <a:moveTo>
                    <a:pt x="0" y="342900"/>
                  </a:moveTo>
                  <a:lnTo>
                    <a:pt x="5276087" y="342900"/>
                  </a:lnTo>
                  <a:lnTo>
                    <a:pt x="5276087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5">
            <a:extLst>
              <a:ext uri="{FF2B5EF4-FFF2-40B4-BE49-F238E27FC236}">
                <a16:creationId xmlns:a16="http://schemas.microsoft.com/office/drawing/2014/main" id="{74C9AE6E-F73C-4E8F-2BC6-ABF1D1F552B6}"/>
              </a:ext>
            </a:extLst>
          </p:cNvPr>
          <p:cNvSpPr txBox="1"/>
          <p:nvPr/>
        </p:nvSpPr>
        <p:spPr>
          <a:xfrm>
            <a:off x="6581882" y="1659928"/>
            <a:ext cx="4445485" cy="3173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40055" marR="148590" indent="-283845" algn="ctr">
              <a:lnSpc>
                <a:spcPts val="1900"/>
              </a:lnSpc>
              <a:spcBef>
                <a:spcPts val="575"/>
              </a:spcBef>
            </a:pPr>
            <a:r>
              <a:rPr lang="en-ID" sz="1600" b="1" i="0" dirty="0">
                <a:solidFill>
                  <a:schemeClr val="bg1"/>
                </a:solidFill>
                <a:effectLst/>
                <a:latin typeface="Söhne"/>
              </a:rPr>
              <a:t>Evaluation and Selection of Model</a:t>
            </a:r>
            <a:r>
              <a:rPr lang="en-US" sz="16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47C02F62-5CEE-3D6D-37F3-6556B69CB529}"/>
              </a:ext>
            </a:extLst>
          </p:cNvPr>
          <p:cNvSpPr txBox="1"/>
          <p:nvPr/>
        </p:nvSpPr>
        <p:spPr>
          <a:xfrm>
            <a:off x="6581883" y="2113665"/>
            <a:ext cx="4445484" cy="2333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B16CC-4771-BF29-B2C3-06C9E8B6F9B4}"/>
              </a:ext>
            </a:extLst>
          </p:cNvPr>
          <p:cNvSpPr txBox="1"/>
          <p:nvPr/>
        </p:nvSpPr>
        <p:spPr>
          <a:xfrm>
            <a:off x="6703210" y="2300945"/>
            <a:ext cx="41702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LSTM one step ahead univariate neural network has least MAPE and was trained on limited data. It being a neural network should be fed more data and could be tested further to see actual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XG Boost next best performance, but it is not able to pick up trend and variations between weeks.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Choosing tuned FB prophet as final models.</a:t>
            </a:r>
          </a:p>
        </p:txBody>
      </p:sp>
    </p:spTree>
    <p:extLst>
      <p:ext uri="{BB962C8B-B14F-4D97-AF65-F5344CB8AC3E}">
        <p14:creationId xmlns:p14="http://schemas.microsoft.com/office/powerpoint/2010/main" val="139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"/>
    </mc:Choice>
    <mc:Fallback xmlns="">
      <p:transition spd="slow" advTm="9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DC22132D-99B0-FB50-0176-EB5F1348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1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2A69C5-6591-2F19-A7F9-45FB27E3105E}"/>
              </a:ext>
            </a:extLst>
          </p:cNvPr>
          <p:cNvSpPr txBox="1"/>
          <p:nvPr/>
        </p:nvSpPr>
        <p:spPr>
          <a:xfrm>
            <a:off x="271849" y="221218"/>
            <a:ext cx="37440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32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28720-3BA2-E118-1115-A88A40FC2558}"/>
              </a:ext>
            </a:extLst>
          </p:cNvPr>
          <p:cNvSpPr txBox="1"/>
          <p:nvPr/>
        </p:nvSpPr>
        <p:spPr>
          <a:xfrm>
            <a:off x="271849" y="221218"/>
            <a:ext cx="807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Facebook </a:t>
            </a:r>
            <a:r>
              <a:rPr lang="en-ID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Prophet Results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67A9992-E1FF-F87C-8726-602624FD30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282" y="1554728"/>
            <a:ext cx="6688493" cy="2881013"/>
          </a:xfrm>
          <a:prstGeom prst="rect">
            <a:avLst/>
          </a:prstGeom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6DF965A-902D-0A6C-0B9C-38797201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04080"/>
              </p:ext>
            </p:extLst>
          </p:nvPr>
        </p:nvGraphicFramePr>
        <p:xfrm>
          <a:off x="663282" y="4612144"/>
          <a:ext cx="10797197" cy="1486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481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tuned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Facebook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prophet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Growth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Changepoint_prior_scale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Holidays_prior_scale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Seasonality_mode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Seasonality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40" dirty="0" err="1">
                          <a:latin typeface="Roboto"/>
                          <a:cs typeface="Roboto"/>
                        </a:rPr>
                        <a:t>Seasonality_p</a:t>
                      </a:r>
                      <a:r>
                        <a:rPr lang="en-US" sz="1400" b="1" spc="40" dirty="0" err="1">
                          <a:latin typeface="Roboto"/>
                          <a:cs typeface="Roboto"/>
                        </a:rPr>
                        <a:t>r</a:t>
                      </a:r>
                      <a:r>
                        <a:rPr sz="1400" b="1" spc="40" dirty="0" err="1">
                          <a:latin typeface="Roboto"/>
                          <a:cs typeface="Roboto"/>
                        </a:rPr>
                        <a:t>io</a:t>
                      </a:r>
                      <a:r>
                        <a:rPr lang="en-US" sz="1400" b="1" spc="40" dirty="0" err="1">
                          <a:latin typeface="Roboto"/>
                          <a:cs typeface="Roboto"/>
                        </a:rPr>
                        <a:t>r</a:t>
                      </a:r>
                      <a:r>
                        <a:rPr sz="1400" b="1" spc="40" dirty="0" err="1">
                          <a:latin typeface="Roboto"/>
                          <a:cs typeface="Roboto"/>
                        </a:rPr>
                        <a:t>_scale</a:t>
                      </a:r>
                      <a:endParaRPr sz="1400" dirty="0">
                        <a:latin typeface="Roboto"/>
                        <a:cs typeface="Robot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2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3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Linea</a:t>
                      </a:r>
                      <a:r>
                        <a:rPr lang="en-US" sz="1200" spc="3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r</a:t>
                      </a:r>
                      <a:endParaRPr sz="1200" dirty="0">
                        <a:latin typeface="Roboto"/>
                        <a:cs typeface="Robo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0.4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0.8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1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Multiplicative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0979">
                        <a:lnSpc>
                          <a:spcPct val="99600"/>
                        </a:lnSpc>
                        <a:spcBef>
                          <a:spcPts val="315"/>
                        </a:spcBef>
                      </a:pPr>
                      <a:r>
                        <a:rPr sz="1200" spc="15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ľíue </a:t>
                      </a:r>
                      <a:r>
                        <a:rPr sz="1200" spc="6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foí </a:t>
                      </a:r>
                      <a:r>
                        <a:rPr sz="1200" spc="2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yeaíly, </a:t>
                      </a:r>
                      <a:r>
                        <a:rPr sz="1200" spc="3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1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weekly</a:t>
                      </a:r>
                      <a:r>
                        <a:rPr sz="1200" spc="5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and</a:t>
                      </a:r>
                      <a:r>
                        <a:rPr sz="1200" spc="6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1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daily </a:t>
                      </a:r>
                      <a:r>
                        <a:rPr sz="1200" spc="-280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15" dirty="0">
                          <a:solidFill>
                            <a:srgbClr val="171717"/>
                          </a:solidFill>
                          <a:latin typeface="Roboto"/>
                          <a:cs typeface="Roboto"/>
                        </a:rPr>
                        <a:t>seasonality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29">
            <a:extLst>
              <a:ext uri="{FF2B5EF4-FFF2-40B4-BE49-F238E27FC236}">
                <a16:creationId xmlns:a16="http://schemas.microsoft.com/office/drawing/2014/main" id="{2E258CDF-6E1D-3DBB-8F9E-35E3621353A1}"/>
              </a:ext>
            </a:extLst>
          </p:cNvPr>
          <p:cNvSpPr txBox="1"/>
          <p:nvPr/>
        </p:nvSpPr>
        <p:spPr>
          <a:xfrm>
            <a:off x="7671622" y="2352501"/>
            <a:ext cx="3446417" cy="1363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09855" rIns="0" bIns="0" rtlCol="0">
            <a:spAutoFit/>
          </a:bodyPr>
          <a:lstStyle/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ID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E617A-640E-66AD-0884-549FC7043C22}"/>
              </a:ext>
            </a:extLst>
          </p:cNvPr>
          <p:cNvSpPr txBox="1"/>
          <p:nvPr/>
        </p:nvSpPr>
        <p:spPr>
          <a:xfrm>
            <a:off x="7931495" y="2528904"/>
            <a:ext cx="29510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Going Ahead with FB Prophet.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Able to pick seasonality, trend and variation within week.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rgbClr val="131313"/>
                </a:solidFill>
                <a:effectLst/>
                <a:cs typeface="Arial" panose="020B0604020202020204" pitchFamily="34" charset="0"/>
              </a:rPr>
              <a:t>Gives a MAPE of 51.45% considerable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7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"/>
    </mc:Choice>
    <mc:Fallback xmlns="">
      <p:transition spd="slow" advTm="37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755</Words>
  <Application>Microsoft Macintosh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Neue</vt:lpstr>
      <vt:lpstr>Menlo</vt:lpstr>
      <vt:lpstr>Roboto</vt:lpstr>
      <vt:lpstr>Söhne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Haikal</dc:creator>
  <cp:lastModifiedBy>Ilyas Haikal</cp:lastModifiedBy>
  <cp:revision>12</cp:revision>
  <dcterms:created xsi:type="dcterms:W3CDTF">2023-09-19T20:27:41Z</dcterms:created>
  <dcterms:modified xsi:type="dcterms:W3CDTF">2023-10-25T13:15:43Z</dcterms:modified>
</cp:coreProperties>
</file>