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B91"/>
    <a:srgbClr val="FBFBFB"/>
    <a:srgbClr val="F8F9FA"/>
    <a:srgbClr val="181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3625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3C485-91DD-4314-A2B6-838FFD6556E2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2589-7C15-4658-9C48-C94376EDC0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4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81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776F6-1356-FD89-4D21-A0FD0DAF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11123-8113-E076-33E5-053ED7B2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A160A-45DF-1F9F-7E2D-D53D02804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F078D-AB32-968F-3F17-A9AE7AF34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14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2D546-3E1E-7D8D-77C4-AB1566BB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097F6-96B8-3BED-F8E1-4D36C6914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7FCA5-15A2-F8DD-C8E2-058834AB1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46B8-EAB5-050B-5870-6E6AA673C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94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D7FDE-FCC1-A881-557A-4BBA84DD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AD1D4-8340-0E90-49FD-0EC9B8855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7FB61-35E7-0420-5A83-4A53A624A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3661-FEE2-16FE-D5FB-9EBFF888F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856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CB72-1E0F-1F82-2603-A93734E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8533E-3390-4DF6-52AB-58AFC110F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A3879-4AC3-E6F7-58C5-3ACFC844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7CE4-EF71-F635-91E4-F4E534FED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549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BCC2-362F-6B6F-D3A4-D08EB928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CF8A8-6727-23CE-8C76-B6A110350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B67C4-F23A-C7D5-B92F-C1610CAE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837E-AE2B-AC3C-2D27-11880F4D4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08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77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BCE8-6FD6-5BDE-30F4-17F335BCB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C11DA-ACEF-F80B-DBD2-0E8F48102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78A9B-F743-7AE0-0EDB-A14EED6CD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48C63-B6C2-5C36-F2C8-D51007B7E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19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7DEC-D475-251C-9C1F-28CA07A7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DE182-EF61-00EA-90D1-6E8899505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4F323-6185-0B18-308D-7D84581A1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EA34-5EC1-50D1-7006-335FD424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08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9ADA-0B70-0756-E79D-F79057397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EEDB9-01D3-522D-EA9C-51375C3A9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2FEA2-126B-6F0D-D820-DF822A9D1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F6199-6FFF-403C-F018-023ADF78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19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6D5B-4966-27B6-2222-D132DD44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EFB-CDB4-EC7C-C0BD-AF8583326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DACB61-CA48-4DCE-9B7E-102ECCAA9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C3D3-2FA1-2C6E-9937-8F9BC5DB5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725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76E2-04B8-FE73-DEBF-2C329E5E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0BE2E-CC24-03C7-617F-3ABE61578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7033A-445C-7AFB-C962-31A360C46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9E7B-DD69-E985-397D-4F11D2B3F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13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66272-9218-3136-0D31-17B1B47D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9FBE7-D19C-9513-4D5B-F59816A69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1681F-581C-EC69-D0FE-C2F849D3D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095AF-3573-2E1D-FDEB-19AF7E46E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42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06C93-37B3-BC08-2621-EE3BC68D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39920-29DD-D79D-9857-D4AD32BDD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3635A-B1DA-47E0-3C47-92095C43D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CF68-B7BB-2136-2626-9A32E3D2F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79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31D-608B-5CB3-6504-6FC24D6DA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752C7-0FF4-042D-C85E-1E0D1691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5291-7E23-E9A9-617B-4556DBB2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07E1-01E1-B1E2-783F-BED2F597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CCD-F1AB-578E-9F62-77B1DEB2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DA8E-7438-9B9D-4C06-D844923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70A7-A943-B759-D776-4C41E4D2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5A40-BD73-7D30-D6BE-7A86A43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893D-0A00-F38C-9D03-9CBB183B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4E40-045B-A533-4918-E7C1FAC2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2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40ED-BCE4-B717-5C76-D77ACAED2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BE36F-51B3-56AD-F196-CFEF7CB6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D565-8492-B9C5-77E3-876AD118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74AD-7AC7-4451-F34E-59AC690B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FB92-F76C-CA12-A8C9-24DC6F7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2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EE25-F543-F71D-F346-D6050973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D1C3-4871-8649-AFBA-79BD951A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7CE7-CA6A-7320-9B8A-B9076D3F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6D3E-48BF-A936-4FF0-497902CE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92D2-3FB2-D8E6-1343-0AB8E681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58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91D7-10F7-30C1-4639-E47CC529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A8B7-F408-DAC1-1244-1B99F3C3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1C8C-07E9-1C22-4F1B-8DC6AF4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440C-EDE6-5514-7AC0-FB3635C9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2A2B-E3DB-EE54-C4F0-B8268C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70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ECF-02B3-5640-B247-D365FE51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45B3-F7C7-9DF9-4E76-D2284566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9F3A2-9DE1-7784-ED51-7190A7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AFD8-5ABA-4029-36F6-700997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69074-E05B-CFEF-DAD0-A14ADB7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C898-8F46-40F2-5FCF-75A2F0D8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6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AD9-7CC4-3CBE-6094-34172A66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BEEA-0A75-1445-CAAF-F2715855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1E09-2B42-08F5-6D32-DAB7C4E6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F6E3-5B85-4A91-01AA-1689A33B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50149-C6B4-667B-4F9D-DBDECBE5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8F2D-B679-41A5-6E1E-BD5502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6D69F-B45E-8687-4CE8-FFCC84A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9CA76-F66D-E8AD-E37E-8CC90C0F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21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6A9-4187-BF0B-1C4F-D90454E5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4C98-A7E7-B6A5-5F4B-EE3899F6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1057-87C8-D235-C715-AFBB4B0E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CF4E8-1494-462D-E8B6-50D7254A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9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C462-232D-60C0-A290-7D89EB33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CB5B4-0638-D48B-2A93-E2B4E9C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ABC2B-F4FB-DB5C-0CCD-7ACA1E5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5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44D0-6680-5520-280F-C3DE1525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AB12-9DA0-835D-C264-9642E984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7BF4-811E-5FE4-A41C-A83BA1EF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30AC-53BB-1F4D-D14B-475350E2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78E5-3028-7BED-0DAF-129E5BF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C838-3F00-174B-56E4-6591F21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6AD-39F0-EFF3-AB2A-A87A5712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C0296-BF65-726E-0DE3-9BFD81AC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9DEA-B245-0037-ADB7-AE4D25CA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9626-2D6B-023D-2FAA-46279E1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94E1-7F9E-EB3E-40E1-8448EA7C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19D1-0EAC-4243-7F4E-F594A94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95A6A-1FEA-D512-62AA-D429F52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E9FB-BBAF-D471-5C08-6ECA3FA7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6F54-567A-D8AE-4634-6F2EB333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490A-EB09-4E30-BA2E-47D6DEB6A8ED}" type="datetimeFigureOut">
              <a:rPr lang="en-ID" smtClean="0"/>
              <a:t>21/02/2025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1578-3ACB-DC0F-E8DE-088BFA24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C169-1A2F-FCB2-2CE6-49F8AEFD0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0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999-82B1-CFA2-D657-4510B4DB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596" y="1765872"/>
            <a:ext cx="10378808" cy="14931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53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Bike Sharing Demand Prediction</a:t>
            </a:r>
            <a:br>
              <a:rPr lang="en-ID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31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Optimizing bike-sharing availability using Machine Learning</a:t>
            </a:r>
            <a:endParaRPr lang="en-ID" b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4744-7DC1-9273-7B91-B2B0E9FDE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26" y="4121692"/>
            <a:ext cx="1406145" cy="14061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55CF9F8-AC7F-B3DE-ED64-45A5548E8F27}"/>
              </a:ext>
            </a:extLst>
          </p:cNvPr>
          <p:cNvSpPr txBox="1">
            <a:spLocks/>
          </p:cNvSpPr>
          <p:nvPr/>
        </p:nvSpPr>
        <p:spPr>
          <a:xfrm>
            <a:off x="1676400" y="3581400"/>
            <a:ext cx="9144000" cy="90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0EB4D0-BC52-2A21-FE78-642AC23B5A6F}"/>
              </a:ext>
            </a:extLst>
          </p:cNvPr>
          <p:cNvSpPr txBox="1">
            <a:spLocks/>
          </p:cNvSpPr>
          <p:nvPr/>
        </p:nvSpPr>
        <p:spPr>
          <a:xfrm>
            <a:off x="2156584" y="5289015"/>
            <a:ext cx="8183632" cy="37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Leveraging AI for Smarter Urban Mobility</a:t>
            </a:r>
            <a:endParaRPr lang="en-ID" sz="2000" i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CE89-EF9F-1210-A4F7-57FA40CF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80802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Ilya </a:t>
            </a:r>
            <a:r>
              <a:rPr lang="en-GB" dirty="0" err="1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Aryaputra</a:t>
            </a:r>
            <a:endParaRPr lang="en-GB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DSOL-017</a:t>
            </a:r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4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65FE-8C49-BF6D-13A1-8E5534946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922-080B-6067-1A47-AEA2DE8A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Learning Model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0D05DD-1FD0-EA57-DDA1-5E7716F3AC34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10805160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baseline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performa.konsistensi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CBD21-661B-C79B-3469-2FE451963F7E}"/>
              </a:ext>
            </a:extLst>
          </p:cNvPr>
          <p:cNvSpPr txBox="1">
            <a:spLocks/>
          </p:cNvSpPr>
          <p:nvPr/>
        </p:nvSpPr>
        <p:spPr>
          <a:xfrm>
            <a:off x="493856" y="2659370"/>
            <a:ext cx="10959004" cy="401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🛠 Model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Dipertimbangkan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it-IT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 (Baseline Mode)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sederhana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memahami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hubungan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linier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target.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benchmark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 Regressor </a:t>
            </a:r>
            <a:r>
              <a:rPr lang="en-ID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Bagging)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keputusan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menangani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non-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 menangani outlier dengan baik.</a:t>
            </a:r>
            <a:endParaRPr lang="it-IT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Regressor </a:t>
            </a:r>
            <a:r>
              <a:rPr lang="en-GB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Boosting)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boosting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kasus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8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FDDF-BE7B-3695-7C85-5D78BA58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A64F-6375-C57F-BE12-744A5EBA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Training &amp; Initial Evaluation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E4CC79-F7BB-DA6F-1F90-9B972E18BEB0}"/>
              </a:ext>
            </a:extLst>
          </p:cNvPr>
          <p:cNvSpPr txBox="1">
            <a:spLocks/>
          </p:cNvSpPr>
          <p:nvPr/>
        </p:nvSpPr>
        <p:spPr>
          <a:xfrm>
            <a:off x="722456" y="1352446"/>
            <a:ext cx="4554394" cy="43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68D20-6A98-D498-3C71-68D87FEBB20E}"/>
              </a:ext>
            </a:extLst>
          </p:cNvPr>
          <p:cNvSpPr txBox="1"/>
          <p:nvPr/>
        </p:nvSpPr>
        <p:spPr>
          <a:xfrm>
            <a:off x="141429" y="3714880"/>
            <a:ext cx="5954571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kombinasi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terendah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R²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lain.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cukup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❌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diabaikan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633B-6D43-6DA0-0A3C-E6BE50E575E9}"/>
              </a:ext>
            </a:extLst>
          </p:cNvPr>
          <p:cNvSpPr txBox="1"/>
          <p:nvPr/>
        </p:nvSpPr>
        <p:spPr>
          <a:xfrm>
            <a:off x="6468919" y="3389507"/>
            <a:ext cx="53340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🔎 Keputusan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Selanjutnya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🚫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menangkap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Fokus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Random Forest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🔥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Prioritas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performanya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paling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406C8-021F-6719-34A5-5D3F336E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0494"/>
              </p:ext>
            </p:extLst>
          </p:nvPr>
        </p:nvGraphicFramePr>
        <p:xfrm>
          <a:off x="838200" y="190614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Model</a:t>
                      </a:r>
                      <a:endParaRPr lang="en-ID" sz="16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143.61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0.3382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/>
                        <a:t>Random Forest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105.36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0.6438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endParaRPr lang="en-ID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4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6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F6CA0-F83F-D52D-4CF3-0CA6818D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D0F-2846-B58B-75A7-7D242D6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D9EDE4-835F-046F-1EF1-D3F0770D310F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7773844" cy="136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Menyesuaikan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92A25E-2338-4FD9-BC10-8F0FB50C6DC8}"/>
              </a:ext>
            </a:extLst>
          </p:cNvPr>
          <p:cNvSpPr txBox="1">
            <a:spLocks/>
          </p:cNvSpPr>
          <p:nvPr/>
        </p:nvSpPr>
        <p:spPr>
          <a:xfrm>
            <a:off x="493856" y="2666999"/>
            <a:ext cx="6687994" cy="345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Hyperparameter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Dicoba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n_estimators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boosting.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learning_rate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Kecepatan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pembelajaran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max_depth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Kedalaman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maksimum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min_child_weight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minimum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sampel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child node.</a:t>
            </a:r>
          </a:p>
          <a:p>
            <a:pPr lvl="1"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subsample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colsample_bytree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tuning,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turun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99.50,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8A053-CE02-99B4-EEB5-9EFB99CC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28" y="2371558"/>
            <a:ext cx="3484896" cy="28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57DF-4FCB-6B7C-4F20-EE9CD51D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F726-980B-757F-954C-7B56E7D4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BC7E-BBE7-287D-A317-5DEAA0900C44}"/>
              </a:ext>
            </a:extLst>
          </p:cNvPr>
          <p:cNvSpPr txBox="1"/>
          <p:nvPr/>
        </p:nvSpPr>
        <p:spPr>
          <a:xfrm>
            <a:off x="628650" y="1321962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📈 </a:t>
            </a:r>
            <a:r>
              <a:rPr lang="en-ID" b="1" dirty="0" err="1"/>
              <a:t>Perbandingan</a:t>
            </a:r>
            <a:r>
              <a:rPr lang="en-ID" b="1" dirty="0"/>
              <a:t> </a:t>
            </a:r>
            <a:r>
              <a:rPr lang="en-ID" b="1" dirty="0" err="1"/>
              <a:t>Sebelum</a:t>
            </a:r>
            <a:r>
              <a:rPr lang="en-ID" b="1" dirty="0"/>
              <a:t> &amp; </a:t>
            </a:r>
            <a:r>
              <a:rPr lang="en-ID" b="1" dirty="0" err="1"/>
              <a:t>Sesudah</a:t>
            </a:r>
            <a:r>
              <a:rPr lang="en-ID" b="1" dirty="0"/>
              <a:t> Tuning: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32F23E-AE1D-39F4-5D84-ED84CCCC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18379"/>
              </p:ext>
            </p:extLst>
          </p:nvPr>
        </p:nvGraphicFramePr>
        <p:xfrm>
          <a:off x="714375" y="1691294"/>
          <a:ext cx="10515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  <a:endParaRPr lang="en-ID" sz="14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Sebelum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100.25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0.6775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Sesudah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accent6"/>
                          </a:solidFill>
                        </a:rPr>
                        <a:t>9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8.64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254CAA-B0E3-C195-6CBC-6C5340AA7C9E}"/>
              </a:ext>
            </a:extLst>
          </p:cNvPr>
          <p:cNvSpPr txBox="1">
            <a:spLocks/>
          </p:cNvSpPr>
          <p:nvPr/>
        </p:nvSpPr>
        <p:spPr>
          <a:xfrm>
            <a:off x="628650" y="2992869"/>
            <a:ext cx="7553326" cy="16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tuning:</a:t>
            </a:r>
          </a:p>
          <a:p>
            <a:pPr lvl="1">
              <a:lnSpc>
                <a:spcPct val="150000"/>
              </a:lnSpc>
            </a:pPr>
            <a:r>
              <a:rPr lang="fi-FI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turun, artinya prediksi lebih akurat.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21167E-7884-085D-A4E8-E1CC1BB5090E}"/>
              </a:ext>
            </a:extLst>
          </p:cNvPr>
          <p:cNvSpPr txBox="1">
            <a:spLocks/>
          </p:cNvSpPr>
          <p:nvPr/>
        </p:nvSpPr>
        <p:spPr>
          <a:xfrm>
            <a:off x="628650" y="4905437"/>
            <a:ext cx="7553326" cy="1023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🚀 Keputusan &amp; Next Step: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melatih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ulang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8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8F89-CDC3-8443-C57B-FB985ED4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938C-4EAF-8E69-99EC-14ABD752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 &amp; Metrics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3F5A9D-D49E-64AB-8D78-C1DE1BD56062}"/>
              </a:ext>
            </a:extLst>
          </p:cNvPr>
          <p:cNvSpPr txBox="1">
            <a:spLocks/>
          </p:cNvSpPr>
          <p:nvPr/>
        </p:nvSpPr>
        <p:spPr>
          <a:xfrm>
            <a:off x="100012" y="2615629"/>
            <a:ext cx="5748338" cy="4242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absolut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sensitif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→ Akar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MSE,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mengukur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kesalahan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Score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mendekati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>
              <a:lnSpc>
                <a:spcPct val="200000"/>
              </a:lnSpc>
              <a:buFont typeface="+mj-lt"/>
              <a:buAutoNum type="arabicPeriod"/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08BC9-E76C-89A4-A984-7903D1A62825}"/>
              </a:ext>
            </a:extLst>
          </p:cNvPr>
          <p:cNvSpPr txBox="1">
            <a:spLocks/>
          </p:cNvSpPr>
          <p:nvPr/>
        </p:nvSpPr>
        <p:spPr>
          <a:xfrm>
            <a:off x="100012" y="1346792"/>
            <a:ext cx="5748338" cy="1268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AFBF4-ED66-5D5C-48EC-F133F342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34230"/>
              </p:ext>
            </p:extLst>
          </p:nvPr>
        </p:nvGraphicFramePr>
        <p:xfrm>
          <a:off x="6095999" y="1346792"/>
          <a:ext cx="5321300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3880052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4590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29255308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111642"/>
                    </a:ext>
                  </a:extLst>
                </a:gridCol>
              </a:tblGrid>
              <a:tr h="123614">
                <a:tc>
                  <a:txBody>
                    <a:bodyPr/>
                    <a:lstStyle/>
                    <a:p>
                      <a:r>
                        <a:rPr lang="en-ID" sz="1200" b="1" dirty="0" err="1"/>
                        <a:t>Metrik</a:t>
                      </a:r>
                      <a:endParaRPr lang="en-ID" sz="1200" dirty="0"/>
                    </a:p>
                  </a:txBody>
                  <a:tcPr anchor="ctr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Sebelum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Setelah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Peningkatan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MAE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143.61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66.41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53.7%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10050.06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9729.89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3.2%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98.64</a:t>
                      </a:r>
                      <a:endParaRPr lang="en-ID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1.6%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2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R² (↑)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Naik 1.5%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980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72D925E-ABF7-4C4B-EB6F-2D838976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59" y="3648754"/>
            <a:ext cx="4720979" cy="25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F24C-1A64-2E94-011B-BE77A797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36F-1AF7-3D55-61AF-BB56CBD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8DA047-2652-DB97-B17E-BA388F1496E3}"/>
              </a:ext>
            </a:extLst>
          </p:cNvPr>
          <p:cNvSpPr txBox="1">
            <a:spLocks/>
          </p:cNvSpPr>
          <p:nvPr/>
        </p:nvSpPr>
        <p:spPr>
          <a:xfrm>
            <a:off x="632689" y="1209674"/>
            <a:ext cx="10926619" cy="468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🏆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(</a:t>
            </a:r>
            <a:r>
              <a:rPr lang="en-ID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98.64, R² 0.6878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 Utama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Mempengaruhi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🕒 Waktu (Jam &amp; Hari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pekan.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🌦️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Temperatur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❄️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Ada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perbedaan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panas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⚠️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Kekurangan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Hanya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internal.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peluang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FD613-EAF0-5811-B1B4-E5F2109D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E507-7809-C82A-C59D-56724B68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ID" sz="3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&amp; Model Development 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6B52F-F813-79E9-B451-0B474FCA6C59}"/>
              </a:ext>
            </a:extLst>
          </p:cNvPr>
          <p:cNvSpPr txBox="1">
            <a:spLocks/>
          </p:cNvSpPr>
          <p:nvPr/>
        </p:nvSpPr>
        <p:spPr>
          <a:xfrm>
            <a:off x="632689" y="1263476"/>
            <a:ext cx="10926619" cy="433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💼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nn-NO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📈 Tambah stok sepeda di jam sibuk (06:00-09:00 &amp; 17:00-19:00).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Redistribusi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stasiun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permintaan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Strategi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berbasis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contoh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🤖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 lvl="1">
              <a:lnSpc>
                <a:spcPct val="20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lalu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real-time).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⏳ Coba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Series Forecasting (ARIMA, LSTM, Prophet).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🧠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Terapkan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Ensemble Learning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gabungkan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LSTM).</a:t>
            </a: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00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0C77-0F4B-4542-A9D6-760BA219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C936-EB29-9FD6-F1F8-A021A22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064308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GB" sz="54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Terima</a:t>
            </a:r>
            <a:r>
              <a:rPr lang="en-GB" sz="5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Kasih</a:t>
            </a:r>
            <a:endParaRPr lang="en-ID" sz="5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CA8-87A1-05C6-C3BF-BA80B098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Problem: Why is this Important?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0EC5-18CE-40B8-128F-EA991938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025752"/>
            <a:ext cx="8201890" cy="3565424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bike-sharing?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terdampak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</a:p>
          <a:p>
            <a:pPr>
              <a:lnSpc>
                <a:spcPct val="300000"/>
              </a:lnSpc>
            </a:pPr>
            <a:r>
              <a:rPr lang="fi-FI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Kenapa prediksi permintaan ini penting?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Bagaimana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Machine Learning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membantu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32594-9F68-8EFC-15AF-D3D0B33E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5" y="2320183"/>
            <a:ext cx="2648982" cy="26489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3000"/>
              </a:srgbClr>
            </a:outerShdw>
            <a:reflection blurRad="1270000" stA="0" endPos="0" dist="508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201A8-D2DD-1F62-89FB-228192D7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" y="3328988"/>
            <a:ext cx="286197" cy="286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ABE319-C852-E79A-22C6-D212D7D54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" y="5086387"/>
            <a:ext cx="395179" cy="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FF6-54FC-A473-7E95-7C75CFDD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006475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952A-8129-3722-E03C-1E0D316C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97" y="1690876"/>
            <a:ext cx="5257800" cy="4529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mencatat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faktor-faktor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 (jam,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hujan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 pengguna (pengguna casual vs registered)</a:t>
            </a: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dipinjam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FFEDC44-5049-074B-8AC4-D4F0D595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04890"/>
              </p:ext>
            </p:extLst>
          </p:nvPr>
        </p:nvGraphicFramePr>
        <p:xfrm>
          <a:off x="5991225" y="2467359"/>
          <a:ext cx="5829878" cy="192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4">
                  <a:extLst>
                    <a:ext uri="{9D8B030D-6E8A-4147-A177-3AD203B41FA5}">
                      <a16:colId xmlns:a16="http://schemas.microsoft.com/office/drawing/2014/main" val="2860366324"/>
                    </a:ext>
                  </a:extLst>
                </a:gridCol>
                <a:gridCol w="2424692">
                  <a:extLst>
                    <a:ext uri="{9D8B030D-6E8A-4147-A177-3AD203B41FA5}">
                      <a16:colId xmlns:a16="http://schemas.microsoft.com/office/drawing/2014/main" val="978813876"/>
                    </a:ext>
                  </a:extLst>
                </a:gridCol>
                <a:gridCol w="1447482">
                  <a:extLst>
                    <a:ext uri="{9D8B030D-6E8A-4147-A177-3AD203B41FA5}">
                      <a16:colId xmlns:a16="http://schemas.microsoft.com/office/drawing/2014/main" val="390909546"/>
                    </a:ext>
                  </a:extLst>
                </a:gridCol>
              </a:tblGrid>
              <a:tr h="165101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FEATURE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DESKRIPSI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TIPE DATA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00708"/>
                  </a:ext>
                </a:extLst>
              </a:tr>
              <a:tr h="158208">
                <a:tc>
                  <a:txBody>
                    <a:bodyPr/>
                    <a:lstStyle/>
                    <a:p>
                      <a:r>
                        <a:rPr lang="en-GB" sz="80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dteday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Tanggal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peminjaman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Date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15540"/>
                  </a:ext>
                </a:extLst>
              </a:tr>
              <a:tr h="18335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season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Musim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Winter, 2: Spring, 3: Summer, 4: Fall)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45795"/>
                  </a:ext>
                </a:extLst>
              </a:tr>
              <a:tr h="17486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hr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Jam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sehari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(0-23)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19226"/>
                  </a:ext>
                </a:extLst>
              </a:tr>
              <a:tr h="18096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holiday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Hari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libur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atau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bukan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 =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Tidak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 = Ya)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51718"/>
                  </a:ext>
                </a:extLst>
              </a:tr>
              <a:tr h="187054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Temp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Suhu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skala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terstandardisasi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02722"/>
                  </a:ext>
                </a:extLst>
              </a:tr>
              <a:tr h="170129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hum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Tingkat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kelembaban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(0-1)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84061"/>
                  </a:ext>
                </a:extLst>
              </a:tr>
              <a:tr h="337096"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weathersit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Kondisi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cuaca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Clear, 2: Mist, 3: Light Rain/Snow, 4: Heavy Rain)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</a:p>
                  </a:txBody>
                  <a:tcPr marL="53021" marR="53021" marT="26511" marB="265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9843"/>
                  </a:ext>
                </a:extLst>
              </a:tr>
              <a:tr h="20237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i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(Target Variable)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4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6803-8022-7E9A-951C-7FDC4BA3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Cleaning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556-1DE1-93C8-8640-3B639B68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30" y="2238422"/>
            <a:ext cx="6219826" cy="3376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values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✅ Data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lengkap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(12,165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Format data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Dataset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9D0EE-8394-C0D5-E485-EF74F088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78" y="1690688"/>
            <a:ext cx="354741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0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082D-F865-FB32-7233-93E7227F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E1C9-E689-C53A-1851-CB0EE51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612A-D4C4-5E3D-7D23-F20EE042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97" y="1941817"/>
            <a:ext cx="5743574" cy="36950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registered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skewed ke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kanan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Mayoritas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terjadi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Namun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atau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mungkin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seimbang</a:t>
            </a:r>
            <a:endParaRPr lang="en-GB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GB" sz="16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terlihat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normal,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bagus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modelling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sedikit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skewed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anomali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besar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4A07F-F37C-8DDB-BC81-78691F280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23" y="1912964"/>
            <a:ext cx="5561251" cy="3695028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E35D79F6-E530-E2A3-FC38-42F79063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086" y="5665697"/>
            <a:ext cx="6301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dan registered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kebanyakan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tapi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jam“</a:t>
            </a:r>
          </a:p>
        </p:txBody>
      </p:sp>
    </p:spTree>
    <p:extLst>
      <p:ext uri="{BB962C8B-B14F-4D97-AF65-F5344CB8AC3E}">
        <p14:creationId xmlns:p14="http://schemas.microsoft.com/office/powerpoint/2010/main" val="28345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7D7F-CBE2-8C44-7EA0-0B01F6CC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124E-DA8E-38C0-FDB7-BBF780F8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CD6AF-055F-99BD-3823-B0C24AA58010}"/>
              </a:ext>
            </a:extLst>
          </p:cNvPr>
          <p:cNvSpPr txBox="1">
            <a:spLocks/>
          </p:cNvSpPr>
          <p:nvPr/>
        </p:nvSpPr>
        <p:spPr>
          <a:xfrm>
            <a:off x="838200" y="1528762"/>
            <a:ext cx="4989751" cy="4283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133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casual: 847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registered: 470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hum: 14 outlier</a:t>
            </a: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tanpa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tempt, attempt, hum 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tidak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perlu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penanganan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tambahan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.</a:t>
            </a: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Keputusan: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mencerminkan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kejadian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nyata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error,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ADCAB6-CA05-C346-F91B-A2CF0A9F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3" y="1823014"/>
            <a:ext cx="5561251" cy="3695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FE29F7-9354-740C-2BB3-127CCAFE3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4" y="4787583"/>
            <a:ext cx="270669" cy="27066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C5A3D5F6-6AE6-19E3-6861-F5C77078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629" y="5623836"/>
            <a:ext cx="4759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“Outliers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merepresentasikan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jam-jam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8615-7112-F659-DEA3-EB0975F2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93B3-BFD7-70F5-4B16-9AE09D01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103882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Engineering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7EFF4-8F56-D75E-A178-E567CC467DE7}"/>
              </a:ext>
            </a:extLst>
          </p:cNvPr>
          <p:cNvSpPr txBox="1">
            <a:spLocks/>
          </p:cNvSpPr>
          <p:nvPr/>
        </p:nvSpPr>
        <p:spPr>
          <a:xfrm>
            <a:off x="681181" y="3032704"/>
            <a:ext cx="4989751" cy="297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 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baru: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(Pagi, Siang, Malam).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temp_reange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rentang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sv-SE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Menandai apakah hari tersebut akhir pekan atau bukan.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1A9CD-6F53-AF61-1DED-098318D9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606681"/>
            <a:ext cx="11083636" cy="115586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9D17B7-317B-2E2A-F924-3B374A2E9820}"/>
              </a:ext>
            </a:extLst>
          </p:cNvPr>
          <p:cNvSpPr txBox="1">
            <a:spLocks/>
          </p:cNvSpPr>
          <p:nvPr/>
        </p:nvSpPr>
        <p:spPr>
          <a:xfrm>
            <a:off x="6521069" y="2927928"/>
            <a:ext cx="4989751" cy="174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Variabel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Kategorikal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One-Hot Encoding: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encoding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temp_range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aslinya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9476928-769A-F7F7-EE10-CF3C5B1646E5}"/>
              </a:ext>
            </a:extLst>
          </p:cNvPr>
          <p:cNvSpPr txBox="1">
            <a:spLocks/>
          </p:cNvSpPr>
          <p:nvPr/>
        </p:nvSpPr>
        <p:spPr>
          <a:xfrm>
            <a:off x="6521067" y="4784437"/>
            <a:ext cx="4989751" cy="143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Verifikasi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Engineering</a:t>
            </a:r>
          </a:p>
          <a:p>
            <a:pPr lvl="1">
              <a:lnSpc>
                <a:spcPct val="150000"/>
              </a:lnSpc>
            </a:pP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 berhasil masuk dalam dataset.</a:t>
            </a:r>
          </a:p>
          <a:p>
            <a:pPr lvl="1">
              <a:lnSpc>
                <a:spcPct val="150000"/>
              </a:lnSpc>
            </a:pP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dikonversi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 One-Hot Encoding.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redundansi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54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AC34-5A54-3658-9B18-B8A8B692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A971-7AC8-52CF-CD69-855C04E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Selection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59A33-AEF3-E01F-B59F-91E052358B33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paling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relevan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kontribusi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2BBDB-7122-7B45-8FBA-3969C92D32AB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651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Feature Importance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registered dan casual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berisiko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menyebabkan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leakage. 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 (Random Forest) → registered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dominan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(95.98%),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importance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0A2FA-25F4-9B04-7DD5-91E34D336543}"/>
              </a:ext>
            </a:extLst>
          </p:cNvPr>
          <p:cNvSpPr txBox="1"/>
          <p:nvPr/>
        </p:nvSpPr>
        <p:spPr>
          <a:xfrm>
            <a:off x="493856" y="4079309"/>
            <a:ext cx="56021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Keputusan Feature Selection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 yang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Fitur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registered, casual (menghindari data leakage)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holiday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38BAD0-7DE3-BB7C-06F1-B6806DF1BA0D}"/>
              </a:ext>
            </a:extLst>
          </p:cNvPr>
          <p:cNvSpPr txBox="1">
            <a:spLocks/>
          </p:cNvSpPr>
          <p:nvPr/>
        </p:nvSpPr>
        <p:spPr>
          <a:xfrm>
            <a:off x="493856" y="5536743"/>
            <a:ext cx="4989751" cy="994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💾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Akhir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difinalisasi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disimpan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data_bike_sharing_final.csv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BDDEF-117E-4204-1018-2734BBFF5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0" y="1290713"/>
            <a:ext cx="3001143" cy="2116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1FF9EE-37F8-D2B1-CCA4-B56A1603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64" y="4079309"/>
            <a:ext cx="3789136" cy="1970207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95E627A1-75BF-EF15-A558-E572AEE2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21" y="3450660"/>
            <a:ext cx="304282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“Fitur holiday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hampir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nol</a:t>
            </a:r>
            <a:endParaRPr lang="en-US" altLang="en-US" sz="105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4B2E84E-6875-A5A9-C020-B20783EB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910" y="6092835"/>
            <a:ext cx="369524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“Registered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mendominasi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95.98%,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sedangkan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lain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3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7583-9379-FDC5-1F35-18022853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CDA5-9AC7-C37F-1392-A94F5F8F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Train-Test Split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18A3E8-8793-BF07-98DB-C0AF3ADFF427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 </a:t>
            </a:r>
            <a:r>
              <a:rPr lang="nl-NL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(80%) dan Testing (20%).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17F2C-EBC7-070F-D69A-3AA1D3E01F13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12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Train-Test Split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Rasio 80%-20% sudah sesuai</a:t>
            </a: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Tidak ada data yang hilang setelah splitting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8A7AA-D257-5503-C4D6-E574B8722870}"/>
              </a:ext>
            </a:extLst>
          </p:cNvPr>
          <p:cNvSpPr txBox="1"/>
          <p:nvPr/>
        </p:nvSpPr>
        <p:spPr>
          <a:xfrm>
            <a:off x="493856" y="3552825"/>
            <a:ext cx="560214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📉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StandardScaler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temp,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dikembalikan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agar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8B8225-DE74-E5C4-2E85-15060EA84608}"/>
              </a:ext>
            </a:extLst>
          </p:cNvPr>
          <p:cNvSpPr txBox="1">
            <a:spLocks/>
          </p:cNvSpPr>
          <p:nvPr/>
        </p:nvSpPr>
        <p:spPr>
          <a:xfrm>
            <a:off x="493856" y="5064411"/>
            <a:ext cx="4989751" cy="1456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Kesimpulan &amp; Next Step: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berhasil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data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splitting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5571D-2B8C-A11A-C4D9-36F13255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1" y="1907315"/>
            <a:ext cx="3608426" cy="329101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79BC8373-3649-8914-0DD8-8D3508C6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22" y="5236807"/>
            <a:ext cx="22589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“Hasil Train-Test Split”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1583</Words>
  <Application>Microsoft Office PowerPoint</Application>
  <PresentationFormat>Widescreen</PresentationFormat>
  <Paragraphs>245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Roboto</vt:lpstr>
      <vt:lpstr>Office Theme</vt:lpstr>
      <vt:lpstr>Bike Sharing Demand Prediction Optimizing bike-sharing availability using Machine Learning</vt:lpstr>
      <vt:lpstr>Business Problem: Why is this Important?</vt:lpstr>
      <vt:lpstr>Understanding the Dataset</vt:lpstr>
      <vt:lpstr>Data Cleaning Overview</vt:lpstr>
      <vt:lpstr>Data Distribution</vt:lpstr>
      <vt:lpstr>Outlier Detection</vt:lpstr>
      <vt:lpstr>Feature Engineering Overview</vt:lpstr>
      <vt:lpstr>Feature Selection Overview</vt:lpstr>
      <vt:lpstr>Train-Test Split Overview</vt:lpstr>
      <vt:lpstr>Machine Learning Model Selection</vt:lpstr>
      <vt:lpstr>Model Training &amp; Initial Evaluation</vt:lpstr>
      <vt:lpstr>Hyperparameter Tuning</vt:lpstr>
      <vt:lpstr>Final Model Evaluation</vt:lpstr>
      <vt:lpstr>Final Model Evaluation &amp; Metrics</vt:lpstr>
      <vt:lpstr>Final Conclusion</vt:lpstr>
      <vt:lpstr>Business &amp; Model Development Recommendations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ARYAPUTRA</dc:creator>
  <cp:lastModifiedBy>ILYA ARYAPUTRA</cp:lastModifiedBy>
  <cp:revision>27</cp:revision>
  <dcterms:created xsi:type="dcterms:W3CDTF">2025-02-18T08:00:57Z</dcterms:created>
  <dcterms:modified xsi:type="dcterms:W3CDTF">2025-02-21T06:25:43Z</dcterms:modified>
</cp:coreProperties>
</file>