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5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9B91"/>
    <a:srgbClr val="FBFBFB"/>
    <a:srgbClr val="F8F9FA"/>
    <a:srgbClr val="1819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3625" autoAdjust="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F3C485-91DD-4314-A2B6-838FFD6556E2}" type="datetimeFigureOut">
              <a:rPr lang="en-ID" smtClean="0"/>
              <a:t>22/02/2025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82589-7C15-4658-9C48-C94376EDC0E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746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18810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776F6-1356-FD89-4D21-A0FD0DAF2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D11123-8113-E076-33E5-053ED7B291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4A160A-45DF-1F9F-7E2D-D53D028046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F078D-AB32-968F-3F17-A9AE7AF340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13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0141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2D546-3E1E-7D8D-77C4-AB1566BB7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0097F6-96B8-3BED-F8E1-4D36C69148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77FCA5-15A2-F8DD-C8E2-058834AB18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A46B8-EAB5-050B-5870-6E6AA673C6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0946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2ADC8-87FD-8BC5-55D2-4E8A89772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875BDB-A88C-6F0B-65BE-FD6736E05B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BED5D2-0819-DEAE-A8F4-16A15417CF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6DB4C-BC67-B748-749C-4815049B10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310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D7FDE-FCC1-A881-557A-4BBA84DDC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3AD1D4-8340-0E90-49FD-0EC9B8855E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77FB61-35E7-0420-5A83-4A53A624AC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D3661-FEE2-16FE-D5FB-9EBFF888FD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3856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BCB72-1E0F-1F82-2603-A93734E56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B8533E-3390-4DF6-52AB-58AFC110F9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4A3879-4AC3-E6F7-58C5-3ACFC84413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77CE4-EF71-F635-91E4-F4E534FED2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17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70549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5BCC2-362F-6B6F-D3A4-D08EB9287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4CF8A8-6727-23CE-8C76-B6A1103501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6B67C4-F23A-C7D5-B92F-C1610CAE6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C837E-AE2B-AC3C-2D27-11880F4D4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18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3086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5776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7BCE8-6FD6-5BDE-30F4-17F335BCB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BC11DA-ACEF-F80B-DBD2-0E8F48102D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478A9B-F743-7AE0-0EDB-A14EED6CD1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48C63-B6C2-5C36-F2C8-D51007B7E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1190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97DEC-D475-251C-9C1F-28CA07A73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8DE182-EF61-00EA-90D1-6E88995058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34F323-6185-0B18-308D-7D84581A1D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8EA34-5EC1-50D1-7006-335FD42407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5084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79ADA-0B70-0756-E79D-F79057397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4EEDB9-01D3-522D-EA9C-51375C3A97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E2FEA2-126B-6F0D-D820-DF822A9D10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F6199-6FFF-403C-F018-023ADF7878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3190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56D5B-4966-27B6-2222-D132DD44A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31DEFB-CDB4-EC7C-C0BD-AF85833268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DACB61-CA48-4DCE-9B7E-102ECCAA9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FC3D3-2FA1-2C6E-9937-8F9BC5DB58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7258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476E2-04B8-FE73-DEBF-2C329E5EE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50BE2E-CC24-03C7-617F-3ABE615787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77033A-445C-7AFB-C962-31A360C463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F9E7B-DD69-E985-397D-4F11D2B3FF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7137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66272-9218-3136-0D31-17B1B47DE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19FBE7-D19C-9513-4D5B-F59816A697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81681F-581C-EC69-D0FE-C2F849D3D1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095AF-3573-2E1D-FDEB-19AF7E46E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1428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06C93-37B3-BC08-2621-EE3BC68D2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139920-29DD-D79D-9857-D4AD32BDD3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B3635A-B1DA-47E0-3C47-92095C43D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BCF68-B7BB-2136-2626-9A32E3D2F0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82589-7C15-4658-9C48-C94376EDC0E7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790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831D-608B-5CB3-6504-6FC24D6DA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4752C7-0FF4-042D-C85E-1E0D16911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55291-7E23-E9A9-617B-4556DBB2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490A-EB09-4E30-BA2E-47D6DEB6A8ED}" type="datetimeFigureOut">
              <a:rPr lang="en-ID" smtClean="0"/>
              <a:t>22/02/2025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207E1-01E1-B1E2-783F-BED2F597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ADCCD-F1AB-578E-9F62-77B1DEB2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A7EB-D542-43A7-A5FF-4F113E78D7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859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DDA8E-7438-9B9D-4C06-D8449236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370A7-A943-B759-D776-4C41E4D29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55A40-BD73-7D30-D6BE-7A86A434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490A-EB09-4E30-BA2E-47D6DEB6A8ED}" type="datetimeFigureOut">
              <a:rPr lang="en-ID" smtClean="0"/>
              <a:t>22/02/2025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D893D-0A00-F38C-9D03-9CBB183B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04E40-045B-A533-4918-E7C1FAC2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A7EB-D542-43A7-A5FF-4F113E78D7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229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CF40ED-BCE4-B717-5C76-D77ACAED2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BE36F-51B3-56AD-F196-CFEF7CB6D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8D565-8492-B9C5-77E3-876AD118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490A-EB09-4E30-BA2E-47D6DEB6A8ED}" type="datetimeFigureOut">
              <a:rPr lang="en-ID" smtClean="0"/>
              <a:t>22/02/2025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274AD-7AC7-4451-F34E-59AC690B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AFB92-F76C-CA12-A8C9-24DC6F76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A7EB-D542-43A7-A5FF-4F113E78D7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129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0EE25-F543-F71D-F346-D6050973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3D1C3-4871-8649-AFBA-79BD951A8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07CE7-CA6A-7320-9B8A-B9076D3F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490A-EB09-4E30-BA2E-47D6DEB6A8ED}" type="datetimeFigureOut">
              <a:rPr lang="en-ID" smtClean="0"/>
              <a:t>22/02/2025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E6D3E-48BF-A936-4FF0-497902CE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F92D2-3FB2-D8E6-1343-0AB8E681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A7EB-D542-43A7-A5FF-4F113E78D7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1587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991D7-10F7-30C1-4639-E47CC5296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FA8B7-F408-DAC1-1244-1B99F3C3E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71C8C-07E9-1C22-4F1B-8DC6AF4E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490A-EB09-4E30-BA2E-47D6DEB6A8ED}" type="datetimeFigureOut">
              <a:rPr lang="en-ID" smtClean="0"/>
              <a:t>22/02/2025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8440C-EDE6-5514-7AC0-FB3635C9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D2A2B-E3DB-EE54-C4F0-B8268C36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A7EB-D542-43A7-A5FF-4F113E78D7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970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1ECF-02B3-5640-B247-D365FE51B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C45B3-F7C7-9DF9-4E76-D22845660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9F3A2-9DE1-7784-ED51-7190A7177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2AFD8-5ABA-4029-36F6-70099754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490A-EB09-4E30-BA2E-47D6DEB6A8ED}" type="datetimeFigureOut">
              <a:rPr lang="en-ID" smtClean="0"/>
              <a:t>22/02/2025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69074-E05B-CFEF-DAD0-A14ADB7A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3C898-8F46-40F2-5FCF-75A2F0D84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A7EB-D542-43A7-A5FF-4F113E78D7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9066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C2AD9-7CC4-3CBE-6094-34172A663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2BEEA-0A75-1445-CAAF-F2715855A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F1E09-2B42-08F5-6D32-DAB7C4E60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A2F6E3-5B85-4A91-01AA-1689A33B5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A50149-C6B4-667B-4F9D-DBDECBE51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9C8F2D-B679-41A5-6E1E-BD5502812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490A-EB09-4E30-BA2E-47D6DEB6A8ED}" type="datetimeFigureOut">
              <a:rPr lang="en-ID" smtClean="0"/>
              <a:t>22/02/2025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6D69F-B45E-8687-4CE8-FFCC84AB3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39CA76-F66D-E8AD-E37E-8CC90C0F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A7EB-D542-43A7-A5FF-4F113E78D7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214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46A9-4187-BF0B-1C4F-D90454E5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F4C98-A7E7-B6A5-5F4B-EE3899F6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490A-EB09-4E30-BA2E-47D6DEB6A8ED}" type="datetimeFigureOut">
              <a:rPr lang="en-ID" smtClean="0"/>
              <a:t>22/02/2025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9C1057-87C8-D235-C715-AFBB4B0E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CF4E8-1494-462D-E8B6-50D7254A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A7EB-D542-43A7-A5FF-4F113E78D7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792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8C462-232D-60C0-A290-7D89EB33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490A-EB09-4E30-BA2E-47D6DEB6A8ED}" type="datetimeFigureOut">
              <a:rPr lang="en-ID" smtClean="0"/>
              <a:t>22/02/2025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CB5B4-0638-D48B-2A93-E2B4E9CF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ABC2B-F4FB-DB5C-0CCD-7ACA1E56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A7EB-D542-43A7-A5FF-4F113E78D7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955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44D0-6680-5520-280F-C3DE15254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5AB12-9DA0-835D-C264-9642E984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C7BF4-811E-5FE4-A41C-A83BA1EF0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B30AC-53BB-1F4D-D14B-475350E2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490A-EB09-4E30-BA2E-47D6DEB6A8ED}" type="datetimeFigureOut">
              <a:rPr lang="en-ID" smtClean="0"/>
              <a:t>22/02/2025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578E5-3028-7BED-0DAF-129E5BF1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0C838-3F00-174B-56E4-6591F213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A7EB-D542-43A7-A5FF-4F113E78D7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74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A6AD-39F0-EFF3-AB2A-A87A57122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3C0296-BF65-726E-0DE3-9BFD81AC8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69DEA-B245-0037-ADB7-AE4D25CA1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89626-2D6B-023D-2FAA-46279E1E6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490A-EB09-4E30-BA2E-47D6DEB6A8ED}" type="datetimeFigureOut">
              <a:rPr lang="en-ID" smtClean="0"/>
              <a:t>22/02/2025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494E1-7F9E-EB3E-40E1-8448EA7C6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219D1-0EAC-4243-7F4E-F594A948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A7EB-D542-43A7-A5FF-4F113E78D7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084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B95A6A-1FEA-D512-62AA-D429F52E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DE9FB-BBAF-D471-5C08-6ECA3FA71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E6F54-567A-D8AE-4634-6F2EB3334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7490A-EB09-4E30-BA2E-47D6DEB6A8ED}" type="datetimeFigureOut">
              <a:rPr lang="en-ID" smtClean="0"/>
              <a:t>22/02/2025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E1578-3ACB-DC0F-E8DE-088BFA247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AC169-1A2F-FCB2-2CE6-49F8AEFD0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6A7EB-D542-43A7-A5FF-4F113E78D7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401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40999-82B1-CFA2-D657-4510B4DBA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6596" y="1765872"/>
            <a:ext cx="10378808" cy="149316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D" sz="5300" b="1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Bike Sharing Demand Prediction</a:t>
            </a:r>
            <a:br>
              <a:rPr lang="en-ID" b="1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sz="3100" b="1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Optimizing bike-sharing availability using Machine Learning</a:t>
            </a:r>
            <a:endParaRPr lang="en-ID" b="1" dirty="0">
              <a:solidFill>
                <a:srgbClr val="18191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A4744-7DC1-9273-7B91-B2B0E9FDE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926" y="4121692"/>
            <a:ext cx="1406145" cy="1406145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55CF9F8-AC7F-B3DE-ED64-45A5548E8F27}"/>
              </a:ext>
            </a:extLst>
          </p:cNvPr>
          <p:cNvSpPr txBox="1">
            <a:spLocks/>
          </p:cNvSpPr>
          <p:nvPr/>
        </p:nvSpPr>
        <p:spPr>
          <a:xfrm>
            <a:off x="1676400" y="3581400"/>
            <a:ext cx="9144000" cy="90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D" dirty="0">
              <a:solidFill>
                <a:srgbClr val="18191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E0EB4D0-BC52-2A21-FE78-642AC23B5A6F}"/>
              </a:ext>
            </a:extLst>
          </p:cNvPr>
          <p:cNvSpPr txBox="1">
            <a:spLocks/>
          </p:cNvSpPr>
          <p:nvPr/>
        </p:nvSpPr>
        <p:spPr>
          <a:xfrm>
            <a:off x="2156584" y="5289015"/>
            <a:ext cx="8183632" cy="378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0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Leveraging AI for Smarter Urban Mobility</a:t>
            </a:r>
            <a:endParaRPr lang="en-ID" sz="2000" i="1" dirty="0">
              <a:solidFill>
                <a:srgbClr val="18191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CCE89-EF9F-1210-A4F7-57FA40CF4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429000"/>
            <a:ext cx="9144000" cy="808022"/>
          </a:xfrm>
        </p:spPr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Ilya </a:t>
            </a:r>
            <a:r>
              <a:rPr lang="en-GB" dirty="0" err="1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Aryaputra</a:t>
            </a:r>
            <a:endParaRPr lang="en-GB" dirty="0">
              <a:solidFill>
                <a:srgbClr val="18191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GB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DSOL-017</a:t>
            </a:r>
            <a:endParaRPr lang="en-ID" dirty="0">
              <a:solidFill>
                <a:srgbClr val="18191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942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665FE-8C49-BF6D-13A1-8E5534946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B922-080B-6067-1A47-AEA2DE8AB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7"/>
            <a:ext cx="10515600" cy="729383"/>
          </a:xfrm>
        </p:spPr>
        <p:txBody>
          <a:bodyPr>
            <a:normAutofit/>
          </a:bodyPr>
          <a:lstStyle/>
          <a:p>
            <a:pPr algn="ctr"/>
            <a:r>
              <a:rPr lang="en-ID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Machine Learning Model Selection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0D05DD-1FD0-EA57-DDA1-5E7716F3AC34}"/>
              </a:ext>
            </a:extLst>
          </p:cNvPr>
          <p:cNvSpPr txBox="1">
            <a:spLocks/>
          </p:cNvSpPr>
          <p:nvPr/>
        </p:nvSpPr>
        <p:spPr>
          <a:xfrm>
            <a:off x="493856" y="1304436"/>
            <a:ext cx="10805160" cy="1354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📌 </a:t>
            </a:r>
            <a:r>
              <a:rPr lang="en-GB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Tujuan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endParaRPr lang="en-ID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terbaik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memprediksi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jumlah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peminjaman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sepeda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berdasarkan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telah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dipilih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Menggunakan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 baseline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serta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 yang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kompleks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perbandingan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performa.konsistensi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skala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FCBD21-661B-C79B-3469-2FE451963F7E}"/>
              </a:ext>
            </a:extLst>
          </p:cNvPr>
          <p:cNvSpPr txBox="1">
            <a:spLocks/>
          </p:cNvSpPr>
          <p:nvPr/>
        </p:nvSpPr>
        <p:spPr>
          <a:xfrm>
            <a:off x="493856" y="2659370"/>
            <a:ext cx="10959004" cy="40157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🛠 Model yang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Dipertimbangkan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it-IT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Linear Regression (Baseline Mode)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sederhana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memahami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hubungan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linier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antara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target.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Digunakan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sebagai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benchmark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awal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it-IT" sz="1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Random Forest Regressor </a:t>
            </a:r>
            <a:r>
              <a:rPr lang="en-ID" sz="14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(Ensemble Learning - Bagging)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Menggunakan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banyak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pohon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keputusan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meningkatkan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akurasi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menangani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non-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linearitas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sv-SE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Mampu menangani outlier dengan baik.</a:t>
            </a:r>
            <a:endParaRPr lang="it-IT" sz="1400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GB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XGBoost</a:t>
            </a:r>
            <a:r>
              <a:rPr lang="en-GB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Regressor </a:t>
            </a:r>
            <a:r>
              <a:rPr lang="en-GB" sz="14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(Ensemble Learning - Boosting)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 boosting yang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kuat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sering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digunakan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prediksi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regresi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GB" sz="1400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akurat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dibanding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Random Forest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banyak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kasus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it-IT" sz="1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686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5FDDF-BE7B-3695-7C85-5D78BA582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BA64F-6375-C57F-BE12-744A5EBA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7"/>
            <a:ext cx="10515600" cy="729383"/>
          </a:xfrm>
        </p:spPr>
        <p:txBody>
          <a:bodyPr>
            <a:normAutofit/>
          </a:bodyPr>
          <a:lstStyle/>
          <a:p>
            <a:pPr algn="ctr"/>
            <a:r>
              <a:rPr lang="en-ID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 Training &amp; Initial Evaluation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1E4CC79-F7BB-DA6F-1F90-9B972E18BEB0}"/>
              </a:ext>
            </a:extLst>
          </p:cNvPr>
          <p:cNvSpPr txBox="1">
            <a:spLocks/>
          </p:cNvSpPr>
          <p:nvPr/>
        </p:nvSpPr>
        <p:spPr>
          <a:xfrm>
            <a:off x="722456" y="1352446"/>
            <a:ext cx="4554394" cy="4386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📊 Hasil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Evaluasi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</a:t>
            </a:r>
          </a:p>
          <a:p>
            <a:pPr>
              <a:lnSpc>
                <a:spcPct val="150000"/>
              </a:lnSpc>
            </a:pPr>
            <a:endParaRPr lang="en-ID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endParaRPr lang="en-ID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ID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endParaRPr lang="en-ID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E68D20-6A98-D498-3C71-68D87FEBB20E}"/>
              </a:ext>
            </a:extLst>
          </p:cNvPr>
          <p:cNvSpPr txBox="1"/>
          <p:nvPr/>
        </p:nvSpPr>
        <p:spPr>
          <a:xfrm>
            <a:off x="141429" y="3714880"/>
            <a:ext cx="5954571" cy="2318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✅ </a:t>
            </a:r>
            <a:r>
              <a:rPr lang="en-ID" sz="1400" b="1" dirty="0" err="1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XGBoost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dipilih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karena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memiliki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kombinasi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RMSE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terendah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R²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tertinggi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menunjukkan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akurasi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baik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dibandingkan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 lain.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✅ Random Forest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cukup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baik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tetapi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masih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kalah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XGBoost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❌ </a:t>
            </a:r>
            <a:r>
              <a:rPr lang="en-ID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Linear Regression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memiliki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buruk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sehingga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diabaikan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C8633B-6D43-6DA0-0A3C-E6BE50E575E9}"/>
              </a:ext>
            </a:extLst>
          </p:cNvPr>
          <p:cNvSpPr txBox="1"/>
          <p:nvPr/>
        </p:nvSpPr>
        <p:spPr>
          <a:xfrm>
            <a:off x="6468919" y="3389507"/>
            <a:ext cx="5334000" cy="3107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🔎 Keputusan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Selanjutnya</a:t>
            </a:r>
            <a:endParaRPr lang="en-ID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🚫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Menghapus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Linear Regression</a:t>
            </a:r>
            <a:r>
              <a:rPr lang="en-ID" sz="14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karena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error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tinggi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&amp;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menangkap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kompleksitas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🎯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Fokus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Hyperparameter Tuning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1" dirty="0" err="1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XGBoost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&amp; Random Forest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🔥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Prioritas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utama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tuning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adalah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1" dirty="0" err="1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XGBoost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karena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performanya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paling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tinggi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1406C8-021F-6719-34A5-5D3F336E1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100494"/>
              </p:ext>
            </p:extLst>
          </p:nvPr>
        </p:nvGraphicFramePr>
        <p:xfrm>
          <a:off x="838200" y="1906147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8575">
                  <a:extLst>
                    <a:ext uri="{9D8B030D-6E8A-4147-A177-3AD203B41FA5}">
                      <a16:colId xmlns:a16="http://schemas.microsoft.com/office/drawing/2014/main" val="1194223056"/>
                    </a:ext>
                  </a:extLst>
                </a:gridCol>
                <a:gridCol w="3876675">
                  <a:extLst>
                    <a:ext uri="{9D8B030D-6E8A-4147-A177-3AD203B41FA5}">
                      <a16:colId xmlns:a16="http://schemas.microsoft.com/office/drawing/2014/main" val="840119515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3079745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Model</a:t>
                      </a:r>
                      <a:endParaRPr lang="en-ID" sz="1600" dirty="0"/>
                    </a:p>
                  </a:txBody>
                  <a:tcPr>
                    <a:solidFill>
                      <a:srgbClr val="659B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/>
                        <a:t>RMSE ↓</a:t>
                      </a:r>
                    </a:p>
                  </a:txBody>
                  <a:tcPr>
                    <a:solidFill>
                      <a:srgbClr val="659B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/>
                        <a:t>R² Score ↑</a:t>
                      </a:r>
                    </a:p>
                  </a:txBody>
                  <a:tcPr>
                    <a:solidFill>
                      <a:srgbClr val="659B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564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600" b="1" dirty="0">
                          <a:solidFill>
                            <a:srgbClr val="FF0000"/>
                          </a:solidFill>
                        </a:rPr>
                        <a:t>Linear Regression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/>
                        <a:t>143.61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/>
                        <a:t>0.3382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95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600" b="1" dirty="0"/>
                        <a:t>Random Forest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/>
                        <a:t>105.36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/>
                        <a:t>0.6438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669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600" b="1" dirty="0" err="1">
                          <a:solidFill>
                            <a:schemeClr val="accent6"/>
                          </a:solidFill>
                        </a:rPr>
                        <a:t>XGBoost</a:t>
                      </a:r>
                      <a:endParaRPr lang="en-ID" sz="1600" b="1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/>
                        <a:t>100.25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600" dirty="0"/>
                        <a:t>0.6775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445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667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F6CA0-F83F-D52D-4CF3-0CA6818DD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5D0F-2846-B58B-75A7-7D242D66B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2" y="344930"/>
            <a:ext cx="11191875" cy="729383"/>
          </a:xfrm>
        </p:spPr>
        <p:txBody>
          <a:bodyPr>
            <a:normAutofit/>
          </a:bodyPr>
          <a:lstStyle/>
          <a:p>
            <a:pPr algn="ctr"/>
            <a:r>
              <a:rPr lang="da-DK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Hyperparameter Tuning</a:t>
            </a:r>
            <a:endParaRPr lang="en-ID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D9EDE4-835F-046F-1EF1-D3F0770D310F}"/>
              </a:ext>
            </a:extLst>
          </p:cNvPr>
          <p:cNvSpPr txBox="1">
            <a:spLocks/>
          </p:cNvSpPr>
          <p:nvPr/>
        </p:nvSpPr>
        <p:spPr>
          <a:xfrm>
            <a:off x="493856" y="1304436"/>
            <a:ext cx="7773844" cy="1362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📌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Tujuan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Menyesuaikan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hyperparameter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XGBoost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meningkatkan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akurasi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prediksi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hasil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RMSE yang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rendah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ID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ID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endParaRPr lang="en-ID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92A25E-2338-4FD9-BC10-8F0FB50C6DC8}"/>
              </a:ext>
            </a:extLst>
          </p:cNvPr>
          <p:cNvSpPr txBox="1">
            <a:spLocks/>
          </p:cNvSpPr>
          <p:nvPr/>
        </p:nvSpPr>
        <p:spPr>
          <a:xfrm>
            <a:off x="493856" y="2666999"/>
            <a:ext cx="6687994" cy="3456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🔍 Hyperparameter yang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Dicoba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n_estimators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→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Jumlah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pohon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boosting.</a:t>
            </a:r>
          </a:p>
          <a:p>
            <a:pPr lvl="1">
              <a:lnSpc>
                <a:spcPct val="150000"/>
              </a:lnSpc>
            </a:pP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learning_rate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→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Kecepatan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pembelajaran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model.</a:t>
            </a:r>
          </a:p>
          <a:p>
            <a:pPr lvl="1">
              <a:lnSpc>
                <a:spcPct val="150000"/>
              </a:lnSpc>
            </a:pP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max_depth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→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Kedalaman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maksimum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setiap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pohon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min_child_weight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→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Jumlah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minimum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sampel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child node.</a:t>
            </a:r>
          </a:p>
          <a:p>
            <a:pPr lvl="1">
              <a:lnSpc>
                <a:spcPct val="150000"/>
              </a:lnSpc>
            </a:pP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subsample →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Proporsi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yang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digunakan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setiap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pohon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colsample_bytree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→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Proporsi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digunakan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setiap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pohon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Setelah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tuning, 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RMSE </a:t>
            </a:r>
            <a:r>
              <a:rPr lang="en-GB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turun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menjadi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99.50,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menunjukkan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peningkatan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performa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dibandingkan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sebelumnya</a:t>
            </a:r>
            <a:endParaRPr lang="en-ID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endParaRPr lang="en-ID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endParaRPr lang="en-ID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ID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endParaRPr lang="en-ID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F8A053-CE02-99B4-EEB5-9EFB99CCA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528" y="2371558"/>
            <a:ext cx="3484896" cy="281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38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C57DF-4FCB-6B7C-4F20-EE9CD51D3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F726-980B-757F-954C-7B56E7D43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2" y="344930"/>
            <a:ext cx="11191875" cy="729383"/>
          </a:xfrm>
        </p:spPr>
        <p:txBody>
          <a:bodyPr>
            <a:normAutofit/>
          </a:bodyPr>
          <a:lstStyle/>
          <a:p>
            <a:pPr algn="ctr"/>
            <a:r>
              <a:rPr lang="da-DK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Final Model Evaluation</a:t>
            </a:r>
            <a:endParaRPr lang="en-ID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8ABC7E-BBE7-287D-A317-5DEAA0900C44}"/>
              </a:ext>
            </a:extLst>
          </p:cNvPr>
          <p:cNvSpPr txBox="1"/>
          <p:nvPr/>
        </p:nvSpPr>
        <p:spPr>
          <a:xfrm>
            <a:off x="628650" y="1321962"/>
            <a:ext cx="546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1" dirty="0"/>
              <a:t>📈 </a:t>
            </a:r>
            <a:r>
              <a:rPr lang="en-ID" b="1" dirty="0" err="1"/>
              <a:t>Perbandingan</a:t>
            </a:r>
            <a:r>
              <a:rPr lang="en-ID" b="1" dirty="0"/>
              <a:t> </a:t>
            </a:r>
            <a:r>
              <a:rPr lang="en-ID" b="1" dirty="0" err="1"/>
              <a:t>Sebelum</a:t>
            </a:r>
            <a:r>
              <a:rPr lang="en-ID" b="1" dirty="0"/>
              <a:t> &amp; </a:t>
            </a:r>
            <a:r>
              <a:rPr lang="en-ID" b="1" dirty="0" err="1"/>
              <a:t>Sesudah</a:t>
            </a:r>
            <a:r>
              <a:rPr lang="en-ID" b="1" dirty="0"/>
              <a:t> Tuning: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332F23E-AE1D-39F4-5D84-ED84CCCC8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618379"/>
              </p:ext>
            </p:extLst>
          </p:nvPr>
        </p:nvGraphicFramePr>
        <p:xfrm>
          <a:off x="714375" y="1691294"/>
          <a:ext cx="10515600" cy="104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8575">
                  <a:extLst>
                    <a:ext uri="{9D8B030D-6E8A-4147-A177-3AD203B41FA5}">
                      <a16:colId xmlns:a16="http://schemas.microsoft.com/office/drawing/2014/main" val="1194223056"/>
                    </a:ext>
                  </a:extLst>
                </a:gridCol>
                <a:gridCol w="3876675">
                  <a:extLst>
                    <a:ext uri="{9D8B030D-6E8A-4147-A177-3AD203B41FA5}">
                      <a16:colId xmlns:a16="http://schemas.microsoft.com/office/drawing/2014/main" val="840119515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3079745669"/>
                    </a:ext>
                  </a:extLst>
                </a:gridCol>
              </a:tblGrid>
              <a:tr h="256028">
                <a:tc>
                  <a:txBody>
                    <a:bodyPr/>
                    <a:lstStyle/>
                    <a:p>
                      <a:r>
                        <a:rPr lang="en-GB" sz="1400" dirty="0"/>
                        <a:t>Model</a:t>
                      </a:r>
                      <a:endParaRPr lang="en-ID" sz="1400" dirty="0"/>
                    </a:p>
                  </a:txBody>
                  <a:tcPr>
                    <a:solidFill>
                      <a:srgbClr val="659B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RMSE ↓</a:t>
                      </a:r>
                    </a:p>
                  </a:txBody>
                  <a:tcPr>
                    <a:solidFill>
                      <a:srgbClr val="659B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R² Score ↑</a:t>
                      </a:r>
                    </a:p>
                  </a:txBody>
                  <a:tcPr>
                    <a:solidFill>
                      <a:srgbClr val="659B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564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400" b="1" dirty="0" err="1">
                          <a:solidFill>
                            <a:schemeClr val="tx1"/>
                          </a:solidFill>
                        </a:rPr>
                        <a:t>XGBoost</a:t>
                      </a:r>
                      <a:r>
                        <a:rPr lang="en-ID" sz="1400" b="1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en-ID" sz="1400" b="1" dirty="0" err="1">
                          <a:solidFill>
                            <a:schemeClr val="tx1"/>
                          </a:solidFill>
                        </a:rPr>
                        <a:t>Sebelum</a:t>
                      </a:r>
                      <a:r>
                        <a:rPr lang="en-ID" sz="1400" b="1" dirty="0">
                          <a:solidFill>
                            <a:schemeClr val="tx1"/>
                          </a:solidFill>
                        </a:rPr>
                        <a:t> Tuning)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100.25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 dirty="0"/>
                        <a:t>0.6775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950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sz="1400" b="1" dirty="0" err="1">
                          <a:solidFill>
                            <a:schemeClr val="accent6"/>
                          </a:solidFill>
                        </a:rPr>
                        <a:t>XGBoost</a:t>
                      </a:r>
                      <a:r>
                        <a:rPr lang="en-ID" sz="1400" b="1" dirty="0">
                          <a:solidFill>
                            <a:schemeClr val="accent6"/>
                          </a:solidFill>
                        </a:rPr>
                        <a:t> (</a:t>
                      </a:r>
                      <a:r>
                        <a:rPr lang="en-ID" sz="1400" b="1" dirty="0" err="1">
                          <a:solidFill>
                            <a:schemeClr val="accent6"/>
                          </a:solidFill>
                        </a:rPr>
                        <a:t>Sesudah</a:t>
                      </a:r>
                      <a:r>
                        <a:rPr lang="en-ID" sz="1400" b="1" dirty="0">
                          <a:solidFill>
                            <a:schemeClr val="accent6"/>
                          </a:solidFill>
                        </a:rPr>
                        <a:t> Tuning)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1" dirty="0">
                          <a:solidFill>
                            <a:schemeClr val="accent6"/>
                          </a:solidFill>
                        </a:rPr>
                        <a:t>9</a:t>
                      </a:r>
                      <a:r>
                        <a:rPr lang="en-ID" sz="1400" b="1" dirty="0">
                          <a:solidFill>
                            <a:schemeClr val="accent6"/>
                          </a:solidFill>
                        </a:rPr>
                        <a:t>8.64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400" b="1" dirty="0">
                          <a:solidFill>
                            <a:schemeClr val="accent6"/>
                          </a:solidFill>
                        </a:rPr>
                        <a:t>0.6878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669161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254CAA-B0E3-C195-6CBC-6C5340AA7C9E}"/>
              </a:ext>
            </a:extLst>
          </p:cNvPr>
          <p:cNvSpPr txBox="1">
            <a:spLocks/>
          </p:cNvSpPr>
          <p:nvPr/>
        </p:nvSpPr>
        <p:spPr>
          <a:xfrm>
            <a:off x="628650" y="2992869"/>
            <a:ext cx="7553326" cy="1657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✅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Peningkatan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setelah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tuning:</a:t>
            </a:r>
          </a:p>
          <a:p>
            <a:pPr lvl="1">
              <a:lnSpc>
                <a:spcPct val="150000"/>
              </a:lnSpc>
            </a:pPr>
            <a:r>
              <a:rPr lang="fi-FI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RMSE turun, artinya prediksi lebih akurat.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R²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meningkat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menunjukkan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baik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menjelaskan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variabilitas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data.</a:t>
            </a:r>
          </a:p>
          <a:p>
            <a:pPr lvl="1">
              <a:lnSpc>
                <a:spcPct val="150000"/>
              </a:lnSpc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Hyperparameter tuning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memberikan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peningkatan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signifikan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ID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21167E-7884-085D-A4E8-E1CC1BB5090E}"/>
              </a:ext>
            </a:extLst>
          </p:cNvPr>
          <p:cNvSpPr txBox="1">
            <a:spLocks/>
          </p:cNvSpPr>
          <p:nvPr/>
        </p:nvSpPr>
        <p:spPr>
          <a:xfrm>
            <a:off x="628650" y="4905437"/>
            <a:ext cx="7553326" cy="10232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🚀 Keputusan &amp; Next Step:</a:t>
            </a:r>
          </a:p>
          <a:p>
            <a:pPr lvl="1">
              <a:lnSpc>
                <a:spcPct val="150000"/>
              </a:lnSpc>
            </a:pP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Gunakan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hyperparameter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terbaik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melatih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ulang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XGBoost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8872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38F89-CDC3-8443-C57B-FB985ED42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A938C-4EAF-8E69-99EC-14ABD7528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2" y="344930"/>
            <a:ext cx="11191875" cy="729383"/>
          </a:xfrm>
        </p:spPr>
        <p:txBody>
          <a:bodyPr>
            <a:normAutofit/>
          </a:bodyPr>
          <a:lstStyle/>
          <a:p>
            <a:pPr algn="ctr"/>
            <a:r>
              <a:rPr lang="da-DK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Final Model Evaluation &amp; Metrics</a:t>
            </a:r>
            <a:endParaRPr lang="en-ID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3F5A9D-D49E-64AB-8D78-C1DE1BD56062}"/>
              </a:ext>
            </a:extLst>
          </p:cNvPr>
          <p:cNvSpPr txBox="1">
            <a:spLocks/>
          </p:cNvSpPr>
          <p:nvPr/>
        </p:nvSpPr>
        <p:spPr>
          <a:xfrm>
            <a:off x="100012" y="2615629"/>
            <a:ext cx="5748338" cy="42423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🔍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Metode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Digunakan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MAE → Rata-rata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selisih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absolut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antara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prediksi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&amp;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nilai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aktual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kecil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baik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MSE → Rata-rata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kuadrat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selisih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prediksi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&amp;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nilai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aktual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kecil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baik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sensitif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terhadap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outlier).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RMSE → Akar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kuadrat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MSE,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mengukur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skala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kesalahan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prediksi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kecil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baik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</a:p>
          <a:p>
            <a:pPr lvl="1">
              <a:lnSpc>
                <a:spcPct val="200000"/>
              </a:lnSpc>
              <a:buFont typeface="+mj-lt"/>
              <a:buAutoNum type="arabicPeriod"/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R² Score →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Menilai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kemampuan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menjelaskan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variabilitas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(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mendekati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1,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baik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</a:p>
          <a:p>
            <a:pPr lvl="2">
              <a:lnSpc>
                <a:spcPct val="200000"/>
              </a:lnSpc>
              <a:buFont typeface="+mj-lt"/>
              <a:buAutoNum type="arabicPeriod"/>
            </a:pPr>
            <a:endParaRPr lang="en-ID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200000"/>
              </a:lnSpc>
            </a:pPr>
            <a:endParaRPr lang="en-ID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6508BC9-E76C-89A4-A984-7903D1A62825}"/>
              </a:ext>
            </a:extLst>
          </p:cNvPr>
          <p:cNvSpPr txBox="1">
            <a:spLocks/>
          </p:cNvSpPr>
          <p:nvPr/>
        </p:nvSpPr>
        <p:spPr>
          <a:xfrm>
            <a:off x="100012" y="1346792"/>
            <a:ext cx="5748338" cy="12688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📌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Tujuan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Mengevaluasi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akhir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XGBoost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setelah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tuning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menggunakan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metrik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regresi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ID" sz="11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ID" sz="1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endParaRPr lang="en-ID" sz="11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2AFBF4-ED66-5D5C-48EC-F133F3421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634230"/>
              </p:ext>
            </p:extLst>
          </p:nvPr>
        </p:nvGraphicFramePr>
        <p:xfrm>
          <a:off x="6095999" y="1346792"/>
          <a:ext cx="5321300" cy="175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050">
                  <a:extLst>
                    <a:ext uri="{9D8B030D-6E8A-4147-A177-3AD203B41FA5}">
                      <a16:colId xmlns:a16="http://schemas.microsoft.com/office/drawing/2014/main" val="388005257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245906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4292553084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560111642"/>
                    </a:ext>
                  </a:extLst>
                </a:gridCol>
              </a:tblGrid>
              <a:tr h="123614">
                <a:tc>
                  <a:txBody>
                    <a:bodyPr/>
                    <a:lstStyle/>
                    <a:p>
                      <a:r>
                        <a:rPr lang="en-ID" sz="1200" b="1" dirty="0" err="1"/>
                        <a:t>Metrik</a:t>
                      </a:r>
                      <a:endParaRPr lang="en-ID" sz="1200" dirty="0"/>
                    </a:p>
                  </a:txBody>
                  <a:tcPr anchor="ctr">
                    <a:solidFill>
                      <a:srgbClr val="659B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Sebelum</a:t>
                      </a:r>
                      <a:r>
                        <a:rPr lang="en-GB" sz="1200" dirty="0"/>
                        <a:t> Tuning</a:t>
                      </a:r>
                      <a:endParaRPr lang="en-ID" sz="1200" dirty="0"/>
                    </a:p>
                  </a:txBody>
                  <a:tcPr>
                    <a:solidFill>
                      <a:srgbClr val="659B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Setelah</a:t>
                      </a:r>
                      <a:r>
                        <a:rPr lang="en-GB" sz="1200" dirty="0"/>
                        <a:t> Tuning</a:t>
                      </a:r>
                      <a:endParaRPr lang="en-ID" sz="1200" dirty="0"/>
                    </a:p>
                  </a:txBody>
                  <a:tcPr>
                    <a:solidFill>
                      <a:srgbClr val="659B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/>
                        <a:t>Peningkatan</a:t>
                      </a:r>
                      <a:endParaRPr lang="en-ID" sz="1200" dirty="0"/>
                    </a:p>
                  </a:txBody>
                  <a:tcPr>
                    <a:solidFill>
                      <a:srgbClr val="659B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13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200" dirty="0"/>
                        <a:t>MAE (↓)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143.61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66.41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✅ </a:t>
                      </a:r>
                      <a:r>
                        <a:rPr lang="en-ID" sz="1200" b="1" dirty="0"/>
                        <a:t>Turun 53.7%</a:t>
                      </a:r>
                      <a:endParaRPr lang="en-ID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027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200" dirty="0"/>
                        <a:t>MSE (↓)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10050.06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9729.89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✅ </a:t>
                      </a:r>
                      <a:r>
                        <a:rPr lang="en-ID" sz="1200" b="1" dirty="0"/>
                        <a:t>Turun 3.2%</a:t>
                      </a:r>
                      <a:endParaRPr lang="en-ID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08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200" dirty="0"/>
                        <a:t>RMSE (↓)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100.25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98.64</a:t>
                      </a:r>
                      <a:endParaRPr lang="en-ID" sz="12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✅ </a:t>
                      </a:r>
                      <a:r>
                        <a:rPr lang="en-ID" sz="1200" b="1" dirty="0"/>
                        <a:t>Turun 1.6%</a:t>
                      </a:r>
                      <a:endParaRPr lang="en-ID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529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sz="1200" dirty="0"/>
                        <a:t>R² (↑)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0.6775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0.6878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✅ </a:t>
                      </a:r>
                      <a:r>
                        <a:rPr lang="en-ID" sz="1200" b="1" dirty="0"/>
                        <a:t>Naik 1.5%</a:t>
                      </a:r>
                      <a:endParaRPr lang="en-ID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699805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D72D925E-ABF7-4C4B-EB6F-2D8389767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159" y="3648754"/>
            <a:ext cx="4720979" cy="255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91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6955D-34A3-9D00-0B19-65790D64D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0F6B3-C7C9-5DEF-7B82-5461C1254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2" y="344930"/>
            <a:ext cx="11191875" cy="729383"/>
          </a:xfrm>
        </p:spPr>
        <p:txBody>
          <a:bodyPr>
            <a:normAutofit/>
          </a:bodyPr>
          <a:lstStyle/>
          <a:p>
            <a:pPr algn="ctr"/>
            <a:r>
              <a:rPr lang="en-ID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Key Takeaways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911C79-B104-1DCC-F8D5-EAB2CD589997}"/>
              </a:ext>
            </a:extLst>
          </p:cNvPr>
          <p:cNvSpPr txBox="1">
            <a:spLocks/>
          </p:cNvSpPr>
          <p:nvPr/>
        </p:nvSpPr>
        <p:spPr>
          <a:xfrm>
            <a:off x="347661" y="1615837"/>
            <a:ext cx="11344276" cy="3626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en-ID" sz="2000" dirty="0"/>
              <a:t>✅ </a:t>
            </a:r>
            <a:r>
              <a:rPr lang="en-ID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 </a:t>
            </a:r>
            <a:r>
              <a:rPr lang="en-ID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XGBoost</a:t>
            </a:r>
            <a:r>
              <a:rPr lang="en-ID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terbukti</a:t>
            </a:r>
            <a:r>
              <a:rPr lang="en-ID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paling </a:t>
            </a:r>
            <a:r>
              <a:rPr lang="en-ID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akurat</a:t>
            </a:r>
            <a:r>
              <a:rPr lang="en-ID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RMSE 98.64.</a:t>
            </a:r>
          </a:p>
          <a:p>
            <a:pPr>
              <a:lnSpc>
                <a:spcPct val="250000"/>
              </a:lnSpc>
            </a:pPr>
            <a:r>
              <a:rPr lang="en-ID" sz="2000" dirty="0"/>
              <a:t>✅ </a:t>
            </a:r>
            <a:r>
              <a:rPr lang="en-ID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Jam </a:t>
            </a:r>
            <a:r>
              <a:rPr lang="en-ID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sibuk</a:t>
            </a:r>
            <a:r>
              <a:rPr lang="en-ID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(06:00-09:00 &amp; 17:00-19:00) </a:t>
            </a:r>
            <a:r>
              <a:rPr lang="en-ID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adalah</a:t>
            </a:r>
            <a:r>
              <a:rPr lang="en-ID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waktu</a:t>
            </a:r>
            <a:r>
              <a:rPr lang="en-ID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peminjaman</a:t>
            </a:r>
            <a:r>
              <a:rPr lang="en-ID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tertinggi</a:t>
            </a:r>
            <a:r>
              <a:rPr lang="en-ID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en-ID" sz="2000" dirty="0"/>
              <a:t>✅ </a:t>
            </a:r>
            <a:r>
              <a:rPr lang="en-ID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Redistribusi</a:t>
            </a:r>
            <a:r>
              <a:rPr lang="en-ID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sepeda</a:t>
            </a:r>
            <a:r>
              <a:rPr lang="en-ID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bisa</a:t>
            </a:r>
            <a:r>
              <a:rPr lang="en-ID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dilakukan</a:t>
            </a:r>
            <a:r>
              <a:rPr lang="en-ID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berdasarkan</a:t>
            </a:r>
            <a:r>
              <a:rPr lang="en-ID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musim</a:t>
            </a:r>
            <a:r>
              <a:rPr lang="en-ID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&amp; </a:t>
            </a:r>
            <a:r>
              <a:rPr lang="en-ID" sz="20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cuaca</a:t>
            </a:r>
            <a:r>
              <a:rPr lang="en-ID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en-ID" sz="2000" dirty="0"/>
              <a:t>✅ </a:t>
            </a:r>
            <a:r>
              <a:rPr lang="en-ID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 </a:t>
            </a:r>
            <a:r>
              <a:rPr lang="en-ID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bisa</a:t>
            </a:r>
            <a:r>
              <a:rPr lang="en-ID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ditingkatkan</a:t>
            </a:r>
            <a:r>
              <a:rPr lang="en-ID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20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ID" sz="20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eksternal</a:t>
            </a:r>
            <a:r>
              <a:rPr lang="en-ID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&amp; </a:t>
            </a:r>
            <a:r>
              <a:rPr lang="en-ID" sz="20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pendekatan</a:t>
            </a:r>
            <a:r>
              <a:rPr lang="en-ID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time series.</a:t>
            </a:r>
          </a:p>
        </p:txBody>
      </p:sp>
    </p:spTree>
    <p:extLst>
      <p:ext uri="{BB962C8B-B14F-4D97-AF65-F5344CB8AC3E}">
        <p14:creationId xmlns:p14="http://schemas.microsoft.com/office/powerpoint/2010/main" val="3249930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0F24C-1A64-2E94-011B-BE77A797A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D36F-1AF7-3D55-61AF-BB56CBDD5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2" y="344930"/>
            <a:ext cx="11191875" cy="729383"/>
          </a:xfrm>
        </p:spPr>
        <p:txBody>
          <a:bodyPr>
            <a:normAutofit/>
          </a:bodyPr>
          <a:lstStyle/>
          <a:p>
            <a:pPr algn="ctr"/>
            <a:r>
              <a:rPr lang="en-ID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Final 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8DA047-2652-DB97-B17E-BA388F1496E3}"/>
              </a:ext>
            </a:extLst>
          </p:cNvPr>
          <p:cNvSpPr txBox="1">
            <a:spLocks/>
          </p:cNvSpPr>
          <p:nvPr/>
        </p:nvSpPr>
        <p:spPr>
          <a:xfrm>
            <a:off x="632689" y="1209674"/>
            <a:ext cx="10926619" cy="46863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Terbaik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→ 🏆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XGBoost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setelah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Hyperparameter Tuning (</a:t>
            </a:r>
            <a:r>
              <a:rPr lang="en-ID" sz="16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RMSE 98.64, R² 0.6878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Faktor Utama yang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Mempengaruhi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Peminjaman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lvl="1">
              <a:lnSpc>
                <a:spcPct val="200000"/>
              </a:lnSpc>
            </a:pP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🕒 Waktu (Jam &amp; Hari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Seminggu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):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banyak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peminjaman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di jam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sibuk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&amp;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akhir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pekan.</a:t>
            </a:r>
          </a:p>
          <a:p>
            <a:pPr lvl="1">
              <a:lnSpc>
                <a:spcPct val="200000"/>
              </a:lnSpc>
            </a:pP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🌦️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Kondisi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Cuaca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Temperatur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&amp;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Kelembaban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):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Cuaca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buruk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mengurangi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peminjaman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❄️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Musim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Ada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perbedaan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pola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peminjaman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antara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musim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panas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dingin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dan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lainnya</a:t>
            </a:r>
            <a:endParaRPr lang="en-ID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⚠️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Kekurangan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Saat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Hanya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menggunakan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internal.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Masih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peluang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meningkatkan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akurasi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eksternal</a:t>
            </a:r>
            <a:r>
              <a:rPr lang="en-ID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200000"/>
              </a:lnSpc>
            </a:pPr>
            <a:endParaRPr lang="en-ID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endParaRPr lang="en-ID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200000"/>
              </a:lnSpc>
            </a:pPr>
            <a:endParaRPr lang="en-ID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75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FD613-EAF0-5811-B1B4-E5F2109DD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CE507-7809-C82A-C59D-56724B68E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2" y="344930"/>
            <a:ext cx="11191875" cy="729383"/>
          </a:xfrm>
        </p:spPr>
        <p:txBody>
          <a:bodyPr>
            <a:noAutofit/>
          </a:bodyPr>
          <a:lstStyle/>
          <a:p>
            <a:pPr algn="ctr"/>
            <a:r>
              <a:rPr lang="en-ID" sz="36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Business &amp; Model Development Recommendations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76B52F-F813-79E9-B451-0B474FCA6C59}"/>
              </a:ext>
            </a:extLst>
          </p:cNvPr>
          <p:cNvSpPr txBox="1">
            <a:spLocks/>
          </p:cNvSpPr>
          <p:nvPr/>
        </p:nvSpPr>
        <p:spPr>
          <a:xfrm>
            <a:off x="632689" y="1263476"/>
            <a:ext cx="10926619" cy="43310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💼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Rekomendasi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Bisnis</a:t>
            </a:r>
            <a:endParaRPr lang="en-ID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200000"/>
              </a:lnSpc>
            </a:pPr>
            <a:r>
              <a:rPr lang="nn-NO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📈 Tambah stok sepeda di jam sibuk (06:00-09:00 &amp; 17:00-19:00).</a:t>
            </a:r>
          </a:p>
          <a:p>
            <a:pPr lvl="1">
              <a:lnSpc>
                <a:spcPct val="200000"/>
              </a:lnSpc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📍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Redistribusi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sepeda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di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stasiun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sesuai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permintaan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berdasarkan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musim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cuaca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🎯 Strategi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promosi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berbasis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musim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cuaca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contoh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diskon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musim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dingin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🤖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Rekomendasi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Pengembangan</a:t>
            </a:r>
            <a:r>
              <a:rPr lang="en-ID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</a:t>
            </a:r>
          </a:p>
          <a:p>
            <a:pPr lvl="1">
              <a:lnSpc>
                <a:spcPct val="200000"/>
              </a:lnSpc>
            </a:pP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🌍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Gunakan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banyak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eksternal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lalu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lintas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harga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transportasi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cuaca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real-time).</a:t>
            </a:r>
          </a:p>
          <a:p>
            <a:pPr lvl="1">
              <a:lnSpc>
                <a:spcPct val="200000"/>
              </a:lnSpc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⏳ Coba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pendekatan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Time Series Forecasting (ARIMA, LSTM, Prophet).</a:t>
            </a:r>
          </a:p>
          <a:p>
            <a:pPr lvl="1">
              <a:lnSpc>
                <a:spcPct val="200000"/>
              </a:lnSpc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🧠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Terapkan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Ensemble Learning (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gabungkan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Random Forest, </a:t>
            </a:r>
            <a:r>
              <a:rPr lang="en-ID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XGBoost</a:t>
            </a: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dan LSTM).</a:t>
            </a:r>
          </a:p>
          <a:p>
            <a:pPr>
              <a:lnSpc>
                <a:spcPct val="200000"/>
              </a:lnSpc>
            </a:pPr>
            <a:endParaRPr lang="en-ID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200000"/>
              </a:lnSpc>
            </a:pPr>
            <a:endParaRPr lang="en-ID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900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D0C77-0F4B-4542-A9D6-760BA2197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3C936-EB29-9FD6-F1F8-A021A229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2" y="3064308"/>
            <a:ext cx="11191875" cy="729383"/>
          </a:xfrm>
        </p:spPr>
        <p:txBody>
          <a:bodyPr>
            <a:noAutofit/>
          </a:bodyPr>
          <a:lstStyle/>
          <a:p>
            <a:pPr algn="ctr"/>
            <a:r>
              <a:rPr lang="en-GB" sz="54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Terima</a:t>
            </a:r>
            <a:r>
              <a:rPr lang="en-GB" sz="54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Kasih</a:t>
            </a:r>
            <a:endParaRPr lang="en-ID" sz="5400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34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28CA8-87A1-05C6-C3BF-BA80B098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Business Problem: Why is this Important?</a:t>
            </a:r>
            <a:endParaRPr lang="en-ID"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80EC5-18CE-40B8-128F-EA9919385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455" y="2025752"/>
            <a:ext cx="8201890" cy="3565424"/>
          </a:xfrm>
        </p:spPr>
        <p:txBody>
          <a:bodyPr>
            <a:normAutofit fontScale="92500"/>
          </a:bodyPr>
          <a:lstStyle/>
          <a:p>
            <a:pPr>
              <a:lnSpc>
                <a:spcPct val="300000"/>
              </a:lnSpc>
            </a:pP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Apa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tantangan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utama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sistem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bike-sharing?</a:t>
            </a:r>
          </a:p>
          <a:p>
            <a:pPr>
              <a:lnSpc>
                <a:spcPct val="300000"/>
              </a:lnSpc>
            </a:pP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Siapa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terdampak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 </a:t>
            </a:r>
          </a:p>
          <a:p>
            <a:pPr>
              <a:lnSpc>
                <a:spcPct val="300000"/>
              </a:lnSpc>
            </a:pPr>
            <a:r>
              <a:rPr lang="fi-FI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Kenapa prediksi permintaan ini penting?</a:t>
            </a:r>
          </a:p>
          <a:p>
            <a:pPr>
              <a:lnSpc>
                <a:spcPct val="300000"/>
              </a:lnSpc>
            </a:pP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Bagaimana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cara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Machine Learning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membantu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menyelesaikan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masalah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232594-9F68-8EFC-15AF-D3D0B33EC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1345" y="2320183"/>
            <a:ext cx="2648982" cy="2648982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63000"/>
              </a:srgbClr>
            </a:outerShdw>
            <a:reflection blurRad="1270000" stA="0" endPos="0" dist="508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B201A8-D2DD-1F62-89FB-228192D7E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6" y="3328988"/>
            <a:ext cx="286197" cy="2861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ABE319-C852-E79A-22C6-D212D7D542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84" y="5086387"/>
            <a:ext cx="395179" cy="39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7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03FF6-54FC-A473-7E95-7C75CFDD2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550"/>
            <a:ext cx="10515600" cy="1006475"/>
          </a:xfrm>
        </p:spPr>
        <p:txBody>
          <a:bodyPr/>
          <a:lstStyle/>
          <a:p>
            <a:pPr algn="ctr"/>
            <a:r>
              <a:rPr lang="en-ID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Understanding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2952A-8129-3722-E03C-1E0D316CE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897" y="1690876"/>
            <a:ext cx="5257800" cy="45291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Dataset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mencatat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jumlah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peminjaman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sepeda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berdasarkan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faktor-faktor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seperti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Waktu (jam,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hari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musim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Kondisi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cuaca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suhu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kelembaban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cuaca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cerah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hujan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it-IT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Kategori pengguna (pengguna casual vs registered)</a:t>
            </a:r>
            <a:endParaRPr lang="en-ID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Tujuan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utama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Memprediksi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jumlah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sepeda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akan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dipinjam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ID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FFEDC44-5049-074B-8AC4-D4F0D5959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904890"/>
              </p:ext>
            </p:extLst>
          </p:nvPr>
        </p:nvGraphicFramePr>
        <p:xfrm>
          <a:off x="5991225" y="2467359"/>
          <a:ext cx="5829878" cy="1923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704">
                  <a:extLst>
                    <a:ext uri="{9D8B030D-6E8A-4147-A177-3AD203B41FA5}">
                      <a16:colId xmlns:a16="http://schemas.microsoft.com/office/drawing/2014/main" val="2860366324"/>
                    </a:ext>
                  </a:extLst>
                </a:gridCol>
                <a:gridCol w="2424692">
                  <a:extLst>
                    <a:ext uri="{9D8B030D-6E8A-4147-A177-3AD203B41FA5}">
                      <a16:colId xmlns:a16="http://schemas.microsoft.com/office/drawing/2014/main" val="978813876"/>
                    </a:ext>
                  </a:extLst>
                </a:gridCol>
                <a:gridCol w="1447482">
                  <a:extLst>
                    <a:ext uri="{9D8B030D-6E8A-4147-A177-3AD203B41FA5}">
                      <a16:colId xmlns:a16="http://schemas.microsoft.com/office/drawing/2014/main" val="390909546"/>
                    </a:ext>
                  </a:extLst>
                </a:gridCol>
              </a:tblGrid>
              <a:tr h="165101">
                <a:tc>
                  <a:txBody>
                    <a:bodyPr/>
                    <a:lstStyle/>
                    <a:p>
                      <a:r>
                        <a:rPr lang="en-GB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FEATURE</a:t>
                      </a:r>
                      <a:endParaRPr lang="en-ID" sz="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rgbClr val="659B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DESKRIPSI</a:t>
                      </a:r>
                      <a:endParaRPr lang="en-ID" sz="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rgbClr val="659B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TIPE DATA</a:t>
                      </a:r>
                      <a:endParaRPr lang="en-ID" sz="8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rgbClr val="659B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800708"/>
                  </a:ext>
                </a:extLst>
              </a:tr>
              <a:tr h="158208">
                <a:tc>
                  <a:txBody>
                    <a:bodyPr/>
                    <a:lstStyle/>
                    <a:p>
                      <a:r>
                        <a:rPr lang="en-GB" sz="800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dteday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Tanggal</a:t>
                      </a:r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peminjaman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Date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915540"/>
                  </a:ext>
                </a:extLst>
              </a:tr>
              <a:tr h="183351">
                <a:tc>
                  <a:txBody>
                    <a:bodyPr/>
                    <a:lstStyle/>
                    <a:p>
                      <a:r>
                        <a:rPr lang="en-GB" sz="800" dirty="0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season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Musim</a:t>
                      </a:r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(1: Winter, 2: Spring, 3: Summer, 4: Fall)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Categorical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745795"/>
                  </a:ext>
                </a:extLst>
              </a:tr>
              <a:tr h="174868">
                <a:tc>
                  <a:txBody>
                    <a:bodyPr/>
                    <a:lstStyle/>
                    <a:p>
                      <a:r>
                        <a:rPr lang="en-GB" sz="800" dirty="0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hr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Jam </a:t>
                      </a:r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dalam</a:t>
                      </a:r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sehari</a:t>
                      </a:r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(0-23)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Numerical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719226"/>
                  </a:ext>
                </a:extLst>
              </a:tr>
              <a:tr h="180961">
                <a:tc>
                  <a:txBody>
                    <a:bodyPr/>
                    <a:lstStyle/>
                    <a:p>
                      <a:r>
                        <a:rPr lang="en-GB" sz="800" dirty="0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holiday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Hari </a:t>
                      </a:r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libur</a:t>
                      </a:r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atau</a:t>
                      </a:r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bukan</a:t>
                      </a:r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(0 = </a:t>
                      </a:r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Tidak</a:t>
                      </a:r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1 = Ya)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Categorical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451718"/>
                  </a:ext>
                </a:extLst>
              </a:tr>
              <a:tr h="187054">
                <a:tc>
                  <a:txBody>
                    <a:bodyPr/>
                    <a:lstStyle/>
                    <a:p>
                      <a:r>
                        <a:rPr lang="en-GB" sz="800" dirty="0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Temp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Suhu</a:t>
                      </a:r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dalam</a:t>
                      </a:r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skala</a:t>
                      </a:r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terstandardisasi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Numerical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902722"/>
                  </a:ext>
                </a:extLst>
              </a:tr>
              <a:tr h="170129">
                <a:tc>
                  <a:txBody>
                    <a:bodyPr/>
                    <a:lstStyle/>
                    <a:p>
                      <a:r>
                        <a:rPr lang="en-GB" sz="800" dirty="0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hum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Tingkat </a:t>
                      </a:r>
                      <a:r>
                        <a:rPr lang="en-ID" sz="8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kelembaban</a:t>
                      </a:r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(0-1)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Numerical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084061"/>
                  </a:ext>
                </a:extLst>
              </a:tr>
              <a:tr h="337096">
                <a:tc>
                  <a:txBody>
                    <a:bodyPr/>
                    <a:lstStyle/>
                    <a:p>
                      <a:r>
                        <a:rPr lang="en-GB" sz="800" dirty="0" err="1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weathersit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800" dirty="0" err="1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Kondisi</a:t>
                      </a:r>
                      <a:r>
                        <a:rPr lang="en-GB" sz="800" dirty="0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GB" sz="800" dirty="0" err="1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cuaca</a:t>
                      </a:r>
                      <a:r>
                        <a:rPr lang="en-GB" sz="800" dirty="0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(1: Clear, 2: Mist, 3: Light Rain/Snow, 4: Heavy Rain)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Categorical</a:t>
                      </a:r>
                    </a:p>
                  </a:txBody>
                  <a:tcPr marL="53021" marR="53021" marT="26511" marB="265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99843"/>
                  </a:ext>
                </a:extLst>
              </a:tr>
              <a:tr h="202378">
                <a:tc>
                  <a:txBody>
                    <a:bodyPr/>
                    <a:lstStyle/>
                    <a:p>
                      <a:r>
                        <a:rPr lang="en-GB" sz="800" dirty="0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Total </a:t>
                      </a:r>
                      <a:r>
                        <a:rPr lang="en-GB" sz="800" dirty="0" err="1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jumlah</a:t>
                      </a:r>
                      <a:r>
                        <a:rPr lang="en-GB" sz="800" dirty="0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GB" sz="800" dirty="0" err="1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sepeda</a:t>
                      </a:r>
                      <a:r>
                        <a:rPr lang="en-GB" sz="800" dirty="0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yang </a:t>
                      </a:r>
                      <a:r>
                        <a:rPr lang="en-GB" sz="800" dirty="0" err="1">
                          <a:solidFill>
                            <a:srgbClr val="18191A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dipinjam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Total </a:t>
                      </a:r>
                      <a:r>
                        <a:rPr lang="en-ID" sz="800" b="1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jumlah</a:t>
                      </a:r>
                      <a:r>
                        <a:rPr lang="en-ID" sz="8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ID" sz="800" b="1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sepeda</a:t>
                      </a:r>
                      <a:r>
                        <a:rPr lang="en-ID" sz="8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yang </a:t>
                      </a:r>
                      <a:r>
                        <a:rPr lang="en-ID" sz="800" b="1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dipinjam</a:t>
                      </a:r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</a:t>
                      </a:r>
                      <a:r>
                        <a:rPr lang="en-ID" sz="800" i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(Target Variable)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Numerical</a:t>
                      </a:r>
                      <a:endParaRPr lang="en-ID" sz="800" dirty="0">
                        <a:solidFill>
                          <a:srgbClr val="18191A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60388" marR="60388" marT="30195" marB="3019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141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6803-8022-7E9A-951C-7FDC4BA3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Cleaning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B556-1DE1-93C8-8640-3B639B686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730" y="2238422"/>
            <a:ext cx="6219826" cy="33766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missing values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→ ✅ Data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lengkap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(12,165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entri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Format data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sudah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sesuai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→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Numerik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&amp;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kategori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sudah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format yang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benar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duplikasi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→ Dataset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sudah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unik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Perlu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cek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distribusi</a:t>
            </a:r>
            <a:r>
              <a:rPr lang="en-ID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→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Potensi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outliers &amp;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normalisasi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diperlukan</a:t>
            </a: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GB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249D0EE-8394-C0D5-E485-EF74F0885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878" y="1690688"/>
            <a:ext cx="3547419" cy="495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04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F082D-F865-FB32-7233-93E7227F9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E1C9-E689-C53A-1851-CB0EE514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1612A-D4C4-5E3D-7D23-F20EE0429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197" y="1941817"/>
            <a:ext cx="5743574" cy="369502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16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cnt</a:t>
            </a:r>
            <a:r>
              <a:rPr lang="en-GB" sz="16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casual, registered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sangat skewed ke </a:t>
            </a:r>
            <a:r>
              <a:rPr lang="en-GB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kanan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Mayoritas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peminjaman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terjadi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jumlah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kecil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Namun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beberapa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hari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atau jam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jumlah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peminjaman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tinggi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mungkin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karena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jam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sibuk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GB" sz="16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temp, </a:t>
            </a:r>
            <a:r>
              <a:rPr lang="en-GB" sz="16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atemp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hum </a:t>
            </a:r>
            <a:r>
              <a:rPr lang="en-GB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memiliki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distribusi</a:t>
            </a:r>
            <a:r>
              <a:rPr lang="en-GB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seimbang</a:t>
            </a:r>
            <a:endParaRPr lang="en-GB" sz="16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6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temp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GB" sz="16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atemp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terlihat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normal,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bagus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modelling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6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hum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sedikit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skewed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tetapi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menunjukan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anomali</a:t>
            </a:r>
            <a:r>
              <a:rPr lang="en-GB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besar</a:t>
            </a:r>
            <a:endParaRPr lang="en-GB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endParaRPr lang="en-GB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GB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C4A07F-F37C-8DDB-BC81-78691F280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323" y="1912964"/>
            <a:ext cx="5561251" cy="3695028"/>
          </a:xfrm>
          <a:prstGeom prst="rect">
            <a:avLst/>
          </a:prstGeom>
        </p:spPr>
      </p:pic>
      <p:sp>
        <p:nvSpPr>
          <p:cNvPr id="21" name="Rectangle 8">
            <a:extLst>
              <a:ext uri="{FF2B5EF4-FFF2-40B4-BE49-F238E27FC236}">
                <a16:creationId xmlns:a16="http://schemas.microsoft.com/office/drawing/2014/main" id="{E35D79F6-E530-E2A3-FC38-42F79063E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086" y="5665697"/>
            <a:ext cx="63017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“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Distribusi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cnt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casual, dan registered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menunjukkan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bahwa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kebanyakan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peminjaman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rendah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tapi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lonjakan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signifikan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di jam“</a:t>
            </a:r>
          </a:p>
        </p:txBody>
      </p:sp>
    </p:spTree>
    <p:extLst>
      <p:ext uri="{BB962C8B-B14F-4D97-AF65-F5344CB8AC3E}">
        <p14:creationId xmlns:p14="http://schemas.microsoft.com/office/powerpoint/2010/main" val="283456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A7D7F-CBE2-8C44-7EA0-0B01F6CC8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124E-DA8E-38C0-FDB7-BBF780F8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Outlier Detection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CD6AF-055F-99BD-3823-B0C24AA58010}"/>
              </a:ext>
            </a:extLst>
          </p:cNvPr>
          <p:cNvSpPr txBox="1">
            <a:spLocks/>
          </p:cNvSpPr>
          <p:nvPr/>
        </p:nvSpPr>
        <p:spPr>
          <a:xfrm>
            <a:off x="838200" y="1528762"/>
            <a:ext cx="4989751" cy="42835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GB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Kolom </a:t>
            </a:r>
            <a:r>
              <a:rPr lang="en-GB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GB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outlier </a:t>
            </a:r>
            <a:r>
              <a:rPr lang="en-GB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signifikan</a:t>
            </a:r>
            <a:r>
              <a:rPr lang="en-GB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lvl="1">
              <a:lnSpc>
                <a:spcPct val="200000"/>
              </a:lnSpc>
            </a:pPr>
            <a:r>
              <a:rPr lang="en-GB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cnt</a:t>
            </a:r>
            <a:r>
              <a:rPr lang="en-GB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133 outlier</a:t>
            </a:r>
          </a:p>
          <a:p>
            <a:pPr lvl="1">
              <a:lnSpc>
                <a:spcPct val="200000"/>
              </a:lnSpc>
            </a:pPr>
            <a:r>
              <a:rPr lang="en-GB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casual: 847 outlier</a:t>
            </a:r>
          </a:p>
          <a:p>
            <a:pPr lvl="1">
              <a:lnSpc>
                <a:spcPct val="200000"/>
              </a:lnSpc>
            </a:pPr>
            <a:r>
              <a:rPr lang="en-GB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registered: 470 outlier</a:t>
            </a:r>
          </a:p>
          <a:p>
            <a:pPr lvl="1">
              <a:lnSpc>
                <a:spcPct val="200000"/>
              </a:lnSpc>
            </a:pPr>
            <a:r>
              <a:rPr lang="en-GB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hum: 14 outlier</a:t>
            </a:r>
          </a:p>
          <a:p>
            <a:pPr>
              <a:lnSpc>
                <a:spcPct val="200000"/>
              </a:lnSpc>
            </a:pPr>
            <a:r>
              <a:rPr lang="en-GB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Kolom </a:t>
            </a:r>
            <a:r>
              <a:rPr lang="en-GB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tanpa</a:t>
            </a:r>
            <a:r>
              <a:rPr lang="en-GB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outlier </a:t>
            </a:r>
            <a:r>
              <a:rPr lang="en-GB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signifikan</a:t>
            </a:r>
            <a:r>
              <a:rPr lang="en-GB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lvl="1">
              <a:lnSpc>
                <a:spcPct val="200000"/>
              </a:lnSpc>
            </a:pPr>
            <a:r>
              <a:rPr lang="en-GB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tempt, attempt, hum </a:t>
            </a:r>
            <a:r>
              <a:rPr lang="en-GB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GB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tidak</a:t>
            </a:r>
            <a:r>
              <a:rPr lang="en-GB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GB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perlu</a:t>
            </a:r>
            <a:r>
              <a:rPr lang="en-GB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GB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penanganan</a:t>
            </a:r>
            <a:r>
              <a:rPr lang="en-GB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GB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tambahan</a:t>
            </a:r>
            <a:r>
              <a:rPr lang="en-GB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.</a:t>
            </a:r>
            <a:endParaRPr lang="en-GB" sz="1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200000"/>
              </a:lnSpc>
            </a:pPr>
            <a:r>
              <a:rPr lang="en-GB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Keputusan: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Menghapus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Outliers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Tertentu</a:t>
            </a:r>
            <a:endParaRPr lang="en-ID" sz="1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200000"/>
              </a:lnSpc>
            </a:pPr>
            <a:r>
              <a:rPr lang="en-ID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Outlier </a:t>
            </a:r>
            <a:r>
              <a:rPr lang="en-ID" sz="11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mencerminkan</a:t>
            </a:r>
            <a:r>
              <a:rPr lang="en-ID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kejadian</a:t>
            </a:r>
            <a:r>
              <a:rPr lang="en-ID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nyata</a:t>
            </a:r>
            <a:r>
              <a:rPr lang="en-ID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sistem</a:t>
            </a:r>
            <a:r>
              <a:rPr lang="en-ID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lvl="1">
              <a:lnSpc>
                <a:spcPct val="200000"/>
              </a:lnSpc>
            </a:pPr>
            <a:r>
              <a:rPr lang="en-ID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Nilai </a:t>
            </a:r>
            <a:r>
              <a:rPr lang="en-ID" sz="11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tinggi</a:t>
            </a:r>
            <a:r>
              <a:rPr lang="en-ID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bukan</a:t>
            </a:r>
            <a:r>
              <a:rPr lang="en-ID" sz="11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error, </a:t>
            </a:r>
            <a:r>
              <a:rPr lang="en-ID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tetapi</a:t>
            </a:r>
            <a:r>
              <a:rPr lang="en-ID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bisa</a:t>
            </a:r>
            <a:r>
              <a:rPr lang="en-ID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menunjukkan</a:t>
            </a:r>
            <a:r>
              <a:rPr lang="en-ID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pola</a:t>
            </a:r>
            <a:r>
              <a:rPr lang="en-ID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penting</a:t>
            </a:r>
            <a:r>
              <a:rPr lang="en-ID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</a:t>
            </a:r>
            <a:r>
              <a:rPr lang="en-ID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bisnis</a:t>
            </a:r>
            <a:r>
              <a:rPr lang="en-ID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200000"/>
              </a:lnSpc>
            </a:pPr>
            <a:endParaRPr lang="en-ID" sz="11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GB" sz="1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CADCAB6-CA05-C346-F91B-A2CF0A9F8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823" y="1823014"/>
            <a:ext cx="5561251" cy="369502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5FE29F7-9354-740C-2BB3-127CCAFE34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04" y="4787583"/>
            <a:ext cx="270669" cy="270669"/>
          </a:xfrm>
          <a:prstGeom prst="rect">
            <a:avLst/>
          </a:prstGeom>
        </p:spPr>
      </p:pic>
      <p:sp>
        <p:nvSpPr>
          <p:cNvPr id="20" name="Rectangle 8">
            <a:extLst>
              <a:ext uri="{FF2B5EF4-FFF2-40B4-BE49-F238E27FC236}">
                <a16:creationId xmlns:a16="http://schemas.microsoft.com/office/drawing/2014/main" id="{C5A3D5F6-6AE6-19E3-6861-F5C770784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5629" y="5623836"/>
            <a:ext cx="47596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“Outliers </a:t>
            </a:r>
            <a:r>
              <a:rPr lang="en-ID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</a:t>
            </a: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merepresentasikan</a:t>
            </a: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lonjakan</a:t>
            </a: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jumlah</a:t>
            </a: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peminjaman</a:t>
            </a: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sepeda</a:t>
            </a: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pada jam-jam </a:t>
            </a:r>
            <a:r>
              <a:rPr lang="en-ID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sibuk</a:t>
            </a: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atau</a:t>
            </a: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kondisi</a:t>
            </a: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tertentu</a:t>
            </a: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”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76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98615-7112-F659-DEA3-EB0975F28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93B3-BFD7-70F5-4B16-9AE09D01C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7"/>
            <a:ext cx="10515600" cy="1103882"/>
          </a:xfrm>
        </p:spPr>
        <p:txBody>
          <a:bodyPr/>
          <a:lstStyle/>
          <a:p>
            <a:pPr algn="ctr"/>
            <a:r>
              <a:rPr lang="en-ID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 Engineering Overview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97EFF4-8F56-D75E-A178-E567CC467DE7}"/>
              </a:ext>
            </a:extLst>
          </p:cNvPr>
          <p:cNvSpPr txBox="1">
            <a:spLocks/>
          </p:cNvSpPr>
          <p:nvPr/>
        </p:nvSpPr>
        <p:spPr>
          <a:xfrm>
            <a:off x="681181" y="3032704"/>
            <a:ext cx="4989751" cy="29775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Membuat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Fitur </a:t>
            </a:r>
            <a:r>
              <a:rPr lang="en-GB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baru:</a:t>
            </a:r>
            <a:endParaRPr lang="en-ID" sz="1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hourly_bin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Mengelompokkan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jam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kategori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waktu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(Pagi, Siang, Malam).</a:t>
            </a:r>
            <a:endParaRPr lang="en-ID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day_of_week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→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Menambahkan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informasi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hari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seminggu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temp_reange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Mengelompokkan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suhu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rentang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tertentu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ID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is_weekend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 </a:t>
            </a:r>
            <a:r>
              <a:rPr lang="sv-SE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Menandai apakah hari tersebut akhir pekan atau bukan.</a:t>
            </a:r>
            <a:endParaRPr lang="en-ID" sz="1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301A9CD-6F53-AF61-1DED-098318D9C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82" y="1606681"/>
            <a:ext cx="11083636" cy="1155865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7B9D17B7-317B-2E2A-F924-3B374A2E9820}"/>
              </a:ext>
            </a:extLst>
          </p:cNvPr>
          <p:cNvSpPr txBox="1">
            <a:spLocks/>
          </p:cNvSpPr>
          <p:nvPr/>
        </p:nvSpPr>
        <p:spPr>
          <a:xfrm>
            <a:off x="6521069" y="2927928"/>
            <a:ext cx="4989751" cy="1745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Encoding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Variabel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Kategorikal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One-Hot Encoding: season, </a:t>
            </a:r>
            <a:r>
              <a:rPr lang="en-GB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weathersit</a:t>
            </a: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GB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hourly_bin</a:t>
            </a: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GB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day_of_week</a:t>
            </a: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semua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perlu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encoding (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temp_range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is_weekend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tetap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format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aslinya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89476928-769A-F7F7-EE10-CF3C5B1646E5}"/>
              </a:ext>
            </a:extLst>
          </p:cNvPr>
          <p:cNvSpPr txBox="1">
            <a:spLocks/>
          </p:cNvSpPr>
          <p:nvPr/>
        </p:nvSpPr>
        <p:spPr>
          <a:xfrm>
            <a:off x="6521067" y="4784437"/>
            <a:ext cx="4989751" cy="14316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Hasil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Verifikasi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Feature Engineering</a:t>
            </a:r>
          </a:p>
          <a:p>
            <a:pPr lvl="1">
              <a:lnSpc>
                <a:spcPct val="150000"/>
              </a:lnSpc>
            </a:pPr>
            <a:r>
              <a:rPr lang="nl-NL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is_weekend berhasil masuk dalam dataset.</a:t>
            </a:r>
          </a:p>
          <a:p>
            <a:pPr lvl="1">
              <a:lnSpc>
                <a:spcPct val="150000"/>
              </a:lnSpc>
            </a:pPr>
            <a:r>
              <a:rPr lang="en-GB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day_of_week</a:t>
            </a: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sudah</a:t>
            </a: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dikonversi</a:t>
            </a: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ke One-Hot Encoding.</a:t>
            </a:r>
          </a:p>
          <a:p>
            <a:pPr lvl="1">
              <a:lnSpc>
                <a:spcPct val="150000"/>
              </a:lnSpc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Output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rapi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&amp;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redundansi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954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BAC34-5A54-3658-9B18-B8A8B692E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1A971-7AC8-52CF-CD69-855C04E4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7"/>
            <a:ext cx="10515600" cy="729383"/>
          </a:xfrm>
        </p:spPr>
        <p:txBody>
          <a:bodyPr/>
          <a:lstStyle/>
          <a:p>
            <a:pPr algn="ctr"/>
            <a:r>
              <a:rPr lang="en-ID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 Selection Overview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F59A33-AEF3-E01F-B59F-91E052358B33}"/>
              </a:ext>
            </a:extLst>
          </p:cNvPr>
          <p:cNvSpPr txBox="1">
            <a:spLocks/>
          </p:cNvSpPr>
          <p:nvPr/>
        </p:nvSpPr>
        <p:spPr>
          <a:xfrm>
            <a:off x="493856" y="1066800"/>
            <a:ext cx="5678344" cy="1354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📌 </a:t>
            </a:r>
            <a:r>
              <a:rPr lang="en-GB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Tujuan</a:t>
            </a:r>
            <a:r>
              <a:rPr lang="en-GB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endParaRPr lang="en-ID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paling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relevan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model.</a:t>
            </a:r>
          </a:p>
          <a:p>
            <a:pPr lvl="1">
              <a:lnSpc>
                <a:spcPct val="150000"/>
              </a:lnSpc>
            </a:pP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Menghapus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memiliki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kontribusi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signifikan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terhadap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prediksi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jumlah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peminjaman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sepeda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cnt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92BBDB-7122-7B45-8FBA-3969C92D32AB}"/>
              </a:ext>
            </a:extLst>
          </p:cNvPr>
          <p:cNvSpPr txBox="1">
            <a:spLocks/>
          </p:cNvSpPr>
          <p:nvPr/>
        </p:nvSpPr>
        <p:spPr>
          <a:xfrm>
            <a:off x="493857" y="2427883"/>
            <a:ext cx="6402244" cy="16514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📊 </a:t>
            </a: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Analisis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Korelasi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&amp; Feature Importance</a:t>
            </a:r>
          </a:p>
          <a:p>
            <a:pPr lvl="1">
              <a:lnSpc>
                <a:spcPct val="150000"/>
              </a:lnSpc>
            </a:pP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Korelasi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→ registered dan casual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memiliki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korelasi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sangat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tinggi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terhadap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cnt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sehingga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berisiko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menyebabkan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 leakage. </a:t>
            </a:r>
          </a:p>
          <a:p>
            <a:pPr lvl="1">
              <a:lnSpc>
                <a:spcPct val="150000"/>
              </a:lnSpc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Feature Importance (Random Forest) → registered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memiliki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pengaruh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dominan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(95.98%),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sementara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lainnya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memiliki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importance sangat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rendah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0A2FA-25F4-9B04-7DD5-91E34D336543}"/>
              </a:ext>
            </a:extLst>
          </p:cNvPr>
          <p:cNvSpPr txBox="1"/>
          <p:nvPr/>
        </p:nvSpPr>
        <p:spPr>
          <a:xfrm>
            <a:off x="493856" y="4079309"/>
            <a:ext cx="560214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🔍 Keputusan Feature Selection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✅ 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 yang </a:t>
            </a: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dipilih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temp, </a:t>
            </a:r>
            <a:r>
              <a:rPr lang="en-GB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atemp</a:t>
            </a: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hum, season, </a:t>
            </a:r>
            <a:r>
              <a:rPr lang="en-GB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weathersit</a:t>
            </a:r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hr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✅ Fitur yang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dihapus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registered, casual (menghindari data leakage)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holiday (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korelasi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rendah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signifikan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38BAD0-7DE3-BB7C-06F1-B6806DF1BA0D}"/>
              </a:ext>
            </a:extLst>
          </p:cNvPr>
          <p:cNvSpPr txBox="1">
            <a:spLocks/>
          </p:cNvSpPr>
          <p:nvPr/>
        </p:nvSpPr>
        <p:spPr>
          <a:xfrm>
            <a:off x="493856" y="5536743"/>
            <a:ext cx="4989751" cy="9947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💾 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Dataset Akhir </a:t>
            </a: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Siap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 Training</a:t>
            </a:r>
          </a:p>
          <a:p>
            <a:pPr lvl="1">
              <a:lnSpc>
                <a:spcPct val="150000"/>
              </a:lnSpc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telah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difinalisasi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disimpan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sebagai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data_bike_sharing_final.csv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9BDDEF-117E-4204-1018-2734BBFF5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760" y="1290713"/>
            <a:ext cx="3001143" cy="21166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1FF9EE-37F8-D2B1-CCA4-B56A160349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664" y="4079309"/>
            <a:ext cx="3789136" cy="1970207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95E627A1-75BF-EF15-A558-E572AEE2A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921" y="3450660"/>
            <a:ext cx="3042821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“Fitur holiday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memiliki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korelasi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hampir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nol</a:t>
            </a:r>
            <a:endParaRPr lang="en-US" altLang="en-US" sz="1050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terhadap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cnt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sehingga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bisa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dihapus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dari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model.”</a:t>
            </a:r>
            <a:endParaRPr kumimoji="0" lang="en-US" altLang="en-US" sz="105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74B2E84E-6875-A5A9-C020-B20783EB0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0910" y="6092835"/>
            <a:ext cx="369524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“Registered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mendominasi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prediksi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pengaruh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95.98%,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sedangkan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lain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jauh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lebih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altLang="en-US" sz="105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rendah</a:t>
            </a:r>
            <a:r>
              <a:rPr lang="en-US" altLang="en-US" sz="105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.”</a:t>
            </a:r>
            <a:endParaRPr kumimoji="0" lang="en-US" altLang="en-US" sz="105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032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87583-9379-FDC5-1F35-180228539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ECDA5-9AC7-C37F-1392-A94F5F8F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7"/>
            <a:ext cx="10515600" cy="729383"/>
          </a:xfrm>
        </p:spPr>
        <p:txBody>
          <a:bodyPr>
            <a:normAutofit/>
          </a:bodyPr>
          <a:lstStyle/>
          <a:p>
            <a:pPr algn="ctr"/>
            <a:r>
              <a:rPr lang="en-ID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Train-Test Split Overview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B18A3E8-8793-BF07-98DB-C0AF3ADFF427}"/>
              </a:ext>
            </a:extLst>
          </p:cNvPr>
          <p:cNvSpPr txBox="1">
            <a:spLocks/>
          </p:cNvSpPr>
          <p:nvPr/>
        </p:nvSpPr>
        <p:spPr>
          <a:xfrm>
            <a:off x="493856" y="1066800"/>
            <a:ext cx="5678344" cy="1354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📌 </a:t>
            </a:r>
            <a:r>
              <a:rPr lang="en-GB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Tujuan</a:t>
            </a:r>
            <a:r>
              <a:rPr lang="en-GB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endParaRPr lang="en-ID" sz="1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Membagi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dataset </a:t>
            </a:r>
            <a:r>
              <a:rPr lang="nl-NL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menjadi </a:t>
            </a:r>
            <a:r>
              <a:rPr lang="nl-NL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Training (80%) dan Testing (20%).</a:t>
            </a:r>
          </a:p>
          <a:p>
            <a:pPr lvl="1">
              <a:lnSpc>
                <a:spcPct val="150000"/>
              </a:lnSpc>
            </a:pP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Melakukan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standardisasi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pada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numerik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menjaga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konsistensi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skala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3E17F2C-EBC7-070F-D69A-3AA1D3E01F13}"/>
              </a:ext>
            </a:extLst>
          </p:cNvPr>
          <p:cNvSpPr txBox="1">
            <a:spLocks/>
          </p:cNvSpPr>
          <p:nvPr/>
        </p:nvSpPr>
        <p:spPr>
          <a:xfrm>
            <a:off x="493857" y="2427883"/>
            <a:ext cx="6402244" cy="1124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📊 Hasil Train-Test Split</a:t>
            </a:r>
            <a:endParaRPr lang="en-ID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✅ Rasio 80%-20% sudah sesuai</a:t>
            </a:r>
          </a:p>
          <a:p>
            <a:pPr lvl="1">
              <a:lnSpc>
                <a:spcPct val="150000"/>
              </a:lnSpc>
            </a:pPr>
            <a:r>
              <a:rPr lang="it-IT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✅ Tidak ada data yang hilang setelah splitting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8A7AA-D257-5503-C4D6-E574B8722870}"/>
              </a:ext>
            </a:extLst>
          </p:cNvPr>
          <p:cNvSpPr txBox="1"/>
          <p:nvPr/>
        </p:nvSpPr>
        <p:spPr>
          <a:xfrm>
            <a:off x="493856" y="3552825"/>
            <a:ext cx="5602144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📉 </a:t>
            </a:r>
            <a:r>
              <a:rPr lang="en-ID" sz="14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Standardisasi</a:t>
            </a: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Fitur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StandardScaler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diterapkan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fitur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numerik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temp, </a:t>
            </a:r>
            <a:r>
              <a:rPr lang="en-ID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atemp</a:t>
            </a: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hum, season, </a:t>
            </a:r>
            <a:r>
              <a:rPr lang="en-ID" sz="1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weathersit</a:t>
            </a:r>
            <a:r>
              <a:rPr lang="en-ID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hr. 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Dataset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dikembalikan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format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DataFrame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agar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siap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digunakan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98B8225-DE74-E5C4-2E85-15060EA84608}"/>
              </a:ext>
            </a:extLst>
          </p:cNvPr>
          <p:cNvSpPr txBox="1">
            <a:spLocks/>
          </p:cNvSpPr>
          <p:nvPr/>
        </p:nvSpPr>
        <p:spPr>
          <a:xfrm>
            <a:off x="493856" y="5064411"/>
            <a:ext cx="4989751" cy="14561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🔍 Kesimpulan &amp; Next Step:</a:t>
            </a:r>
          </a:p>
          <a:p>
            <a:pPr lvl="1">
              <a:lnSpc>
                <a:spcPct val="150000"/>
              </a:lnSpc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✅ Dataset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siap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digunakan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Model Training</a:t>
            </a:r>
          </a:p>
          <a:p>
            <a:pPr lvl="1">
              <a:lnSpc>
                <a:spcPct val="150000"/>
              </a:lnSpc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✅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Standardisasi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berhasil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diterapkan</a:t>
            </a:r>
            <a:endParaRPr lang="en-ID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✅ </a:t>
            </a: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Tidak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error </a:t>
            </a:r>
            <a:r>
              <a:rPr lang="en-ID" sz="12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atau</a:t>
            </a:r>
            <a:r>
              <a:rPr lang="en-ID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missing data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setelah</a:t>
            </a:r>
            <a:r>
              <a:rPr lang="en-ID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splitting</a:t>
            </a:r>
            <a:endParaRPr lang="en-ID" sz="12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25571D-2B8C-A11A-C4D9-36F13255B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381" y="1907315"/>
            <a:ext cx="3608426" cy="3291019"/>
          </a:xfrm>
          <a:prstGeom prst="rect">
            <a:avLst/>
          </a:prstGeom>
        </p:spPr>
      </p:pic>
      <p:sp>
        <p:nvSpPr>
          <p:cNvPr id="11" name="Rectangle 8">
            <a:extLst>
              <a:ext uri="{FF2B5EF4-FFF2-40B4-BE49-F238E27FC236}">
                <a16:creationId xmlns:a16="http://schemas.microsoft.com/office/drawing/2014/main" id="{79BC8373-3649-8914-0DD8-8D3508C62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4122" y="5236807"/>
            <a:ext cx="225895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“Hasil Train-Test Split”</a:t>
            </a:r>
            <a:endParaRPr kumimoji="0" lang="en-US" altLang="en-US" sz="16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352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1631</Words>
  <Application>Microsoft Office PowerPoint</Application>
  <PresentationFormat>Widescreen</PresentationFormat>
  <Paragraphs>251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Roboto</vt:lpstr>
      <vt:lpstr>Office Theme</vt:lpstr>
      <vt:lpstr>Bike Sharing Demand Prediction Optimizing bike-sharing availability using Machine Learning</vt:lpstr>
      <vt:lpstr>Business Problem: Why is this Important?</vt:lpstr>
      <vt:lpstr>Understanding the Dataset</vt:lpstr>
      <vt:lpstr>Data Cleaning Overview</vt:lpstr>
      <vt:lpstr>Data Distribution</vt:lpstr>
      <vt:lpstr>Outlier Detection</vt:lpstr>
      <vt:lpstr>Feature Engineering Overview</vt:lpstr>
      <vt:lpstr>Feature Selection Overview</vt:lpstr>
      <vt:lpstr>Train-Test Split Overview</vt:lpstr>
      <vt:lpstr>Machine Learning Model Selection</vt:lpstr>
      <vt:lpstr>Model Training &amp; Initial Evaluation</vt:lpstr>
      <vt:lpstr>Hyperparameter Tuning</vt:lpstr>
      <vt:lpstr>Final Model Evaluation</vt:lpstr>
      <vt:lpstr>Final Model Evaluation &amp; Metrics</vt:lpstr>
      <vt:lpstr>Key Takeaways</vt:lpstr>
      <vt:lpstr>Final Conclusion</vt:lpstr>
      <vt:lpstr>Business &amp; Model Development Recommendations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ILYA ARYAPUTRA</dc:creator>
  <cp:lastModifiedBy>ILYA ARYAPUTRA</cp:lastModifiedBy>
  <cp:revision>30</cp:revision>
  <dcterms:created xsi:type="dcterms:W3CDTF">2025-02-18T08:00:57Z</dcterms:created>
  <dcterms:modified xsi:type="dcterms:W3CDTF">2025-02-22T09:00:36Z</dcterms:modified>
</cp:coreProperties>
</file>