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2A_A672D56B.xml" ContentType="application/vnd.ms-powerpoint.comment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316" r:id="rId5"/>
    <p:sldId id="313" r:id="rId6"/>
    <p:sldId id="265" r:id="rId7"/>
    <p:sldId id="275" r:id="rId8"/>
    <p:sldId id="314" r:id="rId9"/>
    <p:sldId id="276" r:id="rId10"/>
    <p:sldId id="278" r:id="rId11"/>
    <p:sldId id="277" r:id="rId12"/>
    <p:sldId id="319" r:id="rId13"/>
    <p:sldId id="317" r:id="rId14"/>
    <p:sldId id="318" r:id="rId15"/>
    <p:sldId id="259" r:id="rId16"/>
    <p:sldId id="261" r:id="rId17"/>
    <p:sldId id="279" r:id="rId18"/>
    <p:sldId id="262" r:id="rId19"/>
    <p:sldId id="263" r:id="rId20"/>
    <p:sldId id="280" r:id="rId21"/>
    <p:sldId id="327" r:id="rId22"/>
    <p:sldId id="270" r:id="rId23"/>
    <p:sldId id="312" r:id="rId24"/>
    <p:sldId id="266" r:id="rId25"/>
    <p:sldId id="267" r:id="rId26"/>
    <p:sldId id="269" r:id="rId27"/>
    <p:sldId id="321" r:id="rId28"/>
    <p:sldId id="302" r:id="rId29"/>
    <p:sldId id="271" r:id="rId30"/>
    <p:sldId id="298" r:id="rId31"/>
    <p:sldId id="301" r:id="rId32"/>
    <p:sldId id="308" r:id="rId33"/>
    <p:sldId id="305" r:id="rId34"/>
    <p:sldId id="309" r:id="rId35"/>
    <p:sldId id="307" r:id="rId36"/>
    <p:sldId id="328" r:id="rId37"/>
    <p:sldId id="295" r:id="rId38"/>
    <p:sldId id="311" r:id="rId39"/>
    <p:sldId id="292" r:id="rId40"/>
    <p:sldId id="286" r:id="rId41"/>
    <p:sldId id="289" r:id="rId42"/>
    <p:sldId id="285" r:id="rId43"/>
    <p:sldId id="291" r:id="rId44"/>
    <p:sldId id="290" r:id="rId45"/>
    <p:sldId id="297" r:id="rId46"/>
    <p:sldId id="274" r:id="rId47"/>
    <p:sldId id="320" r:id="rId48"/>
    <p:sldId id="310" r:id="rId49"/>
    <p:sldId id="315" r:id="rId50"/>
    <p:sldId id="322" r:id="rId51"/>
    <p:sldId id="323" r:id="rId52"/>
    <p:sldId id="324" r:id="rId53"/>
    <p:sldId id="325" r:id="rId54"/>
    <p:sldId id="326" r:id="rId55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3550A2-436D-3A6F-5C86-50473462B612}" name="Clemens Schlegel" initials="CS" userId="7a1d57791089cd9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0A0"/>
    <a:srgbClr val="B90F22"/>
    <a:srgbClr val="FF0000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14977-4177-490F-8552-555CE4A5D326}" v="1572" dt="2022-01-19T18:25:20.667"/>
    <p1510:client id="{A6EF3BEF-7E02-4259-84C2-8DB0F4FD608A}" v="7304" dt="2022-01-19T18:43:46.075"/>
    <p1510:client id="{B3A3988C-640E-4DC2-92E4-4967F6297697}" v="223" dt="2022-01-20T08:48:35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04"/>
  </p:normalViewPr>
  <p:slideViewPr>
    <p:cSldViewPr snapToGrid="0">
      <p:cViewPr varScale="1">
        <p:scale>
          <a:sx n="134" d="100"/>
          <a:sy n="134" d="100"/>
        </p:scale>
        <p:origin x="132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s Schlegel" userId="7a1d57791089cd9e" providerId="LiveId" clId="{B3A3988C-640E-4DC2-92E4-4967F6297697}"/>
    <pc:docChg chg="custSel addSld modSld">
      <pc:chgData name="Clemens Schlegel" userId="7a1d57791089cd9e" providerId="LiveId" clId="{B3A3988C-640E-4DC2-92E4-4967F6297697}" dt="2022-01-20T08:53:29.146" v="462" actId="114"/>
      <pc:docMkLst>
        <pc:docMk/>
      </pc:docMkLst>
      <pc:sldChg chg="modSp mod">
        <pc:chgData name="Clemens Schlegel" userId="7a1d57791089cd9e" providerId="LiveId" clId="{B3A3988C-640E-4DC2-92E4-4967F6297697}" dt="2022-01-20T08:41:11.417" v="177" actId="20577"/>
        <pc:sldMkLst>
          <pc:docMk/>
          <pc:sldMk cId="4236144381" sldId="258"/>
        </pc:sldMkLst>
        <pc:spChg chg="mod">
          <ac:chgData name="Clemens Schlegel" userId="7a1d57791089cd9e" providerId="LiveId" clId="{B3A3988C-640E-4DC2-92E4-4967F6297697}" dt="2022-01-20T08:41:11.417" v="177" actId="20577"/>
          <ac:spMkLst>
            <pc:docMk/>
            <pc:sldMk cId="4236144381" sldId="258"/>
            <ac:spMk id="3" creationId="{25934F84-BEE0-4601-BC7A-59F34557CF84}"/>
          </ac:spMkLst>
        </pc:spChg>
      </pc:sldChg>
      <pc:sldChg chg="modSp mod">
        <pc:chgData name="Clemens Schlegel" userId="7a1d57791089cd9e" providerId="LiveId" clId="{B3A3988C-640E-4DC2-92E4-4967F6297697}" dt="2022-01-20T08:44:58.159" v="212" actId="20577"/>
        <pc:sldMkLst>
          <pc:docMk/>
          <pc:sldMk cId="1577387136" sldId="270"/>
        </pc:sldMkLst>
        <pc:spChg chg="mod">
          <ac:chgData name="Clemens Schlegel" userId="7a1d57791089cd9e" providerId="LiveId" clId="{B3A3988C-640E-4DC2-92E4-4967F6297697}" dt="2022-01-20T08:44:58.159" v="212" actId="20577"/>
          <ac:spMkLst>
            <pc:docMk/>
            <pc:sldMk cId="1577387136" sldId="270"/>
            <ac:spMk id="3" creationId="{E923693F-BBDE-468A-A282-583756AB5FCC}"/>
          </ac:spMkLst>
        </pc:spChg>
      </pc:sldChg>
      <pc:sldChg chg="modSp">
        <pc:chgData name="Clemens Schlegel" userId="7a1d57791089cd9e" providerId="LiveId" clId="{B3A3988C-640E-4DC2-92E4-4967F6297697}" dt="2022-01-20T08:46:54.013" v="215"/>
        <pc:sldMkLst>
          <pc:docMk/>
          <pc:sldMk cId="2630009215" sldId="271"/>
        </pc:sldMkLst>
        <pc:graphicFrameChg chg="mod">
          <ac:chgData name="Clemens Schlegel" userId="7a1d57791089cd9e" providerId="LiveId" clId="{B3A3988C-640E-4DC2-92E4-4967F6297697}" dt="2022-01-20T08:46:54.013" v="215"/>
          <ac:graphicFrameMkLst>
            <pc:docMk/>
            <pc:sldMk cId="2630009215" sldId="271"/>
            <ac:graphicFrameMk id="5" creationId="{8140816D-788B-44CD-AF77-3698777788D2}"/>
          </ac:graphicFrameMkLst>
        </pc:graphicFrameChg>
      </pc:sldChg>
      <pc:sldChg chg="modSp">
        <pc:chgData name="Clemens Schlegel" userId="7a1d57791089cd9e" providerId="LiveId" clId="{B3A3988C-640E-4DC2-92E4-4967F6297697}" dt="2022-01-20T08:48:35.815" v="222"/>
        <pc:sldMkLst>
          <pc:docMk/>
          <pc:sldMk cId="2578354273" sldId="285"/>
        </pc:sldMkLst>
        <pc:graphicFrameChg chg="mod">
          <ac:chgData name="Clemens Schlegel" userId="7a1d57791089cd9e" providerId="LiveId" clId="{B3A3988C-640E-4DC2-92E4-4967F6297697}" dt="2022-01-20T08:48:35.815" v="222"/>
          <ac:graphicFrameMkLst>
            <pc:docMk/>
            <pc:sldMk cId="2578354273" sldId="285"/>
            <ac:graphicFrameMk id="5" creationId="{DD05C675-912F-45BF-9E12-E61FFCA4B3BF}"/>
          </ac:graphicFrameMkLst>
        </pc:graphicFrameChg>
      </pc:sldChg>
      <pc:sldChg chg="modSp">
        <pc:chgData name="Clemens Schlegel" userId="7a1d57791089cd9e" providerId="LiveId" clId="{B3A3988C-640E-4DC2-92E4-4967F6297697}" dt="2022-01-20T08:48:04.162" v="220"/>
        <pc:sldMkLst>
          <pc:docMk/>
          <pc:sldMk cId="3247388691" sldId="286"/>
        </pc:sldMkLst>
        <pc:graphicFrameChg chg="mod">
          <ac:chgData name="Clemens Schlegel" userId="7a1d57791089cd9e" providerId="LiveId" clId="{B3A3988C-640E-4DC2-92E4-4967F6297697}" dt="2022-01-20T08:48:04.162" v="220"/>
          <ac:graphicFrameMkLst>
            <pc:docMk/>
            <pc:sldMk cId="3247388691" sldId="286"/>
            <ac:graphicFrameMk id="5" creationId="{DD05C675-912F-45BF-9E12-E61FFCA4B3BF}"/>
          </ac:graphicFrameMkLst>
        </pc:graphicFrameChg>
      </pc:sldChg>
      <pc:sldChg chg="modSp">
        <pc:chgData name="Clemens Schlegel" userId="7a1d57791089cd9e" providerId="LiveId" clId="{B3A3988C-640E-4DC2-92E4-4967F6297697}" dt="2022-01-20T08:47:10.870" v="216"/>
        <pc:sldMkLst>
          <pc:docMk/>
          <pc:sldMk cId="1784621992" sldId="308"/>
        </pc:sldMkLst>
        <pc:graphicFrameChg chg="mod">
          <ac:chgData name="Clemens Schlegel" userId="7a1d57791089cd9e" providerId="LiveId" clId="{B3A3988C-640E-4DC2-92E4-4967F6297697}" dt="2022-01-20T08:47:10.870" v="216"/>
          <ac:graphicFrameMkLst>
            <pc:docMk/>
            <pc:sldMk cId="1784621992" sldId="308"/>
            <ac:graphicFrameMk id="8" creationId="{DF656F70-2DD1-4D36-BE6F-CA8E5127C001}"/>
          </ac:graphicFrameMkLst>
        </pc:graphicFrameChg>
      </pc:sldChg>
      <pc:sldChg chg="delSp modSp add mod">
        <pc:chgData name="Clemens Schlegel" userId="7a1d57791089cd9e" providerId="LiveId" clId="{B3A3988C-640E-4DC2-92E4-4967F6297697}" dt="2022-01-20T08:39:17.467" v="19" actId="478"/>
        <pc:sldMkLst>
          <pc:docMk/>
          <pc:sldMk cId="3002398204" sldId="327"/>
        </pc:sldMkLst>
        <pc:spChg chg="mod">
          <ac:chgData name="Clemens Schlegel" userId="7a1d57791089cd9e" providerId="LiveId" clId="{B3A3988C-640E-4DC2-92E4-4967F6297697}" dt="2022-01-20T08:39:15.359" v="18" actId="20577"/>
          <ac:spMkLst>
            <pc:docMk/>
            <pc:sldMk cId="3002398204" sldId="327"/>
            <ac:spMk id="2" creationId="{18C03CDB-DB2C-4991-BC1D-C68797C13672}"/>
          </ac:spMkLst>
        </pc:spChg>
        <pc:spChg chg="del">
          <ac:chgData name="Clemens Schlegel" userId="7a1d57791089cd9e" providerId="LiveId" clId="{B3A3988C-640E-4DC2-92E4-4967F6297697}" dt="2022-01-20T08:39:17.467" v="19" actId="478"/>
          <ac:spMkLst>
            <pc:docMk/>
            <pc:sldMk cId="3002398204" sldId="327"/>
            <ac:spMk id="3" creationId="{1698959F-3ADE-42EF-BF04-141C3D0440A0}"/>
          </ac:spMkLst>
        </pc:spChg>
      </pc:sldChg>
      <pc:sldChg chg="modSp new mod">
        <pc:chgData name="Clemens Schlegel" userId="7a1d57791089cd9e" providerId="LiveId" clId="{B3A3988C-640E-4DC2-92E4-4967F6297697}" dt="2022-01-20T08:53:29.146" v="462" actId="114"/>
        <pc:sldMkLst>
          <pc:docMk/>
          <pc:sldMk cId="2201302437" sldId="328"/>
        </pc:sldMkLst>
        <pc:spChg chg="mod">
          <ac:chgData name="Clemens Schlegel" userId="7a1d57791089cd9e" providerId="LiveId" clId="{B3A3988C-640E-4DC2-92E4-4967F6297697}" dt="2022-01-20T08:53:11.643" v="460" actId="5793"/>
          <ac:spMkLst>
            <pc:docMk/>
            <pc:sldMk cId="2201302437" sldId="328"/>
            <ac:spMk id="2" creationId="{48B60F7B-6EA5-48E8-88C4-FD5D48D7D8A3}"/>
          </ac:spMkLst>
        </pc:spChg>
        <pc:spChg chg="mod">
          <ac:chgData name="Clemens Schlegel" userId="7a1d57791089cd9e" providerId="LiveId" clId="{B3A3988C-640E-4DC2-92E4-4967F6297697}" dt="2022-01-20T08:53:29.146" v="462" actId="114"/>
          <ac:spMkLst>
            <pc:docMk/>
            <pc:sldMk cId="2201302437" sldId="328"/>
            <ac:spMk id="3" creationId="{4FCCA0A8-E330-4A75-A9DC-7AC23DAB972F}"/>
          </ac:spMkLst>
        </pc:spChg>
      </pc:sldChg>
    </pc:docChg>
  </pc:docChgLst>
</pc:chgInfo>
</file>

<file path=ppt/comments/modernComment_12A_A672D5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F2E4597-3E32-49B0-9C81-B7AECCBE8D67}" authorId="{C23550A2-436D-3A6F-5C86-50473462B612}" created="2022-01-19T13:27:31.088">
    <pc:sldMkLst xmlns:pc="http://schemas.microsoft.com/office/powerpoint/2013/main/command">
      <pc:docMk/>
      <pc:sldMk cId="2792543595" sldId="298"/>
    </pc:sldMkLst>
    <p188:txBody>
      <a:bodyPr/>
      <a:lstStyle/>
      <a:p>
        <a:r>
          <a:rPr lang="de-DE"/>
          <a:t>Titel der Matrizen auf deutsch machen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F52CA6D-F34F-4BCE-AC2C-27AD29D41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1C23756-E966-4DDF-9706-E3F82D489E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A99F611C-575C-4834-9C2A-51245EF7EACB}" type="datetime4">
              <a:rPr lang="de-DE"/>
              <a:pPr>
                <a:defRPr/>
              </a:pPr>
              <a:t>20. Januar 2022</a:t>
            </a:fld>
            <a:endParaRPr lang="de-DE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0A8F69D-799E-4809-A3CB-A83076B2CF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1932BEB-430A-42A6-8F70-9A312E292F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FD9BFB44-02B7-4F5A-9510-D6A7EC1ADE92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5126" name="Picture 6" descr="tud_logo">
            <a:extLst>
              <a:ext uri="{FF2B5EF4-FFF2-40B4-BE49-F238E27FC236}">
                <a16:creationId xmlns:a16="http://schemas.microsoft.com/office/drawing/2014/main" id="{590072C5-8688-49DE-A490-18B1E548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>
            <a:extLst>
              <a:ext uri="{FF2B5EF4-FFF2-40B4-BE49-F238E27FC236}">
                <a16:creationId xmlns:a16="http://schemas.microsoft.com/office/drawing/2014/main" id="{9318DC75-C84B-4C0F-B4D9-05403E87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37880C4-2BBD-4E30-B382-A047EC7AC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599EBF7-9DEC-4FEF-B15E-9E64BA718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41EA1A19-A695-42C7-B18B-A764FACF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tud_logo">
            <a:extLst>
              <a:ext uri="{FF2B5EF4-FFF2-40B4-BE49-F238E27FC236}">
                <a16:creationId xmlns:a16="http://schemas.microsoft.com/office/drawing/2014/main" id="{234DAB62-2175-4858-AD67-FD349A96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16EFB971-CED3-415E-A4EE-9417C55F28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457AE8EF-E871-46D0-AD98-1F6D460EB5F2}" type="datetime4">
              <a:rPr lang="de-DE"/>
              <a:pPr>
                <a:defRPr/>
              </a:pPr>
              <a:t>20. Januar 2022</a:t>
            </a:fld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551BEFF-595F-4814-9A9F-89A6D460C8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D595CD-BAFD-49BF-861C-6D329C9BF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D9B6B0-3B95-4D8E-9A94-64E186FA48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5CA2C80-7CB2-4CFA-B183-9B23BFCE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E526A819-9FA5-480B-AA80-B0EE2CE4290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68585946-9504-4C79-A243-8C17C245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endParaRPr lang="de-DE" altLang="de-DE" sz="1000" b="1">
              <a:latin typeface="Stafford" pitchFamily="2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FECE2218-2F32-4E01-B171-7D5DFCCA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FA59C84D-5D3E-4007-97FD-908FEC98F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74D129A1-E2D2-4949-B6C9-C1467FED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BE7D3108-39A9-4436-AA29-50256118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9" name="Line 14">
            <a:extLst>
              <a:ext uri="{FF2B5EF4-FFF2-40B4-BE49-F238E27FC236}">
                <a16:creationId xmlns:a16="http://schemas.microsoft.com/office/drawing/2014/main" id="{479DDD7D-9D8A-4C13-9DEE-A5501FE9E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20. Januar 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014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20. Januar 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0454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20. Januar 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2764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20. Januar 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725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C98F4B-0F8B-4A71-988D-C71390328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4163"/>
            <a:ext cx="8786812" cy="1566862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C98749-4023-42AD-AE3A-55643258CE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55575"/>
            <a:ext cx="8786812" cy="109538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11AA16B0-9512-4673-88DC-53A41D5D20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851025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A0ED927A-FA80-4894-87F9-6E781C5FD0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490DDCD5-9538-4201-817E-E5A1A39DA8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85750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1" name="Picture 9" descr="tud_logo">
            <a:extLst>
              <a:ext uri="{FF2B5EF4-FFF2-40B4-BE49-F238E27FC236}">
                <a16:creationId xmlns:a16="http://schemas.microsoft.com/office/drawing/2014/main" id="{41F4CD59-5D99-41B4-B850-54F06089F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095623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5BC5A5E-94DD-4340-9565-27DFEB5D3B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"/>
          <a:stretch/>
        </p:blipFill>
        <p:spPr>
          <a:xfrm>
            <a:off x="8415075" y="4779169"/>
            <a:ext cx="551125" cy="364329"/>
          </a:xfrm>
          <a:prstGeom prst="rect">
            <a:avLst/>
          </a:prstGeom>
        </p:spPr>
      </p:pic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2EB255C2-7C67-4112-A7F4-667DB0CACB5C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7273925" cy="173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F508D7-ACD9-4985-BAF6-B39BC9A4CAF2}" type="datetime1">
              <a:rPr lang="de-DE" altLang="de-DE" sz="900">
                <a:cs typeface="Tahoma" panose="020B0604030504040204" pitchFamily="34" charset="0"/>
              </a:rPr>
              <a:pPr eaLnBrk="1" hangingPunct="1"/>
              <a:t>20.01.2022</a:t>
            </a:fld>
            <a:r>
              <a:rPr lang="de-DE" altLang="de-DE" sz="900">
                <a:cs typeface="Tahoma" panose="020B0604030504040204" pitchFamily="34" charset="0"/>
              </a:rPr>
              <a:t>  | Tutorium MACH 4.0 - Data Analytics: Dokumentation Gruppe 5 | </a:t>
            </a:r>
            <a:fld id="{44F2A568-A80E-46CC-9726-A89A59CECE16}" type="slidenum">
              <a:rPr lang="de-DE" altLang="de-DE" sz="900" smtClean="0">
                <a:cs typeface="Tahoma" panose="020B0604030504040204" pitchFamily="34" charset="0"/>
              </a:rPr>
              <a:pPr eaLnBrk="1" hangingPunct="1"/>
              <a:t>‹Nr.›</a:t>
            </a:fld>
            <a:endParaRPr lang="de-DE" altLang="de-DE" sz="900">
              <a:cs typeface="Tahoma" panose="020B0604030504040204" pitchFamily="34" charset="0"/>
            </a:endParaRPr>
          </a:p>
          <a:p>
            <a:pPr eaLnBrk="1" hangingPunct="1"/>
            <a:endParaRPr lang="de-DE" altLang="de-DE" sz="100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180490" y="1185474"/>
            <a:ext cx="8783998" cy="335995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44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3" y="3305177"/>
            <a:ext cx="8784975" cy="102155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3" y="2180035"/>
            <a:ext cx="8784975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88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3413536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63618" y="1194198"/>
            <a:ext cx="4300870" cy="3413536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56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860710" cy="3486072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131840" y="1194197"/>
            <a:ext cx="2860710" cy="3486072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194197"/>
            <a:ext cx="2880320" cy="3486072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535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246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1184707"/>
            <a:ext cx="5544616" cy="34305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0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85555"/>
            <a:ext cx="5486400" cy="23330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49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B2DEF7C5-B626-40CA-B486-B13B7487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5150"/>
            <a:ext cx="87137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E5FFDE-73FA-426A-BD9A-6BF3A48A7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385763"/>
            <a:ext cx="7131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3CAAF0B-E9E2-4AE6-BCFB-F078FFB38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03325"/>
            <a:ext cx="87868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C39D8E94-3E00-4FF9-8B43-C582B880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6688"/>
            <a:ext cx="8786812" cy="107950"/>
          </a:xfrm>
          <a:prstGeom prst="rect">
            <a:avLst/>
          </a:prstGeom>
          <a:solidFill>
            <a:srgbClr val="B90F2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3B5E8B18-6027-4A8B-8190-561D2981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106488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D0BC9D0E-53EB-4E84-B28B-66E90A537ABF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7273925" cy="173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F508D7-ACD9-4985-BAF6-B39BC9A4CAF2}" type="datetime1">
              <a:rPr lang="de-DE" altLang="de-DE" sz="900">
                <a:cs typeface="Tahoma" panose="020B0604030504040204" pitchFamily="34" charset="0"/>
              </a:rPr>
              <a:pPr eaLnBrk="1" hangingPunct="1"/>
              <a:t>20.01.2022</a:t>
            </a:fld>
            <a:r>
              <a:rPr lang="de-DE" altLang="de-DE" sz="900">
                <a:cs typeface="Tahoma" panose="020B0604030504040204" pitchFamily="34" charset="0"/>
              </a:rPr>
              <a:t>  | Tutorium MACH 4.0 - Data Analytics: Dokumentation Gruppe 5 | </a:t>
            </a:r>
            <a:fld id="{44F2A568-A80E-46CC-9726-A89A59CECE16}" type="slidenum">
              <a:rPr lang="de-DE" altLang="de-DE" sz="900" smtClean="0">
                <a:cs typeface="Tahoma" panose="020B0604030504040204" pitchFamily="34" charset="0"/>
              </a:rPr>
              <a:pPr eaLnBrk="1" hangingPunct="1"/>
              <a:t>‹Nr.›</a:t>
            </a:fld>
            <a:endParaRPr lang="de-DE" altLang="de-DE" sz="900">
              <a:cs typeface="Tahoma" panose="020B0604030504040204" pitchFamily="34" charset="0"/>
            </a:endParaRPr>
          </a:p>
          <a:p>
            <a:pPr eaLnBrk="1" hangingPunct="1"/>
            <a:endParaRPr lang="de-DE" altLang="de-DE" sz="1000">
              <a:cs typeface="Tahoma" panose="020B0604030504040204" pitchFamily="34" charset="0"/>
            </a:endParaRPr>
          </a:p>
        </p:txBody>
      </p:sp>
      <p:sp>
        <p:nvSpPr>
          <p:cNvPr id="2" name="Line 14">
            <a:extLst>
              <a:ext uri="{FF2B5EF4-FFF2-40B4-BE49-F238E27FC236}">
                <a16:creationId xmlns:a16="http://schemas.microsoft.com/office/drawing/2014/main" id="{0C417082-CF6F-4F56-B626-BCDDC5D900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96863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Line 15">
            <a:extLst>
              <a:ext uri="{FF2B5EF4-FFF2-40B4-BE49-F238E27FC236}">
                <a16:creationId xmlns:a16="http://schemas.microsoft.com/office/drawing/2014/main" id="{8C8CCC45-74D4-48F2-B96B-E4968458CF2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5" name="Picture 9" descr="tud_logo">
            <a:extLst>
              <a:ext uri="{FF2B5EF4-FFF2-40B4-BE49-F238E27FC236}">
                <a16:creationId xmlns:a16="http://schemas.microsoft.com/office/drawing/2014/main" id="{CFC8C3AF-3B94-45CD-8F19-71DA524AB5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04A5F46-436A-49F5-B5A0-1D0F7436D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"/>
          <a:stretch/>
        </p:blipFill>
        <p:spPr>
          <a:xfrm>
            <a:off x="8415075" y="4779169"/>
            <a:ext cx="551125" cy="3643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lnSpc>
          <a:spcPct val="100000"/>
        </a:lnSpc>
        <a:spcBef>
          <a:spcPts val="200"/>
        </a:spcBef>
        <a:spcAft>
          <a:spcPts val="225"/>
        </a:spcAft>
        <a:buFont typeface="Wingdings" panose="05000000000000000000" pitchFamily="2" charset="2"/>
        <a:defRPr sz="1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0" fontAlgn="base" hangingPunct="0">
        <a:lnSpc>
          <a:spcPct val="10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8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0" fontAlgn="base" hangingPunct="0">
        <a:lnSpc>
          <a:spcPct val="10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0" fontAlgn="base" hangingPunct="0">
        <a:lnSpc>
          <a:spcPct val="10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0" fontAlgn="base" hangingPunct="0">
        <a:lnSpc>
          <a:spcPct val="10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preprocessing.StandardScal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learn.org/stable/modules/generated/sklearn.neighbors.KNeighborsRegressor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learn.org/stable/modules/generated/sklearn.tree.DecisionTreeRegressor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learn.org/stable/modules/generated/sklearn.ensemble.RandomForestRegressor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2A_A672D56B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permutation_importance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Untertitel 1">
            <a:extLst>
              <a:ext uri="{FF2B5EF4-FFF2-40B4-BE49-F238E27FC236}">
                <a16:creationId xmlns:a16="http://schemas.microsoft.com/office/drawing/2014/main" id="{7449D328-81C7-43AA-85A5-127731560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825" y="1087438"/>
            <a:ext cx="6842125" cy="708025"/>
          </a:xfrm>
        </p:spPr>
        <p:txBody>
          <a:bodyPr/>
          <a:lstStyle/>
          <a:p>
            <a:pPr eaLnBrk="1" hangingPunct="1"/>
            <a:r>
              <a:rPr lang="de-DE" altLang="de-DE"/>
              <a:t>Dokumentation</a:t>
            </a:r>
          </a:p>
          <a:p>
            <a:pPr eaLnBrk="1" hangingPunct="1"/>
            <a:r>
              <a:rPr lang="de-DE" altLang="de-DE" sz="1200" err="1"/>
              <a:t>Ilyass</a:t>
            </a:r>
            <a:r>
              <a:rPr lang="de-DE" altLang="de-DE" sz="1200"/>
              <a:t> </a:t>
            </a:r>
            <a:r>
              <a:rPr lang="de-DE" altLang="de-DE" sz="1200" err="1"/>
              <a:t>Afkir</a:t>
            </a:r>
            <a:r>
              <a:rPr lang="de-DE" altLang="de-DE" sz="1200"/>
              <a:t>, Sara </a:t>
            </a:r>
            <a:r>
              <a:rPr lang="de-DE" altLang="de-DE" sz="1200" err="1"/>
              <a:t>Ourza</a:t>
            </a:r>
            <a:r>
              <a:rPr lang="de-DE" altLang="de-DE" sz="1200"/>
              <a:t>, Clemens Schlegel</a:t>
            </a:r>
          </a:p>
        </p:txBody>
      </p:sp>
      <p:sp>
        <p:nvSpPr>
          <p:cNvPr id="3075" name="Titel 2">
            <a:extLst>
              <a:ext uri="{FF2B5EF4-FFF2-40B4-BE49-F238E27FC236}">
                <a16:creationId xmlns:a16="http://schemas.microsoft.com/office/drawing/2014/main" id="{FEED4CEC-8ED3-450F-B059-95ECB841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366713"/>
            <a:ext cx="6821487" cy="628650"/>
          </a:xfrm>
        </p:spPr>
        <p:txBody>
          <a:bodyPr/>
          <a:lstStyle/>
          <a:p>
            <a:pPr eaLnBrk="1" hangingPunct="1"/>
            <a:r>
              <a:rPr lang="de-DE" altLang="de-DE"/>
              <a:t>Data Challenge – Gruppe 5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3BAE0-8333-4EE8-8BEF-332AFFB6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 wrap="square" anchor="ctr">
            <a:normAutofit/>
          </a:bodyPr>
          <a:lstStyle/>
          <a:p>
            <a:r>
              <a:rPr lang="de-DE"/>
              <a:t>Datenvorverarbeitung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03BD1-E387-4F9F-9C60-4BC0B9203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120" y="1194198"/>
            <a:ext cx="5470999" cy="3413536"/>
          </a:xfrm>
        </p:spPr>
        <p:txBody>
          <a:bodyPr wrap="square" anchor="t"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de-DE"/>
              <a:t>Maschinendaten werden für jedes geometrische Feature einzeln nach Pockets gruppiert und statistische Kennwerte berechnet</a:t>
            </a:r>
          </a:p>
          <a:p>
            <a:pPr marL="701675" lvl="2" indent="-342900"/>
            <a:r>
              <a:rPr lang="de-DE"/>
              <a:t>Mittelwert, Standardabweichung, Maximum, Minimum</a:t>
            </a:r>
          </a:p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5554BC-40C3-49D6-914A-A2425CE4D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34"/>
          <a:stretch/>
        </p:blipFill>
        <p:spPr>
          <a:xfrm>
            <a:off x="5722519" y="1995686"/>
            <a:ext cx="3240360" cy="1669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249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7B325-2689-47A8-8387-C533AE0E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Datenvorverarbeitung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BABF6-4CBF-49FD-8523-4EA21B9C4D0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de-DE"/>
              <a:t>CMM-Daten und Maschinendaten werden zusammengeführt</a:t>
            </a:r>
          </a:p>
          <a:p>
            <a:pPr marL="701675" lvl="2" indent="-342900"/>
            <a:r>
              <a:rPr lang="de-DE"/>
              <a:t>Zuordnung eines Messwertes pro Zeile bzw. Pocket</a:t>
            </a:r>
          </a:p>
          <a:p>
            <a:pPr marL="342900" lvl="1" indent="-342900">
              <a:buFont typeface="+mj-lt"/>
              <a:buAutoNum type="arabicPeriod" startAt="7"/>
            </a:pPr>
            <a:r>
              <a:rPr lang="de-DE"/>
              <a:t>Korrelationsanalyse und exemplarische Klassifizierung der Abweichung in </a:t>
            </a:r>
            <a:r>
              <a:rPr lang="de-DE" err="1"/>
              <a:t>i.O</a:t>
            </a:r>
            <a:r>
              <a:rPr lang="de-DE"/>
              <a:t>. und n.i.O.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632218-0E93-4112-8623-65FAB9BA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0" y="2640933"/>
            <a:ext cx="6999160" cy="99613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13A1203-29FD-4CE9-B539-FE3C2E2A3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9" y="3741666"/>
            <a:ext cx="7987742" cy="9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6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08230-3038-4AA5-AD2F-E4588905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Datenvorbereitung 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2905E-F6D0-405D-9CA2-D722CCF58A7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Vor dem Import der Daten in das jeweilige Modell, werden die Maschinensignale standardisiert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Mittelwert = 0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Standardabweichung = 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/>
              <a:t>Die unterschiedlichen Signale haben verschiedene Wertebereiche. Um einen gleichmäßigen Einfluss aller Signale zu gewährleisten und ein Bias des Modells zu verhindern, werden die Daten entsprechend einer Normalverteilung vorbereitet.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i="1" err="1"/>
              <a:t>StandardScaler</a:t>
            </a:r>
            <a:r>
              <a:rPr lang="de-DE"/>
              <a:t> von </a:t>
            </a:r>
            <a:r>
              <a:rPr lang="de-DE" i="1" err="1"/>
              <a:t>scikit</a:t>
            </a:r>
            <a:r>
              <a:rPr lang="de-DE" i="1"/>
              <a:t> </a:t>
            </a:r>
            <a:r>
              <a:rPr lang="de-DE" i="1" err="1"/>
              <a:t>learn</a:t>
            </a:r>
            <a:r>
              <a:rPr lang="de-DE"/>
              <a:t> verwendet</a:t>
            </a:r>
          </a:p>
          <a:p>
            <a:pPr marL="0" lvl="1" indent="0">
              <a:buNone/>
            </a:pPr>
            <a:endParaRPr lang="de-DE" sz="1200">
              <a:hlinkClick r:id="rId2"/>
            </a:endParaRPr>
          </a:p>
          <a:p>
            <a:pPr marL="0" lvl="1" indent="0">
              <a:buNone/>
            </a:pPr>
            <a:r>
              <a:rPr lang="de-DE" sz="1200">
                <a:hlinkClick r:id="rId2"/>
              </a:rPr>
              <a:t>https://scikit-learn.org/stable/modules/generated/sklearn.preprocessing.StandardScaler.html</a:t>
            </a:r>
            <a:endParaRPr lang="de-DE" sz="1200"/>
          </a:p>
          <a:p>
            <a:pPr marL="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45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Explorative Datenanalyse</a:t>
            </a:r>
          </a:p>
        </p:txBody>
      </p:sp>
    </p:spTree>
    <p:extLst>
      <p:ext uri="{BB962C8B-B14F-4D97-AF65-F5344CB8AC3E}">
        <p14:creationId xmlns:p14="http://schemas.microsoft.com/office/powerpoint/2010/main" val="395309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9EEA6-A8FC-4B96-8F6C-C0356BA4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2354FD-2622-485B-B603-4BE00F24D7D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45 Maschinensignale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8 Werkstücke mit jeweils 49 Pockets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8 geometrische Feature (LIN, CIR)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Messeigenschaften: 4 für CIR und 6 für LIN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Wichtigste Features aus CMM: ABW und Toleranzwerte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245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D846A-EAEA-49C6-853A-C5138BFC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Explorative Datenanalyse – Korrelation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7EF02B-8884-465C-BF6A-C4505CF500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Untersuchung und Vergleich der aufgenommenen Maschinensignale</a:t>
            </a:r>
          </a:p>
          <a:p>
            <a:pPr marL="522288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Korrelationsanalyse zur Auswahl von relevanten Maschinensignalen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Analyse für jedes geometrische Feature getrennt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Hohe Korrelation z.B. zwischen Motorenströmen und Drehmoment oder zwischen Regelabweichung und vorgegebener Achsgeschwindigkeit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Einige Signale sind konstant </a:t>
            </a:r>
            <a:r>
              <a:rPr lang="de-DE" sz="1800" dirty="0">
                <a:sym typeface="Wingdings" panose="05000000000000000000" pitchFamily="2" charset="2"/>
              </a:rPr>
              <a:t>und werden daher nicht berücksichtigt</a:t>
            </a:r>
            <a:endParaRPr lang="de-DE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A0CC72A-F816-4769-B4B2-680FEB83ECC6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52" y="1193800"/>
            <a:ext cx="3756184" cy="3414713"/>
          </a:xfrm>
        </p:spPr>
      </p:pic>
    </p:spTree>
    <p:extLst>
      <p:ext uri="{BB962C8B-B14F-4D97-AF65-F5344CB8AC3E}">
        <p14:creationId xmlns:p14="http://schemas.microsoft.com/office/powerpoint/2010/main" val="136397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8B04E4A-B08E-42EA-B915-BE5C1432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/>
          <a:lstStyle/>
          <a:p>
            <a:r>
              <a:rPr lang="de-DE"/>
              <a:t>Explorative Datenanalyse – Korrelation (2/2)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035C58-F466-4EB3-858B-A28A86460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341353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Je nach geometrischem Feature korrelieren unterschiedliche Signale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Weniger korrelierende Signale bei geraden Kanten </a:t>
            </a:r>
            <a:r>
              <a:rPr lang="de-DE" sz="1800" i="1"/>
              <a:t>LIN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2B26715-BAF5-4137-BB0E-F6CA0372C45A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84" y="1194198"/>
            <a:ext cx="3751138" cy="3413536"/>
          </a:xfrm>
          <a:noFill/>
        </p:spPr>
      </p:pic>
    </p:spTree>
    <p:extLst>
      <p:ext uri="{BB962C8B-B14F-4D97-AF65-F5344CB8AC3E}">
        <p14:creationId xmlns:p14="http://schemas.microsoft.com/office/powerpoint/2010/main" val="303425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73B0F-D73D-4C55-AC1D-E77A6DB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Explorative Datenanalyse – </a:t>
            </a:r>
            <a:r>
              <a:rPr lang="de-DE" err="1"/>
              <a:t>Pairplots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D1B59-B54D-43CB-8641-1B8297289A4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/>
              <a:t>Abweichung zum Nennmaß über angegebene Toleranzen in Klassifikation umgewandelt</a:t>
            </a:r>
          </a:p>
          <a:p>
            <a:pPr marL="522288" lvl="1" indent="-342900">
              <a:buFont typeface="Arial" panose="020B0604020202020204" pitchFamily="34" charset="0"/>
              <a:buChar char="•"/>
            </a:pPr>
            <a:r>
              <a:rPr lang="de-DE" sz="1800"/>
              <a:t>Klassifizierung für jede Pocket un</a:t>
            </a:r>
            <a:r>
              <a:rPr lang="de-DE"/>
              <a:t>d jedes geometrische Feature</a:t>
            </a:r>
            <a:endParaRPr lang="de-DE" sz="1800"/>
          </a:p>
          <a:p>
            <a:pPr marL="522288" lvl="1" indent="-342900">
              <a:buFont typeface="Wingdings" panose="05000000000000000000" pitchFamily="2" charset="2"/>
              <a:buChar char="Ø"/>
            </a:pPr>
            <a:r>
              <a:rPr lang="de-DE" sz="1800"/>
              <a:t>Wenn ein Messwert innerhalb der Pocket n.i.O., dann ist die gesamte Pocket n.i.O.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Für jedes Maschinensignal wird ein </a:t>
            </a:r>
            <a:r>
              <a:rPr lang="de-DE" err="1"/>
              <a:t>Pairplot</a:t>
            </a:r>
            <a:r>
              <a:rPr lang="de-DE"/>
              <a:t> pro geometrischem Feature jeder Pocket erstellt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Vier Spalten pro Signal: Mittelwert, Standardabweichung, Maximum, Minimum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/>
              <a:t>Je besser die Trennung der Punktewolken für die Klassifikation n.i.O. und i.O., desto einfacher ist das Vorhersagen der Abweichung mittels ML Methoden</a:t>
            </a:r>
          </a:p>
        </p:txBody>
      </p:sp>
    </p:spTree>
    <p:extLst>
      <p:ext uri="{BB962C8B-B14F-4D97-AF65-F5344CB8AC3E}">
        <p14:creationId xmlns:p14="http://schemas.microsoft.com/office/powerpoint/2010/main" val="245424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9C48134-5711-43D5-B3D4-165846139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978" y="1346209"/>
            <a:ext cx="3729282" cy="3384324"/>
          </a:xfrm>
          <a:noFill/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045184-84F7-40FD-A784-0ACF14CF4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4176464" cy="343058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Teilweise gute Trennung zwischen n.i.O. und i.O. Messwerten für die runden Kanten </a:t>
            </a:r>
            <a:r>
              <a:rPr lang="de-DE" sz="1800" i="1"/>
              <a:t>CIR</a:t>
            </a:r>
            <a:endParaRPr lang="de-DE" sz="1000" i="1"/>
          </a:p>
          <a:p>
            <a:pPr marL="522288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Keine vollständige Trennung möglich</a:t>
            </a:r>
          </a:p>
          <a:p>
            <a:pPr marL="522288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Messwerte für i.O. und n.i.O. nah an der Toleranzgrenze sehr ähnlich</a:t>
            </a:r>
          </a:p>
          <a:p>
            <a:pPr marL="65088" indent="-342900">
              <a:buFont typeface="Arial" panose="020B0604020202020204" pitchFamily="34" charset="0"/>
              <a:buChar char="•"/>
            </a:pPr>
            <a:r>
              <a:rPr lang="de-DE" sz="1800"/>
              <a:t>Gute Trennung bei großen Abweichungen zum Toleranzwert</a:t>
            </a:r>
          </a:p>
          <a:p>
            <a:pPr marL="65088" indent="-342900">
              <a:buFont typeface="Arial" panose="020B0604020202020204" pitchFamily="34" charset="0"/>
              <a:buChar char="•"/>
            </a:pPr>
            <a:endParaRPr lang="de-DE" sz="26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92AC7D-58D5-4E77-B744-F667027F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 wrap="square" anchor="ctr">
            <a:normAutofit/>
          </a:bodyPr>
          <a:lstStyle/>
          <a:p>
            <a:r>
              <a:rPr lang="de-DE"/>
              <a:t>Explorative Datenanalyse – </a:t>
            </a:r>
            <a:r>
              <a:rPr lang="de-DE" err="1"/>
              <a:t>Pairplots</a:t>
            </a:r>
            <a:r>
              <a:rPr lang="de-DE"/>
              <a:t> </a:t>
            </a:r>
            <a:r>
              <a:rPr lang="de-DE" i="1"/>
              <a:t>CIR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FC7BF03-44B9-4C37-A4F3-F19B2175ABCC}"/>
              </a:ext>
            </a:extLst>
          </p:cNvPr>
          <p:cNvSpPr txBox="1"/>
          <p:nvPr/>
        </p:nvSpPr>
        <p:spPr>
          <a:xfrm>
            <a:off x="5436096" y="1084599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err="1"/>
              <a:t>Pairplot</a:t>
            </a:r>
            <a:r>
              <a:rPr lang="de-DE" sz="1050"/>
              <a:t> für CURRENT|2 und „CIR_1“</a:t>
            </a:r>
          </a:p>
        </p:txBody>
      </p:sp>
    </p:spTree>
    <p:extLst>
      <p:ext uri="{BB962C8B-B14F-4D97-AF65-F5344CB8AC3E}">
        <p14:creationId xmlns:p14="http://schemas.microsoft.com/office/powerpoint/2010/main" val="102217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4694-6D9F-4FCD-9EC2-2257095A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Explorative Datenanalyse – </a:t>
            </a:r>
            <a:r>
              <a:rPr lang="de-DE" err="1"/>
              <a:t>Pairplots</a:t>
            </a:r>
            <a:r>
              <a:rPr lang="de-DE"/>
              <a:t> </a:t>
            </a:r>
            <a:r>
              <a:rPr lang="de-DE" i="1"/>
              <a:t>LIN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57B3C6-1F6F-450A-8D7D-C27C5F8ED6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Keine Trennung zwischen n.i.O. und i.O. bei geometrischem Element </a:t>
            </a:r>
            <a:r>
              <a:rPr lang="de-DE" sz="1800" i="1"/>
              <a:t>LIN </a:t>
            </a:r>
            <a:r>
              <a:rPr lang="de-DE" sz="1800"/>
              <a:t>möglich, da alle Pockets n.i.O.</a:t>
            </a:r>
          </a:p>
          <a:p>
            <a:pPr marL="522288" lvl="1" indent="-342900">
              <a:buFont typeface="Arial" panose="020B0604020202020204" pitchFamily="34" charset="0"/>
              <a:buChar char="•"/>
            </a:pPr>
            <a:r>
              <a:rPr lang="de-DE" sz="1800"/>
              <a:t>Gilt für alle geraden Kanten </a:t>
            </a:r>
            <a:r>
              <a:rPr lang="de-DE" sz="1800" i="1"/>
              <a:t>LIN</a:t>
            </a:r>
            <a:endParaRPr lang="de-DE" sz="1800"/>
          </a:p>
          <a:p>
            <a:pPr marL="522288" lvl="1" indent="-342900">
              <a:buFont typeface="Arial" panose="020B0604020202020204" pitchFamily="34" charset="0"/>
              <a:buChar char="•"/>
            </a:pPr>
            <a:r>
              <a:rPr lang="de-DE" sz="1800"/>
              <a:t>Messwert für </a:t>
            </a:r>
            <a:r>
              <a:rPr lang="de-DE" sz="1800" i="1"/>
              <a:t>2D-Abstand </a:t>
            </a:r>
            <a:r>
              <a:rPr lang="de-DE" sz="1800"/>
              <a:t>ist stets außerhalb der Toleranz</a:t>
            </a:r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2B1A476C-5C00-42E0-ACE1-4CC01F2F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57549" y="1346209"/>
            <a:ext cx="3726140" cy="338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15F9FA5-0959-4270-B5E8-F720CE4EF5BE}"/>
              </a:ext>
            </a:extLst>
          </p:cNvPr>
          <p:cNvSpPr txBox="1"/>
          <p:nvPr/>
        </p:nvSpPr>
        <p:spPr>
          <a:xfrm>
            <a:off x="5436096" y="1084599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err="1"/>
              <a:t>Pairplot</a:t>
            </a:r>
            <a:r>
              <a:rPr lang="de-DE" sz="1050"/>
              <a:t> für CURRENT|2 und „LIN_1“</a:t>
            </a:r>
          </a:p>
        </p:txBody>
      </p:sp>
    </p:spTree>
    <p:extLst>
      <p:ext uri="{BB962C8B-B14F-4D97-AF65-F5344CB8AC3E}">
        <p14:creationId xmlns:p14="http://schemas.microsoft.com/office/powerpoint/2010/main" val="221857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F69A5-DFFF-4B3B-8D32-153E88D7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2199D7-EF04-4E7F-BB11-994CCFF092B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Ziel des Projekts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cs typeface="Tahoma"/>
              </a:rPr>
              <a:t>Programmstruktur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Datenvorverarbeitung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Explorative Datenanalyse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>
                <a:cs typeface="Tahoma"/>
              </a:rPr>
              <a:t>Bewertungsmetriken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cs typeface="Tahoma"/>
              </a:rPr>
              <a:t>ML-Modelle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cs typeface="Tahoma"/>
              </a:rPr>
              <a:t>Ergebnisse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cs typeface="Tahoma"/>
              </a:rPr>
              <a:t>Feature </a:t>
            </a:r>
            <a:r>
              <a:rPr lang="de-DE" dirty="0" err="1">
                <a:cs typeface="Tahoma"/>
              </a:rPr>
              <a:t>Selection</a:t>
            </a:r>
            <a:endParaRPr lang="de-DE" dirty="0"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096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4694-6D9F-4FCD-9EC2-2257095A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Explorative Datenanalyse – </a:t>
            </a:r>
            <a:r>
              <a:rPr lang="de-DE" err="1"/>
              <a:t>Pairplots</a:t>
            </a:r>
            <a:r>
              <a:rPr lang="de-DE"/>
              <a:t> </a:t>
            </a:r>
            <a:r>
              <a:rPr lang="de-DE" i="1"/>
              <a:t>LIN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57B3C6-1F6F-450A-8D7D-C27C5F8ED6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/>
              <a:t>Für einzelne Messwerte ist auch bei geraden Kanten „LIN“ eine teilweise Trennung der Punkte für i.O. und n.i.O. möglich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/>
              <a:t>Beispiel: </a:t>
            </a:r>
            <a:r>
              <a:rPr lang="de-DE" sz="1800" err="1"/>
              <a:t>Pairplot</a:t>
            </a:r>
            <a:r>
              <a:rPr lang="de-DE" sz="1800"/>
              <a:t> von Maschinensignal </a:t>
            </a:r>
            <a:r>
              <a:rPr lang="de-DE" sz="1800" i="1"/>
              <a:t>CURRENT|6 </a:t>
            </a:r>
            <a:r>
              <a:rPr lang="de-DE" sz="1800"/>
              <a:t>zum Messwert </a:t>
            </a:r>
            <a:r>
              <a:rPr lang="de-DE" sz="1800" i="1" err="1"/>
              <a:t>Lage_POCKET_MID_Y</a:t>
            </a:r>
            <a:r>
              <a:rPr lang="de-DE" sz="1800"/>
              <a:t> des geometrischen Features </a:t>
            </a:r>
            <a:r>
              <a:rPr lang="de-DE" sz="1800" i="1"/>
              <a:t>LIN_1</a:t>
            </a:r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2B1A476C-5C00-42E0-ACE1-4CC01F2F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57549" y="1346209"/>
            <a:ext cx="3726140" cy="338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15F9FA5-0959-4270-B5E8-F720CE4EF5BE}"/>
              </a:ext>
            </a:extLst>
          </p:cNvPr>
          <p:cNvSpPr txBox="1"/>
          <p:nvPr/>
        </p:nvSpPr>
        <p:spPr>
          <a:xfrm>
            <a:off x="4788025" y="1084599"/>
            <a:ext cx="41748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err="1"/>
              <a:t>Pairplot</a:t>
            </a:r>
            <a:r>
              <a:rPr lang="de-DE" sz="1050"/>
              <a:t> für CURRENT|6 und LIN_1 </a:t>
            </a:r>
            <a:r>
              <a:rPr lang="de-DE" sz="1050" err="1"/>
              <a:t>Lage_POCKET_MID_Y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2764318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Bewertungsmetriken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398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AC475-9807-4894-8D53-8D0D9EC7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Bewertungsmetriken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923693F-BBDE-468A-A282-583756AB5FCC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sz="1800" dirty="0"/>
                  <a:t>Mean absolute </a:t>
                </a:r>
                <a:r>
                  <a:rPr lang="de-DE" sz="1800" dirty="0" err="1"/>
                  <a:t>error</a:t>
                </a:r>
                <a:r>
                  <a:rPr lang="de-DE" sz="1800" dirty="0"/>
                  <a:t> (MAE)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Dabei wird die Genauigkeit bzw. mittlere Abweichung der Vorhersage </a:t>
                </a:r>
                <a:br>
                  <a:rPr lang="de-DE" sz="1400" dirty="0"/>
                </a:br>
                <a:r>
                  <a:rPr lang="de-DE" sz="1400" dirty="0"/>
                  <a:t>berechnet.</a:t>
                </a:r>
              </a:p>
              <a:p>
                <a:pPr marL="2900362" lvl="8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de-DE" sz="1400" dirty="0"/>
                  <a:t> 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dirty="0" err="1"/>
                  <a:t>Mean</a:t>
                </a:r>
                <a:r>
                  <a:rPr lang="de-DE" dirty="0"/>
                  <a:t> </a:t>
                </a:r>
                <a:r>
                  <a:rPr lang="de-DE" dirty="0" err="1"/>
                  <a:t>squarred</a:t>
                </a:r>
                <a:r>
                  <a:rPr lang="de-DE" dirty="0"/>
                  <a:t> </a:t>
                </a:r>
                <a:r>
                  <a:rPr lang="de-DE" dirty="0" err="1"/>
                  <a:t>error</a:t>
                </a:r>
                <a:r>
                  <a:rPr lang="de-DE" dirty="0"/>
                  <a:t> (MSE)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Dieser Wert zeigt wie sehr eine Vorhersage um den angegeben Wert streut. </a:t>
                </a:r>
              </a:p>
              <a:p>
                <a:pPr marL="2900362" lvl="8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DE" sz="1400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e-DE" dirty="0" err="1"/>
                  <a:t>Coefficient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determination</a:t>
                </a:r>
                <a:r>
                  <a:rPr lang="de-DE" dirty="0"/>
                  <a:t> (R</a:t>
                </a:r>
                <a:r>
                  <a:rPr lang="de-DE" baseline="30000" dirty="0"/>
                  <a:t>2</a:t>
                </a:r>
                <a:r>
                  <a:rPr lang="de-DE" dirty="0"/>
                  <a:t>)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Dieser Wert zeigt wie viel Streuung in den Daten durch ein vorliegendes Regressionsmodell </a:t>
                </a:r>
                <a:r>
                  <a:rPr lang="en-GB" sz="1400" dirty="0" err="1"/>
                  <a:t>erklärt</a:t>
                </a:r>
                <a:r>
                  <a:rPr lang="en-GB" sz="1400" dirty="0"/>
                  <a:t> </a:t>
                </a:r>
                <a:r>
                  <a:rPr lang="en-GB" sz="1400" dirty="0" err="1"/>
                  <a:t>werden</a:t>
                </a:r>
                <a:r>
                  <a:rPr lang="en-GB" sz="1400" dirty="0"/>
                  <a:t> </a:t>
                </a:r>
                <a:r>
                  <a:rPr lang="en-GB" sz="1400" dirty="0" err="1"/>
                  <a:t>kann</a:t>
                </a:r>
                <a:r>
                  <a:rPr lang="en-GB" sz="1400" dirty="0"/>
                  <a:t>.</a:t>
                </a:r>
              </a:p>
              <a:p>
                <a:pPr marL="2900362" lvl="8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923693F-BBDE-468A-A282-583756AB5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blipFill>
                <a:blip r:embed="rId2"/>
                <a:stretch>
                  <a:fillRect l="-1527" t="-906" b="-132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EFC794-44C4-FA41-B7E9-338DE3C757D3}"/>
                  </a:ext>
                </a:extLst>
              </p:cNvPr>
              <p:cNvSpPr/>
              <p:nvPr/>
            </p:nvSpPr>
            <p:spPr>
              <a:xfrm>
                <a:off x="6482860" y="1257902"/>
                <a:ext cx="2480650" cy="9692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FR" sz="1200" dirty="0">
                    <a:solidFill>
                      <a:schemeClr val="tx1"/>
                    </a:solidFill>
                  </a:rPr>
                  <a:t> = Anzahl der Vorhersagewerte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FR" sz="1200" dirty="0">
                    <a:solidFill>
                      <a:schemeClr val="tx1"/>
                    </a:solidFill>
                  </a:rPr>
                  <a:t> = wahrer Wert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FR" sz="1200" dirty="0">
                    <a:solidFill>
                      <a:schemeClr val="tx1"/>
                    </a:solidFill>
                  </a:rPr>
                  <a:t> = vorhergesagter Wert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FR" sz="1200" dirty="0">
                    <a:solidFill>
                      <a:schemeClr val="tx1"/>
                    </a:solidFill>
                  </a:rPr>
                  <a:t>= mittlerer Wert</a:t>
                </a:r>
              </a:p>
              <a:p>
                <a:endParaRPr lang="en-FR" sz="1200" dirty="0"/>
              </a:p>
              <a:p>
                <a:endParaRPr lang="en-FR" sz="1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EFC794-44C4-FA41-B7E9-338DE3C75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60" y="1257902"/>
                <a:ext cx="2480650" cy="9692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387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ML Modelle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59F-3ADE-42EF-BF04-141C3D044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945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225DC-32A1-4616-AF2D-161B1BC7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Tahoma"/>
              </a:rPr>
              <a:t>ML Modelle - </a:t>
            </a:r>
            <a:r>
              <a:rPr lang="de-DE" err="1">
                <a:cs typeface="Tahoma"/>
              </a:rPr>
              <a:t>KNeighborsRegressor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729989-0FFB-47D5-837F-75E322303D0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Der </a:t>
            </a:r>
            <a:r>
              <a:rPr lang="de-DE" sz="18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KNeighborsRegressor</a:t>
            </a:r>
            <a:r>
              <a:rPr lang="de-DE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kann verwendet werden, falls es sich bei den Datenlabels um </a:t>
            </a:r>
            <a:r>
              <a:rPr lang="de-DE" sz="1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kontinuierliche</a:t>
            </a:r>
            <a:r>
              <a:rPr lang="de-DE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Variablen handelt.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de-DE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Das einem Abfragepunkt (</a:t>
            </a:r>
            <a:r>
              <a:rPr lang="de-DE" sz="18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de-DE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de-DE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zugewiesene Label wird auf der Grundlage des </a:t>
            </a:r>
            <a:r>
              <a:rPr lang="de-DE" sz="1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Mittelwerts</a:t>
            </a:r>
            <a:r>
              <a:rPr lang="de-DE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der Labels seiner nächsten </a:t>
            </a:r>
            <a:r>
              <a:rPr lang="de-DE" sz="18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k-Nachbarn</a:t>
            </a:r>
            <a:r>
              <a:rPr lang="de-DE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berechnet.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de-DE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b="1"/>
              <a:t>Weitere Informationen unter: </a:t>
            </a:r>
            <a:r>
              <a:rPr lang="de-DE" sz="1400">
                <a:hlinkClick r:id="rId2"/>
              </a:rPr>
              <a:t>https://scikitlearn.org/stable/modules/generated/sklearn.neighbors.KNeighborsRegressor.html</a:t>
            </a:r>
            <a:endParaRPr lang="de-DE" sz="1400"/>
          </a:p>
          <a:p>
            <a:pPr marL="0" indent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879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C16F8-8520-4C93-8F90-05ED9A46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Tahoma"/>
              </a:rPr>
              <a:t>ML Modelle - </a:t>
            </a:r>
            <a:r>
              <a:rPr lang="de-DE" err="1">
                <a:cs typeface="Tahoma"/>
              </a:rPr>
              <a:t>DecisionTreeRegressor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AF80F-AA90-4A17-BD2B-F5F73EF5C54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Entscheidungsbäume (</a:t>
            </a:r>
            <a:r>
              <a:rPr lang="de-DE" err="1"/>
              <a:t>Decision</a:t>
            </a:r>
            <a:r>
              <a:rPr lang="de-DE"/>
              <a:t> </a:t>
            </a:r>
            <a:r>
              <a:rPr lang="de-DE" err="1"/>
              <a:t>Trees</a:t>
            </a:r>
            <a:r>
              <a:rPr lang="de-DE"/>
              <a:t>) sind eine nichtparametrische überwachte Lernmethode, die für Klassifizierung und </a:t>
            </a:r>
            <a:r>
              <a:rPr lang="de-DE" b="1"/>
              <a:t>Regression </a:t>
            </a:r>
            <a:r>
              <a:rPr lang="de-DE"/>
              <a:t>verwendet wird.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Ziel ist es, ein Modell zu erstellen, das den Wert einer Zielvariablen vorhersagt, indem einfache </a:t>
            </a:r>
            <a:r>
              <a:rPr lang="de-DE" b="1"/>
              <a:t>Entscheidungsregeln</a:t>
            </a:r>
            <a:r>
              <a:rPr lang="de-DE"/>
              <a:t> aus den Datenmerkmalen abgeleitet werden. Ein Baum kann als eine stückweise konstante Näherung betrachtet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Weitere Informationen unter:</a:t>
            </a:r>
            <a:br>
              <a:rPr lang="de-DE" b="1"/>
            </a:br>
            <a:r>
              <a:rPr lang="de-DE" sz="1400">
                <a:hlinkClick r:id="rId2"/>
              </a:rPr>
              <a:t>https://scikitlearn.org/stable/modules/generated/sklearn.tree.DecisionTreeRegressor.html</a:t>
            </a:r>
            <a:endParaRPr lang="de-DE" sz="1400"/>
          </a:p>
          <a:p>
            <a:pPr marL="0" indent="0"/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417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8AA6E-9805-4E24-BA1B-1A0998EE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Tahoma"/>
              </a:rPr>
              <a:t>ML Modelle - </a:t>
            </a:r>
            <a:r>
              <a:rPr lang="de-DE" err="1">
                <a:cs typeface="Tahoma"/>
              </a:rPr>
              <a:t>RandomForestRegressor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0A557-2872-4B6A-B814-E87BE656ED4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Der Random Forest Regressor passt eine Reihe von klassifizierenden </a:t>
            </a:r>
            <a:r>
              <a:rPr lang="de-DE" b="1"/>
              <a:t>Entscheidungsbäumen</a:t>
            </a:r>
            <a:r>
              <a:rPr lang="de-DE"/>
              <a:t> (</a:t>
            </a:r>
            <a:r>
              <a:rPr lang="de-DE" err="1"/>
              <a:t>Decision</a:t>
            </a:r>
            <a:r>
              <a:rPr lang="de-DE"/>
              <a:t> </a:t>
            </a:r>
            <a:r>
              <a:rPr lang="de-DE" err="1"/>
              <a:t>Trees</a:t>
            </a:r>
            <a:r>
              <a:rPr lang="de-DE"/>
              <a:t>) auf verschiedene Teilstichproben des Datensatzes 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Er verwendet die </a:t>
            </a:r>
            <a:r>
              <a:rPr lang="de-DE" b="1"/>
              <a:t>Mittelwertbildung</a:t>
            </a:r>
            <a:r>
              <a:rPr lang="de-DE"/>
              <a:t>, um die Vorhersagegenauigkeit und die Kontrolle der </a:t>
            </a:r>
            <a:r>
              <a:rPr lang="de-DE" b="1"/>
              <a:t>Überanpassung</a:t>
            </a:r>
            <a:r>
              <a:rPr lang="de-DE"/>
              <a:t> (</a:t>
            </a:r>
            <a:r>
              <a:rPr lang="de-DE" err="1"/>
              <a:t>Overfitting</a:t>
            </a:r>
            <a:r>
              <a:rPr lang="de-DE"/>
              <a:t>) zu verbessern.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Weitere Informationen unter:</a:t>
            </a:r>
            <a:br>
              <a:rPr lang="de-DE" b="1"/>
            </a:br>
            <a:r>
              <a:rPr lang="de-DE" sz="1400">
                <a:hlinkClick r:id="rId2"/>
              </a:rPr>
              <a:t>https://scikitlearn.org/stable/modules/generated/sklearn.ensemble.RandomForestRegressor.html</a:t>
            </a:r>
            <a:endParaRPr lang="de-DE" sz="1400"/>
          </a:p>
          <a:p>
            <a:br>
              <a:rPr lang="de-DE" b="1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608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741CC-F2AF-4A8E-8D3B-2CC4E5A3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ML Modelle – Implementierung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8C45E6-3F4B-4DE6-8CA5-22D6469D7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4" y="2310431"/>
            <a:ext cx="2860710" cy="2369838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b="1" dirty="0" err="1">
                <a:cs typeface="Tahoma"/>
              </a:rPr>
              <a:t>KNeighborsRegressor</a:t>
            </a:r>
            <a:endParaRPr lang="de-DE" b="1" dirty="0">
              <a:cs typeface="Tahoma"/>
            </a:endParaRP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de-DE" b="1" dirty="0">
              <a:cs typeface="Tahoma"/>
            </a:endParaRP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algorithm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auto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ball_tree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kd_tree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brute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leaf_size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[15, 20, 25, 30, 35, 40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n_neighbors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3, 4]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'p':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weights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['uniform', "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distance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"] </a:t>
            </a:r>
            <a:endParaRPr lang="de-DE" sz="1100" b="1" dirty="0">
              <a:cs typeface="Tahoma"/>
            </a:endParaRP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de-DE" b="1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BF8C0-F864-4323-AF77-3944A7531A0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131840" y="2310431"/>
            <a:ext cx="2860710" cy="2369838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b="1" err="1">
                <a:cs typeface="Tahoma"/>
              </a:rPr>
              <a:t>DecisionTreeRegressor</a:t>
            </a:r>
            <a:endParaRPr lang="de-DE" b="1">
              <a:cs typeface="Tahoma"/>
            </a:endParaRP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de-DE" b="1">
              <a:cs typeface="Tahoma"/>
            </a:endParaRP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splitter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best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3, 5, 7, 9, 11, 12]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min_samples_leaf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3, 4, 5, 6, 7, 8, 9, 10]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min_weight_fraction_leaf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[0.1, 0.2, 0.3, 0.4, 0.5]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auto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"log2", "</a:t>
            </a:r>
            <a:r>
              <a:rPr kumimoji="0" lang="de-DE" altLang="de-DE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sqrt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None]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max_leaf_nodes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[None, 10, 20, 30, 40, 50, 60, 70, 80, 90] </a:t>
            </a:r>
            <a:endParaRPr kumimoji="0" lang="de-DE" altLang="de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3B5F606-20BD-43FC-A883-6642E70A9BA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084168" y="2310431"/>
            <a:ext cx="2880320" cy="2369838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b="1" err="1">
                <a:cs typeface="Tahoma"/>
              </a:rPr>
              <a:t>RandomForestRegressor</a:t>
            </a:r>
            <a:endParaRPr lang="de-DE" b="1">
              <a:cs typeface="Tahoma"/>
            </a:endParaRP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de-DE" b="1">
              <a:cs typeface="Tahoma"/>
            </a:endParaRP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[500, 600]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[15, 100]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min_samples_split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100]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1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min_samples_leaf</a:t>
            </a:r>
            <a:r>
              <a:rPr kumimoji="0" lang="de-DE" altLang="de-DE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</a:t>
            </a: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100] </a:t>
            </a:r>
            <a:endParaRPr kumimoji="0" lang="de-DE" altLang="de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de-DE" b="1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508364B-344D-469C-A0DA-43A659113483}"/>
              </a:ext>
            </a:extLst>
          </p:cNvPr>
          <p:cNvSpPr txBox="1">
            <a:spLocks/>
          </p:cNvSpPr>
          <p:nvPr/>
        </p:nvSpPr>
        <p:spPr bwMode="auto">
          <a:xfrm>
            <a:off x="181121" y="1148561"/>
            <a:ext cx="878349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Alle Modelle mit Rastersuche zum Finden der optimalen Modellparameter implementiert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Für jedes geometrische Feature wird eine eigenes Modell trainiert</a:t>
            </a:r>
          </a:p>
        </p:txBody>
      </p:sp>
    </p:spTree>
    <p:extLst>
      <p:ext uri="{BB962C8B-B14F-4D97-AF65-F5344CB8AC3E}">
        <p14:creationId xmlns:p14="http://schemas.microsoft.com/office/powerpoint/2010/main" val="2649355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59F-3ADE-42EF-BF04-141C3D044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Vergleich der Modelle</a:t>
            </a:r>
          </a:p>
        </p:txBody>
      </p:sp>
    </p:spTree>
    <p:extLst>
      <p:ext uri="{BB962C8B-B14F-4D97-AF65-F5344CB8AC3E}">
        <p14:creationId xmlns:p14="http://schemas.microsoft.com/office/powerpoint/2010/main" val="1035050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EBCB5-75EB-4E38-9668-945C66B5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Ergebnisse Modelle - Vergleich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BA3E587-ECDB-4415-A2BB-14E9F162B23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</a:t>
            </a:r>
            <a:r>
              <a:rPr lang="de-DE" b="1" dirty="0" err="1"/>
              <a:t>KneighborsRegressor</a:t>
            </a:r>
            <a:r>
              <a:rPr lang="de-DE" dirty="0"/>
              <a:t> ist das beste ML-Modell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8140816D-788B-44CD-AF77-3698777788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832767"/>
              </p:ext>
            </p:extLst>
          </p:nvPr>
        </p:nvGraphicFramePr>
        <p:xfrm>
          <a:off x="1372831" y="1720131"/>
          <a:ext cx="6398337" cy="28253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50119">
                  <a:extLst>
                    <a:ext uri="{9D8B030D-6E8A-4147-A177-3AD203B41FA5}">
                      <a16:colId xmlns:a16="http://schemas.microsoft.com/office/drawing/2014/main" val="923050209"/>
                    </a:ext>
                  </a:extLst>
                </a:gridCol>
                <a:gridCol w="644780">
                  <a:extLst>
                    <a:ext uri="{9D8B030D-6E8A-4147-A177-3AD203B41FA5}">
                      <a16:colId xmlns:a16="http://schemas.microsoft.com/office/drawing/2014/main" val="4215743364"/>
                    </a:ext>
                  </a:extLst>
                </a:gridCol>
                <a:gridCol w="617613">
                  <a:extLst>
                    <a:ext uri="{9D8B030D-6E8A-4147-A177-3AD203B41FA5}">
                      <a16:colId xmlns:a16="http://schemas.microsoft.com/office/drawing/2014/main" val="4110063328"/>
                    </a:ext>
                  </a:extLst>
                </a:gridCol>
                <a:gridCol w="597975">
                  <a:extLst>
                    <a:ext uri="{9D8B030D-6E8A-4147-A177-3AD203B41FA5}">
                      <a16:colId xmlns:a16="http://schemas.microsoft.com/office/drawing/2014/main" val="2097248677"/>
                    </a:ext>
                  </a:extLst>
                </a:gridCol>
                <a:gridCol w="597975">
                  <a:extLst>
                    <a:ext uri="{9D8B030D-6E8A-4147-A177-3AD203B41FA5}">
                      <a16:colId xmlns:a16="http://schemas.microsoft.com/office/drawing/2014/main" val="825011502"/>
                    </a:ext>
                  </a:extLst>
                </a:gridCol>
                <a:gridCol w="597975">
                  <a:extLst>
                    <a:ext uri="{9D8B030D-6E8A-4147-A177-3AD203B41FA5}">
                      <a16:colId xmlns:a16="http://schemas.microsoft.com/office/drawing/2014/main" val="1782545958"/>
                    </a:ext>
                  </a:extLst>
                </a:gridCol>
                <a:gridCol w="597975">
                  <a:extLst>
                    <a:ext uri="{9D8B030D-6E8A-4147-A177-3AD203B41FA5}">
                      <a16:colId xmlns:a16="http://schemas.microsoft.com/office/drawing/2014/main" val="2152226994"/>
                    </a:ext>
                  </a:extLst>
                </a:gridCol>
                <a:gridCol w="597975">
                  <a:extLst>
                    <a:ext uri="{9D8B030D-6E8A-4147-A177-3AD203B41FA5}">
                      <a16:colId xmlns:a16="http://schemas.microsoft.com/office/drawing/2014/main" val="4244446122"/>
                    </a:ext>
                  </a:extLst>
                </a:gridCol>
                <a:gridCol w="597975">
                  <a:extLst>
                    <a:ext uri="{9D8B030D-6E8A-4147-A177-3AD203B41FA5}">
                      <a16:colId xmlns:a16="http://schemas.microsoft.com/office/drawing/2014/main" val="218993399"/>
                    </a:ext>
                  </a:extLst>
                </a:gridCol>
                <a:gridCol w="597975">
                  <a:extLst>
                    <a:ext uri="{9D8B030D-6E8A-4147-A177-3AD203B41FA5}">
                      <a16:colId xmlns:a16="http://schemas.microsoft.com/office/drawing/2014/main" val="3069198545"/>
                    </a:ext>
                  </a:extLst>
                </a:gridCol>
              </a:tblGrid>
              <a:tr h="265910"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000"/>
                        <a:t>KNeighborRegressor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RandomForestRegressor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DecisionTreeRegressor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6247646"/>
                  </a:ext>
                </a:extLst>
              </a:tr>
              <a:tr h="631537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/>
                        <a:t>geometrisches Feature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Mean </a:t>
                      </a:r>
                      <a:r>
                        <a:rPr lang="de-DE" sz="800" dirty="0" err="1"/>
                        <a:t>Squared</a:t>
                      </a:r>
                      <a:endParaRPr lang="de-DE" sz="800" dirty="0"/>
                    </a:p>
                    <a:p>
                      <a:pPr algn="l"/>
                      <a:r>
                        <a:rPr lang="de-DE" sz="800" dirty="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Mean</a:t>
                      </a:r>
                    </a:p>
                    <a:p>
                      <a:pPr algn="l"/>
                      <a:r>
                        <a:rPr lang="de-DE" sz="800" dirty="0"/>
                        <a:t>Absolute</a:t>
                      </a:r>
                    </a:p>
                    <a:p>
                      <a:pPr algn="l"/>
                      <a:r>
                        <a:rPr lang="de-DE" sz="800" dirty="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670"/>
                  </a:ext>
                </a:extLst>
              </a:tr>
              <a:tr h="232672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/>
                        <a:t>6.481e-06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0.001526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0.9782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/>
                        <a:t>5e-05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/>
                        <a:t>0.00290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0.90038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/>
                        <a:t>0.00036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/>
                        <a:t>0.00934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0.48502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49319"/>
                  </a:ext>
                </a:extLst>
              </a:tr>
              <a:tr h="232672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1.013e-05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0.001942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0.9271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9e-05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/>
                        <a:t>0.00286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0.85866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0.00028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/>
                        <a:t>0.00797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0.43253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22276"/>
                  </a:ext>
                </a:extLst>
              </a:tr>
              <a:tr h="232672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7.881e-06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0.001433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0.8357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2e-05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0.00239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0.64785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0.00034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0.00751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0.24623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81472"/>
                  </a:ext>
                </a:extLst>
              </a:tr>
              <a:tr h="232672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1.478e-05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0.002170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0.9013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6e-05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0.00311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0.83309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0.00021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0.00731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0.51795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33581"/>
                  </a:ext>
                </a:extLst>
              </a:tr>
              <a:tr h="232672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5.659e-06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0.001332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0.8609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2e-05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0.00206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0.78306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0.00025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0.00688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0.25818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7500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8.605e-06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0.001873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0.9642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/>
                        <a:t>2e-05</a:t>
                      </a:r>
                    </a:p>
                    <a:p>
                      <a:pPr algn="l"/>
                      <a:endParaRPr lang="de-DE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0.00248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0.94469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0.00026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0.00787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0.40336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4340"/>
                  </a:ext>
                </a:extLst>
              </a:tr>
              <a:tr h="232672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8.412e-06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0.001504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0.8734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/>
                        <a:t>2e-05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0.00215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0.75986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0.00029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0.00750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0.29524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87250"/>
                  </a:ext>
                </a:extLst>
              </a:tr>
              <a:tr h="232672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1.028e-05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0.001848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0.9131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3e-05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0.00277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0.87398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0.00028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0.00774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0.40155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3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00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A9B85-8FE0-4ABA-8B8A-3AF364F0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34F84-BEE0-4601-BC7A-59F34557CF8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Regression für die Messwerte der CMM-Daten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Vorhersage der Abweichung zum Nennmaß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Klassifizierung für jedes geometrische Element und für die gesamte Pocket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err="1"/>
              <a:t>i.O</a:t>
            </a:r>
            <a:r>
              <a:rPr lang="de-DE" dirty="0"/>
              <a:t>. oder </a:t>
            </a:r>
            <a:r>
              <a:rPr lang="de-DE" dirty="0" err="1"/>
              <a:t>n.i.O</a:t>
            </a:r>
            <a:r>
              <a:rPr lang="de-DE" dirty="0"/>
              <a:t>.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Verworfene und ursprünglich gedachte Idee: Statt Klassifizierung einen Qualitätsscore berechnen, allerdings ist eine Klassifizierung mit zusätzlicher Messabweichung vom Nennmaß aussagekräftiger im praktischen Gebrauch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Feature </a:t>
            </a:r>
            <a:r>
              <a:rPr lang="de-DE" dirty="0" err="1"/>
              <a:t>Selection</a:t>
            </a:r>
            <a:r>
              <a:rPr lang="de-DE" dirty="0"/>
              <a:t>, um eine Vorhersage mit wenigen Maschinensignalen zu ermöglichen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Korrelationsanalyse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Feature </a:t>
            </a:r>
            <a:r>
              <a:rPr lang="de-DE" dirty="0" err="1"/>
              <a:t>Importance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144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61747-89E2-43F6-9578-018D5ED9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Ergebnisse Modelle - Konfusionsmatrizen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1488989-6327-4B59-9DDB-F74FB4EA936C}"/>
              </a:ext>
            </a:extLst>
          </p:cNvPr>
          <p:cNvSpPr txBox="1">
            <a:spLocks/>
          </p:cNvSpPr>
          <p:nvPr/>
        </p:nvSpPr>
        <p:spPr bwMode="auto">
          <a:xfrm>
            <a:off x="181121" y="3507854"/>
            <a:ext cx="878349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err="1"/>
              <a:t>kNeighborRegressor</a:t>
            </a:r>
            <a:r>
              <a:rPr lang="de-DE" kern="0"/>
              <a:t> hat die beste Performance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kern="0"/>
              <a:t>Genauste Vorhersage mit wenigen Fehlklassifizierungen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kern="0" err="1"/>
              <a:t>kNeighborRegressor</a:t>
            </a:r>
            <a:r>
              <a:rPr lang="de-DE" kern="0"/>
              <a:t> wird für weitere Analysen verwendet</a:t>
            </a:r>
          </a:p>
        </p:txBody>
      </p:sp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3DC43545-668A-4F7E-8227-F03F25241B8B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/>
          <a:stretch>
            <a:fillRect/>
          </a:stretch>
        </p:blipFill>
        <p:spPr>
          <a:xfrm>
            <a:off x="3141662" y="1178855"/>
            <a:ext cx="2860675" cy="2145506"/>
          </a:xfrm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8D39E6DB-7778-47B7-9326-F37F0CB1A407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4"/>
          <a:stretch>
            <a:fillRect/>
          </a:stretch>
        </p:blipFill>
        <p:spPr>
          <a:xfrm>
            <a:off x="6103936" y="1164568"/>
            <a:ext cx="2879725" cy="2159793"/>
          </a:xfrm>
        </p:spPr>
      </p:pic>
      <p:pic>
        <p:nvPicPr>
          <p:cNvPr id="29" name="Inhaltsplatzhalter 7">
            <a:extLst>
              <a:ext uri="{FF2B5EF4-FFF2-40B4-BE49-F238E27FC236}">
                <a16:creationId xmlns:a16="http://schemas.microsoft.com/office/drawing/2014/main" id="{47F3F00D-129F-4E25-A663-86E28ED21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" y="1178855"/>
            <a:ext cx="2860675" cy="2145506"/>
          </a:xfrm>
        </p:spPr>
      </p:pic>
    </p:spTree>
    <p:extLst>
      <p:ext uri="{BB962C8B-B14F-4D97-AF65-F5344CB8AC3E}">
        <p14:creationId xmlns:p14="http://schemas.microsoft.com/office/powerpoint/2010/main" val="27925435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59F-3ADE-42EF-BF04-141C3D044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kNeighborRegressor</a:t>
            </a:r>
          </a:p>
        </p:txBody>
      </p:sp>
    </p:spTree>
    <p:extLst>
      <p:ext uri="{BB962C8B-B14F-4D97-AF65-F5344CB8AC3E}">
        <p14:creationId xmlns:p14="http://schemas.microsoft.com/office/powerpoint/2010/main" val="1862521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AED74-5785-467C-9B31-E9E7193F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Ergebnisse kNeighborRegressor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778CF-A0B4-4D22-91E7-CB7E2D365C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Höchste Genauigkeit für </a:t>
            </a:r>
            <a:r>
              <a:rPr lang="de-DE" i="1"/>
              <a:t>LIN 1</a:t>
            </a:r>
            <a:r>
              <a:rPr lang="de-DE"/>
              <a:t> nach R2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/>
              <a:t>Geringe Streuung der Punkte im Streudiagramm zu erwarten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Niedrigste Genauigkeit für </a:t>
            </a:r>
            <a:r>
              <a:rPr lang="de-DE" i="1"/>
              <a:t>LIN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Bewertungsmetriken</a:t>
            </a:r>
            <a:r>
              <a:rPr lang="de-DE"/>
              <a:t> für alle </a:t>
            </a:r>
            <a:r>
              <a:rPr lang="de-DE" err="1"/>
              <a:t>geomterischen</a:t>
            </a:r>
            <a:r>
              <a:rPr lang="de-DE"/>
              <a:t> Feature ähnlich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/>
              <a:t>Alle Werte werden mit guter Genauigkeit vorhergesagt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graphicFrame>
        <p:nvGraphicFramePr>
          <p:cNvPr id="8" name="Inhaltsplatzhalter 4">
            <a:extLst>
              <a:ext uri="{FF2B5EF4-FFF2-40B4-BE49-F238E27FC236}">
                <a16:creationId xmlns:a16="http://schemas.microsoft.com/office/drawing/2014/main" id="{DF656F70-2DD1-4D36-BE6F-CA8E5127C001}"/>
              </a:ext>
            </a:extLst>
          </p:cNvPr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358401758"/>
              </p:ext>
            </p:extLst>
          </p:nvPr>
        </p:nvGraphicFramePr>
        <p:xfrm>
          <a:off x="5617987" y="1697006"/>
          <a:ext cx="2769036" cy="24079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923050209"/>
                    </a:ext>
                  </a:extLst>
                </a:gridCol>
                <a:gridCol w="635272">
                  <a:extLst>
                    <a:ext uri="{9D8B030D-6E8A-4147-A177-3AD203B41FA5}">
                      <a16:colId xmlns:a16="http://schemas.microsoft.com/office/drawing/2014/main" val="4215743364"/>
                    </a:ext>
                  </a:extLst>
                </a:gridCol>
                <a:gridCol w="608505">
                  <a:extLst>
                    <a:ext uri="{9D8B030D-6E8A-4147-A177-3AD203B41FA5}">
                      <a16:colId xmlns:a16="http://schemas.microsoft.com/office/drawing/2014/main" val="4110063328"/>
                    </a:ext>
                  </a:extLst>
                </a:gridCol>
                <a:gridCol w="589155">
                  <a:extLst>
                    <a:ext uri="{9D8B030D-6E8A-4147-A177-3AD203B41FA5}">
                      <a16:colId xmlns:a16="http://schemas.microsoft.com/office/drawing/2014/main" val="209724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de-DE" sz="1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000"/>
                        <a:t>KNeighborRegressor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47646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de-DE" sz="800" b="1"/>
                        <a:t>geometrisches Feature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67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6.481e-06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0.001526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0.9782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49319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1.013e-05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0.001942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0.9271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22276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7.881e-06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0.001433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0.8357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81472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1.478e-05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0.002170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0.9013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33581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5.659e-06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0.001332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0.8609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750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8.605e-06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0.001873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0.9642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434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8.412e-06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0.001504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0.8734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8725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1.028e-05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0.001848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0.9131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3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21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9D73892-73D8-42B0-B4AE-3F2085DB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/>
              <a:t>LIN 1</a:t>
            </a:r>
            <a:r>
              <a:rPr lang="de-DE"/>
              <a:t> – Streudiagramm</a:t>
            </a:r>
            <a:r>
              <a:rPr lang="de-DE" i="1"/>
              <a:t> 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8DFF8B6-4F57-4A06-82FD-872FD667D6CC}"/>
              </a:ext>
            </a:extLst>
          </p:cNvPr>
          <p:cNvSpPr txBox="1">
            <a:spLocks/>
          </p:cNvSpPr>
          <p:nvPr/>
        </p:nvSpPr>
        <p:spPr bwMode="auto">
          <a:xfrm>
            <a:off x="179388" y="1186740"/>
            <a:ext cx="3171086" cy="344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Wirklicher Wert über dem vorhergesagten Wert aufgetragen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600"/>
              <a:t>Vorhergesagte Werte sollten auf der eingezeichneten Geraden liegen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Keine starken Ausreißer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Geringe Streuung der Vorhersagen nur im Bereich der Toleranzgrenzen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/>
          </a:p>
        </p:txBody>
      </p:sp>
      <p:pic>
        <p:nvPicPr>
          <p:cNvPr id="5" name="Content Placeholder 4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48A93397-3E4A-C244-A73C-CEBB190B1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1325949"/>
            <a:ext cx="5545138" cy="3147240"/>
          </a:xfrm>
        </p:spPr>
      </p:pic>
    </p:spTree>
    <p:extLst>
      <p:ext uri="{BB962C8B-B14F-4D97-AF65-F5344CB8AC3E}">
        <p14:creationId xmlns:p14="http://schemas.microsoft.com/office/powerpoint/2010/main" val="73437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9D73892-73D8-42B0-B4AE-3F2085DB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/>
              <a:t>LIN 2</a:t>
            </a:r>
            <a:r>
              <a:rPr lang="de-DE"/>
              <a:t> – Streudiagramm</a:t>
            </a:r>
            <a:r>
              <a:rPr lang="de-DE" i="1"/>
              <a:t> 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8DFF8B6-4F57-4A06-82FD-872FD667D6CC}"/>
              </a:ext>
            </a:extLst>
          </p:cNvPr>
          <p:cNvSpPr txBox="1">
            <a:spLocks/>
          </p:cNvSpPr>
          <p:nvPr/>
        </p:nvSpPr>
        <p:spPr bwMode="auto">
          <a:xfrm>
            <a:off x="179388" y="1186740"/>
            <a:ext cx="3171086" cy="344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Streuung im Vergleich zu </a:t>
            </a:r>
            <a:r>
              <a:rPr lang="de-DE" sz="1600" i="1"/>
              <a:t>LIN 1</a:t>
            </a:r>
            <a:r>
              <a:rPr lang="de-DE" sz="1600"/>
              <a:t> geringfügig höher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Einzelne Ausreißer bzw. falsch vorhergesagte Werte bei den Kennwerten </a:t>
            </a:r>
            <a:r>
              <a:rPr lang="de-DE" sz="1600" i="1"/>
              <a:t>Parallelität</a:t>
            </a:r>
            <a:r>
              <a:rPr lang="de-DE" sz="1600"/>
              <a:t> und </a:t>
            </a:r>
            <a:r>
              <a:rPr lang="de-DE" sz="1600" i="1"/>
              <a:t>Geradheit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600"/>
              <a:t>Möglicher Grund für die etwas geringere Genauigkeit im Vergleich zu </a:t>
            </a:r>
            <a:r>
              <a:rPr lang="de-DE" sz="1600" i="1"/>
              <a:t>LIN 1</a:t>
            </a: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/>
          </a:p>
        </p:txBody>
      </p:sp>
      <p:pic>
        <p:nvPicPr>
          <p:cNvPr id="6" name="Content Placeholder 5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B2A829D8-DD79-D64B-8A1A-BC558DEAD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1325949"/>
            <a:ext cx="5545138" cy="3147240"/>
          </a:xfrm>
        </p:spPr>
      </p:pic>
    </p:spTree>
    <p:extLst>
      <p:ext uri="{BB962C8B-B14F-4D97-AF65-F5344CB8AC3E}">
        <p14:creationId xmlns:p14="http://schemas.microsoft.com/office/powerpoint/2010/main" val="2830173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9D73892-73D8-42B0-B4AE-3F2085DB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/>
              <a:t>CIR 1</a:t>
            </a:r>
            <a:r>
              <a:rPr lang="de-DE"/>
              <a:t> – Streudiagramm</a:t>
            </a:r>
            <a:r>
              <a:rPr lang="de-DE" i="1"/>
              <a:t> 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8DFF8B6-4F57-4A06-82FD-872FD667D6CC}"/>
              </a:ext>
            </a:extLst>
          </p:cNvPr>
          <p:cNvSpPr txBox="1">
            <a:spLocks/>
          </p:cNvSpPr>
          <p:nvPr/>
        </p:nvSpPr>
        <p:spPr bwMode="auto">
          <a:xfrm>
            <a:off x="179387" y="1193720"/>
            <a:ext cx="3171086" cy="344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Geringe Streuung bei der Vorhersage der Lage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Besonders große Abweichungen vom Nennmaß werden genau Vorhergesagt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100" dirty="0"/>
              <a:t>Obere Toleranzgrenze: 0,04 mm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100" dirty="0"/>
              <a:t>Untere Toleranzgrenze: -0,04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Streuung relativ zu den Toleranzgrenzen für den Kennwert </a:t>
            </a:r>
            <a:r>
              <a:rPr lang="de-DE" sz="1600" i="1" dirty="0"/>
              <a:t>Rundheit</a:t>
            </a:r>
            <a:r>
              <a:rPr lang="de-DE" sz="1600" dirty="0"/>
              <a:t> etwas höher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100" dirty="0"/>
              <a:t>Obere Toleranzgrenze: 0,01 mm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100" dirty="0"/>
              <a:t>Untere Toleranzgrenze: 0 mm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F195E52B-A1AB-0642-BA87-D0A40A05A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1325949"/>
            <a:ext cx="5545138" cy="3147240"/>
          </a:xfrm>
        </p:spPr>
      </p:pic>
    </p:spTree>
    <p:extLst>
      <p:ext uri="{BB962C8B-B14F-4D97-AF65-F5344CB8AC3E}">
        <p14:creationId xmlns:p14="http://schemas.microsoft.com/office/powerpoint/2010/main" val="54493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60F7B-6EA5-48E8-88C4-FD5D48D7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– Streudiagramm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CA0A8-E330-4A75-A9DC-7AC23DAB972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in den vorherigen Folien gezeigte Verhalten, kann auch bei den übrigen geometrischen Elementen beobachtet werden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dirty="0"/>
              <a:t>Streudiagramme für </a:t>
            </a:r>
            <a:r>
              <a:rPr lang="de-DE" i="1" dirty="0"/>
              <a:t>LIN 3, LIN 4, CIR 2, CIR 3 </a:t>
            </a:r>
            <a:r>
              <a:rPr lang="de-DE" dirty="0"/>
              <a:t>und </a:t>
            </a:r>
            <a:r>
              <a:rPr lang="de-DE" i="1" dirty="0"/>
              <a:t>CIR 4</a:t>
            </a:r>
            <a:r>
              <a:rPr lang="de-DE" dirty="0"/>
              <a:t> im Anhang</a:t>
            </a:r>
          </a:p>
        </p:txBody>
      </p:sp>
    </p:spTree>
    <p:extLst>
      <p:ext uri="{BB962C8B-B14F-4D97-AF65-F5344CB8AC3E}">
        <p14:creationId xmlns:p14="http://schemas.microsoft.com/office/powerpoint/2010/main" val="2201302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C10AA-195F-42FF-A4B9-DEAF1789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Over- / </a:t>
            </a:r>
            <a:r>
              <a:rPr lang="de-DE" err="1"/>
              <a:t>Underfitting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44A6F-71F2-4B81-9373-3D88F9BD29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Nur eine geringe Genauigkeitsabweichung zwischen der Vorhersage der Testdaten und der Trainingsdaten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Alle </a:t>
            </a:r>
            <a:r>
              <a:rPr lang="de-DE" sz="1600" err="1"/>
              <a:t>Bewertungsmetriken</a:t>
            </a:r>
            <a:r>
              <a:rPr lang="de-DE" sz="1600"/>
              <a:t> und Streudiagramme wurden mit einem getrennten Testdatensatz erstellt und zeigen eine hohe Performance der Modelle</a:t>
            </a:r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B84B75C3-3772-46FB-A65D-D18E17B08B58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38" y="1210742"/>
            <a:ext cx="2860675" cy="2145506"/>
          </a:xfr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49188F0-6D8F-48DD-A44B-282E4507DF16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88" y="1203598"/>
            <a:ext cx="2879725" cy="2159793"/>
          </a:xfr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8B9B14C-ECF5-43D1-BFD6-CA0AFDAEF395}"/>
              </a:ext>
            </a:extLst>
          </p:cNvPr>
          <p:cNvSpPr txBox="1">
            <a:spLocks/>
          </p:cNvSpPr>
          <p:nvPr/>
        </p:nvSpPr>
        <p:spPr bwMode="auto">
          <a:xfrm>
            <a:off x="3131709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Testdatensatz: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98,43 % der Werte wurden korrekt klassifiziert 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8F7C79A-4BDA-4757-B110-5DC3CCE54EA5}"/>
              </a:ext>
            </a:extLst>
          </p:cNvPr>
          <p:cNvSpPr txBox="1">
            <a:spLocks/>
          </p:cNvSpPr>
          <p:nvPr/>
        </p:nvSpPr>
        <p:spPr bwMode="auto">
          <a:xfrm>
            <a:off x="6082297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Trainingsdatensatz:</a:t>
            </a:r>
            <a:endParaRPr lang="de-DE" sz="1400" ker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99,72 % der Werte wurden korrekt klassifiziert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4C43673-B2D7-46AD-9F5B-42441029EFC0}"/>
              </a:ext>
            </a:extLst>
          </p:cNvPr>
          <p:cNvSpPr txBox="1"/>
          <p:nvPr/>
        </p:nvSpPr>
        <p:spPr>
          <a:xfrm>
            <a:off x="202761" y="4264051"/>
            <a:ext cx="2742863" cy="461665"/>
          </a:xfrm>
          <a:prstGeom prst="rect">
            <a:avLst/>
          </a:prstGeom>
          <a:solidFill>
            <a:srgbClr val="B90F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b="1" kern="0">
                <a:solidFill>
                  <a:schemeClr val="bg1"/>
                </a:solidFill>
              </a:rPr>
              <a:t>Kein signifikantes Over- oder </a:t>
            </a:r>
            <a:r>
              <a:rPr lang="de-DE" sz="1200" b="1" kern="0" err="1">
                <a:solidFill>
                  <a:schemeClr val="bg1"/>
                </a:solidFill>
              </a:rPr>
              <a:t>Underfitting</a:t>
            </a:r>
            <a:r>
              <a:rPr lang="de-DE" sz="1200" b="1" kern="0">
                <a:solidFill>
                  <a:schemeClr val="bg1"/>
                </a:solidFill>
              </a:rPr>
              <a:t> des Modell erkennbar</a:t>
            </a:r>
          </a:p>
        </p:txBody>
      </p:sp>
    </p:spTree>
    <p:extLst>
      <p:ext uri="{BB962C8B-B14F-4D97-AF65-F5344CB8AC3E}">
        <p14:creationId xmlns:p14="http://schemas.microsoft.com/office/powerpoint/2010/main" val="2667939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</a:t>
            </a:r>
            <a:r>
              <a:rPr lang="de-DE" err="1"/>
              <a:t>Selection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59F-3ADE-42EF-BF04-141C3D044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484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4CD97-7830-45FB-A1FF-08F249D8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</a:t>
            </a:r>
            <a:r>
              <a:rPr lang="de-DE" err="1"/>
              <a:t>Selection</a:t>
            </a:r>
            <a:r>
              <a:rPr lang="de-DE"/>
              <a:t> 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C75253EF-E047-4F7A-BBD8-F98D7065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032"/>
              </p:ext>
            </p:extLst>
          </p:nvPr>
        </p:nvGraphicFramePr>
        <p:xfrm>
          <a:off x="181122" y="1181998"/>
          <a:ext cx="8781756" cy="354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0878">
                  <a:extLst>
                    <a:ext uri="{9D8B030D-6E8A-4147-A177-3AD203B41FA5}">
                      <a16:colId xmlns:a16="http://schemas.microsoft.com/office/drawing/2014/main" val="1928652169"/>
                    </a:ext>
                  </a:extLst>
                </a:gridCol>
                <a:gridCol w="4390878">
                  <a:extLst>
                    <a:ext uri="{9D8B030D-6E8A-4147-A177-3AD203B41FA5}">
                      <a16:colId xmlns:a16="http://schemas.microsoft.com/office/drawing/2014/main" val="801305768"/>
                    </a:ext>
                  </a:extLst>
                </a:gridCol>
              </a:tblGrid>
              <a:tr h="381640">
                <a:tc>
                  <a:txBody>
                    <a:bodyPr/>
                    <a:lstStyle/>
                    <a:p>
                      <a:r>
                        <a:rPr lang="de-DE"/>
                        <a:t>Korrelationsanalyse</a:t>
                      </a:r>
                    </a:p>
                  </a:txBody>
                  <a:tcPr>
                    <a:solidFill>
                      <a:srgbClr val="B90F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Feature Importance</a:t>
                      </a:r>
                    </a:p>
                  </a:txBody>
                  <a:tcPr>
                    <a:solidFill>
                      <a:srgbClr val="B90F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20111"/>
                  </a:ext>
                </a:extLst>
              </a:tr>
              <a:tr h="31683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/>
                        <a:t>Korrelationsanalyse in der Datenvorbereitung </a:t>
                      </a:r>
                      <a:r>
                        <a:rPr lang="de-DE" sz="1600" b="1"/>
                        <a:t>vor dem Training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/>
                        <a:t>Auf Zeitreihe der Maschinensignale angewendet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/>
                        <a:t>Wenn der Korrelationswert zweier Maschinensignale oberhalb einer Grenze liegt, wird eins der Signale gelöscht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/>
                        <a:t>Corr_value als Grenzwert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/>
                        <a:t>Je nach Corr_value werden die zu löschenden Signale als Liste gespeichert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sz="1600" b="0">
                          <a:sym typeface="Wingdings" panose="05000000000000000000" pitchFamily="2" charset="2"/>
                        </a:rPr>
                        <a:t>Zugriff zu späterem Zeitpunkt möglich</a:t>
                      </a:r>
                      <a:endParaRPr lang="de-DE" sz="1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1"/>
                        <a:t>Nach dem Training</a:t>
                      </a:r>
                      <a:r>
                        <a:rPr lang="de-DE" sz="1600"/>
                        <a:t> werden die wichtigste statistischen Feature für das Modell ermittelt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/>
                        <a:t>Score des gesamten Modells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/>
                        <a:t>Score für jedes einzelne statistische Feature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/>
                        <a:t>Wichtigkeit über Differenz zwischen Gesamtscore und Score der einzelnen Feature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>
                          <a:hlinkClick r:id="rId2"/>
                        </a:rPr>
                        <a:t>https://scikit-learn.org/stable/modules/permutation_importance.html</a:t>
                      </a:r>
                      <a:endParaRPr lang="de-DE" sz="120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6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09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B8F4A-4033-49E5-ACE8-E1066C79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Bergrifferklärung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0C2F1-626A-47DD-B567-C6A781C7460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b="1" dirty="0"/>
              <a:t>Geometrische Feature:</a:t>
            </a:r>
            <a:r>
              <a:rPr lang="de-DE" dirty="0"/>
              <a:t> LIN 1, CIR 1,…, LIN 4, CIR 4</a:t>
            </a:r>
          </a:p>
          <a:p>
            <a:r>
              <a:rPr lang="de-DE" b="1" dirty="0"/>
              <a:t>Maschinensignale: </a:t>
            </a:r>
            <a:r>
              <a:rPr lang="de-DE" dirty="0"/>
              <a:t>Aufgenommene Daten aus dem Regelkreis während des Fräsvorgangs; insgesamt 45 Signale</a:t>
            </a:r>
          </a:p>
          <a:p>
            <a:r>
              <a:rPr lang="de-DE" b="1" dirty="0"/>
              <a:t>Statistische Feature:</a:t>
            </a:r>
            <a:r>
              <a:rPr lang="de-DE" dirty="0"/>
              <a:t> Mittelwert, Standardabweichung, Maximum und Minimum der Maschinensignale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97605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20F3B-3BD2-4053-9EA0-94E9DA5C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</a:t>
            </a:r>
            <a:r>
              <a:rPr lang="de-DE" err="1"/>
              <a:t>Selection</a:t>
            </a:r>
            <a:r>
              <a:rPr lang="de-DE"/>
              <a:t> – Korrelationsanalyse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D05C675-912F-45BF-9E12-E61FFCA4B3BF}"/>
              </a:ext>
            </a:extLst>
          </p:cNvPr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1474816870"/>
              </p:ext>
            </p:extLst>
          </p:nvPr>
        </p:nvGraphicFramePr>
        <p:xfrm>
          <a:off x="647565" y="2049750"/>
          <a:ext cx="7848869" cy="26822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10292">
                  <a:extLst>
                    <a:ext uri="{9D8B030D-6E8A-4147-A177-3AD203B41FA5}">
                      <a16:colId xmlns:a16="http://schemas.microsoft.com/office/drawing/2014/main" val="923050209"/>
                    </a:ext>
                  </a:extLst>
                </a:gridCol>
                <a:gridCol w="617753">
                  <a:extLst>
                    <a:ext uri="{9D8B030D-6E8A-4147-A177-3AD203B41FA5}">
                      <a16:colId xmlns:a16="http://schemas.microsoft.com/office/drawing/2014/main" val="4215743364"/>
                    </a:ext>
                  </a:extLst>
                </a:gridCol>
                <a:gridCol w="591724">
                  <a:extLst>
                    <a:ext uri="{9D8B030D-6E8A-4147-A177-3AD203B41FA5}">
                      <a16:colId xmlns:a16="http://schemas.microsoft.com/office/drawing/2014/main" val="4110063328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2097248677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825011502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1782545958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2152226994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4244446122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218993399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3069198545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3080741498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1878773312"/>
                    </a:ext>
                  </a:extLst>
                </a:gridCol>
                <a:gridCol w="572910">
                  <a:extLst>
                    <a:ext uri="{9D8B030D-6E8A-4147-A177-3AD203B41FA5}">
                      <a16:colId xmlns:a16="http://schemas.microsoft.com/office/drawing/2014/main" val="3451650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de-DE" sz="1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000"/>
                        <a:t>KNeighborRegressor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KNeighborRegressor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Corr_value = 0,95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KNeighborRegressor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err="1"/>
                        <a:t>Corr_value</a:t>
                      </a:r>
                      <a:r>
                        <a:rPr lang="de-DE" sz="1000"/>
                        <a:t> = 0,7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KNeighborRegressor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Corr_value = 0,5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6247646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de-DE" sz="800" b="1"/>
                        <a:t>geometrisches Feature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67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6.481e-06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0.001526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0.9782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6.427e-06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0.001566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0.9786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6.161e-06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0.001526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0.9790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6.799e-06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0.001555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0.9780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49319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1.013e-05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0.001942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0.9271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8.907e-06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0.001829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0.9325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9.548e-06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0.001887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0.9281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1.157e-05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0.002058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0.9191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22276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7.881e-06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0.8357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7.182e-06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0.001339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0.84666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7.351e-06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0.8361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7.351e-06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0.8361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81472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1.478e-05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0.002170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0.9013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1.342e-05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0.002135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0.9046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1.490e-05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0.002116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0.8990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1.729e-05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0.002297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0.8894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33581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5.659e-06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0.8609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7.799e-06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0.001397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0.8271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6.012e-06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0.8076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6.591e-06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0.8602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750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8.605e-06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0.9642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8.209e-06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0.001809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0.9674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8.378e-06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0.9659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1.1363e-05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0.001999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0.95812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434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8.412e-06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0.001504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0.8734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8.284e-06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0.001461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0.8685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8.360e-06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0.001479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0.8753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7.901e-06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0.8756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8725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1.028e-05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0.9131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1.136e-05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0.001968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0.9041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1.021e-05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0.001866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0.9033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1.451e-05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0.002278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0.8801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32502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2F791E0A-C551-4F51-A115-AF9CF3F7372C}"/>
              </a:ext>
            </a:extLst>
          </p:cNvPr>
          <p:cNvSpPr txBox="1"/>
          <p:nvPr/>
        </p:nvSpPr>
        <p:spPr>
          <a:xfrm>
            <a:off x="181122" y="1131590"/>
            <a:ext cx="878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Trainingsdaten variieren, je nach Korrelationsanalyse: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/>
              <a:t>Unterschiedliche Grenzwerte </a:t>
            </a:r>
            <a:r>
              <a:rPr lang="de-DE" sz="1600" i="1"/>
              <a:t>Corr_value</a:t>
            </a:r>
            <a:r>
              <a:rPr lang="de-DE" sz="1600"/>
              <a:t> ab denen ein Maschinensignal nicht mehr berücksichtigt wird</a:t>
            </a:r>
          </a:p>
        </p:txBody>
      </p:sp>
    </p:spTree>
    <p:extLst>
      <p:ext uri="{BB962C8B-B14F-4D97-AF65-F5344CB8AC3E}">
        <p14:creationId xmlns:p14="http://schemas.microsoft.com/office/powerpoint/2010/main" val="3247388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75A41-D42E-4A37-B335-05DE9C8C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</a:t>
            </a:r>
            <a:r>
              <a:rPr lang="de-DE" err="1"/>
              <a:t>Selection</a:t>
            </a:r>
            <a:r>
              <a:rPr lang="de-DE"/>
              <a:t> – Korrelationsanalyse</a:t>
            </a:r>
          </a:p>
        </p:txBody>
      </p:sp>
      <p:pic>
        <p:nvPicPr>
          <p:cNvPr id="15" name="Inhaltsplatzhalter 8">
            <a:extLst>
              <a:ext uri="{FF2B5EF4-FFF2-40B4-BE49-F238E27FC236}">
                <a16:creationId xmlns:a16="http://schemas.microsoft.com/office/drawing/2014/main" id="{65853109-0860-4F81-91BE-D6512D0E7E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11189"/>
            <a:ext cx="2860675" cy="2145506"/>
          </a:xfrm>
        </p:spPr>
      </p:pic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AB324C11-E92E-4DA6-9790-260C25BFB4B8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88" y="1204045"/>
            <a:ext cx="2879725" cy="2159793"/>
          </a:xfrm>
        </p:spPr>
      </p:pic>
      <p:pic>
        <p:nvPicPr>
          <p:cNvPr id="17" name="Inhaltsplatzhalter 11">
            <a:extLst>
              <a:ext uri="{FF2B5EF4-FFF2-40B4-BE49-F238E27FC236}">
                <a16:creationId xmlns:a16="http://schemas.microsoft.com/office/drawing/2014/main" id="{1CFBDF4B-5967-4CBD-86F6-F6ACADF59EC6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38" y="1211189"/>
            <a:ext cx="2860675" cy="2145506"/>
          </a:xfrm>
        </p:spPr>
      </p:pic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1EC5FC8E-7C1B-45FB-A574-AD818C0D15B4}"/>
              </a:ext>
            </a:extLst>
          </p:cNvPr>
          <p:cNvSpPr txBox="1">
            <a:spLocks/>
          </p:cNvSpPr>
          <p:nvPr/>
        </p:nvSpPr>
        <p:spPr bwMode="auto">
          <a:xfrm>
            <a:off x="181121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Für </a:t>
            </a:r>
            <a:r>
              <a:rPr lang="de-DE" sz="1400" b="1" i="1" kern="0"/>
              <a:t>LIN_1, </a:t>
            </a:r>
            <a:r>
              <a:rPr lang="de-DE" sz="1400" b="1" i="1" kern="0" err="1"/>
              <a:t>corr_value</a:t>
            </a:r>
            <a:r>
              <a:rPr lang="de-DE" sz="1400" b="1" i="1" kern="0"/>
              <a:t>=0,95</a:t>
            </a:r>
            <a:r>
              <a:rPr lang="de-DE" sz="1400" b="1" kern="0"/>
              <a:t>:</a:t>
            </a:r>
            <a:endParaRPr lang="de-DE" sz="1400" ker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18 Maschinensignale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72 statistische Feature 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CC704EE8-91C5-4D7D-80E8-E60477AFF660}"/>
              </a:ext>
            </a:extLst>
          </p:cNvPr>
          <p:cNvSpPr txBox="1">
            <a:spLocks/>
          </p:cNvSpPr>
          <p:nvPr/>
        </p:nvSpPr>
        <p:spPr bwMode="auto">
          <a:xfrm>
            <a:off x="3131709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 dirty="0"/>
              <a:t>Für </a:t>
            </a:r>
            <a:r>
              <a:rPr lang="de-DE" sz="1400" b="1" i="1" kern="0" dirty="0"/>
              <a:t>LIN_1 , </a:t>
            </a:r>
            <a:r>
              <a:rPr lang="de-DE" sz="1400" b="1" i="1" kern="0" dirty="0" err="1"/>
              <a:t>corr_value</a:t>
            </a:r>
            <a:r>
              <a:rPr lang="de-DE" sz="1400" b="1" i="1" kern="0" dirty="0"/>
              <a:t>=0,7 </a:t>
            </a:r>
            <a:r>
              <a:rPr lang="de-DE" sz="1400" b="1" kern="0" dirty="0"/>
              <a:t>:</a:t>
            </a:r>
            <a:endParaRPr lang="de-DE" sz="14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 dirty="0"/>
              <a:t>17 Maschinensignale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 dirty="0"/>
              <a:t>68 statistische Feature</a:t>
            </a:r>
          </a:p>
          <a:p>
            <a:r>
              <a:rPr lang="de-DE" sz="1400" kern="0" dirty="0"/>
              <a:t> 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9B6E078C-FD9A-4812-94EA-33EFBEC2A69F}"/>
              </a:ext>
            </a:extLst>
          </p:cNvPr>
          <p:cNvSpPr txBox="1">
            <a:spLocks/>
          </p:cNvSpPr>
          <p:nvPr/>
        </p:nvSpPr>
        <p:spPr bwMode="auto">
          <a:xfrm>
            <a:off x="6082297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 dirty="0"/>
              <a:t>Für </a:t>
            </a:r>
            <a:r>
              <a:rPr lang="de-DE" sz="1400" b="1" i="1" kern="0" dirty="0"/>
              <a:t>LIN_1 , </a:t>
            </a:r>
            <a:r>
              <a:rPr lang="de-DE" sz="1400" b="1" i="1" kern="0" dirty="0" err="1"/>
              <a:t>corr_value</a:t>
            </a:r>
            <a:r>
              <a:rPr lang="de-DE" sz="1400" b="1" i="1" kern="0" dirty="0"/>
              <a:t>=0,5 </a:t>
            </a:r>
            <a:r>
              <a:rPr lang="de-DE" sz="1400" b="1" kern="0" dirty="0"/>
              <a:t>:</a:t>
            </a:r>
            <a:endParaRPr lang="de-DE" sz="1400" b="1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 dirty="0"/>
              <a:t>13 Maschinensignale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 dirty="0"/>
              <a:t>52 statistische Feature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9BF6E2C-C8F5-41F5-A7F1-0D919EC2E0BE}"/>
              </a:ext>
            </a:extLst>
          </p:cNvPr>
          <p:cNvSpPr txBox="1"/>
          <p:nvPr/>
        </p:nvSpPr>
        <p:spPr>
          <a:xfrm>
            <a:off x="3132138" y="4374143"/>
            <a:ext cx="2467618" cy="276999"/>
          </a:xfrm>
          <a:prstGeom prst="rect">
            <a:avLst/>
          </a:prstGeom>
          <a:solidFill>
            <a:srgbClr val="B90F22"/>
          </a:solidFill>
        </p:spPr>
        <p:txBody>
          <a:bodyPr wrap="square" rtlCol="0">
            <a:spAutoFit/>
          </a:bodyPr>
          <a:lstStyle/>
          <a:p>
            <a:r>
              <a:rPr lang="de-DE" sz="1200" b="1" kern="0">
                <a:solidFill>
                  <a:schemeClr val="bg1"/>
                </a:solidFill>
              </a:rPr>
              <a:t>Im Vergleich beste Vorhersage</a:t>
            </a:r>
          </a:p>
        </p:txBody>
      </p:sp>
    </p:spTree>
    <p:extLst>
      <p:ext uri="{BB962C8B-B14F-4D97-AF65-F5344CB8AC3E}">
        <p14:creationId xmlns:p14="http://schemas.microsoft.com/office/powerpoint/2010/main" val="1605860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20F3B-3BD2-4053-9EA0-94E9DA5C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</a:t>
            </a:r>
            <a:r>
              <a:rPr lang="de-DE" err="1"/>
              <a:t>Selection</a:t>
            </a:r>
            <a:r>
              <a:rPr lang="de-DE"/>
              <a:t> – Feature Importance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BB7F74-DE42-4111-9833-6E67026A7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030839" cy="34135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/>
              <a:t>Von insgesamt 180 statistischen Feature werden die 68 wichtigsten ausgewählt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/>
              <a:t>Vergleichbarkeit zur Korrelationsanalyse gewährleistet: Mit </a:t>
            </a:r>
            <a:r>
              <a:rPr lang="de-DE" err="1"/>
              <a:t>corr_value</a:t>
            </a:r>
            <a:r>
              <a:rPr lang="de-DE"/>
              <a:t>=0,7 bleiben 68 statistische Feature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/>
              <a:t>Für </a:t>
            </a:r>
            <a:r>
              <a:rPr lang="de-DE" i="1"/>
              <a:t>LIN_1</a:t>
            </a:r>
            <a:r>
              <a:rPr lang="de-DE"/>
              <a:t> sind darin 30 unterschiedliche Maschinensignale enthalten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D05C675-912F-45BF-9E12-E61FFCA4B3BF}"/>
              </a:ext>
            </a:extLst>
          </p:cNvPr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967299544"/>
              </p:ext>
            </p:extLst>
          </p:nvPr>
        </p:nvGraphicFramePr>
        <p:xfrm>
          <a:off x="4355976" y="1544606"/>
          <a:ext cx="4536501" cy="27127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923050209"/>
                    </a:ext>
                  </a:extLst>
                </a:gridCol>
                <a:gridCol w="635272">
                  <a:extLst>
                    <a:ext uri="{9D8B030D-6E8A-4147-A177-3AD203B41FA5}">
                      <a16:colId xmlns:a16="http://schemas.microsoft.com/office/drawing/2014/main" val="4215743364"/>
                    </a:ext>
                  </a:extLst>
                </a:gridCol>
                <a:gridCol w="608505">
                  <a:extLst>
                    <a:ext uri="{9D8B030D-6E8A-4147-A177-3AD203B41FA5}">
                      <a16:colId xmlns:a16="http://schemas.microsoft.com/office/drawing/2014/main" val="4110063328"/>
                    </a:ext>
                  </a:extLst>
                </a:gridCol>
                <a:gridCol w="589155">
                  <a:extLst>
                    <a:ext uri="{9D8B030D-6E8A-4147-A177-3AD203B41FA5}">
                      <a16:colId xmlns:a16="http://schemas.microsoft.com/office/drawing/2014/main" val="2097248677"/>
                    </a:ext>
                  </a:extLst>
                </a:gridCol>
                <a:gridCol w="589155">
                  <a:extLst>
                    <a:ext uri="{9D8B030D-6E8A-4147-A177-3AD203B41FA5}">
                      <a16:colId xmlns:a16="http://schemas.microsoft.com/office/drawing/2014/main" val="825011502"/>
                    </a:ext>
                  </a:extLst>
                </a:gridCol>
                <a:gridCol w="589155">
                  <a:extLst>
                    <a:ext uri="{9D8B030D-6E8A-4147-A177-3AD203B41FA5}">
                      <a16:colId xmlns:a16="http://schemas.microsoft.com/office/drawing/2014/main" val="1782545958"/>
                    </a:ext>
                  </a:extLst>
                </a:gridCol>
                <a:gridCol w="589155">
                  <a:extLst>
                    <a:ext uri="{9D8B030D-6E8A-4147-A177-3AD203B41FA5}">
                      <a16:colId xmlns:a16="http://schemas.microsoft.com/office/drawing/2014/main" val="215222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de-DE" sz="1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000"/>
                        <a:t>KNeighborRegressor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KNeighborRegressor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mit Feature </a:t>
                      </a:r>
                      <a:r>
                        <a:rPr lang="de-DE" sz="1000" err="1"/>
                        <a:t>Selection</a:t>
                      </a:r>
                      <a:endParaRPr lang="de-DE" sz="1000"/>
                    </a:p>
                    <a:p>
                      <a:pPr algn="l"/>
                      <a:endParaRPr lang="de-DE" sz="1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47646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l"/>
                      <a:r>
                        <a:rPr lang="de-DE" sz="800" b="1"/>
                        <a:t>geometrisches Feature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 Squared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Mean</a:t>
                      </a:r>
                    </a:p>
                    <a:p>
                      <a:pPr algn="l"/>
                      <a:r>
                        <a:rPr lang="de-DE" sz="800"/>
                        <a:t>Absolute</a:t>
                      </a:r>
                    </a:p>
                    <a:p>
                      <a:pPr algn="l"/>
                      <a:r>
                        <a:rPr lang="de-DE" sz="800"/>
                        <a:t>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800" dirty="0"/>
                        <a:t>R</a:t>
                      </a:r>
                      <a:r>
                        <a:rPr lang="de-DE" sz="800" baseline="30000" dirty="0"/>
                        <a:t>2</a:t>
                      </a:r>
                      <a:endParaRPr lang="de-DE" sz="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67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/>
                        <a:t>6.481e-06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0.001526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0.9782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1.268e-05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0.001893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0.9694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49319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1.013e-05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0.001942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0.9271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1.257e-05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0.002055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0.9251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22276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7.881e-06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0.8357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6.7436e-06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0.001246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0.8393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81472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1.478e-05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0.002170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0.9013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1.467e-05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0.002182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0.8979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33581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5.659e-06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0.001332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0.8609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7.875e-06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0.001407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0.8231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750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8.605e-06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0.9642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7.947e-06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0.001899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0.9669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434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LIN_4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8.412e-06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0.001504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0.8734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7.610e-06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0.001464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0.8468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87250"/>
                  </a:ext>
                </a:extLst>
              </a:tr>
              <a:tr h="207631">
                <a:tc>
                  <a:txBody>
                    <a:bodyPr/>
                    <a:lstStyle/>
                    <a:p>
                      <a:pPr algn="l"/>
                      <a:r>
                        <a:rPr lang="de-DE" sz="800"/>
                        <a:t>CIR_4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1.028e-05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0.001848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0.9131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1.661e-05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/>
                        <a:t>0.002194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dirty="0"/>
                        <a:t>0.8718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3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354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1238B-F7FB-4B38-9F70-9883B328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</a:t>
            </a:r>
            <a:r>
              <a:rPr lang="de-DE" err="1"/>
              <a:t>Selection</a:t>
            </a:r>
            <a:r>
              <a:rPr lang="de-DE"/>
              <a:t> – 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F8A26-F73A-49B3-AAB5-65E5D0D08DC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Starke Überschneidung der verbleibenden Maschinensignale aus der Feature </a:t>
            </a:r>
            <a:r>
              <a:rPr lang="de-DE" dirty="0" err="1"/>
              <a:t>Importance</a:t>
            </a:r>
            <a:r>
              <a:rPr lang="de-DE" dirty="0"/>
              <a:t> und der Korrelationsanalyse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Algorithmus lernt mit Maschinensignalen, die mit Ingenieurswissen nachvollziehbar sind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Korrelationsanalyse (</a:t>
            </a:r>
            <a:r>
              <a:rPr lang="de-DE" dirty="0" err="1"/>
              <a:t>corr_value</a:t>
            </a:r>
            <a:r>
              <a:rPr lang="de-DE" dirty="0"/>
              <a:t> = 0,7): </a:t>
            </a:r>
            <a:r>
              <a:rPr lang="de-DE" b="1" dirty="0"/>
              <a:t>17 Maschinensignale </a:t>
            </a:r>
            <a:r>
              <a:rPr lang="de-DE" dirty="0"/>
              <a:t>und </a:t>
            </a:r>
            <a:r>
              <a:rPr lang="de-DE" b="1" dirty="0"/>
              <a:t>68 statistische Feature</a:t>
            </a:r>
            <a:r>
              <a:rPr lang="de-DE" dirty="0"/>
              <a:t> verbleiben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Feature </a:t>
            </a:r>
            <a:r>
              <a:rPr lang="de-DE" dirty="0" err="1"/>
              <a:t>Importance</a:t>
            </a:r>
            <a:r>
              <a:rPr lang="de-DE" dirty="0"/>
              <a:t>: </a:t>
            </a:r>
            <a:r>
              <a:rPr lang="de-DE" b="1" dirty="0"/>
              <a:t>30 Maschinensignale </a:t>
            </a:r>
            <a:r>
              <a:rPr lang="de-DE" dirty="0"/>
              <a:t>und </a:t>
            </a:r>
            <a:r>
              <a:rPr lang="de-DE" b="1" dirty="0"/>
              <a:t>68 statistische Feature </a:t>
            </a:r>
            <a:r>
              <a:rPr lang="de-DE" dirty="0"/>
              <a:t>verbleiben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58775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536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A8993-8B8F-43F9-9FA0-A768BA0C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</a:t>
            </a:r>
            <a:r>
              <a:rPr lang="de-DE" err="1"/>
              <a:t>Selection</a:t>
            </a:r>
            <a:r>
              <a:rPr lang="de-DE"/>
              <a:t> – Vergleich </a:t>
            </a:r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9716C0DD-9A71-430B-9FDC-D8DDC3C6C1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11189"/>
            <a:ext cx="2860675" cy="2145506"/>
          </a:xfrm>
        </p:spPr>
      </p:pic>
      <p:pic>
        <p:nvPicPr>
          <p:cNvPr id="7" name="Inhaltsplatzhalter 11">
            <a:extLst>
              <a:ext uri="{FF2B5EF4-FFF2-40B4-BE49-F238E27FC236}">
                <a16:creationId xmlns:a16="http://schemas.microsoft.com/office/drawing/2014/main" id="{09B386A8-ABB2-48EA-A64D-F571333D60D0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38" y="1211189"/>
            <a:ext cx="2860675" cy="2145506"/>
          </a:xfr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5EC2650-D0FC-444C-936C-2E6A88A37A60}"/>
              </a:ext>
            </a:extLst>
          </p:cNvPr>
          <p:cNvSpPr txBox="1">
            <a:spLocks/>
          </p:cNvSpPr>
          <p:nvPr/>
        </p:nvSpPr>
        <p:spPr bwMode="auto">
          <a:xfrm>
            <a:off x="181121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Für </a:t>
            </a:r>
            <a:r>
              <a:rPr lang="de-DE" sz="1400" b="1" i="1" kern="0"/>
              <a:t>LIN_1</a:t>
            </a:r>
            <a:r>
              <a:rPr lang="de-DE" sz="1400" b="1" kern="0"/>
              <a:t>:</a:t>
            </a:r>
            <a:endParaRPr lang="de-DE" sz="1400" b="1" i="1" ker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180 statistische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45 unterschiedliche Maschinensignale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0E5864C2-D79E-4ACB-B076-E1E1B592F7B1}"/>
              </a:ext>
            </a:extLst>
          </p:cNvPr>
          <p:cNvSpPr txBox="1">
            <a:spLocks/>
          </p:cNvSpPr>
          <p:nvPr/>
        </p:nvSpPr>
        <p:spPr bwMode="auto">
          <a:xfrm>
            <a:off x="3131709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Für </a:t>
            </a:r>
            <a:r>
              <a:rPr lang="de-DE" sz="1400" b="1" i="1" kern="0"/>
              <a:t>LIN_1</a:t>
            </a:r>
            <a:r>
              <a:rPr lang="de-DE" sz="1400" b="1" kern="0"/>
              <a:t>:</a:t>
            </a:r>
            <a:endParaRPr lang="de-DE" sz="1400" b="1" i="1" ker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68 statistische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17 unterschiedliche Maschinensignale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99DFDE2-C3CB-4B08-B4A6-22E3200572F5}"/>
              </a:ext>
            </a:extLst>
          </p:cNvPr>
          <p:cNvSpPr txBox="1">
            <a:spLocks/>
          </p:cNvSpPr>
          <p:nvPr/>
        </p:nvSpPr>
        <p:spPr bwMode="auto">
          <a:xfrm>
            <a:off x="6082297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Für </a:t>
            </a:r>
            <a:r>
              <a:rPr lang="de-DE" sz="1400" b="1" i="1" kern="0"/>
              <a:t>LIN_1</a:t>
            </a:r>
            <a:r>
              <a:rPr lang="de-DE" sz="1400" b="1" kern="0"/>
              <a:t>:</a:t>
            </a:r>
            <a:endParaRPr lang="de-DE" sz="1400" b="1" i="1" ker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68 statistische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30 unterschiedliche Maschinensignale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kern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A069B99-6072-4F9D-BEE1-CCD5625D7F08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88" y="1200842"/>
            <a:ext cx="2879725" cy="2159793"/>
          </a:xfrm>
        </p:spPr>
      </p:pic>
    </p:spTree>
    <p:extLst>
      <p:ext uri="{BB962C8B-B14F-4D97-AF65-F5344CB8AC3E}">
        <p14:creationId xmlns:p14="http://schemas.microsoft.com/office/powerpoint/2010/main" val="33358454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C10AA-195F-42FF-A4B9-DEAF1789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Over- / </a:t>
            </a:r>
            <a:r>
              <a:rPr lang="de-DE" err="1"/>
              <a:t>Underfitting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44A6F-71F2-4B81-9373-3D88F9BD29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Reduzieren der Signale führt zu höherer Robustheit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/>
              <a:t>Vorhersage der Trainingsdaten wird etwas schlechter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/>
              <a:t>Vorhersage der Testdaten wird besser</a:t>
            </a:r>
          </a:p>
          <a:p>
            <a:pPr marL="465138" lvl="1" indent="-285750">
              <a:buFont typeface="Wingdings" panose="05000000000000000000" pitchFamily="2" charset="2"/>
              <a:buChar char="Ø"/>
            </a:pPr>
            <a:r>
              <a:rPr lang="de-DE"/>
              <a:t>Geringeres „</a:t>
            </a:r>
            <a:r>
              <a:rPr lang="de-DE" err="1"/>
              <a:t>Overfitting</a:t>
            </a:r>
            <a:r>
              <a:rPr lang="de-DE"/>
              <a:t>“ und bessere </a:t>
            </a:r>
            <a:r>
              <a:rPr lang="de-DE" err="1"/>
              <a:t>Verallgemeinbarkeit</a:t>
            </a:r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8B9B14C-ECF5-43D1-BFD6-CA0AFDAEF395}"/>
              </a:ext>
            </a:extLst>
          </p:cNvPr>
          <p:cNvSpPr txBox="1">
            <a:spLocks/>
          </p:cNvSpPr>
          <p:nvPr/>
        </p:nvSpPr>
        <p:spPr bwMode="auto">
          <a:xfrm>
            <a:off x="3131709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Testdatensatz: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98,6 % der Werte wurden korrekt klassifiziert 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8F7C79A-4BDA-4757-B110-5DC3CCE54EA5}"/>
              </a:ext>
            </a:extLst>
          </p:cNvPr>
          <p:cNvSpPr txBox="1">
            <a:spLocks/>
          </p:cNvSpPr>
          <p:nvPr/>
        </p:nvSpPr>
        <p:spPr bwMode="auto">
          <a:xfrm>
            <a:off x="6082297" y="3507854"/>
            <a:ext cx="2858942" cy="109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defRPr sz="1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25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b="1" kern="0"/>
              <a:t>Trainingsdatensatz:</a:t>
            </a:r>
            <a:endParaRPr lang="de-DE" sz="1400" ker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kern="0"/>
              <a:t>99,6 % der Werte wurden korrekt klassifiziert </a:t>
            </a:r>
          </a:p>
        </p:txBody>
      </p:sp>
      <p:pic>
        <p:nvPicPr>
          <p:cNvPr id="10" name="Inhaltsplatzhalter 11">
            <a:extLst>
              <a:ext uri="{FF2B5EF4-FFF2-40B4-BE49-F238E27FC236}">
                <a16:creationId xmlns:a16="http://schemas.microsoft.com/office/drawing/2014/main" id="{07E3E2E2-C681-4214-850C-2DA34747842A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38" y="1203598"/>
            <a:ext cx="2860675" cy="2145506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2A910F6C-C35F-43FE-B770-4405A66DD418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88" y="1203598"/>
            <a:ext cx="2879725" cy="2159793"/>
          </a:xfrm>
        </p:spPr>
      </p:pic>
    </p:spTree>
    <p:extLst>
      <p:ext uri="{BB962C8B-B14F-4D97-AF65-F5344CB8AC3E}">
        <p14:creationId xmlns:p14="http://schemas.microsoft.com/office/powerpoint/2010/main" val="3695258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A576E-6DE8-4270-91AD-DBEFEB62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31B85A-C79B-4823-9946-E88CFF69128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Modell mit sehr genauer Vorhersage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/>
              <a:t>Klassifikation zu 98,6 % korrekt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/>
              <a:t>Verbesserung durch Feature </a:t>
            </a:r>
            <a:r>
              <a:rPr lang="de-DE" sz="1400" err="1"/>
              <a:t>Selection</a:t>
            </a:r>
            <a:r>
              <a:rPr lang="de-DE" sz="1400"/>
              <a:t> und Korrelationsanalyse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/>
              <a:t>Kein signifikantes Over- oder </a:t>
            </a:r>
            <a:r>
              <a:rPr lang="de-DE" sz="1400" err="1"/>
              <a:t>Underfitting</a:t>
            </a:r>
            <a:endParaRPr lang="de-DE" sz="140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/>
              <a:t>Beste Performance durch </a:t>
            </a:r>
            <a:r>
              <a:rPr lang="de-DE" sz="1600" err="1"/>
              <a:t>kNeighborRegressor</a:t>
            </a:r>
            <a:endParaRPr lang="de-DE" sz="160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/>
              <a:t>Umrechnung der Regression in eine Klassifikation der Bauteilqualität möglich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/>
              <a:t>i.O. und n.i.O.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/>
              <a:t>Unter Verwendung der Toleranzwerte 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/>
              <a:t>Praxisanwendung: Ausgabe einer Klassifikation für jeden Messwert und zusätzlich die vorhergesagte Abweichung vom Nennmaß </a:t>
            </a:r>
          </a:p>
        </p:txBody>
      </p:sp>
    </p:spTree>
    <p:extLst>
      <p:ext uri="{BB962C8B-B14F-4D97-AF65-F5344CB8AC3E}">
        <p14:creationId xmlns:p14="http://schemas.microsoft.com/office/powerpoint/2010/main" val="139432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A576E-6DE8-4270-91AD-DBEFEB62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31B85A-C79B-4823-9946-E88CFF69128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Limitationen: Genaue Vorhersage und Klassifikation an der Toleranzgrenze schwierig und teilweise Fehlerbehaftet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Verwendung der Vorhergesagten Abweichung als Entscheidungsgrundlage  für eine mögliche Nachuntersuchung des Bauteils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Kritisch ist besonders der Fall, das ein n.i.O. Bauteil versehentlich als i.O. klassifiziert wird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Durch Feature </a:t>
            </a:r>
            <a:r>
              <a:rPr lang="de-DE" sz="1400" dirty="0" err="1"/>
              <a:t>Selection</a:t>
            </a:r>
            <a:r>
              <a:rPr lang="de-DE" sz="1400" dirty="0"/>
              <a:t> und eine möglichst gute Modellauswahl ist dieser Fall selten </a:t>
            </a:r>
            <a:r>
              <a:rPr lang="de-DE" sz="1400" dirty="0">
                <a:sym typeface="Wingdings" panose="05000000000000000000" pitchFamily="2" charset="2"/>
              </a:rPr>
              <a:t>(0,51 % aller Fälle)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 dirty="0">
                <a:sym typeface="Wingdings" panose="05000000000000000000" pitchFamily="2" charset="2"/>
              </a:rPr>
              <a:t>Vorhergesagte Abweichung zum Nennmaß und der Toleranz gibt weiterhin Aufschluss über die Zuverlässigkeit einer Klassifizierung</a:t>
            </a:r>
          </a:p>
          <a:p>
            <a:pPr marL="823912" lvl="3" indent="-285750">
              <a:buFont typeface="Wingdings" panose="05000000000000000000" pitchFamily="2" charset="2"/>
              <a:buChar char="Ø"/>
            </a:pPr>
            <a:r>
              <a:rPr lang="de-DE" sz="1200" dirty="0">
                <a:sym typeface="Wingdings" panose="05000000000000000000" pitchFamily="2" charset="2"/>
              </a:rPr>
              <a:t>Geringe Abweichung zur Toleranz  möglicherweise falsche Klassifizierung  Nachuntersuchung sinnvoll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764699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Anhang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59F-3ADE-42EF-BF04-141C3D044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3299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0CE16-427B-4330-8F9D-85E5E50B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 </a:t>
            </a:r>
            <a:r>
              <a:rPr lang="de-DE" err="1"/>
              <a:t>Selection</a:t>
            </a:r>
            <a:r>
              <a:rPr lang="de-DE"/>
              <a:t> – ausgewählte Signale</a:t>
            </a:r>
          </a:p>
        </p:txBody>
      </p:sp>
      <p:graphicFrame>
        <p:nvGraphicFramePr>
          <p:cNvPr id="8" name="Tabelle 6">
            <a:extLst>
              <a:ext uri="{FF2B5EF4-FFF2-40B4-BE49-F238E27FC236}">
                <a16:creationId xmlns:a16="http://schemas.microsoft.com/office/drawing/2014/main" id="{023055DB-32EF-40A1-A597-A86FE13CC373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3667145119"/>
              </p:ext>
            </p:extLst>
          </p:nvPr>
        </p:nvGraphicFramePr>
        <p:xfrm>
          <a:off x="179387" y="1154642"/>
          <a:ext cx="8781756" cy="354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0878">
                  <a:extLst>
                    <a:ext uri="{9D8B030D-6E8A-4147-A177-3AD203B41FA5}">
                      <a16:colId xmlns:a16="http://schemas.microsoft.com/office/drawing/2014/main" val="1928652169"/>
                    </a:ext>
                  </a:extLst>
                </a:gridCol>
                <a:gridCol w="4390878">
                  <a:extLst>
                    <a:ext uri="{9D8B030D-6E8A-4147-A177-3AD203B41FA5}">
                      <a16:colId xmlns:a16="http://schemas.microsoft.com/office/drawing/2014/main" val="801305768"/>
                    </a:ext>
                  </a:extLst>
                </a:gridCol>
              </a:tblGrid>
              <a:tr h="381640">
                <a:tc>
                  <a:txBody>
                    <a:bodyPr/>
                    <a:lstStyle/>
                    <a:p>
                      <a:r>
                        <a:rPr lang="de-DE"/>
                        <a:t>Korrelationsanalyse </a:t>
                      </a:r>
                      <a:r>
                        <a:rPr lang="de-DE" sz="1400"/>
                        <a:t>corr_val = 0,7</a:t>
                      </a:r>
                      <a:endParaRPr lang="de-DE"/>
                    </a:p>
                  </a:txBody>
                  <a:tcPr>
                    <a:solidFill>
                      <a:srgbClr val="B90F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Feature Importance</a:t>
                      </a:r>
                    </a:p>
                  </a:txBody>
                  <a:tcPr>
                    <a:solidFill>
                      <a:srgbClr val="B90F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20111"/>
                  </a:ext>
                </a:extLst>
              </a:tr>
              <a:tr h="31683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6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39732"/>
                  </a:ext>
                </a:extLst>
              </a:tr>
            </a:tbl>
          </a:graphicData>
        </a:graphic>
      </p:graphicFrame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A901A2D-F8F2-4572-A80E-1210F7317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3049"/>
              </p:ext>
            </p:extLst>
          </p:nvPr>
        </p:nvGraphicFramePr>
        <p:xfrm>
          <a:off x="179387" y="1817118"/>
          <a:ext cx="439261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8523">
                  <a:extLst>
                    <a:ext uri="{9D8B030D-6E8A-4147-A177-3AD203B41FA5}">
                      <a16:colId xmlns:a16="http://schemas.microsoft.com/office/drawing/2014/main" val="665092916"/>
                    </a:ext>
                  </a:extLst>
                </a:gridCol>
                <a:gridCol w="878523">
                  <a:extLst>
                    <a:ext uri="{9D8B030D-6E8A-4147-A177-3AD203B41FA5}">
                      <a16:colId xmlns:a16="http://schemas.microsoft.com/office/drawing/2014/main" val="2478290531"/>
                    </a:ext>
                  </a:extLst>
                </a:gridCol>
                <a:gridCol w="878523">
                  <a:extLst>
                    <a:ext uri="{9D8B030D-6E8A-4147-A177-3AD203B41FA5}">
                      <a16:colId xmlns:a16="http://schemas.microsoft.com/office/drawing/2014/main" val="2316045334"/>
                    </a:ext>
                  </a:extLst>
                </a:gridCol>
                <a:gridCol w="878523">
                  <a:extLst>
                    <a:ext uri="{9D8B030D-6E8A-4147-A177-3AD203B41FA5}">
                      <a16:colId xmlns:a16="http://schemas.microsoft.com/office/drawing/2014/main" val="4191751398"/>
                    </a:ext>
                  </a:extLst>
                </a:gridCol>
                <a:gridCol w="878523">
                  <a:extLst>
                    <a:ext uri="{9D8B030D-6E8A-4147-A177-3AD203B41FA5}">
                      <a16:colId xmlns:a16="http://schemas.microsoft.com/office/drawing/2014/main" val="2728504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chemeClr val="tx1"/>
                          </a:solidFill>
                        </a:rPr>
                        <a:t>CMD_SPEED|1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CONT_DEV|1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 dirty="0">
                          <a:solidFill>
                            <a:srgbClr val="B90F22"/>
                          </a:solidFill>
                        </a:rPr>
                        <a:t>CURRENT|2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POWER|1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chemeClr val="tx1"/>
                          </a:solidFill>
                        </a:rPr>
                        <a:t>CTRL_POS|1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CMD_SPEED|3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CONT_DEV|2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 dirty="0">
                          <a:solidFill>
                            <a:srgbClr val="B90F22"/>
                          </a:solidFill>
                        </a:rPr>
                        <a:t>CURRENT|3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POWER|2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chemeClr val="tx1"/>
                          </a:solidFill>
                        </a:rPr>
                        <a:t>CTRL_POS|2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0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CMD_SPEED|6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CURRENT|1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 dirty="0">
                          <a:solidFill>
                            <a:srgbClr val="B90F22"/>
                          </a:solidFill>
                        </a:rPr>
                        <a:t>CURRENT|6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POWER|6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CTRL_POS|3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700" b="0">
                          <a:solidFill>
                            <a:srgbClr val="B90F22"/>
                          </a:solidFill>
                        </a:rPr>
                        <a:t>ENC_POS|6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chemeClr val="tx1"/>
                          </a:solidFill>
                        </a:rPr>
                        <a:t>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0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sz="105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5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09628"/>
                  </a:ext>
                </a:extLst>
              </a:tr>
            </a:tbl>
          </a:graphicData>
        </a:graphic>
      </p:graphicFrame>
      <p:graphicFrame>
        <p:nvGraphicFramePr>
          <p:cNvPr id="10" name="Tabelle 5">
            <a:extLst>
              <a:ext uri="{FF2B5EF4-FFF2-40B4-BE49-F238E27FC236}">
                <a16:creationId xmlns:a16="http://schemas.microsoft.com/office/drawing/2014/main" id="{1BB13A39-1896-4800-A958-0F257CF9C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92754"/>
              </p:ext>
            </p:extLst>
          </p:nvPr>
        </p:nvGraphicFramePr>
        <p:xfrm>
          <a:off x="4570265" y="1817118"/>
          <a:ext cx="439261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8523">
                  <a:extLst>
                    <a:ext uri="{9D8B030D-6E8A-4147-A177-3AD203B41FA5}">
                      <a16:colId xmlns:a16="http://schemas.microsoft.com/office/drawing/2014/main" val="665092916"/>
                    </a:ext>
                  </a:extLst>
                </a:gridCol>
                <a:gridCol w="878523">
                  <a:extLst>
                    <a:ext uri="{9D8B030D-6E8A-4147-A177-3AD203B41FA5}">
                      <a16:colId xmlns:a16="http://schemas.microsoft.com/office/drawing/2014/main" val="2478290531"/>
                    </a:ext>
                  </a:extLst>
                </a:gridCol>
                <a:gridCol w="878523">
                  <a:extLst>
                    <a:ext uri="{9D8B030D-6E8A-4147-A177-3AD203B41FA5}">
                      <a16:colId xmlns:a16="http://schemas.microsoft.com/office/drawing/2014/main" val="2316045334"/>
                    </a:ext>
                  </a:extLst>
                </a:gridCol>
                <a:gridCol w="878523">
                  <a:extLst>
                    <a:ext uri="{9D8B030D-6E8A-4147-A177-3AD203B41FA5}">
                      <a16:colId xmlns:a16="http://schemas.microsoft.com/office/drawing/2014/main" val="4191751398"/>
                    </a:ext>
                  </a:extLst>
                </a:gridCol>
                <a:gridCol w="878523">
                  <a:extLst>
                    <a:ext uri="{9D8B030D-6E8A-4147-A177-3AD203B41FA5}">
                      <a16:colId xmlns:a16="http://schemas.microsoft.com/office/drawing/2014/main" val="2728504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'CURRENT|1'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'CMD_SPEED|2'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dirty="0">
                          <a:solidFill>
                            <a:sysClr val="windowText" lastClr="000000"/>
                          </a:solidFill>
                        </a:rPr>
                        <a:t>'TORQUE|1'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'POWER|1'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'CTRL_DIFF|1'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'CURRENT|2'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'CMD_SPEED|3'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dirty="0">
                          <a:solidFill>
                            <a:sysClr val="windowText" lastClr="000000"/>
                          </a:solidFill>
                        </a:rPr>
                        <a:t>'TORQUE|2'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'POWER|2'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'CTRL_DIFF|2'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0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'CURRENT|3'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'CMD_SPEED|6'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dirty="0">
                          <a:solidFill>
                            <a:sysClr val="windowText" lastClr="000000"/>
                          </a:solidFill>
                        </a:rPr>
                        <a:t>'TORQUE|3'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'POWER|6'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'CTRL_DIFF|3'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'CURRENT|6'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'CONT_DEV|1'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'TORQUE|6'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'ENC1_POS|2'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'CTRL_DIFF2|2'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0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'DPIO_IN2|0'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'CONT_DEV|2'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'DPIO_IN2|1016'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'ENC1_POS|3'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'CTRL_DIFF2|3'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5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'DPIO_IN2|1018'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'CONT_DEV|3'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rgbClr val="C00000"/>
                          </a:solidFill>
                        </a:rPr>
                        <a:t>'ENC_POS|6'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>
                          <a:solidFill>
                            <a:sysClr val="windowText" lastClr="000000"/>
                          </a:solidFill>
                        </a:rPr>
                        <a:t>'ENC2_POS|3'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b="0" dirty="0">
                          <a:solidFill>
                            <a:srgbClr val="C00000"/>
                          </a:solidFill>
                        </a:rPr>
                        <a:t>'CTRL_POS|3'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0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07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Programmstruktur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59F-3ADE-42EF-BF04-141C3D044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724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BB30-3DAB-DA40-B736-7648F338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LIN 3 - Streudiagramm</a:t>
            </a:r>
          </a:p>
        </p:txBody>
      </p:sp>
      <p:pic>
        <p:nvPicPr>
          <p:cNvPr id="5" name="Content Placeholder 4" descr="A picture containing text, display, electronics, screenshot&#10;&#10;Description automatically generated">
            <a:extLst>
              <a:ext uri="{FF2B5EF4-FFF2-40B4-BE49-F238E27FC236}">
                <a16:creationId xmlns:a16="http://schemas.microsoft.com/office/drawing/2014/main" id="{DE6B91D0-429A-444B-AC84-88BFA796F074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43" y="1185863"/>
            <a:ext cx="5918502" cy="3359150"/>
          </a:xfrm>
        </p:spPr>
      </p:pic>
    </p:spTree>
    <p:extLst>
      <p:ext uri="{BB962C8B-B14F-4D97-AF65-F5344CB8AC3E}">
        <p14:creationId xmlns:p14="http://schemas.microsoft.com/office/powerpoint/2010/main" val="21623687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1B1E-FBD7-EA4F-9154-5968A1DC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LIN 4 - Streudiagramm</a:t>
            </a:r>
          </a:p>
        </p:txBody>
      </p:sp>
      <p:pic>
        <p:nvPicPr>
          <p:cNvPr id="5" name="Content Placeholder 4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9AC5B9E6-AD05-934C-806C-7B2F7437BA0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43" y="1185863"/>
            <a:ext cx="5918502" cy="3359150"/>
          </a:xfrm>
        </p:spPr>
      </p:pic>
    </p:spTree>
    <p:extLst>
      <p:ext uri="{BB962C8B-B14F-4D97-AF65-F5344CB8AC3E}">
        <p14:creationId xmlns:p14="http://schemas.microsoft.com/office/powerpoint/2010/main" val="3442879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A33C-E7A3-2146-B637-A506350C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CIR 2 - Streudiagramm</a:t>
            </a:r>
          </a:p>
        </p:txBody>
      </p:sp>
      <p:pic>
        <p:nvPicPr>
          <p:cNvPr id="5" name="Content Placeholder 4" descr="A picture containing text, window, different&#10;&#10;Description automatically generated">
            <a:extLst>
              <a:ext uri="{FF2B5EF4-FFF2-40B4-BE49-F238E27FC236}">
                <a16:creationId xmlns:a16="http://schemas.microsoft.com/office/drawing/2014/main" id="{4333B5BF-9C6B-7E40-8336-76DA8B4035D7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43" y="1185863"/>
            <a:ext cx="5918502" cy="3359150"/>
          </a:xfrm>
        </p:spPr>
      </p:pic>
    </p:spTree>
    <p:extLst>
      <p:ext uri="{BB962C8B-B14F-4D97-AF65-F5344CB8AC3E}">
        <p14:creationId xmlns:p14="http://schemas.microsoft.com/office/powerpoint/2010/main" val="18290397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14C1-3867-AD4E-9FAF-B628ED42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CIR 3 - Streudiagramm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51E13B3-C59D-D54B-9391-59A40B993296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43" y="1185863"/>
            <a:ext cx="5918502" cy="3359150"/>
          </a:xfrm>
        </p:spPr>
      </p:pic>
    </p:spTree>
    <p:extLst>
      <p:ext uri="{BB962C8B-B14F-4D97-AF65-F5344CB8AC3E}">
        <p14:creationId xmlns:p14="http://schemas.microsoft.com/office/powerpoint/2010/main" val="394630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24AD-0F8F-FE47-ABF1-9502134B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CIR 4 - Streudiagramm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461BCB6-FDEB-8145-8142-A2081F42307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43" y="1185863"/>
            <a:ext cx="5918502" cy="3359150"/>
          </a:xfrm>
        </p:spPr>
      </p:pic>
    </p:spTree>
    <p:extLst>
      <p:ext uri="{BB962C8B-B14F-4D97-AF65-F5344CB8AC3E}">
        <p14:creationId xmlns:p14="http://schemas.microsoft.com/office/powerpoint/2010/main" val="291339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46A19-6453-4392-8EE6-C6101F25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Tahoma"/>
              </a:rPr>
              <a:t>Programmstruktur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4CA8B77-8A0A-483D-AD99-B14B95661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578306" cy="338554"/>
          </a:xfrm>
        </p:spPr>
        <p:txBody>
          <a:bodyPr/>
          <a:lstStyle/>
          <a:p>
            <a:r>
              <a:rPr lang="de-DE" sz="1200" b="1" dirty="0"/>
              <a:t>Datenexploration und -analyse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BB052A-FFF0-4370-94BE-3400B3A1E8E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273042" y="1194197"/>
            <a:ext cx="2578308" cy="325891"/>
          </a:xfrm>
        </p:spPr>
        <p:txBody>
          <a:bodyPr/>
          <a:lstStyle/>
          <a:p>
            <a:r>
              <a:rPr lang="de-DE" sz="1200" b="1" dirty="0"/>
              <a:t>Datenvorbereitung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887ACFC-437A-4759-A8DE-E57AF5DC71E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386176" y="1093842"/>
            <a:ext cx="2941091" cy="390470"/>
          </a:xfrm>
        </p:spPr>
        <p:txBody>
          <a:bodyPr/>
          <a:lstStyle/>
          <a:p>
            <a:r>
              <a:rPr lang="de-DE" sz="1200" b="1" dirty="0"/>
              <a:t>Auswahl und Training von </a:t>
            </a:r>
            <a:br>
              <a:rPr lang="de-DE" sz="1200" b="1" dirty="0"/>
            </a:br>
            <a:r>
              <a:rPr lang="de-DE" sz="1200" b="1" dirty="0"/>
              <a:t>ML-Modellen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642840-A1CC-4655-A207-2BB104F81867}"/>
              </a:ext>
            </a:extLst>
          </p:cNvPr>
          <p:cNvSpPr/>
          <p:nvPr/>
        </p:nvSpPr>
        <p:spPr>
          <a:xfrm>
            <a:off x="179512" y="1532751"/>
            <a:ext cx="2578308" cy="314751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15F2AD5-1E03-4DD1-972A-6FA8C2BA8A7C}"/>
              </a:ext>
            </a:extLst>
          </p:cNvPr>
          <p:cNvSpPr/>
          <p:nvPr/>
        </p:nvSpPr>
        <p:spPr>
          <a:xfrm>
            <a:off x="3273041" y="1520087"/>
            <a:ext cx="2578308" cy="316018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59F57B8-124D-4D86-A2BD-375D870B2700}"/>
              </a:ext>
            </a:extLst>
          </p:cNvPr>
          <p:cNvSpPr/>
          <p:nvPr/>
        </p:nvSpPr>
        <p:spPr>
          <a:xfrm>
            <a:off x="6386176" y="1520088"/>
            <a:ext cx="2578308" cy="316018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642BD5E-FB31-461E-84C8-0F502B48F708}"/>
              </a:ext>
            </a:extLst>
          </p:cNvPr>
          <p:cNvSpPr/>
          <p:nvPr/>
        </p:nvSpPr>
        <p:spPr>
          <a:xfrm>
            <a:off x="298571" y="1731362"/>
            <a:ext cx="1065605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solidFill>
                  <a:schemeClr val="tx1"/>
                </a:solidFill>
              </a:rPr>
              <a:t>wp</a:t>
            </a:r>
            <a:r>
              <a:rPr lang="de-DE" sz="1200" b="1" dirty="0">
                <a:solidFill>
                  <a:schemeClr val="tx1"/>
                </a:solidFill>
              </a:rPr>
              <a:t>-daten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78EBFAC-DF74-4430-9D73-1F61CB281F2A}"/>
              </a:ext>
            </a:extLst>
          </p:cNvPr>
          <p:cNvSpPr/>
          <p:nvPr/>
        </p:nvSpPr>
        <p:spPr>
          <a:xfrm>
            <a:off x="1610742" y="1731362"/>
            <a:ext cx="1065605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cmm-daten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7382D3-38B3-4786-B272-334D43E17DB4}"/>
              </a:ext>
            </a:extLst>
          </p:cNvPr>
          <p:cNvSpPr/>
          <p:nvPr/>
        </p:nvSpPr>
        <p:spPr>
          <a:xfrm>
            <a:off x="654358" y="2379928"/>
            <a:ext cx="1639597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Zusammenführung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F41986F-CBA5-4BAD-BA08-FDDBE83D3370}"/>
              </a:ext>
            </a:extLst>
          </p:cNvPr>
          <p:cNvSpPr/>
          <p:nvPr/>
        </p:nvSpPr>
        <p:spPr>
          <a:xfrm>
            <a:off x="268241" y="3005704"/>
            <a:ext cx="2400850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Ermittlung statistischer Daten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F55C63F-0F66-4320-8001-BD3E5D30E5D2}"/>
              </a:ext>
            </a:extLst>
          </p:cNvPr>
          <p:cNvSpPr/>
          <p:nvPr/>
        </p:nvSpPr>
        <p:spPr>
          <a:xfrm>
            <a:off x="604371" y="3641258"/>
            <a:ext cx="1700430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Korrelationsanalyse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2811B72-E6DF-4EFB-95EF-BA62CE18F405}"/>
              </a:ext>
            </a:extLst>
          </p:cNvPr>
          <p:cNvSpPr/>
          <p:nvPr/>
        </p:nvSpPr>
        <p:spPr>
          <a:xfrm>
            <a:off x="353430" y="4287815"/>
            <a:ext cx="2241452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Visualisierung mit </a:t>
            </a:r>
            <a:r>
              <a:rPr lang="de-DE" sz="1200" b="1" dirty="0" err="1">
                <a:solidFill>
                  <a:schemeClr val="tx1"/>
                </a:solidFill>
              </a:rPr>
              <a:t>PairPlots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EA5A8F8-2EFC-48AD-805D-2D6CD857A5DD}"/>
              </a:ext>
            </a:extLst>
          </p:cNvPr>
          <p:cNvSpPr/>
          <p:nvPr/>
        </p:nvSpPr>
        <p:spPr>
          <a:xfrm>
            <a:off x="3372741" y="2571750"/>
            <a:ext cx="2400850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Standardisierung der Daten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C77646D-BD2B-442B-9019-4229CDE80F6D}"/>
              </a:ext>
            </a:extLst>
          </p:cNvPr>
          <p:cNvSpPr/>
          <p:nvPr/>
        </p:nvSpPr>
        <p:spPr>
          <a:xfrm>
            <a:off x="3372741" y="3329599"/>
            <a:ext cx="2400850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Feature Selektion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AF76FB5-807C-4AD7-85D1-1998A4D0B464}"/>
              </a:ext>
            </a:extLst>
          </p:cNvPr>
          <p:cNvSpPr/>
          <p:nvPr/>
        </p:nvSpPr>
        <p:spPr>
          <a:xfrm>
            <a:off x="6474905" y="1618568"/>
            <a:ext cx="2400850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solidFill>
                  <a:schemeClr val="tx1"/>
                </a:solidFill>
              </a:rPr>
              <a:t>Grid</a:t>
            </a:r>
            <a:r>
              <a:rPr lang="de-DE" sz="1200" b="1" dirty="0">
                <a:solidFill>
                  <a:schemeClr val="tx1"/>
                </a:solidFill>
              </a:rPr>
              <a:t> Search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B64F90E0-3E4C-4AAE-B68D-4D3D11B1DC61}"/>
              </a:ext>
            </a:extLst>
          </p:cNvPr>
          <p:cNvSpPr/>
          <p:nvPr/>
        </p:nvSpPr>
        <p:spPr>
          <a:xfrm>
            <a:off x="6474186" y="2091258"/>
            <a:ext cx="2400850" cy="423581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ML-Modell Training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(je geom. Feature)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45C4CF60-0258-48D8-9B33-262A99566B55}"/>
              </a:ext>
            </a:extLst>
          </p:cNvPr>
          <p:cNvSpPr/>
          <p:nvPr/>
        </p:nvSpPr>
        <p:spPr>
          <a:xfrm>
            <a:off x="6474186" y="3659352"/>
            <a:ext cx="2400850" cy="508146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Konfusionsmatrix und Streudiagramme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07B1ACF-5373-4EB6-AC79-DBA8B0FA41F6}"/>
              </a:ext>
            </a:extLst>
          </p:cNvPr>
          <p:cNvSpPr/>
          <p:nvPr/>
        </p:nvSpPr>
        <p:spPr>
          <a:xfrm>
            <a:off x="6474186" y="2700528"/>
            <a:ext cx="2400850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Bestes Modell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010263E-8A76-4C6F-B97F-F4353FADF1E0}"/>
              </a:ext>
            </a:extLst>
          </p:cNvPr>
          <p:cNvSpPr/>
          <p:nvPr/>
        </p:nvSpPr>
        <p:spPr>
          <a:xfrm>
            <a:off x="6474186" y="3173993"/>
            <a:ext cx="2400850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Feature Selektion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49DA39A-E2DA-43E6-8A75-831E11FE6AE4}"/>
              </a:ext>
            </a:extLst>
          </p:cNvPr>
          <p:cNvSpPr/>
          <p:nvPr/>
        </p:nvSpPr>
        <p:spPr>
          <a:xfrm>
            <a:off x="6474186" y="4362748"/>
            <a:ext cx="2400850" cy="269823"/>
          </a:xfrm>
          <a:prstGeom prst="roundRect">
            <a:avLst/>
          </a:prstGeom>
          <a:solidFill>
            <a:srgbClr val="F2A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Ausgabe der Ergebnisse</a:t>
            </a:r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FEB8BBE1-8AA0-4C41-A736-31D0CBAED864}"/>
              </a:ext>
            </a:extLst>
          </p:cNvPr>
          <p:cNvSpPr/>
          <p:nvPr/>
        </p:nvSpPr>
        <p:spPr>
          <a:xfrm>
            <a:off x="2810420" y="2970351"/>
            <a:ext cx="410020" cy="30071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FAD9E2D9-C418-464D-B52D-A7D10E8EBEF1}"/>
              </a:ext>
            </a:extLst>
          </p:cNvPr>
          <p:cNvSpPr/>
          <p:nvPr/>
        </p:nvSpPr>
        <p:spPr>
          <a:xfrm>
            <a:off x="836676" y="2079906"/>
            <a:ext cx="163068" cy="2484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50F38052-C8E2-43A8-BBE9-C15A4C40E62F}"/>
              </a:ext>
            </a:extLst>
          </p:cNvPr>
          <p:cNvSpPr/>
          <p:nvPr/>
        </p:nvSpPr>
        <p:spPr>
          <a:xfrm>
            <a:off x="1797248" y="2079905"/>
            <a:ext cx="163068" cy="2484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unten 33">
            <a:extLst>
              <a:ext uri="{FF2B5EF4-FFF2-40B4-BE49-F238E27FC236}">
                <a16:creationId xmlns:a16="http://schemas.microsoft.com/office/drawing/2014/main" id="{A94BEF7B-AC9F-406C-96F3-8688BFC0C749}"/>
              </a:ext>
            </a:extLst>
          </p:cNvPr>
          <p:cNvSpPr/>
          <p:nvPr/>
        </p:nvSpPr>
        <p:spPr>
          <a:xfrm>
            <a:off x="1392622" y="2707345"/>
            <a:ext cx="163068" cy="2484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725F6216-4114-4B7D-9077-342CC6A3E3BF}"/>
              </a:ext>
            </a:extLst>
          </p:cNvPr>
          <p:cNvSpPr/>
          <p:nvPr/>
        </p:nvSpPr>
        <p:spPr>
          <a:xfrm>
            <a:off x="1385262" y="3328651"/>
            <a:ext cx="163068" cy="2484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Pfeil: nach unten 36">
            <a:extLst>
              <a:ext uri="{FF2B5EF4-FFF2-40B4-BE49-F238E27FC236}">
                <a16:creationId xmlns:a16="http://schemas.microsoft.com/office/drawing/2014/main" id="{802A1368-D005-4564-B339-59A25684A73F}"/>
              </a:ext>
            </a:extLst>
          </p:cNvPr>
          <p:cNvSpPr/>
          <p:nvPr/>
        </p:nvSpPr>
        <p:spPr>
          <a:xfrm>
            <a:off x="1385262" y="3974259"/>
            <a:ext cx="163068" cy="2484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B2326F0D-855E-4ACF-8598-D4F0400463D5}"/>
              </a:ext>
            </a:extLst>
          </p:cNvPr>
          <p:cNvSpPr/>
          <p:nvPr/>
        </p:nvSpPr>
        <p:spPr>
          <a:xfrm>
            <a:off x="5913752" y="2960254"/>
            <a:ext cx="410020" cy="30071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unten 38">
            <a:extLst>
              <a:ext uri="{FF2B5EF4-FFF2-40B4-BE49-F238E27FC236}">
                <a16:creationId xmlns:a16="http://schemas.microsoft.com/office/drawing/2014/main" id="{E6D443DA-60F0-4AD9-9B28-FAB052881C84}"/>
              </a:ext>
            </a:extLst>
          </p:cNvPr>
          <p:cNvSpPr/>
          <p:nvPr/>
        </p:nvSpPr>
        <p:spPr>
          <a:xfrm>
            <a:off x="4480661" y="2955826"/>
            <a:ext cx="163068" cy="24848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unten 39">
            <a:extLst>
              <a:ext uri="{FF2B5EF4-FFF2-40B4-BE49-F238E27FC236}">
                <a16:creationId xmlns:a16="http://schemas.microsoft.com/office/drawing/2014/main" id="{EB2A11DB-ECA4-469B-98D5-3B247C7BFF9F}"/>
              </a:ext>
            </a:extLst>
          </p:cNvPr>
          <p:cNvSpPr/>
          <p:nvPr/>
        </p:nvSpPr>
        <p:spPr>
          <a:xfrm>
            <a:off x="7654291" y="1944685"/>
            <a:ext cx="45719" cy="988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: nach unten 40">
            <a:extLst>
              <a:ext uri="{FF2B5EF4-FFF2-40B4-BE49-F238E27FC236}">
                <a16:creationId xmlns:a16="http://schemas.microsoft.com/office/drawing/2014/main" id="{E735E99A-8A19-4D0A-AEDD-B509BDA984B9}"/>
              </a:ext>
            </a:extLst>
          </p:cNvPr>
          <p:cNvSpPr/>
          <p:nvPr/>
        </p:nvSpPr>
        <p:spPr>
          <a:xfrm>
            <a:off x="7654291" y="2551561"/>
            <a:ext cx="45719" cy="988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: nach unten 41">
            <a:extLst>
              <a:ext uri="{FF2B5EF4-FFF2-40B4-BE49-F238E27FC236}">
                <a16:creationId xmlns:a16="http://schemas.microsoft.com/office/drawing/2014/main" id="{A7772632-8D9B-45FE-9C8E-FFCB78587B50}"/>
              </a:ext>
            </a:extLst>
          </p:cNvPr>
          <p:cNvSpPr/>
          <p:nvPr/>
        </p:nvSpPr>
        <p:spPr>
          <a:xfrm>
            <a:off x="7651751" y="3020096"/>
            <a:ext cx="45719" cy="988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7137E9C8-E4A6-4A93-B5C0-83117C2F5845}"/>
              </a:ext>
            </a:extLst>
          </p:cNvPr>
          <p:cNvSpPr/>
          <p:nvPr/>
        </p:nvSpPr>
        <p:spPr>
          <a:xfrm>
            <a:off x="7651751" y="3503030"/>
            <a:ext cx="45719" cy="988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unten 43">
            <a:extLst>
              <a:ext uri="{FF2B5EF4-FFF2-40B4-BE49-F238E27FC236}">
                <a16:creationId xmlns:a16="http://schemas.microsoft.com/office/drawing/2014/main" id="{D842035D-D2DB-4FB6-981E-77713615F6CF}"/>
              </a:ext>
            </a:extLst>
          </p:cNvPr>
          <p:cNvSpPr/>
          <p:nvPr/>
        </p:nvSpPr>
        <p:spPr>
          <a:xfrm>
            <a:off x="7651750" y="4222740"/>
            <a:ext cx="45719" cy="988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85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8CB13-7343-44B7-AEC1-55AB0CFB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Programmstruktur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43265-3F1C-4640-8804-A3FAF9D35DC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Programmstruktur aufgeteilt in eine erste Datenvorverarbeitung sowie explorative Datenanalyse, eine Datenvorbereitung für  die ML Modelle und das Trainieren und Auswählen der Modelle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Dargestellt auf Folie 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/>
              <a:t>Python Code orientiert sich an Programmstruktur: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Skript 01 für Datenvorverarbeitung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Skript 02 für Datenanalyse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Skript 03 für Auswahl der Modelle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/>
              <a:t>Skript 04 für Konfusionsmatrix und Bewertung des Modells, sowie Feature </a:t>
            </a:r>
            <a:r>
              <a:rPr lang="de-DE" err="1"/>
              <a:t>Selection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37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3CDB-DB2C-4991-BC1D-C68797C1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Datenvoverbarbeitung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59F-3ADE-42EF-BF04-141C3D044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17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ED687-CEC8-4793-BDA1-D06768B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Datenvorverarbeitung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48D149-A2E2-477B-9743-42AC6DB8C99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/>
              <a:t>Alle CMM und Fräsmaschinendaten werden geladen und jeweils in einem </a:t>
            </a:r>
            <a:r>
              <a:rPr lang="de-DE" i="1"/>
              <a:t>Pandas Dataframe </a:t>
            </a:r>
            <a:r>
              <a:rPr lang="de-DE"/>
              <a:t>gespeichert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In beiden Datensätzen wird die Werkstücknummer </a:t>
            </a:r>
            <a:r>
              <a:rPr lang="de-DE" i="1"/>
              <a:t>WPNR</a:t>
            </a:r>
            <a:r>
              <a:rPr lang="de-DE"/>
              <a:t>, sowie </a:t>
            </a:r>
            <a:r>
              <a:rPr lang="de-DE" i="1" err="1"/>
              <a:t>xPos</a:t>
            </a:r>
            <a:r>
              <a:rPr lang="de-DE"/>
              <a:t> und </a:t>
            </a:r>
            <a:r>
              <a:rPr lang="de-DE" i="1" err="1"/>
              <a:t>yPos</a:t>
            </a:r>
            <a:r>
              <a:rPr lang="de-DE"/>
              <a:t> aus 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/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effectLst/>
                <a:ea typeface="JetBrains Mono"/>
              </a:rPr>
              <a:t>Channel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/</a:t>
            </a:r>
            <a:r>
              <a:rPr kumimoji="0" lang="de-DE" altLang="de-DE" sz="1800" b="0" i="1" u="none" strike="noStrike" cap="none" normalizeH="0" baseline="0" err="1">
                <a:ln>
                  <a:noFill/>
                </a:ln>
                <a:effectLst/>
                <a:latin typeface="Arial Unicode MS"/>
                <a:ea typeface="JetBrains Mono"/>
              </a:rPr>
              <a:t>ProgramInfo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/msg|u1</a:t>
            </a:r>
            <a:r>
              <a:rPr lang="de-DE" i="1"/>
              <a:t> </a:t>
            </a:r>
            <a:r>
              <a:rPr lang="de-DE"/>
              <a:t>ausgelesen und in neue Spalten geschrieben 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Daten werden nach geometrischen Features sortiert und in Python </a:t>
            </a:r>
            <a:r>
              <a:rPr lang="de-DE" i="1" err="1"/>
              <a:t>Dictionaries</a:t>
            </a:r>
            <a:r>
              <a:rPr lang="de-DE"/>
              <a:t> geschrieben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Korrelationsanalyse der Maschinendaten</a:t>
            </a:r>
          </a:p>
          <a:p>
            <a:pPr marL="701675" lvl="2" indent="-342900"/>
            <a:r>
              <a:rPr lang="de-DE"/>
              <a:t>Für verschiedene Korrelationswerte werden die überflüssigen Signale in Listen gespeichert </a:t>
            </a:r>
            <a:r>
              <a:rPr lang="de-DE">
                <a:sym typeface="Wingdings" panose="05000000000000000000" pitchFamily="2" charset="2"/>
              </a:rPr>
              <a:t> Bei der Feature </a:t>
            </a:r>
            <a:r>
              <a:rPr lang="de-DE" err="1">
                <a:sym typeface="Wingdings" panose="05000000000000000000" pitchFamily="2" charset="2"/>
              </a:rPr>
              <a:t>Selection</a:t>
            </a:r>
            <a:r>
              <a:rPr lang="de-DE">
                <a:sym typeface="Wingdings" panose="05000000000000000000" pitchFamily="2" charset="2"/>
              </a:rPr>
              <a:t> im späteren Trainingsprozess kann auf die Listen zugegriffen werden und die Daten für entsprechende Korrelationswerte reduziert werden</a:t>
            </a:r>
            <a:endParaRPr lang="de-DE"/>
          </a:p>
          <a:p>
            <a:pPr marL="701675" lvl="2" indent="-34290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496069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2947</Words>
  <Application>Microsoft Office PowerPoint</Application>
  <PresentationFormat>Bildschirmpräsentation (16:9)</PresentationFormat>
  <Paragraphs>714</Paragraphs>
  <Slides>54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61" baseType="lpstr">
      <vt:lpstr>Arial Unicode MS</vt:lpstr>
      <vt:lpstr>Bitstream Charter</vt:lpstr>
      <vt:lpstr>Arial</vt:lpstr>
      <vt:lpstr>Cambria Math</vt:lpstr>
      <vt:lpstr>Stafford</vt:lpstr>
      <vt:lpstr>Wingdings</vt:lpstr>
      <vt:lpstr>Präsentationsvorlage_BWL9</vt:lpstr>
      <vt:lpstr>Data Challenge – Gruppe 5 </vt:lpstr>
      <vt:lpstr>Inhaltsverzeichnis</vt:lpstr>
      <vt:lpstr>Ziel des Projekts</vt:lpstr>
      <vt:lpstr>Bergrifferklärung</vt:lpstr>
      <vt:lpstr>Programmstruktur</vt:lpstr>
      <vt:lpstr>Programmstruktur</vt:lpstr>
      <vt:lpstr>Programmstruktur</vt:lpstr>
      <vt:lpstr>Datenvoverbarbeitung</vt:lpstr>
      <vt:lpstr>Datenvorverarbeitung</vt:lpstr>
      <vt:lpstr>Datenvorverarbeitung</vt:lpstr>
      <vt:lpstr>Datenvorverarbeitung</vt:lpstr>
      <vt:lpstr>Datenvorbereitung ML</vt:lpstr>
      <vt:lpstr>Explorative Datenanalyse</vt:lpstr>
      <vt:lpstr>Überblick</vt:lpstr>
      <vt:lpstr>Explorative Datenanalyse – Korrelation (1/2)</vt:lpstr>
      <vt:lpstr>Explorative Datenanalyse – Korrelation (2/2)</vt:lpstr>
      <vt:lpstr>Explorative Datenanalyse – Pairplots</vt:lpstr>
      <vt:lpstr>Explorative Datenanalyse – Pairplots CIR</vt:lpstr>
      <vt:lpstr>Explorative Datenanalyse – Pairplots LIN</vt:lpstr>
      <vt:lpstr>Explorative Datenanalyse – Pairplots LIN</vt:lpstr>
      <vt:lpstr>Bewertungsmetriken</vt:lpstr>
      <vt:lpstr>Bewertungsmetriken</vt:lpstr>
      <vt:lpstr>ML Modelle</vt:lpstr>
      <vt:lpstr>ML Modelle - KNeighborsRegressor</vt:lpstr>
      <vt:lpstr>ML Modelle - DecisionTreeRegressor</vt:lpstr>
      <vt:lpstr>ML Modelle - RandomForestRegressor</vt:lpstr>
      <vt:lpstr>ML Modelle – Implementierung </vt:lpstr>
      <vt:lpstr>Ergebnisse</vt:lpstr>
      <vt:lpstr>Ergebnisse Modelle - Vergleich</vt:lpstr>
      <vt:lpstr>Ergebnisse Modelle - Konfusionsmatrizen </vt:lpstr>
      <vt:lpstr>Ergebnisse</vt:lpstr>
      <vt:lpstr>Ergebnisse kNeighborRegressor</vt:lpstr>
      <vt:lpstr>LIN 1 – Streudiagramm </vt:lpstr>
      <vt:lpstr>LIN 2 – Streudiagramm </vt:lpstr>
      <vt:lpstr>CIR 1 – Streudiagramm </vt:lpstr>
      <vt:lpstr>Ergebnisse – Streudiagramm </vt:lpstr>
      <vt:lpstr>Over- / Underfitting</vt:lpstr>
      <vt:lpstr>Feature Selection</vt:lpstr>
      <vt:lpstr>Feature Selection </vt:lpstr>
      <vt:lpstr>Feature Selection – Korrelationsanalyse</vt:lpstr>
      <vt:lpstr>Feature Selection – Korrelationsanalyse</vt:lpstr>
      <vt:lpstr>Feature Selection – Feature Importance</vt:lpstr>
      <vt:lpstr>Feature Selection – Vergleich</vt:lpstr>
      <vt:lpstr>Feature Selection – Vergleich </vt:lpstr>
      <vt:lpstr>Over- / Underfitting</vt:lpstr>
      <vt:lpstr>Zusammenfassung</vt:lpstr>
      <vt:lpstr>Zusammenfassung</vt:lpstr>
      <vt:lpstr>Anhang</vt:lpstr>
      <vt:lpstr>Feature Selection – ausgewählte Signale</vt:lpstr>
      <vt:lpstr>LIN 3 - Streudiagramm</vt:lpstr>
      <vt:lpstr>LIN 4 - Streudiagramm</vt:lpstr>
      <vt:lpstr>CIR 2 - Streudiagramm</vt:lpstr>
      <vt:lpstr>CIR 3 - Streudiagramm</vt:lpstr>
      <vt:lpstr>CIR 4 - Streudiagramm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Clemens Schlegel</cp:lastModifiedBy>
  <cp:revision>5</cp:revision>
  <dcterms:created xsi:type="dcterms:W3CDTF">2009-12-23T09:42:49Z</dcterms:created>
  <dcterms:modified xsi:type="dcterms:W3CDTF">2022-01-20T11:02:33Z</dcterms:modified>
</cp:coreProperties>
</file>