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7" r:id="rId5"/>
    <p:sldId id="260" r:id="rId6"/>
    <p:sldId id="261" r:id="rId7"/>
    <p:sldId id="264" r:id="rId8"/>
    <p:sldId id="288" r:id="rId9"/>
    <p:sldId id="289" r:id="rId10"/>
    <p:sldId id="277" r:id="rId11"/>
    <p:sldId id="279" r:id="rId12"/>
    <p:sldId id="280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0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7B93CC-1BBD-4948-894E-5563B285EDCD}" type="datetime1">
              <a:rPr lang="fr-FR" smtClean="0"/>
              <a:t>14/05/2025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C9C03-C897-48F8-919C-A0C20B15E8C3}" type="datetime1">
              <a:rPr lang="fr-FR" smtClean="0"/>
              <a:pPr/>
              <a:t>14/05/2025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6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29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0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81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362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060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78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424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 title="Graphisme Superposition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 rtl="0"/>
            <a:r>
              <a:rPr lang="fr-FR" noProof="0" dirty="0"/>
              <a:t>Titre de diapositive de séparation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4" name="Forme libre : Forme 13" title="Flèche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5" name="Forme libre : Forme 14" title="Flèche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fr-FR" noProof="0" dirty="0"/>
              <a:t>Titre de la section 1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fr-FR" noProof="0" dirty="0"/>
              <a:t>Titre de la section 2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rtlCol="0" anchor="ctr"/>
          <a:lstStyle>
            <a:lvl1pPr marL="0" indent="0" algn="ctr">
              <a:buNone/>
              <a:defRPr sz="2100" b="1"/>
            </a:lvl1pPr>
          </a:lstStyle>
          <a:p>
            <a:pPr lvl="0" rtl="0"/>
            <a:r>
              <a:rPr lang="fr-FR" noProof="0" dirty="0"/>
              <a:t>Titre de la section 3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rtlCol="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de l’élément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Mois, Année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’image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Fonction</a:t>
            </a:r>
          </a:p>
        </p:txBody>
      </p:sp>
      <p:sp>
        <p:nvSpPr>
          <p:cNvPr id="44" name="Espace réservé d’image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Fonction</a:t>
            </a:r>
          </a:p>
        </p:txBody>
      </p:sp>
      <p:sp>
        <p:nvSpPr>
          <p:cNvPr id="48" name="Espace réservé d’image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4" name="Espace réservé d’image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5" name="Espace réservé d’image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6" name="Espace réservé d’image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 rtl="0">
              <a:buNone/>
            </a:pPr>
            <a:r>
              <a:rPr lang="fr-FR" noProof="0" dirty="0"/>
              <a:t>Photo de profil</a:t>
            </a:r>
          </a:p>
        </p:txBody>
      </p:sp>
      <p:sp>
        <p:nvSpPr>
          <p:cNvPr id="59" name="Espace réservé du texte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 title="Graphisme Superpositio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Rectangle 20" title="Graphisme Superpositio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Merci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us-titr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Nom complet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24" name="Espace réservé du texte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Site web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Rectangle 22" title="Graphisme Superposition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Sous-titr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26" name="Rectangle 25" title="Graphisme Superposition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Option page de garde de la présentation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rtlCol="0" anchor="ctr"/>
          <a:lstStyle>
            <a:lvl1pPr marL="0" indent="0" algn="r">
              <a:buNone/>
              <a:defRPr i="1"/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Rectangle 9" title="Graphisme Superposition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9" name="Rectangle 8" title="Graphisme Superposition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Option page de garde de la présentation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 descr="Graphisme du titre de la page de garde (déplacez-moi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grpSp>
        <p:nvGrpSpPr>
          <p:cNvPr id="21" name="Groupe 20" descr="Graphisme du titre de la page de garde (déplacez-moi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</p:grpSp>
      <p:grpSp>
        <p:nvGrpSpPr>
          <p:cNvPr id="26" name="Groupe 25" descr="Graphisme du titre de la page de garde (faites-moi pivoter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noProof="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 title="Graphisme Superpositio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Rectangle 20" title="Graphisme Superpositio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e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 avec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rtlCol="0" anchor="ctr"/>
          <a:lstStyle>
            <a:lvl1pPr marL="0" indent="0" algn="l">
              <a:buNone/>
              <a:defRPr i="1"/>
            </a:lvl1pPr>
          </a:lstStyle>
          <a:p>
            <a:pPr rtl="0"/>
            <a:r>
              <a:rPr lang="fr-FR" noProof="0" dirty="0"/>
              <a:t>Insérez ou glissez-déplacez votre photo2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Rectangle 19" title="Graphisme Superposition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Rectangle 20" title="Graphisme Superposition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31" name="Espace réservé d’image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" name="Espace réservé d’image 2" descr="Espace réservé d’image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 rtlCol="0"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 smtClean="0"/>
              <a:t>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rtlCol="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e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18" name="Ovale 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e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5" name="Espace réservé d’image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6" name="Espace réservé d’image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10" name="Espace réservé d’image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la photo </a:t>
            </a:r>
            <a:br>
              <a:rPr lang="fr-FR" noProof="0" dirty="0"/>
            </a:br>
            <a:r>
              <a:rPr lang="fr-FR" noProof="0" dirty="0"/>
              <a:t>puis sélectionnez Mettre à l’arrière-plan pour obtenir un effet de superposition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Connecteur droit 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ce réservé d’image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rtlCol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la photo </a:t>
            </a:r>
            <a:br>
              <a:rPr lang="fr-FR" noProof="0" dirty="0"/>
            </a:br>
            <a:r>
              <a:rPr lang="fr-FR" noProof="0" dirty="0"/>
              <a:t>puis sélectionnez Mettre à l’arrière-plan pour obtenir un effet de superposition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rtlCol="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23" name="Espace réservé d’image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4" name="Espace réservé du texte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fr-FR" noProof="0" dirty="0"/>
          </a:p>
        </p:txBody>
      </p:sp>
      <p:sp>
        <p:nvSpPr>
          <p:cNvPr id="27" name="Espace réservé d’image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8" name="Espace réservé du texte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2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38" name="Espace réservé du texte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3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 dirty="0"/>
          </a:p>
        </p:txBody>
      </p:sp>
      <p:sp>
        <p:nvSpPr>
          <p:cNvPr id="41" name="Espace réservé d’image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42" name="Espace réservé du texte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Puce 4</a:t>
            </a:r>
          </a:p>
        </p:txBody>
      </p:sp>
      <p:sp>
        <p:nvSpPr>
          <p:cNvPr id="43" name="Espace réservé du texte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rtlCol="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 rtlCol="0"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2" name="Espace réservé d’image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votre conception d’écran ici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 dirty="0"/>
              <a:t>En-tête de section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fr-FR" noProof="0" dirty="0"/>
              <a:t>En-tête de section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 rtl="0"/>
            <a:r>
              <a:rPr lang="fr-FR" noProof="0" dirty="0"/>
              <a:t>En-tête de section</a:t>
            </a: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2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3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page </a:t>
            </a:r>
            <a:fld id="{19B51A1E-902D-48AF-9020-955120F399B6}" type="slidenum">
              <a:rPr lang="fr-FR" b="1" i="1" noProof="0" smtClean="0"/>
              <a:pPr rtl="0"/>
              <a:t>‹N°›</a:t>
            </a:fld>
            <a:endParaRPr lang="fr-FR" b="1" i="1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53.sv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378" y="1557949"/>
            <a:ext cx="5167824" cy="1692301"/>
          </a:xfrm>
        </p:spPr>
        <p:txBody>
          <a:bodyPr rtlCol="0"/>
          <a:lstStyle/>
          <a:p>
            <a:pPr>
              <a:lnSpc>
                <a:spcPct val="80000"/>
              </a:lnSpc>
            </a:pPr>
            <a:r>
              <a:rPr lang="fr-FR" dirty="0"/>
              <a:t>Gestion des contacts avec Vue.js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512" y="3674653"/>
            <a:ext cx="5167824" cy="691666"/>
          </a:xfrm>
        </p:spPr>
        <p:txBody>
          <a:bodyPr rtlCol="0"/>
          <a:lstStyle/>
          <a:p>
            <a:r>
              <a:rPr lang="fr-FR" dirty="0"/>
              <a:t>Application web pour la consultation, l’ajout, la modification et la suppression de contacts</a:t>
            </a:r>
          </a:p>
          <a:p>
            <a:pPr rtl="0"/>
            <a:endParaRPr lang="fr-FR" noProof="1"/>
          </a:p>
        </p:txBody>
      </p:sp>
      <p:sp>
        <p:nvSpPr>
          <p:cNvPr id="8" name="Ovale 7" descr="Graphisme du titre de la page de garde (déplacez-moi)">
            <a:extLst>
              <a:ext uri="{FF2B5EF4-FFF2-40B4-BE49-F238E27FC236}">
                <a16:creationId xmlns:a16="http://schemas.microsoft.com/office/drawing/2014/main" id="{3CF620E7-F992-48DE-A308-0A6B4F1E45E4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grpSp>
        <p:nvGrpSpPr>
          <p:cNvPr id="9" name="Groupe 8" descr="Graphisme du titre de la page de garde (déplacez-moi)">
            <a:extLst>
              <a:ext uri="{FF2B5EF4-FFF2-40B4-BE49-F238E27FC236}">
                <a16:creationId xmlns:a16="http://schemas.microsoft.com/office/drawing/2014/main" id="{D013B526-9255-484A-8176-C9CA7C769E59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12" name="Groupe 11" descr="Graphisme du titre de la page de garde (faites-moi pivoter)">
            <a:extLst>
              <a:ext uri="{FF2B5EF4-FFF2-40B4-BE49-F238E27FC236}">
                <a16:creationId xmlns:a16="http://schemas.microsoft.com/office/drawing/2014/main" id="{8A692E72-0865-44D7-A065-B2F07C21C818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/>
          <p:cNvSpPr txBox="1"/>
          <p:nvPr/>
        </p:nvSpPr>
        <p:spPr>
          <a:xfrm>
            <a:off x="1454331" y="3779520"/>
            <a:ext cx="2838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Réalisé </a:t>
            </a:r>
            <a:r>
              <a:rPr lang="fr-FR" dirty="0" smtClean="0">
                <a:solidFill>
                  <a:schemeClr val="bg1"/>
                </a:solidFill>
              </a:rPr>
              <a:t>par : LABHEL ILYASS</a:t>
            </a:r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/>
              <a:t>Ton Nom Complet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(étudiant à [Nom de ton établissement], filière [Nom de la filière])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r>
              <a:rPr lang="fr-FR" dirty="0"/>
              <a:t>Développer une application web simple et interactive</a:t>
            </a:r>
            <a:r>
              <a:rPr lang="fr-FR" noProof="1" smtClean="0"/>
              <a:t>. </a:t>
            </a:r>
          </a:p>
          <a:p>
            <a:r>
              <a:rPr lang="fr-FR" dirty="0"/>
              <a:t>Apprendre à utiliser Vue.js (composition API, composants, événements, etc</a:t>
            </a:r>
            <a:r>
              <a:rPr lang="fr-FR" dirty="0" smtClean="0"/>
              <a:t>.)</a:t>
            </a:r>
          </a:p>
          <a:p>
            <a:r>
              <a:rPr lang="fr-FR" dirty="0"/>
              <a:t>Maîtriser la consommation d’une API </a:t>
            </a:r>
            <a:r>
              <a:rPr lang="fr-FR" dirty="0" smtClean="0"/>
              <a:t>REST</a:t>
            </a:r>
          </a:p>
          <a:p>
            <a:endParaRPr lang="fr-FR" noProof="1"/>
          </a:p>
          <a:p>
            <a:r>
              <a:rPr lang="fr-FR" dirty="0"/>
              <a:t>Améliorer l’expérience utilisateur via des filtres et des confirmations d’action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649" y="1057216"/>
            <a:ext cx="5085650" cy="720000"/>
          </a:xfrm>
        </p:spPr>
        <p:txBody>
          <a:bodyPr rtlCol="0"/>
          <a:lstStyle/>
          <a:p>
            <a:r>
              <a:rPr lang="fr-FR" dirty="0"/>
              <a:t>Contexte du projet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6974" y="2184616"/>
            <a:ext cx="4124325" cy="1800000"/>
          </a:xfrm>
        </p:spPr>
        <p:txBody>
          <a:bodyPr rtlCol="0"/>
          <a:lstStyle/>
          <a:p>
            <a:r>
              <a:rPr lang="fr-FR" dirty="0"/>
              <a:t>Ce projet a été réalisé dans le cadre de </a:t>
            </a:r>
            <a:r>
              <a:rPr lang="fr-FR" dirty="0" smtClean="0"/>
              <a:t> </a:t>
            </a:r>
            <a:r>
              <a:rPr lang="fr-FR" dirty="0"/>
              <a:t>module de développement </a:t>
            </a:r>
            <a:r>
              <a:rPr lang="fr-FR" dirty="0" smtClean="0"/>
              <a:t>web.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L’objectif principal est de concevoir une application web permettant la </a:t>
            </a:r>
            <a:r>
              <a:rPr lang="fr-FR" b="1" dirty="0"/>
              <a:t>gestion d’une liste de contacts</a:t>
            </a:r>
            <a:r>
              <a:rPr lang="fr-FR" dirty="0"/>
              <a:t> (consultation, recherche, modification, suppression, etc.) à l’aide du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b="1" dirty="0"/>
              <a:t>Vue.js</a:t>
            </a:r>
            <a:r>
              <a:rPr lang="fr-FR" dirty="0"/>
              <a:t>.</a:t>
            </a:r>
            <a:r>
              <a:rPr lang="fr-FR" noProof="1" smtClean="0"/>
              <a:t>.</a:t>
            </a:r>
            <a:endParaRPr lang="fr-FR" noProof="1"/>
          </a:p>
        </p:txBody>
      </p:sp>
      <p:grpSp>
        <p:nvGrpSpPr>
          <p:cNvPr id="31" name="Groupe 30" descr="élément décoratif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23667" y="0"/>
            <a:ext cx="4025781" cy="2720745"/>
            <a:chOff x="7699827" y="846814"/>
            <a:chExt cx="4025781" cy="2720745"/>
          </a:xfrm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 smtClean="0"/>
              <a:t>Vue </a:t>
            </a:r>
            <a:r>
              <a:rPr lang="fr-FR" dirty="0" err="1" smtClean="0"/>
              <a:t>js</a:t>
            </a:r>
            <a:r>
              <a:rPr lang="fr-FR" dirty="0" smtClean="0"/>
              <a:t> </a:t>
            </a:r>
          </a:p>
          <a:p>
            <a:pPr rtl="0"/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r>
              <a:rPr lang="fr-FR" dirty="0"/>
              <a:t>Framework JavaScript progressif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/>
          <a:p>
            <a:pPr rtl="0"/>
            <a:r>
              <a:rPr lang="fr-FR" dirty="0" smtClean="0"/>
              <a:t>HTML/</a:t>
            </a:r>
            <a:r>
              <a:rPr lang="fr-FR" dirty="0" err="1"/>
              <a:t>C</a:t>
            </a:r>
            <a:r>
              <a:rPr lang="fr-FR" dirty="0" err="1" smtClean="0"/>
              <a:t>ss</a:t>
            </a:r>
            <a:r>
              <a:rPr lang="fr-FR" dirty="0" smtClean="0"/>
              <a:t>/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Structure et style de l’interface</a:t>
            </a:r>
            <a:endParaRPr lang="fr-FR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Api 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Communication client/server</a:t>
            </a:r>
            <a:endParaRPr lang="fr-FR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 rtlCol="0"/>
          <a:lstStyle/>
          <a:p>
            <a:pPr rtl="0"/>
            <a:r>
              <a:rPr lang="fr-FR" dirty="0" smtClean="0"/>
              <a:t>Git/</a:t>
            </a:r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r>
              <a:rPr lang="fr-FR" noProof="1" smtClean="0"/>
              <a:t>Gestion de version </a:t>
            </a:r>
            <a:endParaRPr lang="fr-FR" noProof="1"/>
          </a:p>
          <a:p>
            <a:pPr rtl="0"/>
            <a:endParaRPr lang="fr-FR" dirty="0"/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Postman</a:t>
            </a:r>
            <a:endParaRPr lang="fr-FR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/>
          <a:lstStyle/>
          <a:p>
            <a:pPr rtl="0"/>
            <a:r>
              <a:rPr lang="fr-FR" noProof="1" smtClean="0"/>
              <a:t>Test apis </a:t>
            </a:r>
            <a:endParaRPr lang="fr-FR" noProof="1"/>
          </a:p>
          <a:p>
            <a:pPr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3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Technologies utilisées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845787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Vue.js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568953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217233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86538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1315908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Vue.js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319117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4140529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313360"/>
                  </a:ext>
                </a:extLst>
              </a:tr>
            </a:tbl>
          </a:graphicData>
        </a:graphic>
      </p:graphicFrame>
      <p:graphicFrame>
        <p:nvGraphicFramePr>
          <p:cNvPr id="14" name="Tableau 13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341925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HTML / CSS / Bootstrap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218894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3943175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172500"/>
                  </a:ext>
                </a:extLst>
              </a:tr>
            </a:tbl>
          </a:graphicData>
        </a:graphic>
      </p:graphicFrame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2159070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Structure et style de l’interface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244099"/>
                  </a:ext>
                </a:extLst>
              </a:tr>
            </a:tbl>
          </a:graphicData>
        </a:graphic>
      </p:graphicFrame>
      <p:graphicFrame>
        <p:nvGraphicFramePr>
          <p:cNvPr id="21" name="Tableau 20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4068078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322783"/>
                  </a:ext>
                </a:extLst>
              </a:tr>
            </a:tbl>
          </a:graphicData>
        </a:graphic>
      </p:graphicFrame>
      <p:graphicFrame>
        <p:nvGraphicFramePr>
          <p:cNvPr id="22" name="Tableau 21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1351332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Structure et style de l’interface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725338"/>
                  </a:ext>
                </a:extLst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475538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09051"/>
                  </a:ext>
                </a:extLst>
              </a:tr>
            </a:tbl>
          </a:graphicData>
        </a:graphic>
      </p:graphicFrame>
      <p:graphicFrame>
        <p:nvGraphicFramePr>
          <p:cNvPr id="24" name="Tableau 23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937224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Structure et style de l’interface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95071"/>
                  </a:ext>
                </a:extLst>
              </a:tr>
            </a:tbl>
          </a:graphicData>
        </a:graphic>
      </p:graphicFrame>
      <p:graphicFrame>
        <p:nvGraphicFramePr>
          <p:cNvPr id="25" name="Tableau 24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337540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1114"/>
                  </a:ext>
                </a:extLst>
              </a:tr>
            </a:tbl>
          </a:graphicData>
        </a:graphic>
      </p:graphicFrame>
      <p:graphicFrame>
        <p:nvGraphicFramePr>
          <p:cNvPr id="26" name="Tableau 25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3006181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API REST (fake server ou backend local)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775235"/>
                  </a:ext>
                </a:extLst>
              </a:tr>
            </a:tbl>
          </a:graphicData>
        </a:graphic>
      </p:graphicFrame>
      <p:graphicFrame>
        <p:nvGraphicFramePr>
          <p:cNvPr id="27" name="Tableau 26"/>
          <p:cNvGraphicFramePr>
            <a:graphicFrameLocks noGrp="1"/>
          </p:cNvGraphicFramePr>
          <p:nvPr/>
        </p:nvGraphicFramePr>
        <p:xfrm>
          <a:off x="601663" y="3489007"/>
          <a:ext cx="10999787" cy="365760"/>
        </p:xfrm>
        <a:graphic>
          <a:graphicData uri="http://schemas.openxmlformats.org/drawingml/2006/table">
            <a:tbl>
              <a:tblPr/>
              <a:tblGrid>
                <a:gridCol w="10999787">
                  <a:extLst>
                    <a:ext uri="{9D8B030D-6E8A-4147-A177-3AD203B41FA5}">
                      <a16:colId xmlns:a16="http://schemas.microsoft.com/office/drawing/2014/main" val="143970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233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60960"/>
            <a:ext cx="4993813" cy="6699410"/>
          </a:xfrm>
        </p:spPr>
        <p:txBody>
          <a:bodyPr rtlCol="0"/>
          <a:lstStyle/>
          <a:p>
            <a:r>
              <a:rPr lang="fr-FR" dirty="0"/>
              <a:t>Interface utilisateur</a:t>
            </a:r>
            <a:endParaRPr lang="fr-FR" dirty="0"/>
          </a:p>
        </p:txBody>
      </p:sp>
      <p:sp>
        <p:nvSpPr>
          <p:cNvPr id="18" name="Sous-titr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Liste </a:t>
            </a:r>
            <a:r>
              <a:rPr lang="fr-FR" dirty="0" err="1" smtClean="0"/>
              <a:t>conctacts</a:t>
            </a:r>
            <a:r>
              <a:rPr lang="fr-FR" dirty="0" smtClean="0"/>
              <a:t> existés sur la base </a:t>
            </a:r>
            <a:endParaRPr lang="fr-FR" dirty="0"/>
          </a:p>
        </p:txBody>
      </p:sp>
      <p:pic>
        <p:nvPicPr>
          <p:cNvPr id="8" name="Espace réservé d’image 7" descr="Photo d’un ordinateur portable vu d’en-haut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6316" y="1250665"/>
            <a:ext cx="5703889" cy="43200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 rtlCol="0"/>
          <a:lstStyle/>
          <a:p>
            <a:pPr rtl="0"/>
            <a:r>
              <a:rPr lang="fr-FR" dirty="0"/>
              <a:t>M</a:t>
            </a:r>
            <a:r>
              <a:rPr lang="fr-FR" dirty="0" smtClean="0"/>
              <a:t>odification</a:t>
            </a:r>
            <a:endParaRPr lang="fr-FR" dirty="0"/>
          </a:p>
          <a:p>
            <a:pPr rtl="0"/>
            <a:r>
              <a:rPr lang="fr-FR" noProof="1" smtClean="0"/>
              <a:t>Details</a:t>
            </a:r>
            <a:r>
              <a:rPr lang="fr-FR" noProof="1" smtClean="0"/>
              <a:t>. </a:t>
            </a:r>
            <a:endParaRPr lang="fr-FR" noProof="1"/>
          </a:p>
          <a:p>
            <a:pPr rtl="0"/>
            <a:r>
              <a:rPr lang="fr-FR" noProof="1" smtClean="0"/>
              <a:t>Suppression avec confirmation </a:t>
            </a:r>
            <a:endParaRPr lang="fr-FR" noProof="1"/>
          </a:p>
          <a:p>
            <a:pPr rtl="0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194" y="1250665"/>
            <a:ext cx="5812806" cy="43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60960"/>
            <a:ext cx="4993813" cy="6699410"/>
          </a:xfrm>
        </p:spPr>
        <p:txBody>
          <a:bodyPr rtlCol="0"/>
          <a:lstStyle/>
          <a:p>
            <a:r>
              <a:rPr lang="fr-FR" dirty="0"/>
              <a:t>Interface utilisateur</a:t>
            </a:r>
            <a:endParaRPr lang="fr-FR" dirty="0"/>
          </a:p>
        </p:txBody>
      </p:sp>
      <p:sp>
        <p:nvSpPr>
          <p:cNvPr id="18" name="Sous-titr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Add</a:t>
            </a:r>
            <a:r>
              <a:rPr lang="fr-FR" dirty="0" smtClean="0"/>
              <a:t> page </a:t>
            </a:r>
            <a:endParaRPr lang="fr-FR" dirty="0"/>
          </a:p>
        </p:txBody>
      </p:sp>
      <p:pic>
        <p:nvPicPr>
          <p:cNvPr id="8" name="Espace réservé d’image 7" descr="Photo d’un ordinateur portable vu d’en-haut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6316" y="1250665"/>
            <a:ext cx="5703889" cy="43200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Ajout d’un nouveau contact </a:t>
            </a:r>
            <a:endParaRPr lang="fr-FR" dirty="0"/>
          </a:p>
          <a:p>
            <a:pPr rtl="0"/>
            <a:r>
              <a:rPr lang="fr-FR" noProof="1" smtClean="0"/>
              <a:t>Validation de donnes </a:t>
            </a:r>
            <a:endParaRPr lang="fr-FR" noProof="1"/>
          </a:p>
          <a:p>
            <a:pPr rtl="0"/>
            <a:r>
              <a:rPr lang="fr-FR" dirty="0" smtClean="0"/>
              <a:t>Pop-up de confirmation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194" y="1250665"/>
            <a:ext cx="5812806" cy="43837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195" y="1250665"/>
            <a:ext cx="5812806" cy="43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327" y="60960"/>
            <a:ext cx="4993813" cy="6699410"/>
          </a:xfrm>
        </p:spPr>
        <p:txBody>
          <a:bodyPr rtlCol="0"/>
          <a:lstStyle/>
          <a:p>
            <a:r>
              <a:rPr lang="fr-FR" dirty="0"/>
              <a:t>Interface utilisateur</a:t>
            </a:r>
            <a:endParaRPr lang="fr-FR" dirty="0"/>
          </a:p>
        </p:txBody>
      </p:sp>
      <p:sp>
        <p:nvSpPr>
          <p:cNvPr id="18" name="Sous-titr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View</a:t>
            </a:r>
            <a:r>
              <a:rPr lang="fr-FR" dirty="0" smtClean="0"/>
              <a:t> Contact</a:t>
            </a:r>
            <a:endParaRPr lang="fr-FR" dirty="0"/>
          </a:p>
        </p:txBody>
      </p:sp>
      <p:pic>
        <p:nvPicPr>
          <p:cNvPr id="8" name="Espace réservé d’image 7" descr="Photo d’un ordinateur portable vu d’en-haut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46316" y="1250665"/>
            <a:ext cx="5703889" cy="43200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Details</a:t>
            </a:r>
            <a:r>
              <a:rPr lang="fr-FR" dirty="0" smtClean="0"/>
              <a:t> du contact choisi sur la carte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194" y="1250665"/>
            <a:ext cx="5812806" cy="438378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195" y="1250665"/>
            <a:ext cx="5812806" cy="43837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4521" y="1250665"/>
            <a:ext cx="5787479" cy="43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7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Espace réservé d’image 25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75" y="2181826"/>
            <a:ext cx="918668" cy="1217130"/>
          </a:xfr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08849" y="2322072"/>
            <a:ext cx="1572736" cy="656544"/>
          </a:xfrm>
        </p:spPr>
        <p:txBody>
          <a:bodyPr rtlCol="0"/>
          <a:lstStyle/>
          <a:p>
            <a:pPr rtl="0"/>
            <a:r>
              <a:rPr lang="fr-FR" dirty="0" err="1" smtClean="0"/>
              <a:t>Labhel</a:t>
            </a:r>
            <a:r>
              <a:rPr lang="fr-FR" dirty="0" smtClean="0"/>
              <a:t> </a:t>
            </a:r>
            <a:r>
              <a:rPr lang="fr-FR" dirty="0" err="1" smtClean="0"/>
              <a:t>ilyass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016756" y="3022234"/>
            <a:ext cx="1572736" cy="355118"/>
          </a:xfrm>
        </p:spPr>
        <p:txBody>
          <a:bodyPr rtlCol="0"/>
          <a:lstStyle/>
          <a:p>
            <a:pPr rtl="0"/>
            <a:r>
              <a:rPr lang="fr-FR" dirty="0" smtClean="0"/>
              <a:t>Développeur full </a:t>
            </a:r>
            <a:r>
              <a:rPr lang="fr-FR" dirty="0" err="1" smtClean="0"/>
              <a:t>stack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Équipe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64" name="Ovale 63" descr="Orbe rougeoyant">
            <a:extLst>
              <a:ext uri="{FF2B5EF4-FFF2-40B4-BE49-F238E27FC236}">
                <a16:creationId xmlns:a16="http://schemas.microsoft.com/office/drawing/2014/main" id="{DE52A067-CAF7-484C-A382-836FBA8786F9}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5" name="Ovale 64" descr="Orbe rougeoyant">
            <a:extLst>
              <a:ext uri="{FF2B5EF4-FFF2-40B4-BE49-F238E27FC236}">
                <a16:creationId xmlns:a16="http://schemas.microsoft.com/office/drawing/2014/main" id="{AD2377F1-9AF2-47EB-9582-454EB0C422F5}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page </a:t>
            </a:r>
            <a:fld id="{19B51A1E-902D-48AF-9020-955120F399B6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r>
              <a:rPr lang="fr-FR" dirty="0"/>
              <a:t>Gestion des appels API et traitement des </a:t>
            </a:r>
            <a:r>
              <a:rPr lang="fr-FR" dirty="0" smtClean="0"/>
              <a:t>erreurs</a:t>
            </a:r>
          </a:p>
          <a:p>
            <a:r>
              <a:rPr lang="fr-FR" dirty="0" smtClean="0"/>
              <a:t>Mise en œuvre de la </a:t>
            </a:r>
            <a:r>
              <a:rPr lang="fr-FR" dirty="0" err="1" smtClean="0"/>
              <a:t>réactivite</a:t>
            </a:r>
            <a:r>
              <a:rPr lang="fr-FR" dirty="0" smtClean="0"/>
              <a:t> avec </a:t>
            </a:r>
            <a:r>
              <a:rPr lang="fr-FR" dirty="0" err="1" smtClean="0"/>
              <a:t>ref</a:t>
            </a:r>
            <a:r>
              <a:rPr lang="fr-FR" dirty="0" smtClean="0"/>
              <a:t> et </a:t>
            </a:r>
            <a:r>
              <a:rPr lang="fr-FR" dirty="0" err="1" smtClean="0"/>
              <a:t>reactive</a:t>
            </a:r>
            <a:endParaRPr lang="fr-FR" dirty="0" smtClean="0"/>
          </a:p>
          <a:p>
            <a:r>
              <a:rPr lang="fr-FR" dirty="0" err="1" smtClean="0"/>
              <a:t>Integration</a:t>
            </a:r>
            <a:r>
              <a:rPr lang="fr-FR" dirty="0" smtClean="0"/>
              <a:t> des composants dynamique dans le DOM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noProof="1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Difficultés rencontrées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 dirty="0"/>
          </a:p>
          <a:p>
            <a:pPr rtl="0"/>
            <a:endParaRPr lang="fr-FR" dirty="0"/>
          </a:p>
        </p:txBody>
      </p:sp>
      <p:grpSp>
        <p:nvGrpSpPr>
          <p:cNvPr id="12" name="Groupe 11" descr="élément décoratif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 en œuvre de la réactivité avec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reactive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 en œuvre de la réactivité avec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reactive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 en œuvre de la réactivité avec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reactive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 en œuvre de la réactivité avec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reactive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 en œuvre de la réactivité avec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</a:t>
            </a:r>
            <a:r>
              <a:rPr kumimoji="0" lang="fr-FR" altLang="fr-F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reactive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 title="Graphisme Superposition">
            <a:extLst>
              <a:ext uri="{FF2B5EF4-FFF2-40B4-BE49-F238E27FC236}">
                <a16:creationId xmlns:a16="http://schemas.microsoft.com/office/drawing/2014/main" id="{BE32A17F-2099-4D5E-A4EC-AADCA9D7E68D}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2799" y="2007445"/>
            <a:ext cx="4456700" cy="2804893"/>
          </a:xfrm>
        </p:spPr>
        <p:txBody>
          <a:bodyPr rtlCol="0"/>
          <a:lstStyle/>
          <a:p>
            <a:pPr rtl="0"/>
            <a:r>
              <a:rPr lang="fr-FR" sz="6800" dirty="0"/>
              <a:t>Merci de votre attention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noProof="1" smtClean="0"/>
              <a:t>Labhel ilyass</a:t>
            </a:r>
            <a:endParaRPr lang="fr-FR" noProof="1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59498" y="5455876"/>
            <a:ext cx="4123927" cy="252000"/>
          </a:xfrm>
        </p:spPr>
        <p:txBody>
          <a:bodyPr rtlCol="0"/>
          <a:lstStyle/>
          <a:p>
            <a:pPr rtl="0"/>
            <a:r>
              <a:rPr lang="fr-FR" dirty="0" smtClean="0"/>
              <a:t>labhelmar@gmail</a:t>
            </a:r>
            <a:r>
              <a:rPr lang="fr-FR" dirty="0" smtClean="0"/>
              <a:t>.com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5233" y="5814191"/>
            <a:ext cx="4125482" cy="252413"/>
          </a:xfrm>
        </p:spPr>
        <p:txBody>
          <a:bodyPr rtlCol="0"/>
          <a:lstStyle/>
          <a:p>
            <a:pPr rtl="0"/>
            <a:r>
              <a:rPr lang="fr-FR" dirty="0" err="1" smtClean="0"/>
              <a:t>Labhel</a:t>
            </a:r>
            <a:r>
              <a:rPr lang="fr-FR" dirty="0" smtClean="0"/>
              <a:t>/</a:t>
            </a:r>
            <a:r>
              <a:rPr lang="fr-FR" dirty="0" err="1" smtClean="0"/>
              <a:t>ilyass</a:t>
            </a:r>
            <a:endParaRPr lang="fr-FR" dirty="0"/>
          </a:p>
        </p:txBody>
      </p:sp>
      <p:cxnSp>
        <p:nvCxnSpPr>
          <p:cNvPr id="20" name="Connecteur droit 19" descr="élément décoratif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 descr="élément décoratif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 descr="Logo Contos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Connecteur droit 22" descr="élément décoratif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sme 11" descr="Utilisateur" title="Icône - Nom du présentateur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3" name="Graphisme 12" descr="Enveloppe" title="Icône - E-mail du présentateur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 bwMode="black">
          <a:xfrm>
            <a:off x="11432796" y="5455876"/>
            <a:ext cx="218900" cy="218900"/>
          </a:xfrm>
          <a:prstGeom prst="rect">
            <a:avLst/>
          </a:prstGeom>
        </p:spPr>
      </p:pic>
      <p:pic>
        <p:nvPicPr>
          <p:cNvPr id="15" name="Graphisme 14" descr="Lie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 bwMode="black">
          <a:xfrm>
            <a:off x="11462677" y="5799799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541_TF12041065" id="{8BADCFB9-A128-4C49-AC72-BEE5C0D0A4CF}" vid="{47B26260-57B2-4DC0-B324-2030A067FD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STEM</Template>
  <TotalTime>0</TotalTime>
  <Words>291</Words>
  <Application>Microsoft Office PowerPoint</Application>
  <PresentationFormat>Grand écran</PresentationFormat>
  <Paragraphs>74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Corbel</vt:lpstr>
      <vt:lpstr>Times New Roman</vt:lpstr>
      <vt:lpstr>Thème Office</vt:lpstr>
      <vt:lpstr>Gestion des contacts avec Vue.js</vt:lpstr>
      <vt:lpstr>Contexte du projet</vt:lpstr>
      <vt:lpstr>Technologies utilisées</vt:lpstr>
      <vt:lpstr>Interface utilisateur</vt:lpstr>
      <vt:lpstr>Interface utilisateur</vt:lpstr>
      <vt:lpstr>Interface utilisateur</vt:lpstr>
      <vt:lpstr>Équipe</vt:lpstr>
      <vt:lpstr>Difficultés rencontrées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2025-05-14T10:27:43Z</dcterms:created>
  <dcterms:modified xsi:type="dcterms:W3CDTF">2025-05-14T11:06:32Z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