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2" r:id="rId5"/>
    <p:sldId id="263" r:id="rId6"/>
    <p:sldId id="264"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3" r:id="rId111"/>
    <p:sldId id="374" r:id="rId112"/>
    <p:sldId id="375" r:id="rId113"/>
    <p:sldId id="376"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17" r:id="rId155"/>
    <p:sldId id="418" r:id="rId156"/>
    <p:sldId id="419" r:id="rId157"/>
    <p:sldId id="420" r:id="rId158"/>
    <p:sldId id="421" r:id="rId159"/>
    <p:sldId id="422" r:id="rId160"/>
    <p:sldId id="423" r:id="rId161"/>
    <p:sldId id="424" r:id="rId162"/>
    <p:sldId id="425" r:id="rId163"/>
    <p:sldId id="426" r:id="rId164"/>
    <p:sldId id="427" r:id="rId165"/>
    <p:sldId id="428" r:id="rId166"/>
    <p:sldId id="429" r:id="rId167"/>
    <p:sldId id="430" r:id="rId168"/>
    <p:sldId id="431" r:id="rId169"/>
    <p:sldId id="432" r:id="rId170"/>
    <p:sldId id="433" r:id="rId171"/>
    <p:sldId id="434" r:id="rId172"/>
    <p:sldId id="435" r:id="rId173"/>
    <p:sldId id="436" r:id="rId174"/>
    <p:sldId id="437" r:id="rId175"/>
    <p:sldId id="438" r:id="rId176"/>
    <p:sldId id="439" r:id="rId177"/>
    <p:sldId id="440" r:id="rId178"/>
    <p:sldId id="441" r:id="rId179"/>
    <p:sldId id="442" r:id="rId180"/>
    <p:sldId id="443" r:id="rId181"/>
    <p:sldId id="444" r:id="rId182"/>
    <p:sldId id="445" r:id="rId183"/>
    <p:sldId id="446" r:id="rId184"/>
    <p:sldId id="447" r:id="rId185"/>
    <p:sldId id="448" r:id="rId186"/>
    <p:sldId id="449" r:id="rId187"/>
    <p:sldId id="450" r:id="rId188"/>
    <p:sldId id="451" r:id="rId189"/>
    <p:sldId id="452" r:id="rId190"/>
    <p:sldId id="453" r:id="rId191"/>
    <p:sldId id="454" r:id="rId192"/>
    <p:sldId id="455" r:id="rId193"/>
    <p:sldId id="456" r:id="rId194"/>
    <p:sldId id="457" r:id="rId195"/>
    <p:sldId id="458" r:id="rId196"/>
    <p:sldId id="459" r:id="rId197"/>
    <p:sldId id="460" r:id="rId198"/>
    <p:sldId id="461" r:id="rId199"/>
    <p:sldId id="462" r:id="rId200"/>
    <p:sldId id="463" r:id="rId201"/>
    <p:sldId id="464" r:id="rId202"/>
    <p:sldId id="465" r:id="rId203"/>
    <p:sldId id="466" r:id="rId204"/>
    <p:sldId id="467" r:id="rId205"/>
    <p:sldId id="468" r:id="rId206"/>
    <p:sldId id="469" r:id="rId207"/>
    <p:sldId id="470" r:id="rId208"/>
    <p:sldId id="471" r:id="rId209"/>
    <p:sldId id="472" r:id="rId210"/>
    <p:sldId id="473" r:id="rId211"/>
    <p:sldId id="474" r:id="rId212"/>
    <p:sldId id="475" r:id="rId213"/>
    <p:sldId id="476" r:id="rId214"/>
    <p:sldId id="477" r:id="rId215"/>
    <p:sldId id="478" r:id="rId216"/>
    <p:sldId id="479" r:id="rId217"/>
    <p:sldId id="480" r:id="rId218"/>
    <p:sldId id="481" r:id="rId219"/>
    <p:sldId id="482" r:id="rId220"/>
    <p:sldId id="483" r:id="rId221"/>
    <p:sldId id="484" r:id="rId222"/>
    <p:sldId id="485" r:id="rId223"/>
    <p:sldId id="486" r:id="rId224"/>
    <p:sldId id="487" r:id="rId225"/>
    <p:sldId id="488" r:id="rId226"/>
    <p:sldId id="489" r:id="rId227"/>
    <p:sldId id="490" r:id="rId228"/>
    <p:sldId id="491" r:id="rId229"/>
    <p:sldId id="492" r:id="rId230"/>
    <p:sldId id="493" r:id="rId231"/>
    <p:sldId id="494" r:id="rId232"/>
    <p:sldId id="495" r:id="rId233"/>
    <p:sldId id="496" r:id="rId234"/>
    <p:sldId id="497" r:id="rId235"/>
    <p:sldId id="498" r:id="rId236"/>
    <p:sldId id="499" r:id="rId237"/>
    <p:sldId id="500" r:id="rId238"/>
    <p:sldId id="501" r:id="rId239"/>
    <p:sldId id="502" r:id="rId240"/>
    <p:sldId id="503" r:id="rId241"/>
    <p:sldId id="504" r:id="rId242"/>
    <p:sldId id="505" r:id="rId243"/>
    <p:sldId id="506" r:id="rId244"/>
    <p:sldId id="507" r:id="rId245"/>
    <p:sldId id="508" r:id="rId246"/>
    <p:sldId id="509" r:id="rId247"/>
    <p:sldId id="510" r:id="rId248"/>
    <p:sldId id="511" r:id="rId249"/>
    <p:sldId id="512" r:id="rId250"/>
    <p:sldId id="513" r:id="rId251"/>
    <p:sldId id="514" r:id="rId252"/>
    <p:sldId id="515" r:id="rId253"/>
    <p:sldId id="516" r:id="rId254"/>
    <p:sldId id="517" r:id="rId255"/>
    <p:sldId id="518" r:id="rId256"/>
    <p:sldId id="519" r:id="rId257"/>
    <p:sldId id="520" r:id="rId258"/>
    <p:sldId id="521" r:id="rId259"/>
    <p:sldId id="522" r:id="rId260"/>
    <p:sldId id="523" r:id="rId261"/>
    <p:sldId id="524" r:id="rId262"/>
    <p:sldId id="525" r:id="rId263"/>
    <p:sldId id="526" r:id="rId264"/>
    <p:sldId id="527" r:id="rId265"/>
    <p:sldId id="528" r:id="rId266"/>
    <p:sldId id="529" r:id="rId267"/>
    <p:sldId id="530" r:id="rId268"/>
    <p:sldId id="531" r:id="rId269"/>
    <p:sldId id="532" r:id="rId270"/>
    <p:sldId id="533" r:id="rId271"/>
    <p:sldId id="534" r:id="rId272"/>
    <p:sldId id="535" r:id="rId273"/>
    <p:sldId id="536" r:id="rId274"/>
    <p:sldId id="537" r:id="rId275"/>
    <p:sldId id="538" r:id="rId276"/>
    <p:sldId id="539" r:id="rId277"/>
    <p:sldId id="540" r:id="rId278"/>
    <p:sldId id="541" r:id="rId279"/>
    <p:sldId id="542" r:id="rId280"/>
    <p:sldId id="543" r:id="rId281"/>
    <p:sldId id="544" r:id="rId282"/>
    <p:sldId id="545" r:id="rId283"/>
    <p:sldId id="546" r:id="rId284"/>
    <p:sldId id="547" r:id="rId285"/>
    <p:sldId id="548" r:id="rId286"/>
    <p:sldId id="549" r:id="rId287"/>
    <p:sldId id="550" r:id="rId288"/>
    <p:sldId id="551" r:id="rId289"/>
    <p:sldId id="552" r:id="rId290"/>
    <p:sldId id="553" r:id="rId291"/>
    <p:sldId id="554" r:id="rId292"/>
    <p:sldId id="555" r:id="rId293"/>
    <p:sldId id="556" r:id="rId294"/>
    <p:sldId id="557" r:id="rId295"/>
    <p:sldId id="558" r:id="rId296"/>
    <p:sldId id="559" r:id="rId297"/>
    <p:sldId id="560" r:id="rId298"/>
    <p:sldId id="561" r:id="rId299"/>
    <p:sldId id="562" r:id="rId300"/>
    <p:sldId id="563" r:id="rId301"/>
    <p:sldId id="564" r:id="rId302"/>
    <p:sldId id="565" r:id="rId303"/>
    <p:sldId id="566" r:id="rId304"/>
    <p:sldId id="567" r:id="rId305"/>
    <p:sldId id="568" r:id="rId306"/>
    <p:sldId id="569" r:id="rId307"/>
    <p:sldId id="570" r:id="rId308"/>
    <p:sldId id="571" r:id="rId309"/>
    <p:sldId id="572" r:id="rId310"/>
    <p:sldId id="573" r:id="rId311"/>
    <p:sldId id="574" r:id="rId312"/>
    <p:sldId id="575" r:id="rId313"/>
    <p:sldId id="576" r:id="rId314"/>
    <p:sldId id="577" r:id="rId315"/>
    <p:sldId id="578" r:id="rId316"/>
    <p:sldId id="579" r:id="rId317"/>
    <p:sldId id="580" r:id="rId318"/>
    <p:sldId id="581" r:id="rId319"/>
    <p:sldId id="582" r:id="rId320"/>
    <p:sldId id="583" r:id="rId321"/>
    <p:sldId id="584" r:id="rId322"/>
    <p:sldId id="585" r:id="rId323"/>
    <p:sldId id="586" r:id="rId324"/>
    <p:sldId id="587" r:id="rId325"/>
    <p:sldId id="588" r:id="rId326"/>
    <p:sldId id="589" r:id="rId327"/>
    <p:sldId id="590" r:id="rId328"/>
    <p:sldId id="591" r:id="rId329"/>
    <p:sldId id="592" r:id="rId330"/>
    <p:sldId id="593" r:id="rId331"/>
    <p:sldId id="594" r:id="rId332"/>
    <p:sldId id="595" r:id="rId333"/>
    <p:sldId id="596" r:id="rId334"/>
    <p:sldId id="597" r:id="rId335"/>
    <p:sldId id="598" r:id="rId336"/>
    <p:sldId id="599" r:id="rId337"/>
    <p:sldId id="600" r:id="rId338"/>
    <p:sldId id="601" r:id="rId339"/>
    <p:sldId id="602" r:id="rId340"/>
    <p:sldId id="603" r:id="rId341"/>
    <p:sldId id="604" r:id="rId342"/>
    <p:sldId id="605" r:id="rId343"/>
    <p:sldId id="606" r:id="rId344"/>
    <p:sldId id="607" r:id="rId345"/>
    <p:sldId id="608" r:id="rId346"/>
    <p:sldId id="609" r:id="rId347"/>
    <p:sldId id="610" r:id="rId348"/>
    <p:sldId id="611" r:id="rId349"/>
    <p:sldId id="612" r:id="rId350"/>
    <p:sldId id="613" r:id="rId351"/>
    <p:sldId id="614" r:id="rId352"/>
    <p:sldId id="615" r:id="rId353"/>
    <p:sldId id="616" r:id="rId354"/>
    <p:sldId id="617" r:id="rId355"/>
    <p:sldId id="618" r:id="rId356"/>
    <p:sldId id="619" r:id="rId357"/>
    <p:sldId id="620" r:id="rId358"/>
    <p:sldId id="621" r:id="rId359"/>
    <p:sldId id="622" r:id="rId360"/>
    <p:sldId id="623" r:id="rId361"/>
    <p:sldId id="624" r:id="rId362"/>
    <p:sldId id="625" r:id="rId363"/>
    <p:sldId id="626" r:id="rId364"/>
    <p:sldId id="627" r:id="rId365"/>
    <p:sldId id="628" r:id="rId366"/>
    <p:sldId id="629" r:id="rId367"/>
    <p:sldId id="630" r:id="rId368"/>
    <p:sldId id="631" r:id="rId369"/>
    <p:sldId id="632" r:id="rId370"/>
    <p:sldId id="633" r:id="rId371"/>
    <p:sldId id="634" r:id="rId372"/>
    <p:sldId id="635" r:id="rId373"/>
    <p:sldId id="636" r:id="rId374"/>
    <p:sldId id="637" r:id="rId375"/>
    <p:sldId id="638" r:id="rId376"/>
    <p:sldId id="639" r:id="rId377"/>
    <p:sldId id="640" r:id="rId378"/>
    <p:sldId id="641" r:id="rId379"/>
    <p:sldId id="642" r:id="rId380"/>
    <p:sldId id="643" r:id="rId381"/>
    <p:sldId id="644" r:id="rId382"/>
    <p:sldId id="645" r:id="rId383"/>
    <p:sldId id="646" r:id="rId384"/>
    <p:sldId id="647" r:id="rId385"/>
    <p:sldId id="648" r:id="rId386"/>
    <p:sldId id="649" r:id="rId387"/>
    <p:sldId id="650" r:id="rId388"/>
    <p:sldId id="651" r:id="rId389"/>
    <p:sldId id="652" r:id="rId390"/>
    <p:sldId id="653" r:id="rId391"/>
    <p:sldId id="654" r:id="rId392"/>
    <p:sldId id="655" r:id="rId393"/>
    <p:sldId id="656" r:id="rId394"/>
    <p:sldId id="657" r:id="rId395"/>
    <p:sldId id="658" r:id="rId396"/>
    <p:sldId id="266" r:id="rId397"/>
    <p:sldId id="265" r:id="rId398"/>
    <p:sldId id="269" r:id="rId399"/>
    <p:sldId id="267" r:id="rId400"/>
    <p:sldId id="268" r:id="rId4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7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presProps" Target="presProps.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theme" Target="theme/theme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viewProps" Target="viewProps.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tableStyles" Target="tableStyle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6/27/2022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6/27/2022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0F1959-EB12-0340-30E4-EA146B0E9534}"/>
              </a:ext>
            </a:extLst>
          </p:cNvPr>
          <p:cNvSpPr txBox="1"/>
          <p:nvPr/>
        </p:nvSpPr>
        <p:spPr>
          <a:xfrm>
            <a:off x="1" y="0"/>
            <a:ext cx="11929402" cy="4647426"/>
          </a:xfrm>
          <a:prstGeom prst="rect">
            <a:avLst/>
          </a:prstGeom>
          <a:noFill/>
        </p:spPr>
        <p:txBody>
          <a:bodyPr wrap="square">
            <a:spAutoFit/>
          </a:bodyPr>
          <a:lstStyle/>
          <a:p>
            <a:r>
              <a:rPr lang="fr-FR" sz="3600" dirty="0"/>
              <a:t>A</a:t>
            </a:r>
            <a:r>
              <a:rPr lang="fr-FR" sz="3200" dirty="0"/>
              <a:t>lors maintenant on va attaquer la partie de </a:t>
            </a:r>
            <a:r>
              <a:rPr lang="fr-FR" sz="3200" dirty="0" err="1"/>
              <a:t>modèlisation</a:t>
            </a:r>
            <a:r>
              <a:rPr lang="fr-FR" sz="3200" dirty="0"/>
              <a:t> : et on propose deux modèles : Un modèle de </a:t>
            </a:r>
            <a:r>
              <a:rPr lang="fr-FR" sz="3200" dirty="0" err="1"/>
              <a:t>deep</a:t>
            </a:r>
            <a:r>
              <a:rPr lang="fr-FR" sz="3200" dirty="0"/>
              <a:t> </a:t>
            </a:r>
            <a:r>
              <a:rPr lang="fr-FR" sz="3200" dirty="0" err="1"/>
              <a:t>learning</a:t>
            </a:r>
            <a:endParaRPr lang="fr-FR" sz="3200" dirty="0"/>
          </a:p>
          <a:p>
            <a:pPr marL="0" indent="0">
              <a:buNone/>
            </a:pPr>
            <a:r>
              <a:rPr lang="fr-FR" sz="3200" dirty="0"/>
              <a:t>   il s’agit d’un réseau de </a:t>
            </a:r>
            <a:r>
              <a:rPr lang="fr-FR" sz="3200" dirty="0" err="1"/>
              <a:t>neoron</a:t>
            </a:r>
            <a:r>
              <a:rPr lang="fr-FR" sz="3200" dirty="0"/>
              <a:t> récurrent </a:t>
            </a:r>
            <a:r>
              <a:rPr lang="fr-FR" sz="3200" dirty="0" err="1"/>
              <a:t>Ltsm</a:t>
            </a:r>
            <a:r>
              <a:rPr lang="fr-FR" sz="3200" dirty="0"/>
              <a:t> , et l’autre il s’agit d’un modèle classique  porte le nom d’</a:t>
            </a:r>
            <a:r>
              <a:rPr lang="fr-FR" sz="3200" dirty="0" err="1"/>
              <a:t>Arima</a:t>
            </a:r>
            <a:r>
              <a:rPr lang="fr-FR" sz="3200" dirty="0"/>
              <a:t> .</a:t>
            </a:r>
          </a:p>
          <a:p>
            <a:pPr marL="0" indent="0">
              <a:buNone/>
            </a:pPr>
            <a:r>
              <a:rPr lang="fr-FR" sz="3200" dirty="0" err="1"/>
              <a:t>Commencons</a:t>
            </a:r>
            <a:r>
              <a:rPr lang="fr-FR" sz="3200" dirty="0"/>
              <a:t> par le 1ér modèle, Pour bien </a:t>
            </a:r>
            <a:r>
              <a:rPr lang="fr-FR" sz="3200" dirty="0" err="1"/>
              <a:t>commprendre</a:t>
            </a:r>
            <a:r>
              <a:rPr lang="fr-FR" sz="3200" dirty="0"/>
              <a:t> </a:t>
            </a:r>
            <a:r>
              <a:rPr lang="fr-FR" sz="3200" dirty="0">
                <a:cs typeface="Arial" panose="020B0604020202020204" pitchFamily="34" charset="0"/>
              </a:rPr>
              <a:t>le fonctionnement de </a:t>
            </a:r>
            <a:r>
              <a:rPr lang="fr-FR" sz="3200" dirty="0"/>
              <a:t> ce modèle il faut savoir c’est quoi le </a:t>
            </a:r>
            <a:r>
              <a:rPr lang="fr-FR" sz="3200" dirty="0" err="1"/>
              <a:t>deep</a:t>
            </a:r>
            <a:r>
              <a:rPr lang="fr-FR" sz="3200" dirty="0"/>
              <a:t> </a:t>
            </a:r>
            <a:r>
              <a:rPr lang="fr-FR" sz="3200" dirty="0" err="1"/>
              <a:t>learning</a:t>
            </a:r>
            <a:endParaRPr lang="fr-FR" sz="3200" dirty="0"/>
          </a:p>
          <a:p>
            <a:pPr marL="0" indent="0">
              <a:buNone/>
            </a:pPr>
            <a:r>
              <a:rPr lang="fr-FR" sz="3200" dirty="0"/>
              <a:t>Et aussi un peu d’histoire sur les réseaux de neurones</a:t>
            </a:r>
          </a:p>
          <a:p>
            <a:pPr marL="0" indent="0">
              <a:buNone/>
            </a:pPr>
            <a:endParaRPr lang="fr-FR" sz="3600" dirty="0"/>
          </a:p>
        </p:txBody>
      </p:sp>
    </p:spTree>
    <p:extLst>
      <p:ext uri="{BB962C8B-B14F-4D97-AF65-F5344CB8AC3E}">
        <p14:creationId xmlns:p14="http://schemas.microsoft.com/office/powerpoint/2010/main" val="1585262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1596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5633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1340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232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528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273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6566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3935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3896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6080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01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0907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7790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0140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2747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5821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725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74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722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4939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5228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94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185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9755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9923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9788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9754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349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4302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2556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8456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7199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79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814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9490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4350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3820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022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4681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52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4931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6501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3355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45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92449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141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96475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6100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9738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9993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94080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7114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9572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2404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07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124203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0050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067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4626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4897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0389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8784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5386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9997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6802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20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6589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6268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12657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5224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3152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4157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8052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8524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7729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83316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2487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77573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3534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66875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18528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4717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6156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840672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370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62535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1081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53285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1606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465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68039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5934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2391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63297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98972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51447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085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21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58472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5826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40146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67567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82434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22348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498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66381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7618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70450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5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36EA5F6-4AF1-EA80-6DCC-1E416940BD01}"/>
              </a:ext>
            </a:extLst>
          </p:cNvPr>
          <p:cNvSpPr txBox="1"/>
          <p:nvPr/>
        </p:nvSpPr>
        <p:spPr>
          <a:xfrm>
            <a:off x="225083" y="1"/>
            <a:ext cx="11394831" cy="5632311"/>
          </a:xfrm>
          <a:prstGeom prst="rect">
            <a:avLst/>
          </a:prstGeom>
          <a:noFill/>
        </p:spPr>
        <p:txBody>
          <a:bodyPr wrap="square">
            <a:spAutoFit/>
          </a:bodyPr>
          <a:lstStyle/>
          <a:p>
            <a:r>
              <a:rPr lang="fr-FR" sz="2400" dirty="0"/>
              <a:t>Tout d’abord , le </a:t>
            </a:r>
            <a:r>
              <a:rPr lang="fr-FR" sz="2400" dirty="0" err="1"/>
              <a:t>deep</a:t>
            </a:r>
            <a:r>
              <a:rPr lang="fr-FR" sz="2400" dirty="0"/>
              <a:t> </a:t>
            </a:r>
            <a:r>
              <a:rPr lang="fr-FR" sz="2400" dirty="0" err="1"/>
              <a:t>learning</a:t>
            </a:r>
            <a:r>
              <a:rPr lang="fr-FR" sz="2400" dirty="0"/>
              <a:t> est un domaine de machine </a:t>
            </a:r>
            <a:r>
              <a:rPr lang="fr-FR" sz="2400" dirty="0" err="1"/>
              <a:t>learning</a:t>
            </a:r>
            <a:r>
              <a:rPr lang="fr-FR" sz="2400" dirty="0"/>
              <a:t> ,ET le ML  consiste à développer un modèle en utilisant un algorithme d'optimisation pour minimiser les erreurs entre le modèle et nos données, tout simplement.</a:t>
            </a:r>
          </a:p>
          <a:p>
            <a:r>
              <a:rPr lang="fr-FR" sz="2400" dirty="0"/>
              <a:t>Par exemple : une fonction du type f de x égal à x plus B. Le but du jeu en machine </a:t>
            </a:r>
            <a:r>
              <a:rPr lang="fr-FR" sz="2400" dirty="0" err="1"/>
              <a:t>learning</a:t>
            </a:r>
            <a:r>
              <a:rPr lang="fr-FR" sz="2400" dirty="0"/>
              <a:t>, c'est de trouver les paramètres A et B qui donnent le meilleur modèle possible, c'est à dire le modèle qui s'ajuste le mieux à nos données. Pour cela, on programme dans la machine un algorithme d'optimisation qui va venir tester différentes valeurs de A et B, jusqu'à obtenir la combinaison qui minimise la distance entre le modèle et les points ,</a:t>
            </a:r>
          </a:p>
          <a:p>
            <a:r>
              <a:rPr lang="fr-FR" sz="2400" dirty="0"/>
              <a:t>Alors dans le </a:t>
            </a:r>
            <a:r>
              <a:rPr lang="fr-FR" sz="2400" dirty="0" err="1"/>
              <a:t>deep</a:t>
            </a:r>
            <a:r>
              <a:rPr lang="fr-FR" sz="2400" dirty="0"/>
              <a:t> </a:t>
            </a:r>
            <a:r>
              <a:rPr lang="fr-FR" sz="2400" dirty="0" err="1"/>
              <a:t>learning</a:t>
            </a:r>
            <a:r>
              <a:rPr lang="fr-FR" sz="2400" dirty="0"/>
              <a:t> le principe reste exactement le même , Mais cette fois ci, notre modèle n'est pas une simple fonction du type F de x </a:t>
            </a:r>
            <a:r>
              <a:rPr lang="fr-FR" sz="2400" dirty="0" err="1"/>
              <a:t>x</a:t>
            </a:r>
            <a:r>
              <a:rPr lang="fr-FR" sz="2400" dirty="0"/>
              <a:t> plus B, mais plutôt un réseau de fonctions connectées les unes aux autres Cad un </a:t>
            </a:r>
            <a:r>
              <a:rPr lang="fr-FR" sz="2400" dirty="0" err="1"/>
              <a:t>reseau</a:t>
            </a:r>
            <a:r>
              <a:rPr lang="fr-FR" sz="2400" dirty="0"/>
              <a:t> de </a:t>
            </a:r>
            <a:r>
              <a:rPr lang="fr-FR" sz="2400" dirty="0" err="1"/>
              <a:t>neuron</a:t>
            </a:r>
            <a:r>
              <a:rPr lang="fr-FR" sz="2400" dirty="0"/>
              <a:t>.</a:t>
            </a:r>
          </a:p>
        </p:txBody>
      </p:sp>
    </p:spTree>
    <p:extLst>
      <p:ext uri="{BB962C8B-B14F-4D97-AF65-F5344CB8AC3E}">
        <p14:creationId xmlns:p14="http://schemas.microsoft.com/office/powerpoint/2010/main" val="208422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71576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99544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74123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70342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30612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69465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84715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90939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3861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4040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55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36262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68276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53377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31430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2371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7839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3578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74908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75979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00470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72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37958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22456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3187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5182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63185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6925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7972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1818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21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871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786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78649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42677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784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8178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47442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57210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70379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65062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22692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08548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507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38752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76001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64666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71231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59507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41331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29099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19065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48088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15220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18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60934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03154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71982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39807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93122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70930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25692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30049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0162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35533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07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3051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45017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91113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1858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77400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06527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7139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85165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05071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6311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1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96108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74692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9506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624470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635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2417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4227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39353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00728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0390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32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40714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57668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19620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37065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64910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59902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22442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57980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72124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83376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21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35297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09840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46523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28352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91804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72969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73984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05711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71114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86880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50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A6DFD6A-AE1D-9231-16C5-F18FF0A8D8E8}"/>
              </a:ext>
            </a:extLst>
          </p:cNvPr>
          <p:cNvSpPr txBox="1"/>
          <p:nvPr/>
        </p:nvSpPr>
        <p:spPr>
          <a:xfrm>
            <a:off x="-1" y="-14068"/>
            <a:ext cx="11029071" cy="7109639"/>
          </a:xfrm>
          <a:prstGeom prst="rect">
            <a:avLst/>
          </a:prstGeom>
          <a:noFill/>
        </p:spPr>
        <p:txBody>
          <a:bodyPr wrap="square">
            <a:spAutoFit/>
          </a:bodyPr>
          <a:lstStyle/>
          <a:p>
            <a:r>
              <a:rPr lang="fr-FR" sz="2400" dirty="0">
                <a:cs typeface="Arial" panose="020B0604020202020204" pitchFamily="34" charset="0"/>
              </a:rPr>
              <a:t>Revenons maintenant  à l'origine de l’ histoire  d’un </a:t>
            </a:r>
            <a:r>
              <a:rPr lang="fr-FR" sz="2400" dirty="0" err="1">
                <a:cs typeface="Arial" panose="020B0604020202020204" pitchFamily="34" charset="0"/>
              </a:rPr>
              <a:t>reseau</a:t>
            </a:r>
            <a:r>
              <a:rPr lang="fr-FR" sz="2400" dirty="0">
                <a:cs typeface="Arial" panose="020B0604020202020204" pitchFamily="34" charset="0"/>
              </a:rPr>
              <a:t> de </a:t>
            </a:r>
            <a:r>
              <a:rPr lang="fr-FR" sz="2400" dirty="0" err="1">
                <a:cs typeface="Arial" panose="020B0604020202020204" pitchFamily="34" charset="0"/>
              </a:rPr>
              <a:t>neuron</a:t>
            </a:r>
            <a:r>
              <a:rPr lang="fr-FR" sz="2400" dirty="0">
                <a:cs typeface="Arial" panose="020B0604020202020204" pitchFamily="34" charset="0"/>
              </a:rPr>
              <a:t>.</a:t>
            </a:r>
          </a:p>
          <a:p>
            <a:r>
              <a:rPr lang="fr-FR" sz="2400" dirty="0">
                <a:cs typeface="Arial" panose="020B0604020202020204" pitchFamily="34" charset="0"/>
              </a:rPr>
              <a:t>Les premiers réseaux de neurones ont donc été inventés en 1943 en s'inspirant du fonctionnement des neurones biologiques .</a:t>
            </a:r>
          </a:p>
          <a:p>
            <a:endParaRPr lang="fr-FR" sz="2400" dirty="0">
              <a:cs typeface="Arial" panose="020B0604020202020204" pitchFamily="34" charset="0"/>
            </a:endParaRPr>
          </a:p>
          <a:p>
            <a:r>
              <a:rPr lang="fr-FR" sz="2400" dirty="0">
                <a:cs typeface="Arial" panose="020B0604020202020204" pitchFamily="34" charset="0"/>
              </a:rPr>
              <a:t>Cad qu’en </a:t>
            </a:r>
            <a:r>
              <a:rPr lang="fr-FR" sz="2400" dirty="0" err="1">
                <a:cs typeface="Arial" panose="020B0604020202020204" pitchFamily="34" charset="0"/>
              </a:rPr>
              <a:t>considére</a:t>
            </a:r>
            <a:r>
              <a:rPr lang="fr-FR" sz="2400" dirty="0">
                <a:cs typeface="Arial" panose="020B0604020202020204" pitchFamily="34" charset="0"/>
              </a:rPr>
              <a:t> qu'un neurone pouvait être représenté par une fonction de transfert qui prend en entrée des signaux X et qui retourne une sortie Y. </a:t>
            </a:r>
          </a:p>
          <a:p>
            <a:endParaRPr lang="fr-FR" sz="2400" dirty="0">
              <a:cs typeface="Arial" panose="020B0604020202020204" pitchFamily="34" charset="0"/>
            </a:endParaRPr>
          </a:p>
          <a:p>
            <a:r>
              <a:rPr lang="fr-FR" sz="2400" dirty="0">
                <a:cs typeface="Arial" panose="020B0604020202020204" pitchFamily="34" charset="0"/>
              </a:rPr>
              <a:t>À l'intérieur de cette fonction, on trouve deux grandes étapes. La première, c'est une étape d'agrégation. On fait la somme de toutes les entrées du neurone en multipliant au passage chaque entrée par un coefficient W. Ce coefficient représente en fait l'activité synaptique, c'est à dire le fait que le signal soit excitateur. Auquel cas W vaut plus un ou bien un inhibiteur, auquel cas il vaut -1. </a:t>
            </a:r>
          </a:p>
          <a:p>
            <a:r>
              <a:rPr lang="fr-FR" sz="2400" dirty="0">
                <a:cs typeface="Arial" panose="020B0604020202020204" pitchFamily="34" charset="0"/>
              </a:rPr>
              <a:t>Dans cette phase d’agrégation, on obtient donc une expression de la forme w1 x1 plus w x2, plus w trois x3, et cetera, et cetera. Une fois cette étape réalisée, on passe à la phase d’activation. On regarde le résultat du calcul effectué précédemment et si celui-ci dépasse un certain seuil, en général zéro. Alors le neurone s’active et retourne une sortie y=1. f</a:t>
            </a:r>
            <a:endParaRPr lang="fr-MA" sz="2400" dirty="0"/>
          </a:p>
        </p:txBody>
      </p:sp>
    </p:spTree>
    <p:extLst>
      <p:ext uri="{BB962C8B-B14F-4D97-AF65-F5344CB8AC3E}">
        <p14:creationId xmlns:p14="http://schemas.microsoft.com/office/powerpoint/2010/main" val="1452725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42152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3221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300482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94109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92971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99078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24649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24605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29468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29745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067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51265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99956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6480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51456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73602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42705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7746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79507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12105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16763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97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61036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87446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24189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96811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28719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59384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79837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493064"/>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31755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62013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09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18818"/>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6715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55046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3544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42463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6633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58931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04075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05206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382557"/>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352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03443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244385"/>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95997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18722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51838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8834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341510"/>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091073"/>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92591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56853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50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09460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6172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4218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6898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028481"/>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38500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00329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43535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02417"/>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75900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693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7735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378403"/>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093434"/>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19924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505767"/>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902854"/>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81390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012533"/>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523688"/>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224861"/>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809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58165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60968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35031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6764"/>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704753"/>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026730"/>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775029"/>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690653"/>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443929"/>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38040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864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557"/>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15853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106702"/>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745024"/>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718095"/>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449901"/>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762015"/>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32891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41712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032696"/>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96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499324"/>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19543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888975"/>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55902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30307"/>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237519"/>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78676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962AC78-7C5C-1033-52E9-7579E76957E5}"/>
              </a:ext>
            </a:extLst>
          </p:cNvPr>
          <p:cNvSpPr txBox="1"/>
          <p:nvPr/>
        </p:nvSpPr>
        <p:spPr>
          <a:xfrm>
            <a:off x="132520" y="234723"/>
            <a:ext cx="8852454" cy="4688848"/>
          </a:xfrm>
          <a:prstGeom prst="rect">
            <a:avLst/>
          </a:prstGeom>
          <a:noFill/>
        </p:spPr>
        <p:txBody>
          <a:bodyPr wrap="square">
            <a:spAutoFit/>
          </a:bodyPr>
          <a:lstStyle/>
          <a:p>
            <a:r>
              <a:rPr lang="fr-MA" sz="1800" dirty="0">
                <a:effectLst/>
                <a:latin typeface="Arial" panose="020B0604020202020204" pitchFamily="34" charset="0"/>
                <a:ea typeface="Calibri" panose="020F0502020204030204" pitchFamily="34" charset="0"/>
                <a:cs typeface="Arial" panose="020B0604020202020204" pitchFamily="34" charset="0"/>
              </a:rPr>
              <a:t>On remarque que toute les probabilités sont inférieures à 0.05 alors il ne s’agit pas d’une marche aléatoire , d’autre termes il s’agit d’un processus avec mémoire qui entre dans la classe des processus ARMA ARIMA .</a:t>
            </a:r>
          </a:p>
          <a:p>
            <a:r>
              <a:rPr lang="fr-FR" sz="1800" dirty="0"/>
              <a:t>selon les critères d’information AIC et SIC ,</a:t>
            </a:r>
          </a:p>
          <a:p>
            <a:r>
              <a:rPr lang="fr-FR" dirty="0">
                <a:latin typeface="Arial" panose="020B0604020202020204" pitchFamily="34" charset="0"/>
                <a:ea typeface="Calibri" panose="020F0502020204030204" pitchFamily="34" charset="0"/>
                <a:cs typeface="Arial" panose="020B0604020202020204" pitchFamily="34" charset="0"/>
              </a:rPr>
              <a:t>Le bon modèle retenu est ARMA(2,3) , parce qu’il minimise les critères d’information AIC et SIC que les autres modèle.</a:t>
            </a:r>
          </a:p>
          <a:p>
            <a:r>
              <a:rPr lang="fr-FR" dirty="0">
                <a:latin typeface="Arial" panose="020B0604020202020204" pitchFamily="34" charset="0"/>
                <a:ea typeface="Calibri" panose="020F0502020204030204" pitchFamily="34" charset="0"/>
                <a:cs typeface="Arial" panose="020B0604020202020204" pitchFamily="34" charset="0"/>
              </a:rPr>
              <a:t>Alors notre série initiale correspond à un processus ARIMA(2,1,3).</a:t>
            </a:r>
          </a:p>
          <a:p>
            <a:r>
              <a:rPr lang="fr-FR" dirty="0">
                <a:latin typeface="Arial" panose="020B0604020202020204" pitchFamily="34" charset="0"/>
                <a:ea typeface="Calibri" panose="020F0502020204030204" pitchFamily="34" charset="0"/>
                <a:cs typeface="Arial" panose="020B0604020202020204" pitchFamily="34" charset="0"/>
              </a:rPr>
              <a:t>Pour le processus  Arima : il  est composé de trois  parties : une part autorégressive (AR) ,une part de différenciation  et une part moyenne-mobile (MA). Le modèle est généralement noté ARIMA(p,I,q), où p est l'ordre de la partie AR, I l’ordre de différenciation et q l'ordre de la partie MA.</a:t>
            </a:r>
          </a:p>
          <a:p>
            <a:pPr>
              <a:lnSpc>
                <a:spcPct val="107000"/>
              </a:lnSpc>
              <a:spcAft>
                <a:spcPts val="800"/>
              </a:spcAft>
            </a:pPr>
            <a:r>
              <a:rPr lang="fr-MA" sz="1800" dirty="0"/>
              <a:t>Alors l’implémentation de ce modèle est faite sous eviews et voici les résultats qu’on a obtenu ,</a:t>
            </a:r>
            <a:endParaRPr lang="fr-FR" sz="1800" dirty="0"/>
          </a:p>
          <a:p>
            <a:pPr>
              <a:lnSpc>
                <a:spcPct val="107000"/>
              </a:lnSpc>
              <a:spcAft>
                <a:spcPts val="800"/>
              </a:spcAft>
            </a:pPr>
            <a:endParaRPr lang="fr-FR" sz="1200" b="1" i="0" dirty="0">
              <a:effectLst/>
              <a:latin typeface="Arial" panose="020B0604020202020204" pitchFamily="34" charset="0"/>
            </a:endParaRPr>
          </a:p>
          <a:p>
            <a:endParaRPr lang="fr-MA" dirty="0">
              <a:latin typeface="Arial" panose="020B0604020202020204" pitchFamily="34" charset="0"/>
              <a:ea typeface="Calibri" panose="020F0502020204030204" pitchFamily="34" charset="0"/>
              <a:cs typeface="Arial" panose="020B0604020202020204" pitchFamily="34" charset="0"/>
            </a:endParaRPr>
          </a:p>
          <a:p>
            <a:endParaRPr lang="fr-MA"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8182921"/>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67C8010-9413-E2BE-D8AE-3F46AF0CE42D}"/>
              </a:ext>
            </a:extLst>
          </p:cNvPr>
          <p:cNvSpPr>
            <a:spLocks noGrp="1"/>
          </p:cNvSpPr>
          <p:nvPr>
            <p:ph type="title"/>
          </p:nvPr>
        </p:nvSpPr>
        <p:spPr>
          <a:xfrm>
            <a:off x="1141413" y="437322"/>
            <a:ext cx="9905998" cy="1802295"/>
          </a:xfrm>
        </p:spPr>
        <p:txBody>
          <a:bodyPr>
            <a:normAutofit fontScale="90000"/>
          </a:bodyPr>
          <a:lstStyle/>
          <a:p>
            <a:r>
              <a:rPr lang="fr-FR" dirty="0" err="1"/>
              <a:t>Mainteanat</a:t>
            </a:r>
            <a:r>
              <a:rPr lang="fr-FR" dirty="0"/>
              <a:t> il faut comparer entre ces </a:t>
            </a:r>
            <a:r>
              <a:rPr lang="fr-FR" dirty="0" err="1"/>
              <a:t>modeles</a:t>
            </a:r>
            <a:r>
              <a:rPr lang="fr-FR" dirty="0"/>
              <a:t> ,</a:t>
            </a:r>
            <a:br>
              <a:rPr lang="fr-FR" dirty="0"/>
            </a:br>
            <a:r>
              <a:rPr lang="fr-FR" dirty="0"/>
              <a:t>Alors dans ce tableau on trouve toutes les métriques commun qui juge la qualité de modèle , on voit que </a:t>
            </a:r>
            <a:r>
              <a:rPr lang="fr-FR" dirty="0" err="1"/>
              <a:t>ltsm</a:t>
            </a:r>
            <a:r>
              <a:rPr lang="fr-FR" dirty="0"/>
              <a:t> minimise ses métriques mieux que </a:t>
            </a:r>
            <a:r>
              <a:rPr lang="fr-FR" dirty="0" err="1"/>
              <a:t>arima</a:t>
            </a:r>
            <a:r>
              <a:rPr lang="fr-FR" dirty="0"/>
              <a:t> </a:t>
            </a:r>
            <a:br>
              <a:rPr lang="fr-FR" dirty="0"/>
            </a:br>
            <a:endParaRPr lang="fr-MA" dirty="0"/>
          </a:p>
        </p:txBody>
      </p:sp>
      <p:sp>
        <p:nvSpPr>
          <p:cNvPr id="5" name="Espace réservé du contenu 4">
            <a:extLst>
              <a:ext uri="{FF2B5EF4-FFF2-40B4-BE49-F238E27FC236}">
                <a16:creationId xmlns:a16="http://schemas.microsoft.com/office/drawing/2014/main" id="{6F88BF05-843B-9CB8-FB92-EA579EC9B299}"/>
              </a:ext>
            </a:extLst>
          </p:cNvPr>
          <p:cNvSpPr>
            <a:spLocks noGrp="1"/>
          </p:cNvSpPr>
          <p:nvPr>
            <p:ph idx="1"/>
          </p:nvPr>
        </p:nvSpPr>
        <p:spPr>
          <a:xfrm>
            <a:off x="1141413" y="2849217"/>
            <a:ext cx="9905998" cy="2941983"/>
          </a:xfrm>
        </p:spPr>
        <p:txBody>
          <a:bodyPr/>
          <a:lstStyle/>
          <a:p>
            <a:pPr marL="0" indent="0" algn="just">
              <a:buNone/>
            </a:pPr>
            <a:r>
              <a:rPr lang="fr-FR" dirty="0"/>
              <a:t>Et voici une application web pour faire la prédiction par le modèle le plus performent : on a utilisé le web </a:t>
            </a:r>
            <a:r>
              <a:rPr lang="fr-FR" dirty="0" err="1"/>
              <a:t>framework</a:t>
            </a:r>
            <a:r>
              <a:rPr lang="fr-FR" dirty="0"/>
              <a:t> </a:t>
            </a:r>
            <a:r>
              <a:rPr lang="fr-FR" dirty="0" err="1"/>
              <a:t>django</a:t>
            </a:r>
            <a:r>
              <a:rPr lang="fr-FR" dirty="0"/>
              <a:t> pour </a:t>
            </a:r>
            <a:r>
              <a:rPr lang="fr-FR" dirty="0" err="1"/>
              <a:t>dévlopper</a:t>
            </a:r>
            <a:r>
              <a:rPr lang="fr-FR" dirty="0"/>
              <a:t> cette application</a:t>
            </a:r>
          </a:p>
          <a:p>
            <a:pPr marL="0" indent="0" algn="just">
              <a:buNone/>
            </a:pPr>
            <a:r>
              <a:rPr lang="fr-FR" dirty="0">
                <a:solidFill>
                  <a:srgbClr val="FF0000"/>
                </a:solidFill>
              </a:rPr>
              <a:t>Notons que ce </a:t>
            </a:r>
            <a:r>
              <a:rPr lang="fr-FR" dirty="0" err="1">
                <a:solidFill>
                  <a:srgbClr val="FF0000"/>
                </a:solidFill>
              </a:rPr>
              <a:t>framework</a:t>
            </a:r>
            <a:r>
              <a:rPr lang="fr-FR" dirty="0">
                <a:solidFill>
                  <a:srgbClr val="FF0000"/>
                </a:solidFill>
              </a:rPr>
              <a:t> est utilisé pour </a:t>
            </a:r>
            <a:r>
              <a:rPr lang="fr-FR" dirty="0" err="1">
                <a:solidFill>
                  <a:srgbClr val="FF0000"/>
                </a:solidFill>
              </a:rPr>
              <a:t>dévlopé</a:t>
            </a:r>
            <a:r>
              <a:rPr lang="fr-FR" dirty="0">
                <a:solidFill>
                  <a:srgbClr val="FF0000"/>
                </a:solidFill>
              </a:rPr>
              <a:t> l’application </a:t>
            </a:r>
            <a:r>
              <a:rPr lang="fr-FR" dirty="0" err="1">
                <a:solidFill>
                  <a:srgbClr val="FF0000"/>
                </a:solidFill>
              </a:rPr>
              <a:t>instgram</a:t>
            </a:r>
            <a:r>
              <a:rPr lang="fr-FR" dirty="0">
                <a:solidFill>
                  <a:srgbClr val="FF0000"/>
                </a:solidFill>
              </a:rPr>
              <a:t> ,</a:t>
            </a:r>
          </a:p>
          <a:p>
            <a:pPr marL="0" indent="0" algn="just">
              <a:buNone/>
            </a:pPr>
            <a:r>
              <a:rPr lang="fr-FR" dirty="0">
                <a:solidFill>
                  <a:srgbClr val="FF0000"/>
                </a:solidFill>
              </a:rPr>
              <a:t>On choisit la date et on fait </a:t>
            </a:r>
            <a:r>
              <a:rPr lang="fr-FR" dirty="0" err="1">
                <a:solidFill>
                  <a:srgbClr val="FF0000"/>
                </a:solidFill>
              </a:rPr>
              <a:t>predict</a:t>
            </a:r>
            <a:r>
              <a:rPr lang="fr-FR" dirty="0">
                <a:solidFill>
                  <a:srgbClr val="FF0000"/>
                </a:solidFill>
              </a:rPr>
              <a:t> </a:t>
            </a:r>
          </a:p>
          <a:p>
            <a:pPr marL="0" indent="0" algn="just">
              <a:buNone/>
            </a:pPr>
            <a:r>
              <a:rPr lang="fr-FR" dirty="0">
                <a:solidFill>
                  <a:srgbClr val="FF0000"/>
                </a:solidFill>
              </a:rPr>
              <a:t>Et sous les </a:t>
            </a:r>
            <a:r>
              <a:rPr lang="fr-FR" dirty="0" err="1">
                <a:solidFill>
                  <a:srgbClr val="FF0000"/>
                </a:solidFill>
              </a:rPr>
              <a:t>resultats</a:t>
            </a:r>
            <a:r>
              <a:rPr lang="fr-FR" dirty="0">
                <a:solidFill>
                  <a:srgbClr val="FF0000"/>
                </a:solidFill>
              </a:rPr>
              <a:t> obtenus on peut faire des contras de couvertures </a:t>
            </a:r>
            <a:r>
              <a:rPr lang="fr-FR" dirty="0"/>
              <a:t>,</a:t>
            </a:r>
          </a:p>
          <a:p>
            <a:pPr marL="0" indent="0" algn="just">
              <a:buNone/>
            </a:pPr>
            <a:endParaRPr lang="fr-FR" dirty="0"/>
          </a:p>
          <a:p>
            <a:pPr marL="0" indent="0" algn="just">
              <a:buNone/>
            </a:pPr>
            <a:endParaRPr lang="fr-FR" dirty="0"/>
          </a:p>
          <a:p>
            <a:pPr marL="0" indent="0" algn="just">
              <a:buNone/>
            </a:pPr>
            <a:endParaRPr lang="fr-FR" dirty="0"/>
          </a:p>
          <a:p>
            <a:pPr marL="0" indent="0" algn="just">
              <a:buNone/>
            </a:pPr>
            <a:endParaRPr lang="fr-FR" dirty="0"/>
          </a:p>
          <a:p>
            <a:pPr marL="0" indent="0" algn="just">
              <a:buNone/>
            </a:pPr>
            <a:endParaRPr lang="fr-MA" dirty="0"/>
          </a:p>
        </p:txBody>
      </p:sp>
    </p:spTree>
    <p:extLst>
      <p:ext uri="{BB962C8B-B14F-4D97-AF65-F5344CB8AC3E}">
        <p14:creationId xmlns:p14="http://schemas.microsoft.com/office/powerpoint/2010/main" val="102444518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19C67B-653A-81FD-9C59-08404F96B4C8}"/>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D9E8AB1B-2E05-256D-B14B-8CEDD098C737}"/>
              </a:ext>
            </a:extLst>
          </p:cNvPr>
          <p:cNvSpPr>
            <a:spLocks noGrp="1"/>
          </p:cNvSpPr>
          <p:nvPr>
            <p:ph idx="1"/>
          </p:nvPr>
        </p:nvSpPr>
        <p:spPr/>
        <p:txBody>
          <a:bodyPr/>
          <a:lstStyle/>
          <a:p>
            <a:endParaRPr lang="fr-MA"/>
          </a:p>
        </p:txBody>
      </p:sp>
    </p:spTree>
    <p:extLst>
      <p:ext uri="{BB962C8B-B14F-4D97-AF65-F5344CB8AC3E}">
        <p14:creationId xmlns:p14="http://schemas.microsoft.com/office/powerpoint/2010/main" val="2846500011"/>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FEBC8-B71E-A56C-E75A-218E4BF0307B}"/>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9369BDF9-A59A-6687-F15F-9BECCB8C5168}"/>
              </a:ext>
            </a:extLst>
          </p:cNvPr>
          <p:cNvSpPr>
            <a:spLocks noGrp="1"/>
          </p:cNvSpPr>
          <p:nvPr>
            <p:ph idx="1"/>
          </p:nvPr>
        </p:nvSpPr>
        <p:spPr/>
        <p:txBody>
          <a:bodyPr/>
          <a:lstStyle/>
          <a:p>
            <a:endParaRPr lang="fr-MA"/>
          </a:p>
        </p:txBody>
      </p:sp>
      <p:pic>
        <p:nvPicPr>
          <p:cNvPr id="5" name="Image 4">
            <a:extLst>
              <a:ext uri="{FF2B5EF4-FFF2-40B4-BE49-F238E27FC236}">
                <a16:creationId xmlns:a16="http://schemas.microsoft.com/office/drawing/2014/main" id="{1E27FEA5-C773-EEAF-E350-8CB7183B038C}"/>
              </a:ext>
            </a:extLst>
          </p:cNvPr>
          <p:cNvPicPr>
            <a:picLocks noChangeAspect="1"/>
          </p:cNvPicPr>
          <p:nvPr/>
        </p:nvPicPr>
        <p:blipFill>
          <a:blip r:embed="rId2"/>
          <a:stretch>
            <a:fillRect/>
          </a:stretch>
        </p:blipFill>
        <p:spPr>
          <a:xfrm>
            <a:off x="0" y="105163"/>
            <a:ext cx="12192000" cy="6647674"/>
          </a:xfrm>
          <a:prstGeom prst="rect">
            <a:avLst/>
          </a:prstGeom>
        </p:spPr>
      </p:pic>
    </p:spTree>
    <p:extLst>
      <p:ext uri="{BB962C8B-B14F-4D97-AF65-F5344CB8AC3E}">
        <p14:creationId xmlns:p14="http://schemas.microsoft.com/office/powerpoint/2010/main" val="58493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8EECEB-925A-3788-FAA2-68FB30A42EF9}"/>
              </a:ext>
            </a:extLst>
          </p:cNvPr>
          <p:cNvSpPr txBox="1"/>
          <p:nvPr/>
        </p:nvSpPr>
        <p:spPr>
          <a:xfrm>
            <a:off x="463825" y="650221"/>
            <a:ext cx="10164417" cy="4708981"/>
          </a:xfrm>
          <a:prstGeom prst="rect">
            <a:avLst/>
          </a:prstGeom>
          <a:noFill/>
        </p:spPr>
        <p:txBody>
          <a:bodyPr wrap="square">
            <a:spAutoFit/>
          </a:bodyPr>
          <a:lstStyle/>
          <a:p>
            <a:r>
              <a:rPr lang="fr-FR" sz="2400" dirty="0"/>
              <a:t>Et voila notre histoire est fini , notons d’abord que le </a:t>
            </a:r>
            <a:r>
              <a:rPr lang="fr-FR" sz="2400" dirty="0" err="1"/>
              <a:t>deep</a:t>
            </a:r>
            <a:r>
              <a:rPr lang="fr-FR" sz="2400" dirty="0"/>
              <a:t> </a:t>
            </a:r>
            <a:r>
              <a:rPr lang="fr-FR" sz="2400" dirty="0" err="1"/>
              <a:t>learnig</a:t>
            </a:r>
            <a:r>
              <a:rPr lang="fr-FR" sz="2400" dirty="0"/>
              <a:t> moderne utilise des fonctions d’activation sophistiques et </a:t>
            </a:r>
            <a:r>
              <a:rPr lang="fr-FR" sz="2400" dirty="0" err="1"/>
              <a:t>performentes</a:t>
            </a:r>
            <a:r>
              <a:rPr lang="fr-FR" sz="2400" dirty="0"/>
              <a:t>  telle que : la fonction </a:t>
            </a:r>
            <a:r>
              <a:rPr lang="fr-FR" sz="2400" dirty="0" err="1"/>
              <a:t>ségmoide</a:t>
            </a:r>
            <a:r>
              <a:rPr lang="fr-FR" sz="2400" dirty="0"/>
              <a:t> et la fonction </a:t>
            </a:r>
            <a:r>
              <a:rPr lang="fr-FR" sz="2400" dirty="0" err="1"/>
              <a:t>tanh</a:t>
            </a:r>
            <a:endParaRPr lang="fr-FR" sz="2400" dirty="0"/>
          </a:p>
          <a:p>
            <a:endParaRPr lang="fr-FR" sz="2400" dirty="0"/>
          </a:p>
          <a:p>
            <a:r>
              <a:rPr lang="fr-FR" sz="2400" dirty="0"/>
              <a:t>Alors un </a:t>
            </a:r>
            <a:r>
              <a:rPr lang="fr-FR" sz="2400" dirty="0" err="1"/>
              <a:t>lstmm</a:t>
            </a:r>
            <a:r>
              <a:rPr lang="fr-FR" sz="2400" dirty="0"/>
              <a:t>(long short </a:t>
            </a:r>
            <a:r>
              <a:rPr lang="fr-FR" sz="2400" dirty="0" err="1"/>
              <a:t>term</a:t>
            </a:r>
            <a:r>
              <a:rPr lang="fr-FR" sz="2400" dirty="0"/>
              <a:t> memory) est réseau de </a:t>
            </a:r>
            <a:r>
              <a:rPr lang="fr-FR" sz="2400" dirty="0" err="1"/>
              <a:t>neuron</a:t>
            </a:r>
            <a:r>
              <a:rPr lang="fr-FR" sz="2400" dirty="0"/>
              <a:t> récurrent </a:t>
            </a:r>
            <a:r>
              <a:rPr lang="fr-FR" sz="2400" dirty="0" err="1"/>
              <a:t>inventi</a:t>
            </a:r>
            <a:r>
              <a:rPr lang="fr-FR" sz="2400" dirty="0"/>
              <a:t> en 1997 </a:t>
            </a:r>
          </a:p>
          <a:p>
            <a:r>
              <a:rPr lang="fr-FR" sz="2400" dirty="0"/>
              <a:t>Voici une cellule d’un </a:t>
            </a:r>
            <a:r>
              <a:rPr lang="fr-FR" sz="2400" dirty="0" err="1"/>
              <a:t>lstm</a:t>
            </a:r>
            <a:endParaRPr lang="fr-FR" sz="2400" dirty="0"/>
          </a:p>
          <a:p>
            <a:r>
              <a:rPr lang="fr-FR" sz="2400" dirty="0"/>
              <a:t>Or un </a:t>
            </a:r>
            <a:r>
              <a:rPr lang="fr-FR" sz="2400" dirty="0" err="1"/>
              <a:t>lstm</a:t>
            </a:r>
            <a:r>
              <a:rPr lang="fr-FR" sz="2400" dirty="0"/>
              <a:t> contient 3 parties :</a:t>
            </a:r>
          </a:p>
          <a:p>
            <a:r>
              <a:rPr lang="fr-FR" sz="2400" dirty="0"/>
              <a:t>*Forget </a:t>
            </a:r>
            <a:r>
              <a:rPr lang="fr-FR" sz="2400" dirty="0" err="1"/>
              <a:t>gate</a:t>
            </a:r>
            <a:r>
              <a:rPr lang="fr-FR" sz="2400" dirty="0"/>
              <a:t> ,</a:t>
            </a:r>
          </a:p>
          <a:p>
            <a:r>
              <a:rPr lang="fr-FR" sz="2400" dirty="0"/>
              <a:t>*Input </a:t>
            </a:r>
            <a:r>
              <a:rPr lang="fr-FR" sz="2400" dirty="0" err="1"/>
              <a:t>gate</a:t>
            </a:r>
            <a:r>
              <a:rPr lang="fr-FR" sz="2400" dirty="0"/>
              <a:t> </a:t>
            </a:r>
          </a:p>
          <a:p>
            <a:r>
              <a:rPr lang="fr-FR" sz="2400" dirty="0"/>
              <a:t>*Output </a:t>
            </a:r>
            <a:r>
              <a:rPr lang="fr-FR" sz="2400" dirty="0" err="1"/>
              <a:t>gate</a:t>
            </a:r>
            <a:endParaRPr lang="fr-FR" sz="2400" dirty="0"/>
          </a:p>
          <a:p>
            <a:endParaRPr lang="fr-FR" dirty="0"/>
          </a:p>
          <a:p>
            <a:endParaRPr lang="fr-MA" dirty="0"/>
          </a:p>
        </p:txBody>
      </p:sp>
    </p:spTree>
    <p:extLst>
      <p:ext uri="{BB962C8B-B14F-4D97-AF65-F5344CB8AC3E}">
        <p14:creationId xmlns:p14="http://schemas.microsoft.com/office/powerpoint/2010/main" val="555910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585720"/>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7583C-937C-24A6-EB95-7247B7B1F5B5}"/>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188C0898-303C-0F5D-FB8B-C6E9DBA4FB2C}"/>
              </a:ext>
            </a:extLst>
          </p:cNvPr>
          <p:cNvSpPr>
            <a:spLocks noGrp="1"/>
          </p:cNvSpPr>
          <p:nvPr>
            <p:ph idx="1"/>
          </p:nvPr>
        </p:nvSpPr>
        <p:spPr/>
        <p:txBody>
          <a:bodyPr/>
          <a:lstStyle/>
          <a:p>
            <a:endParaRPr lang="fr-MA"/>
          </a:p>
        </p:txBody>
      </p:sp>
      <p:pic>
        <p:nvPicPr>
          <p:cNvPr id="5" name="Image 4">
            <a:extLst>
              <a:ext uri="{FF2B5EF4-FFF2-40B4-BE49-F238E27FC236}">
                <a16:creationId xmlns:a16="http://schemas.microsoft.com/office/drawing/2014/main" id="{3FBD073B-7372-80BB-8DE5-72E7631C2904}"/>
              </a:ext>
            </a:extLst>
          </p:cNvPr>
          <p:cNvPicPr>
            <a:picLocks noChangeAspect="1"/>
          </p:cNvPicPr>
          <p:nvPr/>
        </p:nvPicPr>
        <p:blipFill>
          <a:blip r:embed="rId2"/>
          <a:stretch>
            <a:fillRect/>
          </a:stretch>
        </p:blipFill>
        <p:spPr>
          <a:xfrm>
            <a:off x="0" y="56679"/>
            <a:ext cx="12192000" cy="68013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15545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01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44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549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537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805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1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3811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952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18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12AC679-41C4-45AE-B50A-34999CFD6428}"/>
              </a:ext>
            </a:extLst>
          </p:cNvPr>
          <p:cNvSpPr txBox="1"/>
          <p:nvPr/>
        </p:nvSpPr>
        <p:spPr>
          <a:xfrm>
            <a:off x="410816" y="271601"/>
            <a:ext cx="11781183" cy="5078313"/>
          </a:xfrm>
          <a:prstGeom prst="rect">
            <a:avLst/>
          </a:prstGeom>
          <a:noFill/>
        </p:spPr>
        <p:txBody>
          <a:bodyPr wrap="square">
            <a:spAutoFit/>
          </a:bodyPr>
          <a:lstStyle/>
          <a:p>
            <a:r>
              <a:rPr lang="fr-FR" dirty="0"/>
              <a:t>Dans le </a:t>
            </a:r>
            <a:r>
              <a:rPr lang="fr-FR" dirty="0" err="1"/>
              <a:t>forget</a:t>
            </a:r>
            <a:r>
              <a:rPr lang="fr-FR" dirty="0"/>
              <a:t> </a:t>
            </a:r>
            <a:r>
              <a:rPr lang="fr-FR" dirty="0" err="1"/>
              <a:t>gate</a:t>
            </a:r>
            <a:r>
              <a:rPr lang="fr-FR" dirty="0"/>
              <a:t> :</a:t>
            </a:r>
          </a:p>
          <a:p>
            <a:r>
              <a:rPr lang="fr-FR" dirty="0"/>
              <a:t>On applique une fonction </a:t>
            </a:r>
            <a:r>
              <a:rPr lang="fr-FR" dirty="0" err="1"/>
              <a:t>ségmoide</a:t>
            </a:r>
            <a:r>
              <a:rPr lang="fr-FR" dirty="0"/>
              <a:t> sur les inputs  </a:t>
            </a:r>
            <a:r>
              <a:rPr lang="fr-FR" dirty="0" err="1"/>
              <a:t>xt</a:t>
            </a:r>
            <a:r>
              <a:rPr lang="fr-FR" dirty="0"/>
              <a:t> et ht-1 </a:t>
            </a:r>
          </a:p>
          <a:p>
            <a:r>
              <a:rPr lang="fr-FR" dirty="0" err="1"/>
              <a:t>Noton</a:t>
            </a:r>
            <a:r>
              <a:rPr lang="fr-FR" dirty="0"/>
              <a:t> d’abord que ct-1 est l’état de la mémoire à l’</a:t>
            </a:r>
            <a:r>
              <a:rPr lang="fr-FR" dirty="0" err="1"/>
              <a:t>intant</a:t>
            </a:r>
            <a:r>
              <a:rPr lang="fr-FR" dirty="0"/>
              <a:t> t-1 ,</a:t>
            </a:r>
          </a:p>
          <a:p>
            <a:r>
              <a:rPr lang="fr-FR" dirty="0"/>
              <a:t>Ct-1*</a:t>
            </a:r>
            <a:r>
              <a:rPr lang="fr-FR" dirty="0" err="1"/>
              <a:t>ft</a:t>
            </a:r>
            <a:endParaRPr lang="fr-FR" dirty="0"/>
          </a:p>
          <a:p>
            <a:r>
              <a:rPr lang="fr-FR" dirty="0"/>
              <a:t>Puisque les valeurs de ct-1 et </a:t>
            </a:r>
            <a:r>
              <a:rPr lang="fr-FR" dirty="0" err="1"/>
              <a:t>ft</a:t>
            </a:r>
            <a:r>
              <a:rPr lang="fr-FR" dirty="0"/>
              <a:t> sont entre 0et1</a:t>
            </a:r>
          </a:p>
          <a:p>
            <a:r>
              <a:rPr lang="fr-FR" dirty="0"/>
              <a:t>Alors les valeurs de Ct-1*</a:t>
            </a:r>
            <a:r>
              <a:rPr lang="fr-FR" dirty="0" err="1"/>
              <a:t>ft</a:t>
            </a:r>
            <a:r>
              <a:rPr lang="fr-FR" dirty="0"/>
              <a:t> qui sont proche de </a:t>
            </a:r>
            <a:r>
              <a:rPr lang="fr-FR" dirty="0" err="1"/>
              <a:t>zero</a:t>
            </a:r>
            <a:r>
              <a:rPr lang="fr-FR" dirty="0"/>
              <a:t> vont oublier et supprimer dans le début de l’input </a:t>
            </a:r>
            <a:r>
              <a:rPr lang="fr-FR" dirty="0" err="1"/>
              <a:t>gate</a:t>
            </a:r>
            <a:r>
              <a:rPr lang="fr-FR" dirty="0"/>
              <a:t> ,</a:t>
            </a:r>
          </a:p>
          <a:p>
            <a:r>
              <a:rPr lang="fr-FR" dirty="0"/>
              <a:t>Alors l’input </a:t>
            </a:r>
            <a:r>
              <a:rPr lang="fr-FR" dirty="0" err="1"/>
              <a:t>gate</a:t>
            </a:r>
            <a:r>
              <a:rPr lang="fr-FR" dirty="0"/>
              <a:t> consiste à préparer des nouvelles  </a:t>
            </a:r>
            <a:r>
              <a:rPr lang="fr-FR" dirty="0" err="1"/>
              <a:t>valeures</a:t>
            </a:r>
            <a:r>
              <a:rPr lang="fr-FR" dirty="0"/>
              <a:t> pour remplaces les valeurs supprimés : en commence d’abord par l’application de deux fonction d’activation sur les inputs </a:t>
            </a:r>
            <a:r>
              <a:rPr lang="fr-FR" dirty="0" err="1"/>
              <a:t>xt</a:t>
            </a:r>
            <a:r>
              <a:rPr lang="fr-FR" dirty="0"/>
              <a:t> et ht-1 : une </a:t>
            </a:r>
            <a:r>
              <a:rPr lang="fr-FR" dirty="0" err="1"/>
              <a:t>ségmoide</a:t>
            </a:r>
            <a:r>
              <a:rPr lang="fr-FR" dirty="0"/>
              <a:t> et une </a:t>
            </a:r>
            <a:r>
              <a:rPr lang="fr-FR" dirty="0" err="1"/>
              <a:t>tanh</a:t>
            </a:r>
            <a:r>
              <a:rPr lang="fr-FR" dirty="0"/>
              <a:t> , après on fait le produit de ces deux fonctions pour l’ajouter finalement à ct-1*</a:t>
            </a:r>
            <a:r>
              <a:rPr lang="fr-FR" dirty="0" err="1"/>
              <a:t>ft</a:t>
            </a:r>
            <a:r>
              <a:rPr lang="fr-FR" dirty="0"/>
              <a:t> et construire ct la mémoire à l’instant t,</a:t>
            </a:r>
          </a:p>
          <a:p>
            <a:r>
              <a:rPr lang="fr-MA" dirty="0"/>
              <a:t>Enfin , l’output </a:t>
            </a:r>
            <a:r>
              <a:rPr lang="fr-MA" dirty="0" err="1"/>
              <a:t>gate</a:t>
            </a:r>
            <a:r>
              <a:rPr lang="fr-MA" dirty="0"/>
              <a:t> consiste à trouver la </a:t>
            </a:r>
            <a:r>
              <a:rPr lang="fr-MA" dirty="0" err="1"/>
              <a:t>soetie</a:t>
            </a:r>
            <a:r>
              <a:rPr lang="fr-MA" dirty="0"/>
              <a:t> de cellule  </a:t>
            </a:r>
            <a:r>
              <a:rPr lang="fr-MA" dirty="0" err="1"/>
              <a:t>ht</a:t>
            </a:r>
            <a:r>
              <a:rPr lang="fr-MA" dirty="0"/>
              <a:t> ,</a:t>
            </a:r>
          </a:p>
          <a:p>
            <a:r>
              <a:rPr lang="fr-MA" dirty="0"/>
              <a:t>On applique d’abord une fonction </a:t>
            </a:r>
            <a:r>
              <a:rPr lang="fr-MA" dirty="0" err="1"/>
              <a:t>ségmoide</a:t>
            </a:r>
            <a:r>
              <a:rPr lang="fr-MA" dirty="0"/>
              <a:t> sur </a:t>
            </a:r>
            <a:r>
              <a:rPr lang="fr-MA" dirty="0" err="1"/>
              <a:t>xt</a:t>
            </a:r>
            <a:r>
              <a:rPr lang="fr-MA" dirty="0"/>
              <a:t> et ht-1 , </a:t>
            </a:r>
            <a:r>
              <a:rPr lang="fr-MA" dirty="0" err="1"/>
              <a:t>ht</a:t>
            </a:r>
            <a:r>
              <a:rPr lang="fr-MA" dirty="0"/>
              <a:t> vaudra le produit entre cette </a:t>
            </a:r>
            <a:r>
              <a:rPr lang="fr-MA" dirty="0" err="1"/>
              <a:t>fonctoin</a:t>
            </a:r>
            <a:r>
              <a:rPr lang="fr-MA" dirty="0"/>
              <a:t> et le </a:t>
            </a:r>
            <a:r>
              <a:rPr lang="fr-MA" dirty="0" err="1"/>
              <a:t>tanh</a:t>
            </a:r>
            <a:r>
              <a:rPr lang="fr-MA" dirty="0"/>
              <a:t> de ct ,</a:t>
            </a:r>
          </a:p>
          <a:p>
            <a:endParaRPr lang="fr-MA" dirty="0"/>
          </a:p>
          <a:p>
            <a:r>
              <a:rPr lang="fr-MA" dirty="0"/>
              <a:t>Alors l’implémentation de ce modèle SUR LA Série ‘close’ est faite par python et voila les résultats qu’on a obtenu,</a:t>
            </a:r>
          </a:p>
          <a:p>
            <a:endParaRPr lang="fr-MA" dirty="0"/>
          </a:p>
        </p:txBody>
      </p:sp>
    </p:spTree>
    <p:extLst>
      <p:ext uri="{BB962C8B-B14F-4D97-AF65-F5344CB8AC3E}">
        <p14:creationId xmlns:p14="http://schemas.microsoft.com/office/powerpoint/2010/main" val="3509239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271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744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39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37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87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212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435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77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754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3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B2997E4-B8BD-96B9-6C94-A47F4CABEAD0}"/>
              </a:ext>
            </a:extLst>
          </p:cNvPr>
          <p:cNvSpPr txBox="1"/>
          <p:nvPr/>
        </p:nvSpPr>
        <p:spPr>
          <a:xfrm>
            <a:off x="106017" y="234905"/>
            <a:ext cx="12271513" cy="5078698"/>
          </a:xfrm>
          <a:prstGeom prst="rect">
            <a:avLst/>
          </a:prstGeom>
          <a:noFill/>
        </p:spPr>
        <p:txBody>
          <a:bodyPr wrap="square">
            <a:spAutoFit/>
          </a:bodyPr>
          <a:lstStyle/>
          <a:p>
            <a:pPr>
              <a:lnSpc>
                <a:spcPct val="107000"/>
              </a:lnSpc>
              <a:spcAft>
                <a:spcPts val="800"/>
              </a:spcAft>
            </a:pPr>
            <a:r>
              <a:rPr lang="fr-MA" sz="2000" dirty="0">
                <a:latin typeface="Arial" panose="020B0604020202020204" pitchFamily="34" charset="0"/>
                <a:ea typeface="Calibri" panose="020F0502020204030204" pitchFamily="34" charset="0"/>
                <a:cs typeface="Arial" panose="020B0604020202020204" pitchFamily="34" charset="0"/>
              </a:rPr>
              <a:t>Pour  le 2émé </a:t>
            </a:r>
            <a:r>
              <a:rPr lang="fr-MA" sz="2000" dirty="0" err="1">
                <a:latin typeface="Arial" panose="020B0604020202020204" pitchFamily="34" charset="0"/>
                <a:ea typeface="Calibri" panose="020F0502020204030204" pitchFamily="34" charset="0"/>
                <a:cs typeface="Arial" panose="020B0604020202020204" pitchFamily="34" charset="0"/>
              </a:rPr>
              <a:t>modele</a:t>
            </a:r>
            <a:r>
              <a:rPr lang="fr-MA" sz="2000" dirty="0">
                <a:latin typeface="Arial" panose="020B0604020202020204" pitchFamily="34" charset="0"/>
                <a:ea typeface="Calibri" panose="020F0502020204030204" pitchFamily="34" charset="0"/>
                <a:cs typeface="Arial" panose="020B0604020202020204" pitchFamily="34" charset="0"/>
              </a:rPr>
              <a:t> : on a utilisé  </a:t>
            </a:r>
            <a:r>
              <a:rPr lang="fr-FR" sz="1400" b="0" i="0" dirty="0">
                <a:effectLst/>
                <a:latin typeface="Arial" panose="020B0604020202020204" pitchFamily="34" charset="0"/>
              </a:rPr>
              <a:t> </a:t>
            </a:r>
            <a:r>
              <a:rPr lang="fr-FR" sz="2000" dirty="0"/>
              <a:t>la modélisation </a:t>
            </a:r>
            <a:r>
              <a:rPr lang="fr-FR" sz="2000" dirty="0" err="1"/>
              <a:t>classiquequi</a:t>
            </a:r>
            <a:r>
              <a:rPr lang="fr-FR" sz="2000" dirty="0"/>
              <a:t> se base sur des testes statistiques et des processus stochastiques  pour trouver le modèle qui s'ajuste le mieux à nos données ,</a:t>
            </a:r>
          </a:p>
          <a:p>
            <a:pPr>
              <a:lnSpc>
                <a:spcPct val="107000"/>
              </a:lnSpc>
              <a:spcAft>
                <a:spcPts val="800"/>
              </a:spcAft>
            </a:pPr>
            <a:r>
              <a:rPr lang="fr-FR" sz="2000" dirty="0"/>
              <a:t>Et pour trouver ce modèle il faut :</a:t>
            </a:r>
          </a:p>
          <a:p>
            <a:pPr>
              <a:lnSpc>
                <a:spcPct val="107000"/>
              </a:lnSpc>
              <a:spcAft>
                <a:spcPts val="800"/>
              </a:spcAft>
            </a:pPr>
            <a:r>
              <a:rPr lang="fr-FR" sz="2000" dirty="0" err="1"/>
              <a:t>Stationnarisé</a:t>
            </a:r>
            <a:r>
              <a:rPr lang="fr-FR" sz="2000" dirty="0"/>
              <a:t> la série par un </a:t>
            </a:r>
            <a:r>
              <a:rPr lang="fr-FR" sz="2000" dirty="0" err="1"/>
              <a:t>differentiation</a:t>
            </a:r>
            <a:r>
              <a:rPr lang="fr-FR" sz="2000" dirty="0"/>
              <a:t> d’ordre 1 (dx=xt-xt-1)</a:t>
            </a:r>
          </a:p>
          <a:p>
            <a:pPr>
              <a:lnSpc>
                <a:spcPct val="107000"/>
              </a:lnSpc>
              <a:spcAft>
                <a:spcPts val="800"/>
              </a:spcAft>
            </a:pPr>
            <a:r>
              <a:rPr lang="fr-FR" sz="2000" dirty="0"/>
              <a:t>Notons que </a:t>
            </a:r>
            <a:r>
              <a:rPr lang="fr-MA" sz="2000" dirty="0"/>
              <a:t>la stationnarité est le fait que la moyenne et la variance sont </a:t>
            </a:r>
            <a:r>
              <a:rPr lang="fr-MA" sz="2000" dirty="0" err="1"/>
              <a:t>constANTes</a:t>
            </a:r>
            <a:r>
              <a:rPr lang="fr-MA" sz="2000" dirty="0"/>
              <a:t> </a:t>
            </a:r>
            <a:endParaRPr lang="fr-FR" sz="2000" dirty="0"/>
          </a:p>
          <a:p>
            <a:pPr>
              <a:lnSpc>
                <a:spcPct val="107000"/>
              </a:lnSpc>
              <a:spcAft>
                <a:spcPts val="800"/>
              </a:spcAft>
            </a:pPr>
            <a:r>
              <a:rPr lang="fr-FR" sz="2000" dirty="0"/>
              <a:t>Etudier la fonction d’</a:t>
            </a:r>
            <a:r>
              <a:rPr lang="fr-FR" sz="2000" dirty="0" err="1"/>
              <a:t>autocorélation</a:t>
            </a:r>
            <a:r>
              <a:rPr lang="fr-FR" sz="2000" dirty="0"/>
              <a:t> et La fonction d’</a:t>
            </a:r>
            <a:r>
              <a:rPr lang="fr-FR" sz="2000" dirty="0" err="1"/>
              <a:t>autocorélation</a:t>
            </a:r>
            <a:r>
              <a:rPr lang="fr-FR" sz="2000" dirty="0"/>
              <a:t> partielle,</a:t>
            </a:r>
          </a:p>
          <a:p>
            <a:pPr>
              <a:lnSpc>
                <a:spcPct val="107000"/>
              </a:lnSpc>
              <a:spcAft>
                <a:spcPts val="800"/>
              </a:spcAft>
            </a:pPr>
            <a:r>
              <a:rPr lang="fr-FR" sz="2000" dirty="0"/>
              <a:t>Or  la fonction d’autocorrélation : est une mesure de la corrélation entre des observations d'une série temporelle séparées par k unités de temps (</a:t>
            </a:r>
            <a:r>
              <a:rPr lang="fr-FR" sz="2000" dirty="0" err="1"/>
              <a:t>yt</a:t>
            </a:r>
            <a:r>
              <a:rPr lang="fr-FR" sz="2000" dirty="0"/>
              <a:t> et </a:t>
            </a:r>
            <a:r>
              <a:rPr lang="fr-FR" sz="2000" dirty="0" err="1"/>
              <a:t>yt</a:t>
            </a:r>
            <a:r>
              <a:rPr lang="fr-FR" sz="2000" dirty="0"/>
              <a:t>–k).</a:t>
            </a:r>
          </a:p>
          <a:p>
            <a:pPr>
              <a:lnSpc>
                <a:spcPct val="107000"/>
              </a:lnSpc>
              <a:spcAft>
                <a:spcPts val="800"/>
              </a:spcAft>
            </a:pPr>
            <a:r>
              <a:rPr lang="fr-FR" sz="2000" dirty="0"/>
              <a:t>La fonction d'autocorrélation partielle est une mesure de la corrélation entre des observations d'une série chronologique séparées par k unités de temps (</a:t>
            </a:r>
            <a:r>
              <a:rPr lang="fr-FR" sz="2000" dirty="0" err="1"/>
              <a:t>yt</a:t>
            </a:r>
            <a:r>
              <a:rPr lang="fr-FR" sz="2000" dirty="0"/>
              <a:t> et </a:t>
            </a:r>
            <a:r>
              <a:rPr lang="fr-FR" sz="2000" dirty="0" err="1"/>
              <a:t>yt</a:t>
            </a:r>
            <a:r>
              <a:rPr lang="fr-FR" sz="2000" dirty="0"/>
              <a:t>-k), après prise en compte de tous les autres termes ayant un décalage plus court (</a:t>
            </a:r>
            <a:r>
              <a:rPr lang="fr-FR" sz="2000" dirty="0" err="1"/>
              <a:t>yt</a:t>
            </a:r>
            <a:r>
              <a:rPr lang="fr-FR" sz="2000" dirty="0"/>
              <a:t>–1, </a:t>
            </a:r>
            <a:r>
              <a:rPr lang="fr-FR" sz="2000" dirty="0" err="1"/>
              <a:t>yt</a:t>
            </a:r>
            <a:r>
              <a:rPr lang="fr-FR" sz="2000" dirty="0"/>
              <a:t>–2, ..., </a:t>
            </a:r>
            <a:r>
              <a:rPr lang="fr-FR" sz="2000" dirty="0" err="1"/>
              <a:t>yt</a:t>
            </a:r>
            <a:r>
              <a:rPr lang="fr-FR" sz="2000" dirty="0"/>
              <a:t>–k–1)</a:t>
            </a:r>
          </a:p>
          <a:p>
            <a:pPr>
              <a:lnSpc>
                <a:spcPct val="107000"/>
              </a:lnSpc>
              <a:spcAft>
                <a:spcPts val="800"/>
              </a:spcAft>
            </a:pPr>
            <a:r>
              <a:rPr lang="fr-MA" sz="2000" dirty="0"/>
              <a:t>,</a:t>
            </a:r>
            <a:endParaRPr lang="fr-FR" sz="2000" dirty="0"/>
          </a:p>
          <a:p>
            <a:pPr>
              <a:lnSpc>
                <a:spcPct val="107000"/>
              </a:lnSpc>
              <a:spcAft>
                <a:spcPts val="800"/>
              </a:spcAft>
            </a:pPr>
            <a:endParaRPr lang="fr-FR" sz="1400" b="1" i="0" dirty="0">
              <a:effectLst/>
              <a:latin typeface="Arial" panose="020B0604020202020204" pitchFamily="34" charset="0"/>
            </a:endParaRPr>
          </a:p>
        </p:txBody>
      </p:sp>
    </p:spTree>
    <p:extLst>
      <p:ext uri="{BB962C8B-B14F-4D97-AF65-F5344CB8AC3E}">
        <p14:creationId xmlns:p14="http://schemas.microsoft.com/office/powerpoint/2010/main" val="29468112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06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3955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3056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836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023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656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9513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4068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835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1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6517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767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085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526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1290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4834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545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5077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991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516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62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0123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283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0820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313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9815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9115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426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66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6532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1001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02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7774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2337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0615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7551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2387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1090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7144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0182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8264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5097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558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TM03457485[[fn=Maillage]]</Template>
  <TotalTime>2716</TotalTime>
  <Words>1149</Words>
  <Application>Microsoft Office PowerPoint</Application>
  <PresentationFormat>Grand écran</PresentationFormat>
  <Paragraphs>56</Paragraphs>
  <Slides>400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400</vt:i4>
      </vt:variant>
    </vt:vector>
  </HeadingPairs>
  <TitlesOfParts>
    <vt:vector size="404" baseType="lpstr">
      <vt:lpstr>Arial</vt:lpstr>
      <vt:lpstr>Calibri</vt:lpstr>
      <vt:lpstr>Century Gothic</vt:lpstr>
      <vt:lpstr>Maillage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Mainteanat il faut comparer entre ces modeles , Alors dans ce tableau on trouve toutes les métriques commun qui juge la qualité de modèle , on voit que ltsm minimise ses métriques mieux que arima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ilyas samir</dc:creator>
  <cp:lastModifiedBy>ilyas samir</cp:lastModifiedBy>
  <cp:revision>10</cp:revision>
  <dcterms:created xsi:type="dcterms:W3CDTF">2022-06-27T00:18:14Z</dcterms:created>
  <dcterms:modified xsi:type="dcterms:W3CDTF">2022-06-28T23:07:33Z</dcterms:modified>
</cp:coreProperties>
</file>