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30" r:id="rId71"/>
    <p:sldId id="331" r:id="rId72"/>
    <p:sldId id="332" r:id="rId73"/>
    <p:sldId id="335" r:id="rId74"/>
    <p:sldId id="336" r:id="rId75"/>
    <p:sldId id="337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7F17E-C5CB-42F0-A91C-E031BB13F958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48D36-2E85-4DB6-A09A-2E1452CB4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0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052751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94342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2835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4600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3122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4758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39600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253983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462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91251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9653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2036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12509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6923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44746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30328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24850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86610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31471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0415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02447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5695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67927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92807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1136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30569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911117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4391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83062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67948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21170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52906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28170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28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27356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15994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922273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79620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82513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650820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961194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593155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15815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251210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8296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07073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753500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3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33856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1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20504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9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89785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27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017019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7875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60645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923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79169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1971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011629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4019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158794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6067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3587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36872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8115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9142921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0163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6030063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2211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9064918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4259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346641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6307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214155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8355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718965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0403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416300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2451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9211366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6547" name="Rectangle 2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83562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8595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059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796410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3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573802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1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2443074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8835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446968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0883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032070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2931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560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6988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865188"/>
            <a:ext cx="6134100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06938"/>
            <a:ext cx="4983162" cy="41735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145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11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08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0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3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3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F385-ECDD-4684-B61C-986AF5E5E7C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C8F6-58DB-47ED-87DE-F09FD92CE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fr/reserved.variables.php#reserved.variables.file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tell.com/gd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Les variables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219200"/>
            <a:ext cx="8597900" cy="4495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Visibilité des variables</a:t>
            </a:r>
          </a:p>
          <a:p>
            <a:pPr marL="557281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Variable locale </a:t>
            </a: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Visible uniquement à l’intérieur d’un contexte d’utilisation</a:t>
            </a:r>
          </a:p>
          <a:p>
            <a:pPr marL="1300323" lvl="3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Variable globale</a:t>
            </a: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Visible dans tout le script</a:t>
            </a: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Utilisation de l’instruction global() dans des contextes locales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mtClean="0">
              <a:solidFill>
                <a:srgbClr val="FFCC99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FCC99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&lt;?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$var = 100;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function test(){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global $var;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return $var;}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$resultat = test();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if ($resultat) echo $resultat; else echo " erreur ";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9408714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68680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8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Les variables</a:t>
            </a:r>
            <a:endParaRPr lang="fr-FR" sz="20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Variables prédéfinies</a:t>
            </a:r>
            <a:r>
              <a:rPr lang="fr-FR" sz="2275"/>
              <a:t> </a:t>
            </a:r>
          </a:p>
          <a:p>
            <a:pPr marL="928802" lvl="2" indent="-185760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Les variables d'environnement dépendant du client</a:t>
            </a:r>
            <a:r>
              <a:rPr lang="fr-FR" sz="1625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1847528" y="2204864"/>
          <a:ext cx="8599488" cy="4298949"/>
        </p:xfrm>
        <a:graphic>
          <a:graphicData uri="http://schemas.openxmlformats.org/drawingml/2006/table">
            <a:tbl>
              <a:tblPr/>
              <a:tblGrid>
                <a:gridCol w="4300538"/>
                <a:gridCol w="4298950"/>
              </a:tblGrid>
              <a:tr h="366686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63977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$_SERVER["HTTP_HOST"]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Nom d'hôte de la machine du client (associée à l'adresse IP)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366686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$_SERVER["HTTP_REFERER"]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URL de la page qui a appelé le script PHP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63977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$_SERVER["HTTP_ACCEPT_LANGUAGE"]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Langue utilisée par le serveur (par défaut en-us)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63977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$_SERVER["HTTP_ACCEPT"]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Types MIME reconnus par le serveur (séparés par des virgules)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91287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$_SERVER["CONTENT_TYPE"]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Type de données contenu présent dans le corps de la requête. Il s'agit du type MIME des données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366686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$_SERVER["REMOTE_ADDR"]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L'adresse IP du client appelant le script CGI</a:t>
                      </a: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  <a:tr h="366686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$_SERVER["PHP_SELF"]</a:t>
                      </a:r>
                    </a:p>
                  </a:txBody>
                  <a:tcPr marL="90000" marR="90000" marT="46796" marB="46796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Nom du script PHP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ook Antiqua" panose="02040602050305030304" pitchFamily="18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90000" marR="90000" marT="46796" marB="46796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7090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68680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Les variables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5206" y="1447800"/>
            <a:ext cx="8763000" cy="51054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1313" indent="-341313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Variables prédéfinies</a:t>
            </a:r>
            <a:r>
              <a:rPr lang="fr-FR" sz="2000" dirty="0"/>
              <a:t> </a:t>
            </a:r>
          </a:p>
          <a:p>
            <a:pPr lvl="1" indent="-284163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800" dirty="0"/>
          </a:p>
          <a:p>
            <a:pPr lvl="2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Affichage des variables d'environnement</a:t>
            </a:r>
          </a:p>
          <a:p>
            <a:pPr lvl="3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phpinfo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lvl="4">
              <a:buClr>
                <a:srgbClr val="FC0128"/>
              </a:buClr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&lt;? 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phpinfo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(); ?&gt;</a:t>
            </a:r>
          </a:p>
          <a:p>
            <a:pPr lvl="4">
              <a:buClr>
                <a:srgbClr val="FC0128"/>
              </a:buClr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b="1" dirty="0" err="1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echo</a:t>
            </a:r>
            <a:r>
              <a:rPr lang="fr-FR" sz="1600" b="1" dirty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phpinfo</a:t>
            </a:r>
            <a:r>
              <a:rPr lang="fr-FR" sz="1600" b="1" dirty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(constante);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dirty="0" smtClean="0">
              <a:solidFill>
                <a:srgbClr val="FC01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INFO_CONFIGURATION    affiche les informations de configuration.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INFO_CREDITS                  affiche les informations sur les auteurs du module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INFO_ENVIRONMENT       affiche les variables d'environnement.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INFO_GENERAL                 affiche les informations sur la version de PHP.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INFO_LICENSE                  affiche la licence GNU Public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INFO_MODULES                affiche les informations sur les modules associés à PHP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INFO_VARIABLES              affiche les variables PHP prédéfinies.</a:t>
            </a:r>
          </a:p>
          <a:p>
            <a:pPr lvl="4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dirty="0" smtClean="0">
              <a:solidFill>
                <a:srgbClr val="FFCC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getenv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lvl="4">
              <a:spcBef>
                <a:spcPts val="450"/>
              </a:spcBef>
              <a:buClr>
                <a:srgbClr val="FC0128"/>
              </a:buClr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&lt;?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echo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getenv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("HTTP_USER_AGENT");?&gt;</a:t>
            </a:r>
          </a:p>
        </p:txBody>
      </p:sp>
    </p:spTree>
    <p:extLst>
      <p:ext uri="{BB962C8B-B14F-4D97-AF65-F5344CB8AC3E}">
        <p14:creationId xmlns:p14="http://schemas.microsoft.com/office/powerpoint/2010/main" val="3776139061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>
                <a:latin typeface="Book Antiqua" panose="02040602050305030304" pitchFamily="18" charset="0"/>
                <a:cs typeface="Times New Roman" panose="02020603050405020304" pitchFamily="18" charset="0"/>
              </a:rPr>
              <a:t>Les types de données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2192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Principe</a:t>
            </a:r>
          </a:p>
          <a:p>
            <a:pPr marL="341313" indent="-34131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Pas besoin d’affecter un type à une variable avant de l’utiliser</a:t>
            </a:r>
            <a:r>
              <a:rPr lang="fr-FR" sz="1950"/>
              <a:t> </a:t>
            </a:r>
          </a:p>
          <a:p>
            <a:pPr marL="741363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/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La même variable peut changer de type en cours de script</a:t>
            </a:r>
            <a:r>
              <a:rPr lang="fr-FR" sz="1800"/>
              <a:t>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/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Les variables issues de l’envoi des données d’un formulaire sont du type string</a:t>
            </a:r>
          </a:p>
          <a:p>
            <a:pPr marL="928802" lvl="2" indent="-185760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/>
          </a:p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Les différents types de données</a:t>
            </a:r>
            <a:r>
              <a:rPr lang="fr-FR"/>
              <a:t> </a:t>
            </a:r>
          </a:p>
          <a:p>
            <a:pPr marL="341313" indent="-34131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entiers : le type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Integer</a:t>
            </a:r>
            <a:r>
              <a:rPr lang="fr-FR" sz="2000"/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flottants : le type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Double</a:t>
            </a: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tableaux : le type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array</a:t>
            </a:r>
            <a:r>
              <a:rPr lang="fr-FR" sz="1800">
                <a:solidFill>
                  <a:srgbClr val="FC0128"/>
                </a:solidFill>
              </a:rPr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chaînes de caractères : le type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string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objets</a:t>
            </a:r>
          </a:p>
          <a:p>
            <a:pPr marL="1300323" lvl="3" indent="-227013" algn="just" defTabSz="743041">
              <a:spcBef>
                <a:spcPts val="406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463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5495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types de données</a:t>
            </a:r>
            <a:r>
              <a:rPr lang="fr-FR" sz="2400" dirty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2192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 transtypage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settype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permet de convertir le type auquel appartient une variable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&lt;? 	 $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nbre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=10;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		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Settype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($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nbre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, " double ");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		Echo " la variable $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nbre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est de type " , 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gettype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($</a:t>
            </a:r>
            <a:r>
              <a:rPr lang="fr-FR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nbre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); ?&gt;</a:t>
            </a:r>
          </a:p>
          <a:p>
            <a:pPr marL="928802" lvl="2" indent="-2270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/>
              <a:t>Transtypage explicite : le </a:t>
            </a:r>
            <a:r>
              <a:rPr lang="fr-FR" sz="2000" dirty="0" err="1"/>
              <a:t>cast</a:t>
            </a:r>
            <a:endParaRPr lang="fr-FR" sz="2000" dirty="0"/>
          </a:p>
          <a:p>
            <a:pPr marL="928802" lvl="2" indent="-227013" defTabSz="743041">
              <a:spcBef>
                <a:spcPts val="3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(</a:t>
            </a:r>
            <a:r>
              <a:rPr lang="fr-FR" sz="1400" dirty="0" err="1"/>
              <a:t>int</a:t>
            </a:r>
            <a:r>
              <a:rPr lang="fr-FR" sz="1400" dirty="0"/>
              <a:t>), (</a:t>
            </a:r>
            <a:r>
              <a:rPr lang="fr-FR" sz="1400" dirty="0" err="1"/>
              <a:t>integer</a:t>
            </a:r>
            <a:r>
              <a:rPr lang="fr-FR" sz="1400" dirty="0"/>
              <a:t>) ; (real), (double), (</a:t>
            </a:r>
            <a:r>
              <a:rPr lang="fr-FR" sz="1400" dirty="0" err="1"/>
              <a:t>float</a:t>
            </a:r>
            <a:r>
              <a:rPr lang="fr-FR" sz="1400" dirty="0"/>
              <a:t>); (string); (</a:t>
            </a:r>
            <a:r>
              <a:rPr lang="fr-FR" sz="1400" dirty="0" err="1"/>
              <a:t>array</a:t>
            </a:r>
            <a:r>
              <a:rPr lang="fr-FR" sz="1400" dirty="0"/>
              <a:t>); (</a:t>
            </a:r>
            <a:r>
              <a:rPr lang="fr-FR" sz="1400" dirty="0" err="1"/>
              <a:t>object</a:t>
            </a:r>
            <a:r>
              <a:rPr lang="fr-FR" sz="1400" dirty="0"/>
              <a:t>)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/>
              <a:t>&lt;?</a:t>
            </a:r>
            <a:r>
              <a:rPr lang="fr-FR" dirty="0" err="1"/>
              <a:t>php</a:t>
            </a:r>
            <a:endParaRPr lang="fr-FR" dirty="0"/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$var="100 FRF";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/>
              <a:t>echo</a:t>
            </a:r>
            <a:r>
              <a:rPr lang="fr-FR" dirty="0"/>
              <a:t> "pour commencer, le type de la variable $var est".</a:t>
            </a:r>
            <a:r>
              <a:rPr lang="fr-FR" dirty="0" err="1"/>
              <a:t>gettype</a:t>
            </a:r>
            <a:r>
              <a:rPr lang="fr-FR" dirty="0"/>
              <a:t>($var);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		$var =(double) $var;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"&lt;</a:t>
            </a:r>
            <a:r>
              <a:rPr lang="fr-FR" dirty="0" err="1"/>
              <a:t>br</a:t>
            </a:r>
            <a:r>
              <a:rPr lang="fr-FR" dirty="0"/>
              <a:t>&gt; Après le </a:t>
            </a:r>
            <a:r>
              <a:rPr lang="fr-FR" dirty="0" err="1"/>
              <a:t>cast</a:t>
            </a:r>
            <a:r>
              <a:rPr lang="fr-FR" dirty="0"/>
              <a:t>, le type de la variable $var est".</a:t>
            </a:r>
            <a:r>
              <a:rPr lang="fr-FR" dirty="0" err="1"/>
              <a:t>gettype</a:t>
            </a:r>
            <a:r>
              <a:rPr lang="fr-FR" dirty="0"/>
              <a:t>($var);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"&lt;</a:t>
            </a:r>
            <a:r>
              <a:rPr lang="fr-FR" dirty="0" err="1"/>
              <a:t>br</a:t>
            </a:r>
            <a:r>
              <a:rPr lang="fr-FR" dirty="0"/>
              <a:t>&gt; et a la valeur $var";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		</a:t>
            </a: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/>
              <a:t>?&gt; </a:t>
            </a:r>
            <a:endParaRPr lang="fr-FR" dirty="0" smtClean="0"/>
          </a:p>
          <a:p>
            <a:pPr marL="928802" lvl="2" indent="-2270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FCC00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Détermination du type de données</a:t>
            </a: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/>
              <a:t>Gettype</a:t>
            </a:r>
            <a:r>
              <a:rPr lang="fr-FR" sz="1800" dirty="0"/>
              <a:t>(), </a:t>
            </a:r>
            <a:r>
              <a:rPr lang="fr-FR" sz="1800" dirty="0" err="1"/>
              <a:t>Is_long</a:t>
            </a:r>
            <a:r>
              <a:rPr lang="fr-FR" sz="1800" dirty="0"/>
              <a:t>(), </a:t>
            </a:r>
            <a:r>
              <a:rPr lang="fr-FR" sz="1800" dirty="0" err="1"/>
              <a:t>Is_double</a:t>
            </a:r>
            <a:r>
              <a:rPr lang="fr-FR" sz="1800" dirty="0"/>
              <a:t>(), </a:t>
            </a:r>
            <a:r>
              <a:rPr lang="fr-FR" sz="1800" dirty="0" err="1"/>
              <a:t>Is_string</a:t>
            </a:r>
            <a:r>
              <a:rPr lang="fr-FR" sz="1800" dirty="0"/>
              <a:t>(), </a:t>
            </a:r>
            <a:r>
              <a:rPr lang="fr-FR" sz="1800" dirty="0" err="1"/>
              <a:t>Is_array</a:t>
            </a:r>
            <a:r>
              <a:rPr lang="fr-FR" sz="1800" dirty="0"/>
              <a:t>(), </a:t>
            </a:r>
            <a:r>
              <a:rPr lang="fr-FR" sz="1800" dirty="0" err="1"/>
              <a:t>Is_object</a:t>
            </a:r>
            <a:r>
              <a:rPr lang="fr-FR" sz="1800" dirty="0"/>
              <a:t>(), </a:t>
            </a:r>
            <a:r>
              <a:rPr lang="fr-FR" sz="1800" dirty="0" err="1"/>
              <a:t>Is_bool</a:t>
            </a:r>
            <a:r>
              <a:rPr lang="fr-FR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264525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chaînes de caractères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447800"/>
            <a:ext cx="91440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Principe</a:t>
            </a: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/>
              <a:t> </a:t>
            </a:r>
            <a:r>
              <a:rPr lang="fr-FR" sz="1800" dirty="0">
                <a:latin typeface="Book Antiqua" panose="02040602050305030304" pitchFamily="18" charset="0"/>
                <a:cs typeface="Arial" panose="020B0604020202020204" pitchFamily="34" charset="0"/>
              </a:rPr>
              <a:t>Peuvent être constituées de n'importe quel caractère alphanumérique et de ponctuation, y compris les caractères spéciaux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Arial" panose="020B0604020202020204" pitchFamily="34" charset="0"/>
              </a:rPr>
              <a:t>\</a:t>
            </a:r>
            <a:r>
              <a:rPr lang="fr-FR" dirty="0" err="1" smtClean="0">
                <a:latin typeface="Courier New" panose="02070309020205020404" pitchFamily="49" charset="0"/>
                <a:cs typeface="Arial" panose="020B0604020202020204" pitchFamily="34" charset="0"/>
              </a:rPr>
              <a:t>tLa</a:t>
            </a:r>
            <a:r>
              <a:rPr lang="fr-FR" dirty="0" smtClean="0">
                <a:latin typeface="Courier New" panose="02070309020205020404" pitchFamily="49" charset="0"/>
                <a:cs typeface="Arial" panose="020B0604020202020204" pitchFamily="34" charset="0"/>
              </a:rPr>
              <a:t> nouvelle monnaie unique, l' €uro, est enfin là...\n\r</a:t>
            </a:r>
            <a:r>
              <a:rPr lang="fr-FR" dirty="0" smtClean="0">
                <a:solidFill>
                  <a:srgbClr val="FFCC00"/>
                </a:solidFill>
                <a:cs typeface="Arial" panose="020B0604020202020204" pitchFamily="34" charset="0"/>
              </a:rPr>
              <a:t> </a:t>
            </a:r>
          </a:p>
          <a:p>
            <a:pPr marL="741363" lvl="1" indent="-284163" algn="just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cs typeface="Arial" panose="020B0604020202020204" pitchFamily="34" charset="0"/>
              </a:rPr>
              <a:t>Une chaîne de caractères doit être toujours entourée par des guillemets simples (')ou doubles (")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cs typeface="Arial" panose="020B0604020202020204" pitchFamily="34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cs typeface="Arial" panose="020B0604020202020204" pitchFamily="34" charset="0"/>
              </a:rPr>
              <a:t>	</a:t>
            </a: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"</a:t>
            </a:r>
            <a:r>
              <a:rPr 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 Ceci est une chaîne de caractères valide.</a:t>
            </a: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"</a:t>
            </a:r>
            <a:r>
              <a:rPr 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	'</a:t>
            </a:r>
            <a:r>
              <a:rPr 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Ceci est une chaîne de caractères valide.</a:t>
            </a: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'</a:t>
            </a:r>
            <a:r>
              <a:rPr 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	"</a:t>
            </a:r>
            <a:r>
              <a:rPr lang="fr-FR" dirty="0" smtClean="0">
                <a:latin typeface="Book Antiqua" panose="02040602050305030304" pitchFamily="18" charset="0"/>
                <a:cs typeface="Arial" panose="020B0604020202020204" pitchFamily="34" charset="0"/>
              </a:rPr>
              <a:t>Ceci est une chaîne de caractères invalide.</a:t>
            </a:r>
            <a:r>
              <a:rPr lang="fr-FR" b="1" dirty="0" smtClean="0">
                <a:latin typeface="Book Antiqua" panose="02040602050305030304" pitchFamily="18" charset="0"/>
                <a:cs typeface="Arial" panose="020B0604020202020204" pitchFamily="34" charset="0"/>
              </a:rPr>
              <a:t>'</a:t>
            </a:r>
            <a:r>
              <a:rPr lang="fr-FR" dirty="0" smtClean="0">
                <a:solidFill>
                  <a:srgbClr val="FFCC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  <a:p>
            <a:pPr marL="741363" lvl="1" indent="-284163" algn="just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" panose="020B0604020202020204" pitchFamily="34" charset="0"/>
              </a:rPr>
              <a:t>Des caractères spéciaux à insérer directement dans le texte, permettent de créer directement certains effets comme des césures de lignes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Car          Code ASCII                Code </a:t>
            </a:r>
            <a:r>
              <a:rPr lang="fr-FR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hex</a:t>
            </a: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                      Description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          " "                  32                                 0x20                    un espace simple.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          \t                     9                                  0x09                    tabulation horizontale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	   \n                   13                                  0x0D                    nouvelle ligne 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          \r                  10                                  0x0A                     retour à chariot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          \0                  0                                   0x00                    caractère NUL</a:t>
            </a:r>
          </a:p>
          <a:p>
            <a:pPr marL="741363" lvl="1" indent="-284163" defTabSz="743041">
              <a:spcBef>
                <a:spcPts val="3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00" dirty="0">
                <a:cs typeface="Arial" panose="020B0604020202020204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10836187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/>
              <a:t>Syntaxe de base : </a:t>
            </a:r>
            <a:r>
              <a:rPr lang="fr-FR" sz="2400" dirty="0"/>
              <a:t>les opérateurs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Les opérateurs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de calcul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d'assignation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d'incrémentation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de comparaison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logiques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</a:rPr>
              <a:t>les opérateurs bit-à-dit</a:t>
            </a:r>
          </a:p>
        </p:txBody>
      </p:sp>
    </p:spTree>
    <p:extLst>
      <p:ext uri="{BB962C8B-B14F-4D97-AF65-F5344CB8AC3E}">
        <p14:creationId xmlns:p14="http://schemas.microsoft.com/office/powerpoint/2010/main" val="134844449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</a:rPr>
              <a:t>Les opérateurs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361406" y="1676400"/>
            <a:ext cx="7531100" cy="24765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Les opérateurs de calcul</a:t>
            </a: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algn="just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algn="just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algn="just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2151856" y="1905000"/>
          <a:ext cx="86487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3774045" imgH="2014352" progId="">
                  <p:embed/>
                </p:oleObj>
              </mc:Choice>
              <mc:Fallback>
                <p:oleObj r:id="rId4" imgW="3774045" imgH="20143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856" y="1905000"/>
                        <a:ext cx="86487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08942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</a:rPr>
              <a:t>Les opérateurs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Les opérateurs d'assignation</a:t>
            </a:r>
          </a:p>
        </p:txBody>
      </p:sp>
      <p:graphicFrame>
        <p:nvGraphicFramePr>
          <p:cNvPr id="69636" name="Object 3"/>
          <p:cNvGraphicFramePr>
            <a:graphicFrameLocks noChangeAspect="1"/>
          </p:cNvGraphicFramePr>
          <p:nvPr/>
        </p:nvGraphicFramePr>
        <p:xfrm>
          <a:off x="837406" y="2057401"/>
          <a:ext cx="110490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3774521" imgH="2051122" progId="">
                  <p:embed/>
                </p:oleObj>
              </mc:Choice>
              <mc:Fallback>
                <p:oleObj r:id="rId4" imgW="3774521" imgH="20511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" y="2057401"/>
                        <a:ext cx="11049000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61225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</a:rPr>
              <a:t>Les opérateurs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Les opérateurs d'incrémentation</a:t>
            </a: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Les opérateurs de comparaison</a:t>
            </a:r>
          </a:p>
          <a:p>
            <a:pPr marL="341313" indent="-3413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</a:endParaRPr>
          </a:p>
        </p:txBody>
      </p:sp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2361406" y="2327275"/>
          <a:ext cx="8534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4" imgW="3772620" imgH="734099" progId="">
                  <p:embed/>
                </p:oleObj>
              </mc:Choice>
              <mc:Fallback>
                <p:oleObj r:id="rId4" imgW="3772620" imgH="7340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06" y="2327275"/>
                        <a:ext cx="8534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2361406" y="3994150"/>
          <a:ext cx="81534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r:id="rId6" imgW="3772620" imgH="2229929" progId="">
                  <p:embed/>
                </p:oleObj>
              </mc:Choice>
              <mc:Fallback>
                <p:oleObj r:id="rId6" imgW="3772620" imgH="22299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06" y="3994150"/>
                        <a:ext cx="81534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75039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/>
              <a:t>PHP : C’est QUOI 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Un langage de scripts permettant la création d’applications Web</a:t>
            </a:r>
            <a:r>
              <a:rPr lang="fr-FR" sz="2000" b="1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Indépendant de la plate-forme utilisée puisqu’il est exécuté côté serveur et non côté client.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La syntaxe du langage provient de celles du langage C, du Perl et de Java.</a:t>
            </a:r>
          </a:p>
          <a:p>
            <a:pPr marL="341313" indent="-3413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Ses principaux atouts sont: </a:t>
            </a:r>
          </a:p>
          <a:p>
            <a:pPr marL="341313" indent="-3413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gratuité et la disponibilité du code source (PHP4 est distribué sous licence GNU GPL) 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simplicité d'écriture de scripts 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possibilité d'inclure le script PHP au sein d'une page HTML 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simplicité d'interfaçage avec des bases de données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L'intégration au sein de nombreux serveurs web (Apache, Microsoft IIS, ...) </a:t>
            </a:r>
          </a:p>
        </p:txBody>
      </p:sp>
    </p:spTree>
    <p:extLst>
      <p:ext uri="{BB962C8B-B14F-4D97-AF65-F5344CB8AC3E}">
        <p14:creationId xmlns:p14="http://schemas.microsoft.com/office/powerpoint/2010/main" val="100157186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</a:rPr>
              <a:t>Les opérateurs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Les opérateurs logiques</a:t>
            </a: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/>
              <a:t>Les opérateurs bit-à-bit</a:t>
            </a:r>
          </a:p>
        </p:txBody>
      </p:sp>
      <p:graphicFrame>
        <p:nvGraphicFramePr>
          <p:cNvPr id="73732" name="Object 3"/>
          <p:cNvGraphicFramePr>
            <a:graphicFrameLocks noChangeAspect="1"/>
          </p:cNvGraphicFramePr>
          <p:nvPr/>
        </p:nvGraphicFramePr>
        <p:xfrm>
          <a:off x="2818607" y="2286001"/>
          <a:ext cx="770731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4" imgW="3764089" imgH="1285674" progId="">
                  <p:embed/>
                </p:oleObj>
              </mc:Choice>
              <mc:Fallback>
                <p:oleObj r:id="rId4" imgW="3764089" imgH="128567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607" y="2286001"/>
                        <a:ext cx="7707313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2818607" y="4468814"/>
          <a:ext cx="742156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6" imgW="3772620" imgH="1623630" progId="">
                  <p:embed/>
                </p:oleObj>
              </mc:Choice>
              <mc:Fallback>
                <p:oleObj r:id="rId6" imgW="3772620" imgH="16236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607" y="4468814"/>
                        <a:ext cx="7421563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864949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</a:rPr>
              <a:t>Les instructions conditionnelles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L'instruction if</a:t>
            </a:r>
          </a:p>
          <a:p>
            <a:pPr marL="741363" lvl="1" indent="-284163" algn="just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if (condition réalisée) { liste d'instructions }</a:t>
            </a:r>
            <a:r>
              <a:rPr lang="fr-FR" sz="1950" dirty="0">
                <a:latin typeface="Book Antiqua" panose="02040602050305030304" pitchFamily="18" charset="0"/>
              </a:rPr>
              <a:t> </a:t>
            </a:r>
          </a:p>
          <a:p>
            <a:pPr marL="741363" lvl="1" indent="-284163" algn="just" defTabSz="743041">
              <a:spcBef>
                <a:spcPts val="2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000" dirty="0"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L'instruction if ... </a:t>
            </a:r>
            <a:r>
              <a:rPr lang="fr-FR" sz="2275" dirty="0" err="1">
                <a:latin typeface="Book Antiqua" panose="02040602050305030304" pitchFamily="18" charset="0"/>
              </a:rPr>
              <a:t>Else</a:t>
            </a:r>
            <a:endParaRPr lang="fr-FR" sz="2275" dirty="0">
              <a:latin typeface="Book Antiqua" panose="02040602050305030304" pitchFamily="18" charset="0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if (condition réalisée) {liste d'instructions} </a:t>
            </a:r>
            <a:b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</a:b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else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{ autre série d'instructions }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275" dirty="0" err="1">
                <a:latin typeface="Book Antiqua" panose="02040602050305030304" pitchFamily="18" charset="0"/>
              </a:rPr>
              <a:t>L'instruction</a:t>
            </a:r>
            <a:r>
              <a:rPr lang="en-GB" sz="2275" dirty="0">
                <a:latin typeface="Book Antiqua" panose="02040602050305030304" pitchFamily="18" charset="0"/>
              </a:rPr>
              <a:t> if ... </a:t>
            </a:r>
            <a:r>
              <a:rPr lang="en-GB" sz="2275" dirty="0" err="1">
                <a:latin typeface="Book Antiqua" panose="02040602050305030304" pitchFamily="18" charset="0"/>
              </a:rPr>
              <a:t>elseif</a:t>
            </a:r>
            <a:r>
              <a:rPr lang="en-GB" sz="2275" dirty="0">
                <a:latin typeface="Book Antiqua" panose="02040602050305030304" pitchFamily="18" charset="0"/>
              </a:rPr>
              <a:t> ... Else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if (condition réalisée) {liste d'instructions} </a:t>
            </a:r>
            <a:b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</a:b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elseif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(autre condition ) {autre série d'instructions }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   </a:t>
            </a: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else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(dernière condition réalisée) { série d'instructions }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Opérateur ternaire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(condition) ? instruction si vrai : instruction si faux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0813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</a:rPr>
              <a:t>Les instructions conditionnelles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/>
              <a:t>L'instruction switch</a:t>
            </a:r>
          </a:p>
          <a:p>
            <a:pPr marL="341313" indent="-3413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solidFill>
                <a:srgbClr val="485E9E"/>
              </a:solidFill>
            </a:endParaRPr>
          </a:p>
          <a:p>
            <a:pPr marL="928802" lvl="2" indent="-2270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</a:rPr>
              <a:t>switch</a:t>
            </a:r>
            <a:r>
              <a:rPr lang="en-GB" b="1">
                <a:solidFill>
                  <a:srgbClr val="FC0128"/>
                </a:solidFill>
                <a:latin typeface="Book Antiqua" panose="02040602050305030304" pitchFamily="18" charset="0"/>
              </a:rPr>
              <a:t> (Variable) {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</a:rPr>
              <a:t>case</a:t>
            </a:r>
            <a:r>
              <a:rPr lang="en-GB" b="1">
                <a:solidFill>
                  <a:srgbClr val="FC0128"/>
                </a:solidFill>
                <a:latin typeface="Book Antiqua" panose="02040602050305030304" pitchFamily="18" charset="0"/>
              </a:rPr>
              <a:t> Valeur1: 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Liste d'instructions </a:t>
            </a: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</a:rPr>
              <a:t>break;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</a:rPr>
              <a:t>case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 Valeur1: Liste d'instructions </a:t>
            </a: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</a:rPr>
              <a:t>break;</a:t>
            </a:r>
            <a:r>
              <a:rPr lang="en-GB" b="1">
                <a:solidFill>
                  <a:srgbClr val="FC0128"/>
                </a:solidFill>
                <a:latin typeface="Book Antiqua" panose="02040602050305030304" pitchFamily="18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</a:rPr>
              <a:t>case</a:t>
            </a:r>
            <a:r>
              <a:rPr lang="en-GB" b="1">
                <a:solidFill>
                  <a:srgbClr val="FC0128"/>
                </a:solidFill>
                <a:latin typeface="Book Antiqua" panose="02040602050305030304" pitchFamily="18" charset="0"/>
              </a:rPr>
              <a:t> Valeurs...: 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Liste d'instructions </a:t>
            </a: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</a:rPr>
              <a:t>break;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</a:rPr>
              <a:t>default: 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Liste d'instructions </a:t>
            </a: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</a:rPr>
              <a:t>break;</a:t>
            </a: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>
                <a:solidFill>
                  <a:srgbClr val="FC0128"/>
                </a:solidFill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838621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</a:rPr>
              <a:t>Les instructions conditionnelles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La boucle for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for ($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i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=1; $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i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&lt;6; $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i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++) { echo "$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i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&lt;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br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&gt;"; 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}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</a:rPr>
              <a:t>La boucle </a:t>
            </a:r>
            <a:r>
              <a:rPr lang="fr-FR" sz="2275" dirty="0" err="1">
                <a:latin typeface="Book Antiqua" panose="02040602050305030304" pitchFamily="18" charset="0"/>
              </a:rPr>
              <a:t>while</a:t>
            </a:r>
            <a:endParaRPr lang="fr-FR" sz="2275" dirty="0">
              <a:latin typeface="Book Antiqua" panose="02040602050305030304" pitchFamily="18" charset="0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While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(condition) {bloc d’instructions ;}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While (condition) :Instruction1 ;Instruction2 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    …. 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endwhile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 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275" dirty="0">
                <a:latin typeface="Book Antiqua" panose="02040602050305030304" pitchFamily="18" charset="0"/>
              </a:rPr>
              <a:t>La boucle do…while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Do {bloc </a:t>
            </a:r>
            <a:r>
              <a:rPr lang="en-GB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d’instructions</a:t>
            </a:r>
            <a:r>
              <a:rPr lang="en-GB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 ;}while(condition) 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US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275" dirty="0">
                <a:latin typeface="Book Antiqua" panose="02040602050305030304" pitchFamily="18" charset="0"/>
              </a:rPr>
              <a:t>La boucle </a:t>
            </a:r>
            <a:r>
              <a:rPr lang="en-GB" sz="2275" dirty="0" err="1">
                <a:latin typeface="Book Antiqua" panose="02040602050305030304" pitchFamily="18" charset="0"/>
              </a:rPr>
              <a:t>foreach</a:t>
            </a:r>
            <a:r>
              <a:rPr lang="en-GB" sz="2275" dirty="0">
                <a:latin typeface="Book Antiqua" panose="02040602050305030304" pitchFamily="18" charset="0"/>
              </a:rPr>
              <a:t> (PHP4)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Foreach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($tableau as $valeur) {</a:t>
            </a: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</a:rPr>
              <a:t>insts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</a:rPr>
              <a:t> utilisant $valeur ;}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C0128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8677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  <a:cs typeface="Times New Roman" panose="02020603050405020304" pitchFamily="18" charset="0"/>
              </a:rPr>
              <a:t>Les fonctions</a:t>
            </a:r>
            <a:r>
              <a:rPr lang="fr-FR" sz="3575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Déclaration et appel d’une fonction</a:t>
            </a:r>
            <a:r>
              <a:rPr lang="fr-FR" sz="2275" dirty="0">
                <a:latin typeface="Book Antiqua" panose="0204060205030503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f</a:t>
            </a:r>
            <a:r>
              <a:rPr lang="fr-FR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unction</a:t>
            </a: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  <a:r>
              <a:rPr lang="fr-FR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nom_fonction</a:t>
            </a: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($arg1, $arg2, …$</a:t>
            </a:r>
            <a:r>
              <a:rPr lang="fr-FR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argn</a:t>
            </a: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)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{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déclaration des variables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bloc d’instructions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//fin du corps de la fonction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return $</a:t>
            </a:r>
            <a:r>
              <a:rPr lang="fr-FR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resultat</a:t>
            </a: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Fonction avec nombre d’arguments inconnu</a:t>
            </a:r>
            <a:r>
              <a:rPr lang="fr-FR" sz="2275" dirty="0">
                <a:latin typeface="Book Antiqua" panose="0204060205030503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func_num_args</a:t>
            </a:r>
            <a:r>
              <a:rPr lang="fr-FR" sz="1800" b="1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fournit le nombre d’arguments qui ont été passés lors de l’appel de la fonction</a:t>
            </a:r>
            <a:r>
              <a:rPr lang="fr-FR" sz="1800" dirty="0">
                <a:latin typeface="Book Antiqua" panose="02040602050305030304" pitchFamily="18" charset="0"/>
              </a:rPr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func_get_arg</a:t>
            </a:r>
            <a:r>
              <a:rPr lang="fr-FR" sz="1800" b="1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($i)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retourne la valeur de la variable située à la position $i dans la liste des arguments passés en paramètres. </a:t>
            </a:r>
          </a:p>
          <a:p>
            <a:pPr marL="928802" lvl="2" indent="-227013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Ces arguments sont numérotés à partir de 0</a:t>
            </a:r>
            <a:r>
              <a:rPr lang="fr-FR" sz="1800" dirty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68450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  <a:cs typeface="Times New Roman" panose="02020603050405020304" pitchFamily="18" charset="0"/>
              </a:rPr>
              <a:t>Les fonctions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Fonction avec nombre d’arguments inconnu</a:t>
            </a:r>
          </a:p>
          <a:p>
            <a:pPr marL="341313" indent="-3413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 dirty="0">
              <a:latin typeface="Book Antiqua" panose="02040602050305030304" pitchFamily="18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fr-FR" dirty="0" smtClean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function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produit()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{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nbarg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= 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func_num_args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() </a:t>
            </a:r>
            <a:r>
              <a:rPr lang="fr-FR" dirty="0" smtClean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prod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=1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// la fonction produit a ici 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nbarg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arguments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for ($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=0 ; 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&lt;$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nbarg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 ; 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++)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{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$prod *= 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func_get_arg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)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return 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prod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"le  produit est : " . produit (3, 77, 10, 5, 81, 9). "&lt;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/&gt;"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// affiche le produit est 8 419 950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 marL="341313" indent="-341313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53801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  <a:cs typeface="Times New Roman" panose="02020603050405020304" pitchFamily="18" charset="0"/>
              </a:rPr>
              <a:t>Les fonctions</a:t>
            </a:r>
            <a:r>
              <a:rPr lang="fr-FR" sz="3575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219200"/>
            <a:ext cx="90487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Passage de paramètre par référence</a:t>
            </a:r>
            <a:r>
              <a:rPr lang="fr-FR" sz="2275" dirty="0">
                <a:latin typeface="Book Antiqua" panose="0204060205030503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Pour passer une variable par référence, il faut que son nom soit précédé du symbole  &amp; (exemple &amp;$a)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b="1" dirty="0">
              <a:cs typeface="Arial" panose="020B0604020202020204" pitchFamily="34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&lt;?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unction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dire_texte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($qui, &amp;$texte){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$texte = "Bienvenue $qui";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$chaine = "Bonjour ";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dire_texte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("cher 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utilisateur",$chaine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);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$chaine; // affiche "Bienvenue cher utilisateur"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 marL="341313" indent="-3413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FCC00"/>
              </a:solidFill>
              <a:latin typeface="Book Antiqua" panose="02040602050305030304" pitchFamily="18" charset="0"/>
            </a:endParaRP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/>
              <a:t>L’appel récursif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/>
              <a:t>PHP admet les appels récursifs de fonctions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31850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  <a:cs typeface="Times New Roman" panose="02020603050405020304" pitchFamily="18" charset="0"/>
              </a:rPr>
              <a:t>Les fonctions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219200"/>
            <a:ext cx="90487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Appel dynamique de fonctions</a:t>
            </a:r>
            <a:r>
              <a:rPr lang="fr-FR" sz="2000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Exécuter une fonction dont le nom n’est pas forcément connu à l’avance par le programmeur du script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L’appel dynamique d’une fonction s’effectue en suivant le nom d’une variable contenant le nom de la fonction par des parenthèses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$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datejour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getdate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() ; // date actuelle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//récupération des heures et minutes actuelles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$heure = $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datejour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fr-FR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hours</a:t>
            </a:r>
            <a:r>
              <a:rPr lang="fr-FR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] ;             $minute=$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datejour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fr-FR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minutes</a:t>
            </a:r>
            <a:r>
              <a:rPr lang="fr-FR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]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bonjour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fr-FR" dirty="0" smtClean="0">
                <a:solidFill>
                  <a:srgbClr val="FFCC00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global $heure;                 global $minute;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"&lt;b&gt; BONJOUR A VOUS IL EST : ",  $heure, " H ", $minute, "&lt;/b&gt; &lt;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br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 /&gt;" ;}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function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bonsoir</a:t>
            </a:r>
            <a:r>
              <a:rPr lang="fr-FR" dirty="0" smtClean="0">
                <a:solidFill>
                  <a:srgbClr val="FFCC00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(){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global $heure ;               global $minute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"&lt;b&gt; BONSOIR A VOUS IL EST : ", $heure, " H ", $minute , "&lt;/ b&gt; &lt;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br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 /&gt;"</a:t>
            </a:r>
            <a:r>
              <a:rPr lang="fr-FR" dirty="0" smtClean="0">
                <a:solidFill>
                  <a:srgbClr val="FFCC00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;}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if ($heure &lt;= 17)</a:t>
            </a:r>
            <a:r>
              <a:rPr lang="fr-FR" dirty="0" smtClean="0">
                <a:solidFill>
                  <a:srgbClr val="FFCC00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{$salut = "bonjour" 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; }              </a:t>
            </a:r>
            <a:r>
              <a:rPr lang="fr-FR" dirty="0" err="1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$salut="bonsoir" 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//appel dynamique de la fonction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$salut() ;</a:t>
            </a:r>
            <a:r>
              <a:rPr lang="fr-FR" dirty="0" smtClean="0">
                <a:solidFill>
                  <a:srgbClr val="FFCC00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fr-FR" dirty="0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107483069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Arial" panose="020B0604020202020204" pitchFamily="34" charset="0"/>
                <a:cs typeface="Times New Roman" panose="02020603050405020304" pitchFamily="18" charset="0"/>
              </a:rPr>
              <a:t>Les fonctions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219200"/>
            <a:ext cx="9048750" cy="5029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Variables locales et variables globales</a:t>
            </a:r>
            <a:r>
              <a:rPr lang="fr-FR" sz="2000" dirty="0"/>
              <a:t>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variables en PHP</a:t>
            </a:r>
            <a:r>
              <a:rPr lang="fr-FR" sz="2000" dirty="0"/>
              <a:t> : 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global,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static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, local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toute variable déclarée en dehors d’une fonction est globale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utiliser une variable globale dans une fonction, l’instruction </a:t>
            </a:r>
            <a:r>
              <a:rPr lang="fr-FR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global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suivie du nom de la variable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Pour conserver la valeur acquise par une variable entre deux appels de la même fonction : l’instruction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static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Les variables statiques restent locales à la fonction et ne sont pas réutilisables à l’extérieur.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fr-FR" sz="16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function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cumul ($prix) {</a:t>
            </a:r>
            <a:r>
              <a:rPr lang="fr-FR" sz="16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 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Static $</a:t>
            </a:r>
            <a:r>
              <a:rPr lang="en-GB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cumul</a:t>
            </a: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= 0</a:t>
            </a:r>
            <a:r>
              <a:rPr lang="en-GB" sz="16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 ;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static $</a:t>
            </a:r>
            <a:r>
              <a:rPr lang="en-GB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= 1</a:t>
            </a:r>
            <a:r>
              <a:rPr lang="en-GB" sz="16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 ;</a:t>
            </a: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"Total des achats $i = ";</a:t>
            </a: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$cumul += $prix;  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++ ;</a:t>
            </a: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return 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cumul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 ;  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1300323" lvl="3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cumul (175), "&lt;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/&gt;" 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cumul (65), "&lt;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/&gt;" 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cumul (69), "&lt;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/&gt;" ;   ?&gt;</a:t>
            </a:r>
          </a:p>
        </p:txBody>
      </p:sp>
    </p:spTree>
    <p:extLst>
      <p:ext uri="{BB962C8B-B14F-4D97-AF65-F5344CB8AC3E}">
        <p14:creationId xmlns:p14="http://schemas.microsoft.com/office/powerpoint/2010/main" val="26279343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  <a:endParaRPr lang="fr-FR" sz="24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Principe</a:t>
            </a:r>
          </a:p>
          <a:p>
            <a:pPr marL="341313" indent="-34131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Création à l’aide de la fonction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array()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Uniquement des tableaux à une dimension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Les éléments d’un tableau peuvent pointer vers d’autres tableaux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éléments d’un tableau peuvent appartenir à des types distincts</a:t>
            </a:r>
          </a:p>
          <a:p>
            <a:pPr marL="741363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L’index d’un tableau en PHP commence de 0</a:t>
            </a:r>
          </a:p>
          <a:p>
            <a:pPr marL="741363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Pas de limites supérieures pour les tableaux</a:t>
            </a:r>
          </a:p>
          <a:p>
            <a:pPr marL="741363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count()</a:t>
            </a: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 pour avoir le nombre d’éléments d’un tableau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6324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/>
              <a:t>Intégration PHP et HTML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Principe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scripts PHP sont généralement intégrés dans le code d’un document HTML</a:t>
            </a:r>
          </a:p>
          <a:p>
            <a:pPr marL="341313" indent="-34131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L’intégration nécessite l’utilisation de </a:t>
            </a:r>
            <a:r>
              <a:rPr lang="fr-FR" sz="20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balises</a:t>
            </a:r>
          </a:p>
          <a:p>
            <a:pPr marL="457200" lvl="1" indent="0" algn="just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 smtClean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457200" lvl="1" indent="0" algn="just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&lt;?</a:t>
            </a:r>
            <a:r>
              <a:rPr lang="fr-FR" sz="1800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php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 ligne de code PHP        </a:t>
            </a:r>
            <a:r>
              <a:rPr lang="fr-FR" sz="18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?&gt;</a:t>
            </a:r>
          </a:p>
          <a:p>
            <a:pPr marL="457200" lvl="1" indent="0" algn="just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smtClean="0">
                <a:solidFill>
                  <a:srgbClr val="0347F1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&lt;?</a:t>
            </a:r>
            <a:r>
              <a:rPr lang="fr-FR" sz="18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      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ligne de code PHP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           </a:t>
            </a:r>
            <a:r>
              <a:rPr lang="fr-FR" sz="1800" dirty="0">
                <a:solidFill>
                  <a:srgbClr val="0347F1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?&gt;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3042" lvl="2" indent="0" algn="just" defTabSz="743041">
              <a:spcBef>
                <a:spcPts val="406"/>
              </a:spcBef>
              <a:buClr>
                <a:srgbClr val="00FF00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solidFill>
                <a:srgbClr val="0347F1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81106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524000"/>
            <a:ext cx="91313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Les tableaux indicés et les tableaux associatifs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Tableau indicé</a:t>
            </a: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Accéder aux éléments par l’intermédiaire de numéros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>
              <a:solidFill>
                <a:srgbClr val="FC0128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$tableau[indice] = valeur;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$jour[3] = "Mercredi";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$note[0] = 20;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>
              <a:solidFill>
                <a:srgbClr val="FC0128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$tableau = array(valeur0, valeur1,..., valeurN);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$jour = array("Dimanche", "Lundi", "Mardi", "Mercredi", "Jeudi", "Vendredi", "Samedi");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$note = array(20, 15, 12.6, 17, 10, 20, 11, 18, 19);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>
              <a:solidFill>
                <a:srgbClr val="FC0128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$variable = $tableau[indice];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$JJ = $jour[6]; // affecte "Samedi" à $JJ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echo $note[1] + $note[5];</a:t>
            </a:r>
            <a:r>
              <a:rPr lang="fr-FR" sz="16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00323" lvl="3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38829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2192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 indicés et les tableaux associatifs</a:t>
            </a:r>
          </a:p>
          <a:p>
            <a:pPr marL="928802" lvl="2" indent="-185760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Tableau associatif</a:t>
            </a:r>
            <a:r>
              <a:rPr lang="fr-FR" sz="1625" dirty="0">
                <a:latin typeface="Book Antiqua" panose="02040602050305030304" pitchFamily="18" charset="0"/>
                <a:cs typeface="Times New Roman" panose="02020603050405020304" pitchFamily="18" charset="0"/>
              </a:rPr>
              <a:t> (ou table de hachage) </a:t>
            </a:r>
          </a:p>
          <a:p>
            <a:pPr marL="1300323" lvl="3" indent="-185760" defTabSz="743041">
              <a:spcBef>
                <a:spcPts val="406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63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Les éléments sont référencés par des chaînes de caractères associatives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$tableau["indice"] = valeur; 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$jour["Dimanche"] = 7 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$jour["Mercredi"] = "Le jour des enfants" 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solidFill>
                <a:srgbClr val="FC0128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$tableau = </a:t>
            </a:r>
            <a:r>
              <a:rPr lang="fr-FR" sz="1600" b="1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b="1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(ind0 =&gt; val0, ind1 =&gt; val1,..., </a:t>
            </a:r>
            <a:r>
              <a:rPr lang="fr-FR" sz="1600" b="1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indN</a:t>
            </a:r>
            <a:r>
              <a:rPr lang="fr-FR" sz="1600" b="1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=&gt; </a:t>
            </a:r>
            <a:r>
              <a:rPr lang="fr-FR" sz="1600" b="1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valN</a:t>
            </a:r>
            <a:r>
              <a:rPr lang="fr-FR" sz="1600" b="1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);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$jour = </a:t>
            </a: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("Dimanche" =&gt; 1, "Lundi" =&gt; 2, "Mardi" =&gt; 3, "Mercredi" =&gt; 4, "Jeudi" =&gt; 5, "Vendredi" =&gt; 6, "Samedi" =&gt; 7);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solidFill>
                <a:srgbClr val="FC0128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$variable = $tableau["indice"];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marL="1300323" lvl="3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$JJ = $jour["Vendredi"]; //affecte 6 à $JJ </a:t>
            </a:r>
          </a:p>
          <a:p>
            <a:pPr marL="1300323" lvl="3" indent="-185760" defTabSz="743041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echo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$jour["Lundi"]; //retourne la valeur 2</a:t>
            </a:r>
            <a:r>
              <a:rPr lang="fr-FR" i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886287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3249" name="Rectangle 1"/>
          <p:cNvSpPr>
            <a:spLocks noGrp="1" noChangeArrowheads="1"/>
          </p:cNvSpPr>
          <p:nvPr>
            <p:ph idx="1"/>
          </p:nvPr>
        </p:nvSpPr>
        <p:spPr>
          <a:xfrm>
            <a:off x="1904206" y="1219200"/>
            <a:ext cx="8896350" cy="5257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anchor="t">
            <a:normAutofit lnSpcReduction="10000"/>
          </a:bodyPr>
          <a:lstStyle/>
          <a:p>
            <a:pPr marL="341313" indent="-341313" algn="just" defTabSz="743041">
              <a:spcBef>
                <a:spcPts val="6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Tableaux multidimensionnels</a:t>
            </a:r>
          </a:p>
          <a:p>
            <a:pPr marL="741363" lvl="1" indent="-284163" algn="just" defTabSz="743041">
              <a:spcBef>
                <a:spcPts val="60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" panose="020B0604020202020204" pitchFamily="34" charset="0"/>
              </a:rPr>
              <a:t>Pas d'outils pour créer directement des tableaux multidimensionnels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1363" lvl="1" indent="-284163" algn="just" defTabSz="743041">
              <a:spcBef>
                <a:spcPts val="60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" panose="020B0604020202020204" pitchFamily="34" charset="0"/>
              </a:rPr>
              <a:t>L'imbrication des tableaux est possible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$tab1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(Val0, Val1,...,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ValN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$tab2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(Val0, Val1,...,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ValN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// Création d'un tableau à deux dimensions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$tableau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($tab1, $tab2);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$mois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("Janvier", "Février", "Mars", "Avril", "Mai", "Juin", "Juillet", "Août", "Septembre", "Octobre", "Novembre", "Décembre");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$jour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("Dimanche", "Lundi", "Mardi", "Mercredi", "Jeudi", "Vendredi", "Samedi");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element_date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($mois, $jour);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$variable = $tableau[indice][indice];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$MM = $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element_date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[0][0]; //affecte "Janvier" à $MM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$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element_date</a:t>
            </a:r>
            <a:r>
              <a:rPr lang="fr-FR" sz="1600">
                <a:latin typeface="Courier New" panose="02070309020205020404" pitchFamily="49" charset="0"/>
                <a:cs typeface="Arial" panose="020B0604020202020204" pitchFamily="34" charset="0"/>
              </a:rPr>
              <a:t>[1</a:t>
            </a:r>
            <a:r>
              <a:rPr lang="fr-FR" sz="1600" smtClean="0">
                <a:latin typeface="Courier New" panose="02070309020205020404" pitchFamily="49" charset="0"/>
                <a:cs typeface="Arial" panose="020B0604020202020204" pitchFamily="34" charset="0"/>
              </a:rPr>
              <a:t>][4] 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. " 7 " . $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element_date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[0][2] . "2002"; // retourne "Jeudi 7 Mars 2002"</a:t>
            </a:r>
            <a:r>
              <a:rPr lang="fr-FR" sz="1600" dirty="0">
                <a:solidFill>
                  <a:srgbClr val="FFCC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21233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1828006" y="1219200"/>
            <a:ext cx="89725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Lecture des éléments d’un tableau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defTabSz="743041">
              <a:spcBef>
                <a:spcPts val="70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 dirty="0">
                <a:latin typeface="Book Antiqua" panose="02040602050305030304" pitchFamily="18" charset="0"/>
                <a:cs typeface="Times New Roman" panose="02020603050405020304" pitchFamily="18" charset="0"/>
              </a:rPr>
              <a:t>Avec une boucle for</a:t>
            </a:r>
            <a:r>
              <a:rPr lang="fr-FR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		</a:t>
            </a:r>
            <a:r>
              <a:rPr lang="en-GB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	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for ($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=0; 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&lt;count($tab) ; 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++){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			if ($tab[$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]== "a") {echo $tab[$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], "&lt;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/&gt;"; }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741363" lvl="1" indent="-284163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solidFill>
                <a:srgbClr val="FFCC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" panose="020B0604020202020204" pitchFamily="34" charset="0"/>
              </a:rPr>
              <a:t>Avec La boucle </a:t>
            </a:r>
            <a:r>
              <a:rPr lang="fr-FR" sz="2000" dirty="0" err="1">
                <a:latin typeface="Book Antiqua" panose="02040602050305030304" pitchFamily="18" charset="0"/>
                <a:cs typeface="Arial" panose="020B0604020202020204" pitchFamily="34" charset="0"/>
              </a:rPr>
              <a:t>foreach</a:t>
            </a:r>
            <a:r>
              <a:rPr lang="fr-FR" sz="1950" dirty="0">
                <a:cs typeface="Arial" panose="020B0604020202020204" pitchFamily="34" charset="0"/>
              </a:rPr>
              <a:t>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$jour =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("Dimanche", "Lundi", "Mardi", "Mercredi", "Jeudi", "Vendredi", "Samedi");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$i = 0;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foreach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($jour as $JJ) {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"La cellule n° ". $i . " : " . $JJ . "&lt;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&gt;"; $i++; } </a:t>
            </a:r>
          </a:p>
          <a:p>
            <a:pPr marL="741363" lvl="1" indent="-28416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FCC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solidFill>
                <a:srgbClr val="FFCC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2761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524000"/>
            <a:ext cx="8978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Lecture des éléments d’un tableau</a:t>
            </a:r>
          </a:p>
          <a:p>
            <a:pPr marL="741363" lvl="1" indent="-284163" algn="just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cs typeface="Arial" panose="020B0604020202020204" pitchFamily="34" charset="0"/>
              </a:rPr>
              <a:t>Parcours d'un tableau associatif</a:t>
            </a:r>
            <a:r>
              <a:rPr lang="fr-FR" sz="1950">
                <a:cs typeface="Arial" panose="020B0604020202020204" pitchFamily="34" charset="0"/>
              </a:rPr>
              <a:t> 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" panose="020B0604020202020204" pitchFamily="34" charset="0"/>
              </a:rPr>
              <a:t>Réalisable en ajoutant avant la variable $valeur, la clé associée</a:t>
            </a:r>
          </a:p>
          <a:p>
            <a:pPr marL="928802" lvl="2" indent="-185760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$tableau = array(clé1 =&gt; val1, clé2 =&gt; val2, ..., cléN =&gt; valN);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foreach($tableau as </a:t>
            </a:r>
            <a:r>
              <a:rPr lang="fr-FR" b="1" smtClean="0">
                <a:latin typeface="Courier New" panose="02070309020205020404" pitchFamily="49" charset="0"/>
                <a:cs typeface="Arial" panose="020B0604020202020204" pitchFamily="34" charset="0"/>
              </a:rPr>
              <a:t>$clé =&gt; $valeur</a:t>
            </a: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) {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echo "Valeur ($clé): $valeur"; }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mtClean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$jour = array("Dimanche" =&gt; 7, "Lundi" =&gt; 1, "Mardi" =&gt; 2, "Mercredi" =&gt; 3, "Jeudi" =&gt; 4, "Vendredi" =&gt; 5, "Samedi" =&gt; 6);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foreach($jour as $sJJ =&gt; $nJJ) {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Courier New" panose="02070309020205020404" pitchFamily="49" charset="0"/>
                <a:cs typeface="Arial" panose="020B0604020202020204" pitchFamily="34" charset="0"/>
              </a:rPr>
              <a:t>echo "Le jour de la semaine n° ". $nJJ . " : " . $sJJ . "&lt;br&gt;"; }</a:t>
            </a:r>
            <a:r>
              <a:rPr lang="fr-FR" smtClean="0">
                <a:solidFill>
                  <a:srgbClr val="FFCC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mtClean="0">
              <a:solidFill>
                <a:srgbClr val="FFCC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79769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Fonctions de tri</a:t>
            </a:r>
            <a:r>
              <a:rPr lang="fr-FR" sz="2275" dirty="0">
                <a:latin typeface="Book Antiqua" panose="02040602050305030304" pitchFamily="18" charset="0"/>
              </a:rPr>
              <a:t>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 selon les valeurs</a:t>
            </a:r>
            <a:r>
              <a:rPr lang="fr-FR" sz="2000" dirty="0">
                <a:latin typeface="Book Antiqua" panose="02040602050305030304" pitchFamily="18" charset="0"/>
              </a:rPr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sort()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effectue un tri sur les valeurs des éléments d’un tableau selon un critère alphanumérique :selon les codes ASCII : 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« a » est après « Z » et « 10 » est avant « 9 »)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pPr marL="1300323" lvl="3" indent="-185760" defTabSz="743041"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Le tableau initial est modifié et non récupérables dans son ordre original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pPr marL="1300323" lvl="3" indent="-185760" defTabSz="743041"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Pour les tableaux associatifs les clés seront perdues et remplacées par un indice créé après le tri et </a:t>
            </a:r>
            <a:r>
              <a:rPr lang="fr-FR" sz="1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commencant</a:t>
            </a: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à 0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pPr marL="1300323" lvl="3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La fonction 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rsort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effectue la même action mais en ordre inverse des codes ASCII.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asort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trie également les valeurs selon le critère des codes ASCII, mais en préservant les clés pour les tableaux associatifs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arsort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la même action mais en ordre inverse des codes ASCII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natcasesort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effectue un tri dans l’ordre alphabétique non ASCII (« a » est avant « z » et « 10 » est après « 9 ») </a:t>
            </a:r>
          </a:p>
        </p:txBody>
      </p:sp>
    </p:spTree>
    <p:extLst>
      <p:ext uri="{BB962C8B-B14F-4D97-AF65-F5344CB8AC3E}">
        <p14:creationId xmlns:p14="http://schemas.microsoft.com/office/powerpoint/2010/main" val="93755452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675606" y="1447800"/>
            <a:ext cx="93726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Fonctions de tri</a:t>
            </a: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 sur les clés</a:t>
            </a:r>
            <a:r>
              <a:rPr lang="fr-FR" sz="1800" dirty="0">
                <a:latin typeface="Book Antiqua" panose="02040602050305030304" pitchFamily="18" charset="0"/>
              </a:rPr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ksort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trie les clés du tableau selon le critère des codes ASCII, et préserve les associations clé /valeur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krsort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effectue la même action mais en ordre inverse des codes ASCII </a:t>
            </a:r>
          </a:p>
          <a:p>
            <a:pPr marL="928802" lvl="2" indent="-185760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sz="16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$tab2 = array ("1622"=&gt;"Molière",“2802"=&gt;"Hugo","1920"=&gt;"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Vian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") 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ksort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($tab2);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"&lt;h3 &gt;  Tri sur les clés de \$tab2 &lt;/h3&gt;" 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foreach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($tab2 as 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cle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=&gt;$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valeur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) {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"&lt;b&gt; l’élément a pour clé : 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cle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; et pour valeur : $valeur &lt;/b&gt; &lt;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/&gt;";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}</a:t>
            </a:r>
          </a:p>
          <a:p>
            <a:pPr marL="741363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99266178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524000"/>
            <a:ext cx="91440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Arial" panose="020B0604020202020204" pitchFamily="34" charset="0"/>
              </a:rPr>
              <a:t>Principe</a:t>
            </a:r>
            <a:r>
              <a:rPr lang="en-GB" sz="2275"/>
              <a:t> </a:t>
            </a:r>
          </a:p>
          <a:p>
            <a:pPr marL="341313" indent="-34131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PHP prend en charge l’accès au système de fichiers du système d’exploitation du serveur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opérations sur les fichiers concernent la création, l’ouverture, la suppression, la copie, la lecture et l’écriture de fichiers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possibilités d’accès au système de fichiers du serveur sont réglementées par les différents droits d’accès accordés au propriétaire, à son groupe et aux autres utilisateurs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La communication entre le script PHP et le fichier est repérée par une variable, indiquant l'état du fichier et qui est passée en paramètre aux fonctions spécialisées pour le manipuler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9497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fr-FR" sz="3575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Arial" panose="020B0604020202020204" pitchFamily="34" charset="0"/>
              </a:rPr>
              <a:t>Ouverture de fichiers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cs typeface="Arial" panose="020B0604020202020204" pitchFamily="34" charset="0"/>
              </a:rPr>
              <a:t>La fonction </a:t>
            </a:r>
            <a:r>
              <a:rPr lang="fr-FR" sz="1950">
                <a:solidFill>
                  <a:srgbClr val="FC0128"/>
                </a:solidFill>
                <a:cs typeface="Arial" panose="020B0604020202020204" pitchFamily="34" charset="0"/>
              </a:rPr>
              <a:t>fopen()</a:t>
            </a:r>
            <a:r>
              <a:rPr lang="en-GB" sz="200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permet d'ouvrir un fichier, que ce soit pour le lire, le créer ou y écrire</a:t>
            </a:r>
            <a:r>
              <a:rPr lang="en-GB" sz="200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800">
                <a:latin typeface="Book Antiqua" panose="02040602050305030304" pitchFamily="18" charset="0"/>
                <a:cs typeface="Times New Roman" panose="02020603050405020304" pitchFamily="18" charset="0"/>
              </a:rPr>
              <a:t>				 : </a:t>
            </a:r>
            <a:r>
              <a:rPr lang="fr-FR" sz="18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entier fopen(chaine nom du fichier, chaine mode);</a:t>
            </a:r>
            <a:r>
              <a:rPr lang="en-GB" sz="200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2270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>
                <a:latin typeface="Book Antiqua" panose="02040602050305030304" pitchFamily="18" charset="0"/>
                <a:cs typeface="Times New Roman" panose="02020603050405020304" pitchFamily="18" charset="0"/>
              </a:rPr>
              <a:t>mode :</a:t>
            </a: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 indique le type d'opération qu'il sera possible d'effectuer sur le fichier après ouverture. </a:t>
            </a: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Il s'agit d'une lettre (en réalité une chaîne de caractères) indiquant l'opération possible: </a:t>
            </a:r>
          </a:p>
          <a:p>
            <a:pPr marL="1300323" lvl="3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1671843" lvl="4" indent="-185760" defTabSz="743041"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>
                <a:latin typeface="Book Antiqua" panose="02040602050305030304" pitchFamily="18" charset="0"/>
                <a:cs typeface="Times New Roman" panose="02020603050405020304" pitchFamily="18" charset="0"/>
              </a:rPr>
              <a:t>r</a:t>
            </a: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(comme read) indique une ouverture en lecture seulement </a:t>
            </a:r>
          </a:p>
          <a:p>
            <a:pPr marL="1671843" lvl="4" indent="-185760" defTabSz="743041"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>
                <a:latin typeface="Book Antiqua" panose="02040602050305030304" pitchFamily="18" charset="0"/>
                <a:cs typeface="Times New Roman" panose="02020603050405020304" pitchFamily="18" charset="0"/>
              </a:rPr>
              <a:t>w</a:t>
            </a: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(comme write) indique une ouverture en écriture seulement (la fonction crée le fichier s'il n'existe pas) </a:t>
            </a:r>
          </a:p>
          <a:p>
            <a:pPr marL="1671843" lvl="4" indent="-185760" defTabSz="743041"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(comme append) indique une ouverture en écriture seulement avec ajout du contenu à la fin du fichier (la fonction crée le fichier s'il n'existe pas) </a:t>
            </a:r>
          </a:p>
          <a:p>
            <a:pPr marL="1671843" lvl="4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lorsque le mode est suivie du caractère </a:t>
            </a:r>
            <a:r>
              <a:rPr lang="fr-FR" b="1">
                <a:latin typeface="Book Antiqua" panose="02040602050305030304" pitchFamily="18" charset="0"/>
                <a:cs typeface="Times New Roman" panose="02020603050405020304" pitchFamily="18" charset="0"/>
              </a:rPr>
              <a:t>+</a:t>
            </a: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 celui-ci peut être lu et écrit</a:t>
            </a:r>
          </a:p>
          <a:p>
            <a:pPr marL="1300323" lvl="3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le fait de faire suivre le mode par la lettre </a:t>
            </a:r>
            <a:r>
              <a:rPr lang="fr-FR" b="1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 entre crochets indique que le fichier est traité de façon binaire. </a:t>
            </a:r>
          </a:p>
        </p:txBody>
      </p:sp>
    </p:spTree>
    <p:extLst>
      <p:ext uri="{BB962C8B-B14F-4D97-AF65-F5344CB8AC3E}">
        <p14:creationId xmlns:p14="http://schemas.microsoft.com/office/powerpoint/2010/main" val="413092584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en-GB" sz="3575" dirty="0">
              <a:latin typeface="Arial" panose="020B0604020202020204" pitchFamily="34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Arial" panose="020B0604020202020204" pitchFamily="34" charset="0"/>
              </a:rPr>
              <a:t>Ouverture de fichiers</a:t>
            </a:r>
          </a:p>
          <a:p>
            <a:pPr marL="341313" indent="-34131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275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pSp>
        <p:nvGrpSpPr>
          <p:cNvPr id="151556" name="Group 3"/>
          <p:cNvGrpSpPr>
            <a:grpSpLocks/>
          </p:cNvGrpSpPr>
          <p:nvPr/>
        </p:nvGrpSpPr>
        <p:grpSpPr bwMode="auto">
          <a:xfrm>
            <a:off x="2666206" y="2257425"/>
            <a:ext cx="7818438" cy="4217988"/>
            <a:chOff x="960" y="1422"/>
            <a:chExt cx="4925" cy="2657"/>
          </a:xfrm>
        </p:grpSpPr>
        <p:grpSp>
          <p:nvGrpSpPr>
            <p:cNvPr id="151557" name="Group 4"/>
            <p:cNvGrpSpPr>
              <a:grpSpLocks/>
            </p:cNvGrpSpPr>
            <p:nvPr/>
          </p:nvGrpSpPr>
          <p:grpSpPr bwMode="auto">
            <a:xfrm>
              <a:off x="963" y="1425"/>
              <a:ext cx="4917" cy="2650"/>
              <a:chOff x="963" y="1425"/>
              <a:chExt cx="4917" cy="2650"/>
            </a:xfrm>
          </p:grpSpPr>
          <p:grpSp>
            <p:nvGrpSpPr>
              <p:cNvPr id="151559" name="Group 5"/>
              <p:cNvGrpSpPr>
                <a:grpSpLocks/>
              </p:cNvGrpSpPr>
              <p:nvPr/>
            </p:nvGrpSpPr>
            <p:grpSpPr bwMode="auto">
              <a:xfrm>
                <a:off x="963" y="1425"/>
                <a:ext cx="444" cy="402"/>
                <a:chOff x="963" y="1425"/>
                <a:chExt cx="444" cy="402"/>
              </a:xfrm>
            </p:grpSpPr>
            <p:sp>
              <p:nvSpPr>
                <p:cNvPr id="151599" name="Rectangle 6"/>
                <p:cNvSpPr>
                  <a:spLocks noChangeArrowheads="1"/>
                </p:cNvSpPr>
                <p:nvPr/>
              </p:nvSpPr>
              <p:spPr bwMode="auto">
                <a:xfrm>
                  <a:off x="963" y="1425"/>
                  <a:ext cx="444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fr-FR" sz="1400" b="1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Mode</a:t>
                  </a:r>
                </a:p>
                <a:p>
                  <a:pPr algn="ctr">
                    <a:buClrTx/>
                    <a:buFontTx/>
                    <a:buNone/>
                  </a:pPr>
                  <a:endParaRPr lang="fr-FR" sz="1400" b="1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600" name="Rectangle 7"/>
                <p:cNvSpPr>
                  <a:spLocks noChangeArrowheads="1"/>
                </p:cNvSpPr>
                <p:nvPr/>
              </p:nvSpPr>
              <p:spPr bwMode="auto">
                <a:xfrm>
                  <a:off x="963" y="1425"/>
                  <a:ext cx="444" cy="402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0" name="Group 8"/>
              <p:cNvGrpSpPr>
                <a:grpSpLocks/>
              </p:cNvGrpSpPr>
              <p:nvPr/>
            </p:nvGrpSpPr>
            <p:grpSpPr bwMode="auto">
              <a:xfrm>
                <a:off x="1409" y="1425"/>
                <a:ext cx="4472" cy="402"/>
                <a:chOff x="1409" y="1425"/>
                <a:chExt cx="4472" cy="402"/>
              </a:xfrm>
            </p:grpSpPr>
            <p:sp>
              <p:nvSpPr>
                <p:cNvPr id="151597" name="Rectangle 9"/>
                <p:cNvSpPr>
                  <a:spLocks noChangeArrowheads="1"/>
                </p:cNvSpPr>
                <p:nvPr/>
              </p:nvSpPr>
              <p:spPr bwMode="auto">
                <a:xfrm>
                  <a:off x="1409" y="1425"/>
                  <a:ext cx="4472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fr-FR" sz="1400" b="1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Description</a:t>
                  </a:r>
                </a:p>
                <a:p>
                  <a:pPr algn="ctr">
                    <a:buClrTx/>
                    <a:buFontTx/>
                    <a:buNone/>
                  </a:pPr>
                  <a:endParaRPr lang="fr-FR" sz="1400" b="1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98" name="Rectangle 10"/>
                <p:cNvSpPr>
                  <a:spLocks noChangeArrowheads="1"/>
                </p:cNvSpPr>
                <p:nvPr/>
              </p:nvSpPr>
              <p:spPr bwMode="auto">
                <a:xfrm>
                  <a:off x="1409" y="1425"/>
                  <a:ext cx="4472" cy="402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1" name="Group 11"/>
              <p:cNvGrpSpPr>
                <a:grpSpLocks/>
              </p:cNvGrpSpPr>
              <p:nvPr/>
            </p:nvGrpSpPr>
            <p:grpSpPr bwMode="auto">
              <a:xfrm>
                <a:off x="963" y="1829"/>
                <a:ext cx="444" cy="373"/>
                <a:chOff x="963" y="1829"/>
                <a:chExt cx="444" cy="373"/>
              </a:xfrm>
            </p:grpSpPr>
            <p:sp>
              <p:nvSpPr>
                <p:cNvPr id="151595" name="Rectangle 12"/>
                <p:cNvSpPr>
                  <a:spLocks noChangeArrowheads="1"/>
                </p:cNvSpPr>
                <p:nvPr/>
              </p:nvSpPr>
              <p:spPr bwMode="auto">
                <a:xfrm>
                  <a:off x="963" y="1829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r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96" name="Rectangle 13"/>
                <p:cNvSpPr>
                  <a:spLocks noChangeArrowheads="1"/>
                </p:cNvSpPr>
                <p:nvPr/>
              </p:nvSpPr>
              <p:spPr bwMode="auto">
                <a:xfrm>
                  <a:off x="963" y="1829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2" name="Group 14"/>
              <p:cNvGrpSpPr>
                <a:grpSpLocks/>
              </p:cNvGrpSpPr>
              <p:nvPr/>
            </p:nvGrpSpPr>
            <p:grpSpPr bwMode="auto">
              <a:xfrm>
                <a:off x="1409" y="1829"/>
                <a:ext cx="4472" cy="373"/>
                <a:chOff x="1409" y="1829"/>
                <a:chExt cx="4472" cy="373"/>
              </a:xfrm>
            </p:grpSpPr>
            <p:sp>
              <p:nvSpPr>
                <p:cNvPr id="151593" name="Rectangle 15"/>
                <p:cNvSpPr>
                  <a:spLocks noChangeArrowheads="1"/>
                </p:cNvSpPr>
                <p:nvPr/>
              </p:nvSpPr>
              <p:spPr bwMode="auto">
                <a:xfrm>
                  <a:off x="1409" y="1829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lecture seulement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94" name="Rectangle 16"/>
                <p:cNvSpPr>
                  <a:spLocks noChangeArrowheads="1"/>
                </p:cNvSpPr>
                <p:nvPr/>
              </p:nvSpPr>
              <p:spPr bwMode="auto">
                <a:xfrm>
                  <a:off x="1409" y="1829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3" name="Group 17"/>
              <p:cNvGrpSpPr>
                <a:grpSpLocks/>
              </p:cNvGrpSpPr>
              <p:nvPr/>
            </p:nvGrpSpPr>
            <p:grpSpPr bwMode="auto">
              <a:xfrm>
                <a:off x="963" y="2203"/>
                <a:ext cx="444" cy="373"/>
                <a:chOff x="963" y="2203"/>
                <a:chExt cx="444" cy="373"/>
              </a:xfrm>
            </p:grpSpPr>
            <p:sp>
              <p:nvSpPr>
                <p:cNvPr id="151591" name="Rectangle 18"/>
                <p:cNvSpPr>
                  <a:spLocks noChangeArrowheads="1"/>
                </p:cNvSpPr>
                <p:nvPr/>
              </p:nvSpPr>
              <p:spPr bwMode="auto">
                <a:xfrm>
                  <a:off x="963" y="2203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w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92" name="Rectangle 19"/>
                <p:cNvSpPr>
                  <a:spLocks noChangeArrowheads="1"/>
                </p:cNvSpPr>
                <p:nvPr/>
              </p:nvSpPr>
              <p:spPr bwMode="auto">
                <a:xfrm>
                  <a:off x="963" y="2203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4" name="Group 20"/>
              <p:cNvGrpSpPr>
                <a:grpSpLocks/>
              </p:cNvGrpSpPr>
              <p:nvPr/>
            </p:nvGrpSpPr>
            <p:grpSpPr bwMode="auto">
              <a:xfrm>
                <a:off x="1409" y="2203"/>
                <a:ext cx="4472" cy="373"/>
                <a:chOff x="1409" y="2203"/>
                <a:chExt cx="4472" cy="373"/>
              </a:xfrm>
            </p:grpSpPr>
            <p:sp>
              <p:nvSpPr>
                <p:cNvPr id="151589" name="Rectangle 21"/>
                <p:cNvSpPr>
                  <a:spLocks noChangeArrowheads="1"/>
                </p:cNvSpPr>
                <p:nvPr/>
              </p:nvSpPr>
              <p:spPr bwMode="auto">
                <a:xfrm>
                  <a:off x="1409" y="2203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écriture seulement (la fonction crée le fichier s'il n'existe pas)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409" y="2203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5" name="Group 23"/>
              <p:cNvGrpSpPr>
                <a:grpSpLocks/>
              </p:cNvGrpSpPr>
              <p:nvPr/>
            </p:nvGrpSpPr>
            <p:grpSpPr bwMode="auto">
              <a:xfrm>
                <a:off x="963" y="2578"/>
                <a:ext cx="444" cy="373"/>
                <a:chOff x="963" y="2578"/>
                <a:chExt cx="444" cy="373"/>
              </a:xfrm>
            </p:grpSpPr>
            <p:sp>
              <p:nvSpPr>
                <p:cNvPr id="151587" name="Rectangle 24"/>
                <p:cNvSpPr>
                  <a:spLocks noChangeArrowheads="1"/>
                </p:cNvSpPr>
                <p:nvPr/>
              </p:nvSpPr>
              <p:spPr bwMode="auto">
                <a:xfrm>
                  <a:off x="963" y="2578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a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88" name="Rectangle 25"/>
                <p:cNvSpPr>
                  <a:spLocks noChangeArrowheads="1"/>
                </p:cNvSpPr>
                <p:nvPr/>
              </p:nvSpPr>
              <p:spPr bwMode="auto">
                <a:xfrm>
                  <a:off x="963" y="2578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6" name="Group 26"/>
              <p:cNvGrpSpPr>
                <a:grpSpLocks/>
              </p:cNvGrpSpPr>
              <p:nvPr/>
            </p:nvGrpSpPr>
            <p:grpSpPr bwMode="auto">
              <a:xfrm>
                <a:off x="1409" y="2578"/>
                <a:ext cx="4472" cy="373"/>
                <a:chOff x="1409" y="2578"/>
                <a:chExt cx="4472" cy="373"/>
              </a:xfrm>
            </p:grpSpPr>
            <p:sp>
              <p:nvSpPr>
                <p:cNvPr id="15158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09" y="2578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écriture seulement avec ajout du contenu à la fin du fichier (la fonction crée le fichier s'il n'existe pas)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8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09" y="2578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7" name="Group 29"/>
              <p:cNvGrpSpPr>
                <a:grpSpLocks/>
              </p:cNvGrpSpPr>
              <p:nvPr/>
            </p:nvGrpSpPr>
            <p:grpSpPr bwMode="auto">
              <a:xfrm>
                <a:off x="963" y="2953"/>
                <a:ext cx="444" cy="373"/>
                <a:chOff x="963" y="2953"/>
                <a:chExt cx="444" cy="373"/>
              </a:xfrm>
            </p:grpSpPr>
            <p:sp>
              <p:nvSpPr>
                <p:cNvPr id="151583" name="Rectangle 30"/>
                <p:cNvSpPr>
                  <a:spLocks noChangeArrowheads="1"/>
                </p:cNvSpPr>
                <p:nvPr/>
              </p:nvSpPr>
              <p:spPr bwMode="auto">
                <a:xfrm>
                  <a:off x="963" y="2953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r+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84" name="Rectangle 31"/>
                <p:cNvSpPr>
                  <a:spLocks noChangeArrowheads="1"/>
                </p:cNvSpPr>
                <p:nvPr/>
              </p:nvSpPr>
              <p:spPr bwMode="auto">
                <a:xfrm>
                  <a:off x="963" y="2953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8" name="Group 32"/>
              <p:cNvGrpSpPr>
                <a:grpSpLocks/>
              </p:cNvGrpSpPr>
              <p:nvPr/>
            </p:nvGrpSpPr>
            <p:grpSpPr bwMode="auto">
              <a:xfrm>
                <a:off x="1409" y="2953"/>
                <a:ext cx="4472" cy="373"/>
                <a:chOff x="1409" y="2953"/>
                <a:chExt cx="4472" cy="373"/>
              </a:xfrm>
            </p:grpSpPr>
            <p:sp>
              <p:nvSpPr>
                <p:cNvPr id="151581" name="Rectangle 33"/>
                <p:cNvSpPr>
                  <a:spLocks noChangeArrowheads="1"/>
                </p:cNvSpPr>
                <p:nvPr/>
              </p:nvSpPr>
              <p:spPr bwMode="auto">
                <a:xfrm>
                  <a:off x="1409" y="2953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lecture et écriture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82" name="Rectangle 34"/>
                <p:cNvSpPr>
                  <a:spLocks noChangeArrowheads="1"/>
                </p:cNvSpPr>
                <p:nvPr/>
              </p:nvSpPr>
              <p:spPr bwMode="auto">
                <a:xfrm>
                  <a:off x="1409" y="2953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69" name="Group 35"/>
              <p:cNvGrpSpPr>
                <a:grpSpLocks/>
              </p:cNvGrpSpPr>
              <p:nvPr/>
            </p:nvGrpSpPr>
            <p:grpSpPr bwMode="auto">
              <a:xfrm>
                <a:off x="963" y="3327"/>
                <a:ext cx="444" cy="373"/>
                <a:chOff x="963" y="3327"/>
                <a:chExt cx="444" cy="373"/>
              </a:xfrm>
            </p:grpSpPr>
            <p:sp>
              <p:nvSpPr>
                <p:cNvPr id="151579" name="Rectangle 36"/>
                <p:cNvSpPr>
                  <a:spLocks noChangeArrowheads="1"/>
                </p:cNvSpPr>
                <p:nvPr/>
              </p:nvSpPr>
              <p:spPr bwMode="auto">
                <a:xfrm>
                  <a:off x="963" y="3327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w+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80" name="Rectangle 37"/>
                <p:cNvSpPr>
                  <a:spLocks noChangeArrowheads="1"/>
                </p:cNvSpPr>
                <p:nvPr/>
              </p:nvSpPr>
              <p:spPr bwMode="auto">
                <a:xfrm>
                  <a:off x="963" y="3327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70" name="Group 38"/>
              <p:cNvGrpSpPr>
                <a:grpSpLocks/>
              </p:cNvGrpSpPr>
              <p:nvPr/>
            </p:nvGrpSpPr>
            <p:grpSpPr bwMode="auto">
              <a:xfrm>
                <a:off x="1409" y="3327"/>
                <a:ext cx="4472" cy="373"/>
                <a:chOff x="1409" y="3327"/>
                <a:chExt cx="4472" cy="373"/>
              </a:xfrm>
            </p:grpSpPr>
            <p:sp>
              <p:nvSpPr>
                <p:cNvPr id="151577" name="Rectangle 39"/>
                <p:cNvSpPr>
                  <a:spLocks noChangeArrowheads="1"/>
                </p:cNvSpPr>
                <p:nvPr/>
              </p:nvSpPr>
              <p:spPr bwMode="auto">
                <a:xfrm>
                  <a:off x="1409" y="3327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lecture et écriture (la fonction crée le fichier s'il n'existe pas)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78" name="Rectangle 40"/>
                <p:cNvSpPr>
                  <a:spLocks noChangeArrowheads="1"/>
                </p:cNvSpPr>
                <p:nvPr/>
              </p:nvSpPr>
              <p:spPr bwMode="auto">
                <a:xfrm>
                  <a:off x="1409" y="3327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71" name="Group 41"/>
              <p:cNvGrpSpPr>
                <a:grpSpLocks/>
              </p:cNvGrpSpPr>
              <p:nvPr/>
            </p:nvGrpSpPr>
            <p:grpSpPr bwMode="auto">
              <a:xfrm>
                <a:off x="963" y="3702"/>
                <a:ext cx="444" cy="373"/>
                <a:chOff x="963" y="3702"/>
                <a:chExt cx="444" cy="373"/>
              </a:xfrm>
            </p:grpSpPr>
            <p:sp>
              <p:nvSpPr>
                <p:cNvPr id="151575" name="Rectangle 42"/>
                <p:cNvSpPr>
                  <a:spLocks noChangeArrowheads="1"/>
                </p:cNvSpPr>
                <p:nvPr/>
              </p:nvSpPr>
              <p:spPr bwMode="auto">
                <a:xfrm>
                  <a:off x="963" y="3702"/>
                  <a:ext cx="444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a+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76" name="Rectangle 43"/>
                <p:cNvSpPr>
                  <a:spLocks noChangeArrowheads="1"/>
                </p:cNvSpPr>
                <p:nvPr/>
              </p:nvSpPr>
              <p:spPr bwMode="auto">
                <a:xfrm>
                  <a:off x="963" y="3702"/>
                  <a:ext cx="444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  <p:grpSp>
            <p:nvGrpSpPr>
              <p:cNvPr id="151572" name="Group 44"/>
              <p:cNvGrpSpPr>
                <a:grpSpLocks/>
              </p:cNvGrpSpPr>
              <p:nvPr/>
            </p:nvGrpSpPr>
            <p:grpSpPr bwMode="auto">
              <a:xfrm>
                <a:off x="1409" y="3702"/>
                <a:ext cx="4472" cy="373"/>
                <a:chOff x="1409" y="3702"/>
                <a:chExt cx="4472" cy="373"/>
              </a:xfrm>
            </p:grpSpPr>
            <p:sp>
              <p:nvSpPr>
                <p:cNvPr id="1515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409" y="3702"/>
                  <a:ext cx="4472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1pPr>
                  <a:lvl2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2pPr>
                  <a:lvl3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3pPr>
                  <a:lvl4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4pPr>
                  <a:lvl5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Microsoft YaHei" panose="020B0503020204020204" pitchFamily="34" charset="-122"/>
                    </a:defRPr>
                  </a:lvl9pPr>
                </a:lstStyle>
                <a:p>
                  <a:pPr algn="just">
                    <a:buClrTx/>
                    <a:buFontTx/>
                    <a:buNone/>
                  </a:pPr>
                  <a:r>
                    <a:rPr lang="fr-FR" sz="1400">
                      <a:solidFill>
                        <a:srgbClr val="000000"/>
                      </a:solidFill>
                      <a:latin typeface="Book Antiqua" panose="02040602050305030304" pitchFamily="18" charset="0"/>
                      <a:cs typeface="Arial Unicode MS" panose="020B0604020202020204" pitchFamily="34" charset="-128"/>
                    </a:rPr>
                    <a:t>ouverture en lecture et écriture avec ajout du contenu à la fin du fichier (la fonction crée le fichier s'il n'existe pas)</a:t>
                  </a:r>
                </a:p>
                <a:p>
                  <a:pPr algn="just">
                    <a:buClrTx/>
                    <a:buFontTx/>
                    <a:buNone/>
                  </a:pPr>
                  <a:endParaRPr lang="fr-FR" sz="1400">
                    <a:solidFill>
                      <a:srgbClr val="000000"/>
                    </a:solidFill>
                    <a:latin typeface="Book Antiqua" panose="02040602050305030304" pitchFamily="18" charset="0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15157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09" y="3702"/>
                  <a:ext cx="4472" cy="373"/>
                </a:xfrm>
                <a:prstGeom prst="rect">
                  <a:avLst/>
                </a:prstGeom>
                <a:noFill/>
                <a:ln w="9525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fr-FR"/>
                </a:p>
              </p:txBody>
            </p:sp>
          </p:grpSp>
        </p:grpSp>
        <p:sp>
          <p:nvSpPr>
            <p:cNvPr id="151558" name="Rectangle 47"/>
            <p:cNvSpPr>
              <a:spLocks noChangeArrowheads="1"/>
            </p:cNvSpPr>
            <p:nvPr/>
          </p:nvSpPr>
          <p:spPr bwMode="auto">
            <a:xfrm>
              <a:off x="960" y="1422"/>
              <a:ext cx="4925" cy="2657"/>
            </a:xfrm>
            <a:prstGeom prst="rect">
              <a:avLst/>
            </a:prstGeom>
            <a:noFill/>
            <a:ln w="9360" cap="sq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077615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/>
              <a:t>Intégration PHP et HTML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algn="just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Courier New" panose="02070309020205020404" pitchFamily="49" charset="0"/>
              </a:rPr>
              <a:t>Forme d’une page PHP</a:t>
            </a:r>
          </a:p>
          <a:p>
            <a:pPr marL="741363" lvl="1" indent="-284163" algn="just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>
                <a:latin typeface="Book Antiqua" panose="02040602050305030304" pitchFamily="18" charset="0"/>
                <a:cs typeface="Courier New" panose="02070309020205020404" pitchFamily="49" charset="0"/>
              </a:rPr>
              <a:t>Intégration directe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F000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199606" y="2466975"/>
            <a:ext cx="6172200" cy="4326442"/>
          </a:xfrm>
          <a:prstGeom prst="rect">
            <a:avLst/>
          </a:prstGeom>
          <a:noFill/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 marL="9144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buClrTx/>
              <a:buSzPct val="75000"/>
            </a:pPr>
            <a:r>
              <a:rPr lang="fr-FR" sz="1600" b="1" i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fr-FR" sz="160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?php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//ligne de code PHP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en-GB" sz="180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en-GB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en-GB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&lt;title&gt; Mon script PHP &lt;/title&gt; &lt;/head&gt;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//ligne de code HTML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 ?php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//ligne de code PHP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FC01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//ligne de code HTML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Tx/>
              <a:buSzPct val="75000"/>
            </a:pP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  <a:r>
              <a:rPr lang="fr-FR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&lt;/html&gt;</a:t>
            </a:r>
            <a:r>
              <a:rPr lang="fr-FR" sz="1800">
                <a:solidFill>
                  <a:srgbClr val="FFCC99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167954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en-GB" sz="3575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1828006" y="1219200"/>
            <a:ext cx="89725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Ouverture de fichiers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/>
              <a:t>Exemple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fopen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("fichier.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txt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","r"); //lecture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fopen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("fichier.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txt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","w");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//écriture depuis début du fichier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solidFill>
                <a:srgbClr val="FFCC00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341313" indent="-3413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FCC00"/>
              </a:solidFill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De plus, la fonction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fopen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permet d'ouvrir des fichiers présents sur le web grâce à leur URL. </a:t>
            </a:r>
          </a:p>
          <a:p>
            <a:pPr marL="928802" lvl="2" indent="-227013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Exemple : un script permettant de récupérer le contenu d'une page d'un site web: </a:t>
            </a:r>
          </a:p>
          <a:p>
            <a:pPr marL="928802" lvl="2" indent="-2270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&lt;?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fopen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("http://www.mondomaine.fr","r");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//lecture du fichier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while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(!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feof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)) { //on parcoure toutes les lignes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 $page .= 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fgets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, 4096);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// lecture du contenu de la ligne}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  <a:r>
              <a:rPr lang="fr-FR" dirty="0" smtClean="0">
                <a:solidFill>
                  <a:srgbClr val="FFCC00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806270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1828006" y="1524000"/>
            <a:ext cx="89725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Ouverture de fichiers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Il est généralement utile de tester si l'ouverture de fichier s'est bien déroulée ainsi que d'éventuellement stopper le script PHP si cela n'est pas le cas</a:t>
            </a:r>
            <a:r>
              <a:rPr lang="en-GB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&lt;?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if (!$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fopen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(</a:t>
            </a:r>
            <a:r>
              <a:rPr lang="en-GB" dirty="0">
                <a:latin typeface="Courier New" panose="02070309020205020404" pitchFamily="49" charset="0"/>
                <a:cs typeface="Arial Unicode MS" panose="020B0604020202020204" pitchFamily="34" charset="-128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fichier.txt","r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")) {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"Echec de l'ouverture du fichier";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exit;}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else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{// votre code;}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solidFill>
                <a:srgbClr val="FFCC00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Un fichier ouvert avec la fonction </a:t>
            </a:r>
            <a:r>
              <a:rPr lang="fr-FR" sz="2000" b="1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fopen</a:t>
            </a:r>
            <a:r>
              <a:rPr lang="fr-FR" sz="2000" b="1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doit être fermé, à la fin de son utilisation, par la fonction </a:t>
            </a:r>
            <a:r>
              <a:rPr lang="fr-FR" sz="2000" b="1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fclose</a:t>
            </a:r>
            <a:r>
              <a:rPr lang="fr-FR" sz="2000" b="1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en lui passant en paramètre l'entier retourné par la fonction </a:t>
            </a:r>
            <a:r>
              <a:rPr lang="fr-FR" sz="2000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fopen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47398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Lecture et écriture de fichiers</a:t>
            </a:r>
            <a:r>
              <a:rPr lang="en-GB" sz="2000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Il est possible de lire le contenu d’un fichier et d'y écrire des informations grâce aux fonctions: 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fputs</a:t>
            </a:r>
            <a:r>
              <a:rPr lang="fr-FR" sz="1800" b="1" dirty="0"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(ou l’alias </a:t>
            </a:r>
            <a:r>
              <a:rPr lang="fr-FR" sz="18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fwrite</a:t>
            </a:r>
            <a:r>
              <a:rPr lang="fr-FR" sz="1800" b="1" dirty="0">
                <a:latin typeface="Book Antiqua" panose="02040602050305030304" pitchFamily="18" charset="0"/>
                <a:cs typeface="Arial Unicode MS" panose="020B0604020202020204" pitchFamily="34" charset="-128"/>
              </a:rPr>
              <a:t>() 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) permet d'écrire une chaîne de caractères dans le fichier. Elle  renvoie 0 en cas d'échec, 1 dans le cas contraire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1300323" lvl="3" indent="-185760" algn="just" defTabSz="743041">
              <a:spcBef>
                <a:spcPts val="450"/>
              </a:spcBef>
              <a:buClr>
                <a:srgbClr val="FC0128"/>
              </a:buClr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booléen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fputs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(entier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Etat_du_fichier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, chaine Sortie);</a:t>
            </a:r>
            <a:r>
              <a:rPr lang="fr-FR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   </a:t>
            </a:r>
          </a:p>
          <a:p>
            <a:pPr marL="1300323" lvl="3" indent="-185760" algn="just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fgets</a:t>
            </a:r>
            <a:r>
              <a:rPr lang="fr-FR" sz="1800" b="1" dirty="0"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permet de récupérer une ligne du fichier. Elle renvoie 0 en cas d'échec, 1 dans le cas contraire 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1300323" lvl="3" indent="-185760" algn="just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fgets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(entier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Etat_du_fichier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entier Longueur); </a:t>
            </a:r>
          </a:p>
          <a:p>
            <a:pPr marL="1300323" lvl="3" indent="-185760" algn="just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C0128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671843" lvl="4" indent="-185760" algn="just" defTabSz="743041">
              <a:spcBef>
                <a:spcPts val="450"/>
              </a:spcBef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Le paramètre Longueur désigne le nombre de caractères maximum que la fonction est sensée récupérer sur la ligne</a:t>
            </a:r>
          </a:p>
          <a:p>
            <a:pPr marL="1671843" lvl="4" indent="-185760" algn="just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671843" lvl="4" indent="-185760" algn="just" defTabSz="743041">
              <a:spcBef>
                <a:spcPts val="450"/>
              </a:spcBef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Arial Unicode MS" panose="020B0604020202020204" pitchFamily="34" charset="-128"/>
              </a:rPr>
              <a:t>Pour récupérer l'intégralité du contenu d'un fichier, il faut insérer la fonction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fgets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dans une boucle </a:t>
            </a:r>
            <a:r>
              <a:rPr lang="fr-FR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while</a:t>
            </a:r>
            <a:r>
              <a:rPr lang="fr-FR" dirty="0">
                <a:latin typeface="Book Antiqua" panose="02040602050305030304" pitchFamily="18" charset="0"/>
                <a:cs typeface="Arial Unicode MS" panose="020B0604020202020204" pitchFamily="34" charset="-128"/>
              </a:rPr>
              <a:t>. 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On utilise la fonction </a:t>
            </a:r>
            <a:r>
              <a:rPr lang="fr-FR" b="1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feof</a:t>
            </a:r>
            <a:r>
              <a:rPr lang="fr-FR" b="1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fonction testant la fin du fichier.</a:t>
            </a:r>
          </a:p>
        </p:txBody>
      </p:sp>
    </p:spTree>
    <p:extLst>
      <p:ext uri="{BB962C8B-B14F-4D97-AF65-F5344CB8AC3E}">
        <p14:creationId xmlns:p14="http://schemas.microsoft.com/office/powerpoint/2010/main" val="3580108689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PHP (7)</a:t>
            </a:r>
            <a:r>
              <a:rPr lang="en-GB" sz="3575"/>
              <a:t> 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2132806" y="1371600"/>
            <a:ext cx="8750300" cy="51054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cs typeface="Arial" panose="020B0604020202020204" pitchFamily="34" charset="0"/>
              </a:rPr>
              <a:t>Lecture et écriture de fichiers</a:t>
            </a:r>
            <a:r>
              <a:rPr lang="en-GB" sz="2000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FCC99"/>
              </a:solidFill>
            </a:endParaRP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</a:rPr>
              <a:t>&lt;? 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</a:rPr>
              <a:t>if (!$</a:t>
            </a:r>
            <a:r>
              <a:rPr lang="en-GB" sz="1800" dirty="0" err="1">
                <a:latin typeface="Courier New" panose="02070309020205020404" pitchFamily="49" charset="0"/>
              </a:rPr>
              <a:t>fp</a:t>
            </a:r>
            <a:r>
              <a:rPr lang="en-GB" sz="1800" dirty="0">
                <a:latin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</a:rPr>
              <a:t>fopen</a:t>
            </a:r>
            <a:r>
              <a:rPr lang="en-GB" sz="1800" dirty="0">
                <a:latin typeface="Courier New" panose="02070309020205020404" pitchFamily="49" charset="0"/>
              </a:rPr>
              <a:t>("</a:t>
            </a:r>
            <a:r>
              <a:rPr lang="en-GB" sz="1800" dirty="0" err="1">
                <a:latin typeface="Courier New" panose="02070309020205020404" pitchFamily="49" charset="0"/>
              </a:rPr>
              <a:t>fichier.txt","r</a:t>
            </a:r>
            <a:r>
              <a:rPr lang="en-GB" sz="1800" dirty="0">
                <a:latin typeface="Courier New" panose="02070309020205020404" pitchFamily="49" charset="0"/>
              </a:rPr>
              <a:t>")) 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</a:rPr>
              <a:t>	{</a:t>
            </a:r>
            <a:r>
              <a:rPr lang="fr-FR" sz="1800" dirty="0" err="1">
                <a:latin typeface="Courier New" panose="02070309020205020404" pitchFamily="49" charset="0"/>
              </a:rPr>
              <a:t>echo</a:t>
            </a:r>
            <a:r>
              <a:rPr lang="fr-FR" sz="1800" dirty="0">
                <a:latin typeface="Courier New" panose="02070309020205020404" pitchFamily="49" charset="0"/>
              </a:rPr>
              <a:t> "Echec de l'ouverture du fichier";</a:t>
            </a:r>
            <a:r>
              <a:rPr lang="en-GB" sz="1800" dirty="0">
                <a:latin typeface="Courier New" panose="02070309020205020404" pitchFamily="49" charset="0"/>
              </a:rPr>
              <a:t>}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</a:rPr>
              <a:t>else { </a:t>
            </a:r>
            <a:r>
              <a:rPr lang="fr-FR" sz="1800" dirty="0">
                <a:latin typeface="Courier New" panose="02070309020205020404" pitchFamily="49" charset="0"/>
              </a:rPr>
              <a:t>$Fichier="";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</a:rPr>
              <a:t>while(!</a:t>
            </a:r>
            <a:r>
              <a:rPr lang="en-GB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feof</a:t>
            </a: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</a:rPr>
              <a:t>($</a:t>
            </a:r>
            <a:r>
              <a:rPr lang="en-GB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fp</a:t>
            </a: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</a:rPr>
              <a:t>))</a:t>
            </a:r>
            <a:r>
              <a:rPr lang="en-GB" sz="1800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</a:rPr>
              <a:t>{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  <a:r>
              <a:rPr lang="fr-FR" sz="1800" dirty="0">
                <a:solidFill>
                  <a:srgbClr val="0347F1"/>
                </a:solidFill>
                <a:latin typeface="Courier New" panose="02070309020205020404" pitchFamily="49" charset="0"/>
              </a:rPr>
              <a:t>// On récupère une ligne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		$Ligne = </a:t>
            </a:r>
            <a:r>
              <a:rPr lang="fr-FR" sz="1800" dirty="0" err="1">
                <a:latin typeface="Courier New" panose="02070309020205020404" pitchFamily="49" charset="0"/>
              </a:rPr>
              <a:t>fgets</a:t>
            </a:r>
            <a:r>
              <a:rPr lang="fr-FR" sz="1800" dirty="0">
                <a:latin typeface="Courier New" panose="02070309020205020404" pitchFamily="49" charset="0"/>
              </a:rPr>
              <a:t>($fp,255);</a:t>
            </a: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  <a:r>
              <a:rPr lang="fr-FR" sz="1800" dirty="0">
                <a:solidFill>
                  <a:srgbClr val="0347F1"/>
                </a:solidFill>
                <a:latin typeface="Courier New" panose="02070309020205020404" pitchFamily="49" charset="0"/>
              </a:rPr>
              <a:t>// On affiche la ligne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		</a:t>
            </a:r>
            <a:r>
              <a:rPr lang="fr-FR" sz="1800" dirty="0" err="1">
                <a:latin typeface="Courier New" panose="02070309020205020404" pitchFamily="49" charset="0"/>
              </a:rPr>
              <a:t>echo</a:t>
            </a:r>
            <a:r>
              <a:rPr lang="fr-FR" sz="1800" dirty="0">
                <a:latin typeface="Courier New" panose="02070309020205020404" pitchFamily="49" charset="0"/>
              </a:rPr>
              <a:t> $Ligne;	</a:t>
            </a: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	</a:t>
            </a:r>
            <a:r>
              <a:rPr lang="fr-FR" sz="1800" dirty="0">
                <a:solidFill>
                  <a:srgbClr val="0347F1"/>
                </a:solidFill>
                <a:latin typeface="Courier New" panose="02070309020205020404" pitchFamily="49" charset="0"/>
              </a:rPr>
              <a:t>// On stocke l'ensemble des lignes dans une variable</a:t>
            </a: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		$Fichier .= $Ligne. "&lt;BR&gt;";	</a:t>
            </a: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	}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	</a:t>
            </a:r>
            <a:r>
              <a:rPr lang="fr-FR" sz="1800" dirty="0" err="1">
                <a:latin typeface="Courier New" panose="02070309020205020404" pitchFamily="49" charset="0"/>
              </a:rPr>
              <a:t>fclose</a:t>
            </a:r>
            <a:r>
              <a:rPr lang="fr-FR" sz="1800" dirty="0">
                <a:latin typeface="Courier New" panose="02070309020205020404" pitchFamily="49" charset="0"/>
              </a:rPr>
              <a:t>($</a:t>
            </a:r>
            <a:r>
              <a:rPr lang="fr-FR" sz="1800" dirty="0" err="1">
                <a:latin typeface="Courier New" panose="02070309020205020404" pitchFamily="49" charset="0"/>
              </a:rPr>
              <a:t>fp</a:t>
            </a:r>
            <a:r>
              <a:rPr lang="fr-FR" sz="1800" dirty="0">
                <a:latin typeface="Courier New" panose="02070309020205020404" pitchFamily="49" charset="0"/>
              </a:rPr>
              <a:t>);</a:t>
            </a:r>
            <a:r>
              <a:rPr lang="fr-FR" sz="1800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0347F1"/>
                </a:solidFill>
                <a:latin typeface="Courier New" panose="02070309020205020404" pitchFamily="49" charset="0"/>
              </a:rPr>
              <a:t>// On ferme le </a:t>
            </a:r>
            <a:r>
              <a:rPr lang="fr-FR" sz="1800" dirty="0">
                <a:latin typeface="Courier New" panose="02070309020205020404" pitchFamily="49" charset="0"/>
              </a:rPr>
              <a:t>fichier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}</a:t>
            </a:r>
          </a:p>
          <a:p>
            <a:pPr marL="341313" indent="-3413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52526297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16179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4206" y="1447800"/>
            <a:ext cx="8978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1313" indent="-341313">
              <a:spcBef>
                <a:spcPts val="6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Lecture et écriture de fichiers</a:t>
            </a:r>
          </a:p>
          <a:p>
            <a:pPr marL="741363" lvl="1" indent="-284163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Pour stocker des informations dans le fichier, il faut dans un premier temps ouvrir le fichier en écriture en le créant s’il n'existe pas</a:t>
            </a:r>
          </a:p>
          <a:p>
            <a:pPr lvl="2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Deux choix  : le mode 'w' et le mode 'a'. </a:t>
            </a:r>
          </a:p>
          <a:p>
            <a:pPr lvl="3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 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$nom="Jean"; $email="jean@dupont.fr";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fopen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("fichier.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txt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","a");</a:t>
            </a:r>
            <a:r>
              <a:rPr lang="fr-FR" sz="16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endParaRPr lang="fr-FR" sz="1600" dirty="0" smtClean="0">
              <a:solidFill>
                <a:srgbClr val="FFCC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// 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ouverture du fichier en écriture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fputs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, "\n"); // on va a la ligne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fputs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, $nom."|".$email);</a:t>
            </a:r>
            <a:r>
              <a:rPr lang="fr-FR" sz="16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endParaRPr lang="fr-FR" sz="1600" dirty="0" smtClean="0">
              <a:solidFill>
                <a:srgbClr val="FFCC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// 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on écrit le nom et email dans le fichier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fclose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fp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);  </a:t>
            </a:r>
          </a:p>
          <a:p>
            <a:pPr lvl="3" algn="just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37805538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Les tests de fichiers</a:t>
            </a:r>
            <a:r>
              <a:rPr lang="en-GB" sz="2275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is_dir</a:t>
            </a:r>
            <a:r>
              <a:rPr lang="fr-FR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permet de savoir si le fichier dont le nom est passé en paramètre correspond à un répertoire.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06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63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463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is_dir</a:t>
            </a:r>
            <a:r>
              <a:rPr lang="fr-FR" sz="1463" dirty="0">
                <a:latin typeface="Book Antiqua" panose="02040602050305030304" pitchFamily="18" charset="0"/>
                <a:cs typeface="Times New Roman" panose="02020603050405020304" pitchFamily="18" charset="0"/>
              </a:rPr>
              <a:t>() renvoie 1 s’il s'agit d'un répertoire, 0 dans le cas contraire</a:t>
            </a:r>
            <a:r>
              <a:rPr lang="fr-FR" sz="1463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06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booléen </a:t>
            </a:r>
            <a:r>
              <a:rPr lang="fr-FR" sz="1463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is_dir</a:t>
            </a: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(chaine </a:t>
            </a:r>
            <a:r>
              <a:rPr lang="fr-FR" sz="1463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Nom_du_fichier</a:t>
            </a: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);</a:t>
            </a:r>
            <a:r>
              <a:rPr lang="en-GB" sz="1463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is_executable</a:t>
            </a:r>
            <a:r>
              <a:rPr lang="fr-FR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 permet de savoir si le fichier dont le nom est passé en paramètre est exécutable.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defTabSz="743041">
              <a:spcBef>
                <a:spcPts val="406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63" dirty="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463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is_executable</a:t>
            </a:r>
            <a:r>
              <a:rPr lang="fr-FR" sz="1463" dirty="0">
                <a:latin typeface="Book Antiqua" panose="02040602050305030304" pitchFamily="18" charset="0"/>
                <a:cs typeface="Times New Roman" panose="02020603050405020304" pitchFamily="18" charset="0"/>
              </a:rPr>
              <a:t>() renvoie 1 si le fichier est exécutable, 0 dans le cas contraire</a:t>
            </a:r>
            <a:r>
              <a:rPr lang="fr-FR" sz="1463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algn="just" defTabSz="743041">
              <a:spcBef>
                <a:spcPts val="406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booléen </a:t>
            </a:r>
            <a:r>
              <a:rPr lang="fr-FR" sz="1463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is_executable</a:t>
            </a: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(chaine </a:t>
            </a:r>
            <a:r>
              <a:rPr lang="fr-FR" sz="1463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Nom_du_fichier</a:t>
            </a:r>
            <a:r>
              <a:rPr lang="fr-FR" sz="1463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0882497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PHP 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23614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Arial" panose="020B0604020202020204" pitchFamily="34" charset="0"/>
              </a:rPr>
              <a:t>Les tests de fichiers</a:t>
            </a:r>
          </a:p>
          <a:p>
            <a:pPr marL="1300323" lvl="3" indent="-227013" algn="just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>
                <a:latin typeface="Book Antiqua" panose="02040602050305030304" pitchFamily="18" charset="0"/>
                <a:cs typeface="Times New Roman" panose="02020603050405020304" pitchFamily="18" charset="0"/>
              </a:rPr>
              <a:t>is_link()</a:t>
            </a: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 permet de savoir si le fichier dont le nom est passé en paramètre correspond à un lien symbolique. La fonction is_link() renvoie 1 s’il s'agit d'un lien symbolique, 0 dans le cas contraire </a:t>
            </a:r>
          </a:p>
          <a:p>
            <a:pPr marL="1300323" lvl="3" indent="-227013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booléen is_link(chaine Nom_du_fichier);</a:t>
            </a:r>
          </a:p>
          <a:p>
            <a:pPr marL="1300323" lvl="3" indent="-227013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i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>
                <a:latin typeface="Book Antiqua" panose="02040602050305030304" pitchFamily="18" charset="0"/>
                <a:cs typeface="Times New Roman" panose="02020603050405020304" pitchFamily="18" charset="0"/>
              </a:rPr>
              <a:t>is_file()</a:t>
            </a: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 permet de savoir si le fichier dont le nom est passé en paramètre ne correspond ni à un répertoire, ni à un lien symbolique.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227013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fonction is_file() renvoie 1 s’il s'agit d'un fichier, 0 dans le cas contraire</a:t>
            </a:r>
            <a:r>
              <a:rPr lang="fr-FR" i="1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227013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booléen is_file(chaine Nom_du_fichier);</a:t>
            </a:r>
            <a:r>
              <a:rPr lang="en-GB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587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en-GB" sz="3575" dirty="0">
              <a:latin typeface="Arial" panose="020B0604020202020204" pitchFamily="34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447800"/>
            <a:ext cx="91313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 téléchargement de fichier</a:t>
            </a:r>
            <a:r>
              <a:rPr lang="en-GB" sz="2275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Le langage </a:t>
            </a:r>
            <a:r>
              <a:rPr lang="fr-FR" sz="20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PHP dispose plusieurs 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outils facilitant le téléchargement vers le serveur et la gestion des fichiers provenant d'un client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Un simple formulaire comportant un champ de type file suffit au téléchargement d'un fichier </a:t>
            </a:r>
            <a:r>
              <a:rPr lang="fr-FR" sz="20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qui devra 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être traité par un script PHP adapté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&lt;form method="POST" action="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traitement.php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 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enctype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="multipart/form-data"&gt;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&lt;input type="file" name="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"&gt;&lt;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&gt;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&lt;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input type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="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submit“ name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="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telechargement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 value="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telecharger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"&gt;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&lt;/</a:t>
            </a:r>
            <a:r>
              <a:rPr lang="fr-FR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form</a:t>
            </a: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1818637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fr-FR" sz="3575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1751806" y="1524000"/>
            <a:ext cx="91313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Le téléchargement de fichier en </a:t>
            </a:r>
            <a:r>
              <a:rPr lang="fr-FR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PHP4</a:t>
            </a:r>
            <a:endParaRPr lang="fr-FR" sz="20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557281" lvl="1" indent="-284163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557281" lvl="1" indent="-284163" algn="just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En PHP 4, le tableau associatif global 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3"/>
              </a:rPr>
              <a:t>$_FILES</a:t>
            </a:r>
            <a:r>
              <a:rPr lang="fr-FR" sz="2000" dirty="0">
                <a:solidFill>
                  <a:srgbClr val="8284CC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contient plusieurs informations sur le fichier téléchargé.</a:t>
            </a:r>
            <a:r>
              <a:rPr lang="en-GB" sz="195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</a:p>
          <a:p>
            <a:pPr marL="557281" lvl="1" indent="-284163" algn="just" defTabSz="743041">
              <a:spcBef>
                <a:spcPts val="406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195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557281" lvl="1" indent="-284163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9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$_FILES['fichier']['</a:t>
            </a:r>
            <a:r>
              <a:rPr lang="fr-FR" b="1" dirty="0" err="1">
                <a:solidFill>
                  <a:srgbClr val="0347F1"/>
                </a:solidFill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'] :</a:t>
            </a:r>
            <a:r>
              <a:rPr lang="fr-FR" sz="1800" dirty="0">
                <a:cs typeface="Arial" panose="020B0604020202020204" pitchFamily="34" charset="0"/>
              </a:rPr>
              <a:t> fournit le nom d'origine du fichier. 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$_FILES['fichier']['type'] :</a:t>
            </a:r>
            <a:r>
              <a:rPr lang="fr-FR" sz="1800" dirty="0">
                <a:cs typeface="Arial" panose="020B0604020202020204" pitchFamily="34" charset="0"/>
              </a:rPr>
              <a:t> fournit le type MIME du fichier. 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$_FILES['fichier']['size'] :</a:t>
            </a:r>
            <a:r>
              <a:rPr lang="fr-FR" sz="1800" dirty="0">
                <a:cs typeface="Arial" panose="020B0604020202020204" pitchFamily="34" charset="0"/>
              </a:rPr>
              <a:t> fournit la taille en octets du fichier. 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$_FILES['fichier']['</a:t>
            </a:r>
            <a:r>
              <a:rPr lang="fr-FR" b="1" dirty="0" err="1">
                <a:solidFill>
                  <a:srgbClr val="0347F1"/>
                </a:solidFill>
                <a:cs typeface="Arial" panose="020B0604020202020204" pitchFamily="34" charset="0"/>
              </a:rPr>
              <a:t>tmp_name</a:t>
            </a:r>
            <a:r>
              <a:rPr lang="fr-FR" b="1" dirty="0">
                <a:solidFill>
                  <a:srgbClr val="0347F1"/>
                </a:solidFill>
                <a:cs typeface="Arial" panose="020B0604020202020204" pitchFamily="34" charset="0"/>
              </a:rPr>
              <a:t>'] :</a:t>
            </a:r>
            <a:r>
              <a:rPr lang="fr-FR" sz="1800" dirty="0">
                <a:cs typeface="Arial" panose="020B0604020202020204" pitchFamily="34" charset="0"/>
              </a:rPr>
              <a:t> fournit le nom </a:t>
            </a:r>
            <a:r>
              <a:rPr lang="fr-FR" sz="1800" dirty="0" smtClean="0">
                <a:cs typeface="Arial" panose="020B0604020202020204" pitchFamily="34" charset="0"/>
              </a:rPr>
              <a:t>temporaire du </a:t>
            </a:r>
            <a:r>
              <a:rPr lang="fr-FR" sz="1800" dirty="0">
                <a:cs typeface="Arial" panose="020B0604020202020204" pitchFamily="34" charset="0"/>
              </a:rPr>
              <a:t>fichier. </a:t>
            </a:r>
          </a:p>
          <a:p>
            <a:pPr marL="557281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6141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1980406" y="1447800"/>
            <a:ext cx="90678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 téléchargement de fichier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algn="just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Par défaut, le fichier envoyé par le client est stocké directement dans le répertoire indiqué par l'option de configuration </a:t>
            </a:r>
            <a:r>
              <a:rPr lang="fr-FR" sz="1800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upload_tmp_dir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dans le fichier php.ini</a:t>
            </a:r>
            <a:r>
              <a:rPr lang="fr-FR" sz="18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.</a:t>
            </a:r>
            <a:endParaRPr lang="en-GB" sz="1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Plusieurs fonctions spécialisées permettent la validation d'un fichier téléchargé pour son utilisation ultérieure.</a:t>
            </a:r>
            <a:r>
              <a:rPr lang="en-GB" sz="1800" dirty="0"/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928802" lvl="2" indent="-227013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La fonction </a:t>
            </a:r>
            <a:r>
              <a:rPr lang="fr-FR" sz="18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is_uploaded_file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indique si le fichier a bien été téléchargé par la méthode HTTP POST.</a:t>
            </a:r>
          </a:p>
          <a:p>
            <a:pPr marL="928802" lvl="2" indent="-2270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</a:t>
            </a:r>
            <a:r>
              <a:rPr lang="en-GB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booleen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en-GB" b="1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is_uploaded_file</a:t>
            </a:r>
            <a:r>
              <a:rPr lang="en-GB" b="1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$_FILES['</a:t>
            </a:r>
            <a:r>
              <a:rPr lang="en-GB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fichier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']['</a:t>
            </a:r>
            <a:r>
              <a:rPr lang="en-GB" dirty="0" err="1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tmp_name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']</a:t>
            </a:r>
            <a:r>
              <a:rPr lang="en-GB" b="1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  <a:r>
              <a:rPr lang="en-GB" sz="1800" dirty="0">
                <a:solidFill>
                  <a:srgbClr val="FC0128"/>
                </a:solidFill>
              </a:rPr>
              <a:t> </a:t>
            </a:r>
          </a:p>
          <a:p>
            <a:pPr marL="928802" lvl="2" indent="-2270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FC0128"/>
              </a:solidFill>
            </a:endParaRPr>
          </a:p>
          <a:p>
            <a:pPr marL="741363" lvl="1" indent="-284163" algn="just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b="1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La fonction </a:t>
            </a:r>
            <a:r>
              <a:rPr lang="fr-FR" sz="18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move_uploaded_file</a:t>
            </a: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vérifie si le fichier a été téléchargé par la méthode HTTP POST, puis si c'est le cas le déplace vers l'emplacement spécifié.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32261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/>
              <a:t>Intégration PHP et HTML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447800"/>
            <a:ext cx="8597900" cy="53340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spcBef>
                <a:spcPct val="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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Courier New" panose="02070309020205020404" pitchFamily="49" charset="0"/>
              </a:rPr>
              <a:t>Forme d’une page PHP</a:t>
            </a:r>
          </a:p>
          <a:p>
            <a:pPr marL="341313" indent="-341313" defTabSz="743041">
              <a:spcBef>
                <a:spcPct val="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741363" lvl="1" indent="-284163" defTabSz="743041">
              <a:spcBef>
                <a:spcPct val="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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Arial Unicode MS" panose="020B0604020202020204" pitchFamily="34" charset="-128"/>
                <a:cs typeface="Courier New" panose="02070309020205020404" pitchFamily="49" charset="0"/>
              </a:rPr>
              <a:t>Inclure un fichier PHP dans un fichier HTML : include()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237457" y="2536826"/>
            <a:ext cx="4570413" cy="3660775"/>
          </a:xfrm>
          <a:prstGeom prst="rect">
            <a:avLst/>
          </a:prstGeom>
          <a:noFill/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Prinipal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buClrTx/>
              <a:buFontTx/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&lt;html&gt;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&lt;head&gt;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&lt;title&gt;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d’appel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&lt;/title&gt;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&lt;/head&gt;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&lt;body&gt;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sz="1800" dirty="0">
              <a:solidFill>
                <a:srgbClr val="FC0128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en-GB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salut</a:t>
            </a: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= “ BONJOUR” 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include “</a:t>
            </a:r>
            <a:r>
              <a:rPr lang="en-GB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information.php</a:t>
            </a: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” 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>
              <a:buClrTx/>
              <a:buFontTx/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&lt;/body&gt;</a:t>
            </a:r>
          </a:p>
          <a:p>
            <a:pPr>
              <a:buClrTx/>
              <a:buFontTx/>
              <a:buNone/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&lt;/html&gt;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939632" y="2565400"/>
            <a:ext cx="5006797" cy="2684454"/>
          </a:xfrm>
          <a:prstGeom prst="rect">
            <a:avLst/>
          </a:prstGeom>
          <a:noFill/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à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inclure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information.php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  <a:buClrTx/>
              <a:buFontTx/>
              <a:buNone/>
            </a:pPr>
            <a:endParaRPr lang="fr-FR" sz="1800" dirty="0">
              <a:solidFill>
                <a:srgbClr val="FFCC99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  <a:buClrTx/>
              <a:buFontTx/>
              <a:buNone/>
            </a:pPr>
            <a:endParaRPr lang="fr-FR" sz="1800" dirty="0">
              <a:solidFill>
                <a:srgbClr val="FFCC99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fr-FR" sz="1800" dirty="0">
              <a:solidFill>
                <a:srgbClr val="FC0128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$chaine=$salut. " , C’est PHP "  ;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"  &lt;table border= \"3"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&lt;tr&gt; &lt;td 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width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= " 100%\ " &gt; 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 &lt;h2&gt; $chaine&lt;/h2&gt; 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 &lt;/td&gt; &lt;/tr&gt;&lt;/table&gt; ";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>
              <a:lnSpc>
                <a:spcPct val="85000"/>
              </a:lnSpc>
              <a:buClrTx/>
              <a:buFontTx/>
              <a:buNone/>
            </a:pPr>
            <a:endParaRPr lang="fr-FR" sz="1800" dirty="0">
              <a:solidFill>
                <a:srgbClr val="FC0128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066690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3575" dirty="0" smtClean="0"/>
              <a:t> </a:t>
            </a:r>
            <a:endParaRPr lang="en-GB" sz="3575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219200"/>
            <a:ext cx="9144000" cy="5029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 téléchargement de fichier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Les fichiers téléchargés sont automatiquement effacés du répertoire temporaire au terme du script. </a:t>
            </a:r>
          </a:p>
          <a:p>
            <a:pPr marL="928802" lvl="2" indent="-227013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il est nécessaire de déplacer les fichiers vers un autre endroit ou de les renommer si ceux-ci doivent être conservés.</a:t>
            </a:r>
          </a:p>
        </p:txBody>
      </p:sp>
    </p:spTree>
    <p:extLst>
      <p:ext uri="{BB962C8B-B14F-4D97-AF65-F5344CB8AC3E}">
        <p14:creationId xmlns:p14="http://schemas.microsoft.com/office/powerpoint/2010/main" val="76500515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-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Arial" panose="020B0604020202020204" pitchFamily="34" charset="0"/>
                <a:cs typeface="Times New Roman" panose="02020603050405020304" pitchFamily="18" charset="0"/>
              </a:rPr>
              <a:t>La gestion des fichiers avec </a:t>
            </a:r>
            <a:r>
              <a:rPr lang="fr-FR" sz="3575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PHP</a:t>
            </a:r>
            <a:endParaRPr lang="fr-FR" sz="3575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28006" y="685800"/>
            <a:ext cx="9220200" cy="5867400"/>
          </a:xfrm>
          <a:ln w="12600" cap="sq">
            <a:solidFill>
              <a:srgbClr val="0000FF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&lt;!-- Fichier : formulaire.html --&gt;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&lt;html&gt;&lt;body&gt;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&lt;form method="POST" action="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traitement.php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 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enctype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="multipart/form-data"&gt;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  &lt;input</a:t>
            </a:r>
            <a:r>
              <a:rPr lang="en-GB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type="hidden"</a:t>
            </a:r>
            <a:r>
              <a:rPr lang="en-GB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name="MAX_FILE_SIZE" value="1000000"&gt;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  &lt;input 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type="file" name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="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 size="30"&gt;&lt;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  &lt;input type="submit" name="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telechargement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 value="</a:t>
            </a:r>
            <a:r>
              <a:rPr lang="en-GB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telecharger</a:t>
            </a: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"&gt;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&lt;/form&gt; &lt;/body&gt;&lt;/html&gt;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endParaRPr lang="fr-FR" sz="1600" dirty="0">
              <a:solidFill>
                <a:srgbClr val="FC0128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fr-FR" sz="14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r>
              <a:rPr lang="fr-FR" sz="14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 /* Fichier : </a:t>
            </a:r>
            <a:r>
              <a:rPr lang="fr-FR" sz="1400" dirty="0" err="1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traitement.php</a:t>
            </a:r>
            <a:r>
              <a:rPr lang="fr-FR" sz="14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*/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$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repertoire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= "f:\\PHP\\uploadtemp";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 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if (</a:t>
            </a:r>
            <a:r>
              <a:rPr lang="en-GB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is_uploaded_file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</a:t>
            </a:r>
            <a:r>
              <a:rPr lang="fr-FR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$_FILES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['</a:t>
            </a:r>
            <a:r>
              <a:rPr lang="en-GB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fichier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']['</a:t>
            </a:r>
            <a:r>
              <a:rPr lang="en-GB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tmp_name</a:t>
            </a:r>
            <a:r>
              <a:rPr lang="en-GB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']))</a:t>
            </a:r>
            <a:r>
              <a:rPr lang="en-GB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fr-FR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{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$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fichier_temp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= $_FILES ['fichier']['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tmp_name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'];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"&lt;h3&gt;Le fichier a été téléchargé avec succès " . "à l'emplacement suivant : &lt;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&gt;'" . $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fichier_temp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. "'&lt;/h3&gt;";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$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nom_fichier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= $_FILES ['fichier']['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name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'];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"&lt;h3&gt;Le nom d'origine du fichier est '" . $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nom_fichier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. "'.&lt;/h3&gt;";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"&lt;h3&gt;Le type du fichier est '" . $_FILES['fichier']['type'] . "'.&lt;/h3&gt;";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"&lt;h3&gt;La taille du fichier est de '" . $_FILES['fichier']['size'] . " octets'.&lt;/h3&gt;";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fr-FR" sz="1400" b="1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move_uploaded_file</a:t>
            </a:r>
            <a:r>
              <a:rPr lang="fr-FR" sz="1400" dirty="0" smtClean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($_</a:t>
            </a:r>
            <a:r>
              <a:rPr lang="fr-FR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FILES['fichier']['</a:t>
            </a:r>
            <a:r>
              <a:rPr lang="fr-FR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tmp_name</a:t>
            </a:r>
            <a:r>
              <a:rPr lang="fr-FR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'], $</a:t>
            </a:r>
            <a:r>
              <a:rPr lang="fr-FR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repertoire</a:t>
            </a:r>
            <a:r>
              <a:rPr lang="fr-FR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. $</a:t>
            </a:r>
            <a:r>
              <a:rPr lang="fr-FR" sz="1400" dirty="0" err="1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nom_fichier</a:t>
            </a:r>
            <a:r>
              <a:rPr lang="fr-FR" sz="1400" dirty="0">
                <a:solidFill>
                  <a:srgbClr val="0347F1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);}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else</a:t>
            </a:r>
            <a:endParaRPr lang="fr-FR" sz="14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{ 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echo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'&lt;h3 style="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color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:#FF0000"&gt;ATTENTION, ce fichier peut être à l\'origine' 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      . ' d\'une attaque : ' . $HTTP_POST_FILES['fichier']['</a:t>
            </a:r>
            <a:r>
              <a:rPr lang="fr-FR" sz="14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name</a:t>
            </a:r>
            <a:r>
              <a:rPr lang="fr-FR" sz="14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'] . "!&lt;/h3&gt;";}</a:t>
            </a:r>
          </a:p>
          <a:p>
            <a:pPr indent="-341313" algn="just">
              <a:spcBef>
                <a:spcPts val="3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4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29645833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</a:t>
            </a:r>
            <a:r>
              <a:rPr lang="fr-FR" sz="3575"/>
              <a:t>(1)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>
          <a:xfrm>
            <a:off x="1828006" y="1219200"/>
            <a:ext cx="9055100" cy="5943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Formulaire HTML</a:t>
            </a:r>
            <a:r>
              <a:rPr lang="fr-FR"/>
              <a:t>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Retourne des informations saisies par un utilisateur vers une application serveur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La création d’un formulaire nécessite la connaissance de quelques balises HTML indispensables :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Structure : un formulaire commence toujours par la balise    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         &lt;form&gt;</a:t>
            </a: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 et se termine par la balise </a:t>
            </a: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&lt;/form&gt;</a:t>
            </a:r>
          </a:p>
          <a:p>
            <a:pPr marL="928802" lvl="2" indent="-185760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90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	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Champ de saisie de text en ligne : </a:t>
            </a:r>
          </a:p>
          <a:p>
            <a:pPr marL="928802" lvl="2" indent="-185760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           &lt;input type = "text" name ="nom_du_champ" value="chaîne"&gt;</a:t>
            </a:r>
          </a:p>
          <a:p>
            <a:pPr marL="928802" lvl="2" indent="-185760" algn="just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Boutons d’envoi et d’effacement :</a:t>
            </a:r>
          </a:p>
          <a:p>
            <a:pPr marL="1300323" lvl="3" indent="-227013" algn="just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Arial Unicode MS" panose="020B0604020202020204" pitchFamily="34" charset="-128"/>
              </a:rPr>
              <a:t>&lt;input type=" submit " value = "Envoyer"&gt;</a:t>
            </a:r>
          </a:p>
          <a:p>
            <a:pPr marL="1300323" lvl="3" indent="-227013" algn="just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Arial Unicode MS" panose="020B0604020202020204" pitchFamily="34" charset="-128"/>
              </a:rPr>
              <a:t>&lt;input type = "reset" name ="efface" value = "Effacer"&gt;</a:t>
            </a:r>
          </a:p>
          <a:p>
            <a:pPr marL="1300323" lvl="3" indent="-227013" algn="just" defTabSz="743041">
              <a:spcBef>
                <a:spcPts val="225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Case à cocher et bouton radio :</a:t>
            </a:r>
          </a:p>
          <a:p>
            <a:pPr marL="1300323" lvl="3" indent="-227013" algn="just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Arial Unicode MS" panose="020B0604020202020204" pitchFamily="34" charset="-128"/>
              </a:rPr>
              <a:t>&lt;input type = "checkbox" name ="case1" value="valeur_case"&gt;</a:t>
            </a:r>
          </a:p>
          <a:p>
            <a:pPr marL="1300323" lvl="3" indent="-227013" algn="just" defTabSz="743041">
              <a:spcBef>
                <a:spcPts val="4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cs typeface="Arial Unicode MS" panose="020B0604020202020204" pitchFamily="34" charset="-128"/>
              </a:rPr>
              <a:t>&lt;input type = "radio" name ="radio1" value ="valeur_radio"&gt;</a:t>
            </a:r>
          </a:p>
        </p:txBody>
      </p:sp>
    </p:spTree>
    <p:extLst>
      <p:ext uri="{BB962C8B-B14F-4D97-AF65-F5344CB8AC3E}">
        <p14:creationId xmlns:p14="http://schemas.microsoft.com/office/powerpoint/2010/main" val="3421823301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formulaires(2)</a:t>
            </a:r>
          </a:p>
        </p:txBody>
      </p:sp>
      <p:sp>
        <p:nvSpPr>
          <p:cNvPr id="200707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2192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3" indent="-227013" algn="just">
              <a:spcBef>
                <a:spcPts val="450"/>
              </a:spcBef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en-GB" i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Liste de sélection avec options à choix unique :</a:t>
            </a:r>
          </a:p>
          <a:p>
            <a:pPr lvl="2" algn="just">
              <a:spcBef>
                <a:spcPts val="450"/>
              </a:spcBef>
              <a:buSzPct val="75000"/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fr-FR" sz="1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&lt;select name ="select" size="1"&gt;</a:t>
            </a: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&lt;option value = "un"&gt; choix &lt;/option&gt;</a:t>
            </a: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&lt;option value ="deux"&gt; choix2 &lt;/option&gt;</a:t>
            </a: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&lt;/select&gt;</a:t>
            </a:r>
          </a:p>
          <a:p>
            <a:pPr lvl="3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fr-FR" sz="1600">
              <a:solidFill>
                <a:srgbClr val="FC0128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Liste de sélection avec options à choix multiples :</a:t>
            </a:r>
          </a:p>
          <a:p>
            <a:pPr lvl="2" algn="just">
              <a:spcBef>
                <a:spcPts val="450"/>
              </a:spcBef>
              <a:buSzPct val="75000"/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fr-FR" sz="1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GB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&lt;select name ="select" size = "1" multiple&gt;</a:t>
            </a: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&lt;option value = "un"&gt; choix1 &lt;/option&gt;</a:t>
            </a:r>
          </a:p>
          <a:p>
            <a:pPr lvl="4" indent="-227013" algn="just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1600">
                <a:solidFill>
                  <a:srgbClr val="FC01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&lt;option value = "deux"&gt; choix2 &lt;/option&gt;</a:t>
            </a:r>
          </a:p>
          <a:p>
            <a:pPr lvl="4" indent="-227013"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6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&lt;/select&gt;</a:t>
            </a:r>
            <a:r>
              <a:rPr lang="fr-FR" sz="1600">
                <a:solidFill>
                  <a:srgbClr val="FC0128"/>
                </a:solidFill>
              </a:rPr>
              <a:t> </a:t>
            </a:r>
          </a:p>
          <a:p>
            <a:pPr lvl="2">
              <a:buClr>
                <a:srgbClr val="00FF00"/>
              </a:buClr>
              <a:buSzPct val="75000"/>
              <a:buNone/>
              <a:tabLst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endParaRPr lang="fr-FR" smtClean="0">
              <a:solidFill>
                <a:srgbClr val="FC0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9218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formulaires(3)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Méthodes d’envoi get et post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latin typeface="Book Antiqua" panose="02040602050305030304" pitchFamily="18" charset="0"/>
              </a:rPr>
              <a:t> </a:t>
            </a: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transmission selon une des deux méthodes d'envoi GET ou POST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mtClean="0">
                <a:latin typeface="Book Antiqua" panose="02040602050305030304" pitchFamily="18" charset="0"/>
              </a:rPr>
              <a:t> </a:t>
            </a: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Times New Roman" panose="02020603050405020304" pitchFamily="18" charset="0"/>
              </a:rPr>
              <a:t>La méthode GET place les informations d'un formulaire directement à la suite de l'adresse URL de la page appelée.</a:t>
            </a:r>
          </a:p>
          <a:p>
            <a:pPr marL="1671843" lvl="4" indent="-185760" defTabSz="743041"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  <a:hlinkClick r:id="rId3"/>
              </a:rPr>
              <a:t>http://www.site.com/cible.php?champ=valeur&amp;champ2=valeur</a:t>
            </a:r>
          </a:p>
          <a:p>
            <a:pPr marL="1671843" lvl="4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671843" lvl="4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671843" lvl="4" indent="-185760" defTabSz="743041"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inconvénients : </a:t>
            </a:r>
          </a:p>
          <a:p>
            <a:pPr marL="1671843" lvl="4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           -  rendre visibles les données dans la barre d’adresse du  </a:t>
            </a:r>
          </a:p>
          <a:p>
            <a:pPr marL="1671843" lvl="4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              navigateur. </a:t>
            </a:r>
          </a:p>
          <a:p>
            <a:pPr marL="1671843" lvl="4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            - De plus, la longueur totale est limitée à 255 caractères, ce qui </a:t>
            </a:r>
          </a:p>
          <a:p>
            <a:pPr marL="1671843" lvl="4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              rend impossible la transmission d’un volume de données </a:t>
            </a:r>
          </a:p>
          <a:p>
            <a:pPr marL="1671843" lvl="4" indent="-185760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Book Antiqua" panose="02040602050305030304" pitchFamily="18" charset="0"/>
                <a:cs typeface="Times New Roman" panose="02020603050405020304" pitchFamily="18" charset="0"/>
              </a:rPr>
              <a:t>               important </a:t>
            </a:r>
          </a:p>
          <a:p>
            <a:pPr marL="1671843" lvl="4" indent="-185760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300323" lvl="3" indent="-185760" algn="just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La méthode POST regroupe les informations dans l'entête d'une requête HTTP </a:t>
            </a:r>
          </a:p>
          <a:p>
            <a:pPr marL="1671843" lvl="4" indent="-185760" algn="just" defTabSz="743041">
              <a:spcBef>
                <a:spcPts val="450"/>
              </a:spcBef>
              <a:buFont typeface="Book Antiqua" panose="02040602050305030304" pitchFamily="18" charset="0"/>
              <a:buChar char="•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Assure une confidentialité efficace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29142974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formulaires(4)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1904206" y="1447800"/>
            <a:ext cx="8978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Récupération des paramètres en PHP</a:t>
            </a:r>
          </a:p>
          <a:p>
            <a:pPr marL="557281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b="1" dirty="0"/>
          </a:p>
          <a:p>
            <a:pPr marL="557281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Si la directive </a:t>
            </a:r>
            <a:r>
              <a:rPr lang="fr-FR" sz="2000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register_globals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de php.ini est TRUE, lors de la soumission, chaque élément de saisie est assimilé à une variable PHP dont le nom est constitué par la valeur de l'attribut </a:t>
            </a:r>
            <a:r>
              <a:rPr lang="fr-FR" sz="2000" dirty="0" err="1">
                <a:latin typeface="Book Antiqua" panose="02040602050305030304" pitchFamily="18" charset="0"/>
                <a:cs typeface="Arial Unicode MS" panose="020B0604020202020204" pitchFamily="34" charset="-128"/>
              </a:rPr>
              <a:t>name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et son contenu par la valeur de l'attribut </a:t>
            </a:r>
            <a:r>
              <a:rPr lang="fr-FR" sz="2000" dirty="0" smtClean="0">
                <a:latin typeface="Book Antiqua" panose="02040602050305030304" pitchFamily="18" charset="0"/>
                <a:cs typeface="Arial Unicode MS" panose="020B0604020202020204" pitchFamily="34" charset="-128"/>
              </a:rPr>
              <a:t>value.</a:t>
            </a:r>
            <a:endParaRPr lang="fr-FR" sz="2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57281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57281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tableaux associatifs $_GET et $_POST contiennent toutes les variables envoyées par un formulaire</a:t>
            </a:r>
          </a:p>
          <a:p>
            <a:pPr marL="928802" lvl="2" indent="-185760" defTabSz="743041">
              <a:buClr>
                <a:srgbClr val="00FF00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36528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formulaires(5)</a:t>
            </a:r>
          </a:p>
        </p:txBody>
      </p:sp>
      <p:sp>
        <p:nvSpPr>
          <p:cNvPr id="206851" name="Rectangle 2"/>
          <p:cNvSpPr>
            <a:spLocks noGrp="1" noChangeArrowheads="1"/>
          </p:cNvSpPr>
          <p:nvPr>
            <p:ph idx="1"/>
          </p:nvPr>
        </p:nvSpPr>
        <p:spPr>
          <a:xfrm>
            <a:off x="1758156" y="1573213"/>
            <a:ext cx="9220200" cy="4953000"/>
          </a:xfrm>
          <a:ln w="12600" cap="sq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&lt;</a:t>
            </a: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form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method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="GET | POST" action="</a:t>
            </a:r>
            <a:r>
              <a:rPr lang="fr-FR" sz="1600" dirty="0" err="1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page_cible.php</a:t>
            </a:r>
            <a:r>
              <a:rPr lang="fr-FR" sz="1600" dirty="0">
                <a:solidFill>
                  <a:srgbClr val="FC0128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"&gt;</a:t>
            </a:r>
            <a:r>
              <a:rPr lang="fr-FR" sz="1600" dirty="0">
                <a:solidFill>
                  <a:srgbClr val="FFCC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&lt;input type="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text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Champ_saisie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value="</a:t>
            </a:r>
            <a:r>
              <a:rPr lang="fr-FR" sz="1600" dirty="0" smtClean="0">
                <a:latin typeface="Courier New" panose="02070309020205020404" pitchFamily="49" charset="0"/>
                <a:cs typeface="Arial" panose="020B0604020202020204" pitchFamily="34" charset="0"/>
              </a:rPr>
              <a:t>Texte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</a:t>
            </a:r>
            <a:r>
              <a:rPr lang="fr-FR" sz="1600" dirty="0" smtClean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  <a:endParaRPr lang="fr-FR" sz="16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&lt;select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Liste_Choix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size="3"&gt;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&lt;option value="Option_1"&gt;Option_1&lt;/option&gt;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&lt;option value="Option_2"&gt;Option_2&lt;/option&gt;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&lt;option value="Option_3"&gt;Option_3&lt;/option&gt;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&lt;/select&gt;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textarea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Zone_Texte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cols="30"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rows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="5"&gt; Texte par défaut  &lt;/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textarea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	&lt;input type="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checkbox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Case_Cocher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[]" value="Case_1"&gt; Case 1&lt;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	&lt;input type="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checkbox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Case_Cocher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[]" value="Case_2"&gt; Case 2&lt;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	&lt;input type="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checkbox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Case_Cocher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[]" value="Case_3"&gt; Case 3&lt;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	&lt;input type="radio"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Case_Radio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value="Case radio 1"&gt; radio 1&lt;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	&lt;input type="radio"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Case_Radio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value="Case radio 2"&gt; radio 2&lt;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	&lt;input type="radio"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Case_Radio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value="Case radio 3"&gt; radio 3&lt;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br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	&lt;input type="reset"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="Annulation" value="Annuler"&gt;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 &lt;input type="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submit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" 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="Soumission" value="Soumettre"&gt;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&lt;/</a:t>
            </a:r>
            <a:r>
              <a:rPr lang="fr-FR" sz="1600" dirty="0" err="1">
                <a:latin typeface="Courier New" panose="02070309020205020404" pitchFamily="49" charset="0"/>
                <a:cs typeface="Arial" panose="020B0604020202020204" pitchFamily="34" charset="0"/>
              </a:rPr>
              <a:t>form</a:t>
            </a:r>
            <a:r>
              <a:rPr lang="fr-FR" sz="1600" dirty="0">
                <a:latin typeface="Courier New" panose="02070309020205020404" pitchFamily="49" charset="0"/>
                <a:cs typeface="Arial" panose="020B0604020202020204" pitchFamily="34" charset="0"/>
              </a:rPr>
              <a:t>&gt;</a:t>
            </a:r>
            <a:r>
              <a:rPr lang="fr-FR" sz="1600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439720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formulaires(6)</a:t>
            </a:r>
          </a:p>
        </p:txBody>
      </p:sp>
      <p:sp>
        <p:nvSpPr>
          <p:cNvPr id="208899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>
              <a:spcBef>
                <a:spcPts val="200"/>
              </a:spcBef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284163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&lt;?php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$resultat = $_GET["Champ_saisie"] . "&lt;br&gt;";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$resultat .= $_GET["Liste_Choix"] . "&lt;br&gt;";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$resultat .= $_GET["Zone_Texte"] . "&lt;br&gt;";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for ($i = 0; $i &lt; count($_GET["Case_Cocher"]); $i++)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{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$resultat .= $_GET["Case_Cocher"][$i] . "&lt;br&gt;";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$resultat .= $_GET["Case_Radio"] . "&lt;br&gt;";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echo $resultat;</a:t>
            </a:r>
          </a:p>
          <a:p>
            <a:pPr lvl="2" indent="-227013" algn="just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?&gt;</a:t>
            </a:r>
          </a:p>
        </p:txBody>
      </p:sp>
    </p:spTree>
    <p:extLst>
      <p:ext uri="{BB962C8B-B14F-4D97-AF65-F5344CB8AC3E}">
        <p14:creationId xmlns:p14="http://schemas.microsoft.com/office/powerpoint/2010/main" val="722381980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PHP et les formulaires(7)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/>
              <a:t>PHP et les formulaires</a:t>
            </a: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Arial Unicode MS" panose="020B0604020202020204" pitchFamily="34" charset="-128"/>
                <a:cs typeface="Arial Unicode MS" panose="020B0604020202020204" pitchFamily="34" charset="-128"/>
              </a:rPr>
              <a:t>La plupart des éléments d'un formulaire n'acceptent qu'une seule et unique valeur, laquelle est affectée à la variable correspondante dans le script de traitement.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fr-FR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$Champ_Saisie </a:t>
            </a:r>
            <a:r>
              <a:rPr lang="fr-FR" sz="1800">
                <a:solidFill>
                  <a:srgbClr val="FC0128"/>
                </a:solidFill>
                <a:latin typeface="Symbol" panose="05050102010706020507" pitchFamily="18" charset="2"/>
              </a:rPr>
              <a:t></a:t>
            </a:r>
            <a:r>
              <a:rPr lang="fr-FR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"Ceci est une chaîne de caractères.";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Pour des cases à cocher et les listes à choix multiples, plusieurs valeurs peuvent être sélectionnées entraînant l'affectation d'un tableau de valeurs aux variables correspondantes.</a:t>
            </a:r>
            <a:r>
              <a:rPr lang="fr-FR" sz="2000"/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		$Case_Cocher[0] </a:t>
            </a:r>
            <a:r>
              <a:rPr lang="fr-FR" sz="1800">
                <a:solidFill>
                  <a:srgbClr val="FC0128"/>
                </a:solidFill>
                <a:latin typeface="Symbol" panose="05050102010706020507" pitchFamily="18" charset="2"/>
              </a:rPr>
              <a:t></a:t>
            </a:r>
            <a:r>
              <a:rPr lang="en-GB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"Case radio 1";</a:t>
            </a:r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		$Case_Cocher[1] </a:t>
            </a:r>
            <a:r>
              <a:rPr lang="fr-FR" sz="1800">
                <a:solidFill>
                  <a:srgbClr val="FC0128"/>
                </a:solidFill>
                <a:latin typeface="Symbol" panose="05050102010706020507" pitchFamily="18" charset="2"/>
              </a:rPr>
              <a:t></a:t>
            </a:r>
            <a:r>
              <a:rPr lang="en-GB" sz="1800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"Case radio 3";</a:t>
            </a:r>
          </a:p>
        </p:txBody>
      </p:sp>
    </p:spTree>
    <p:extLst>
      <p:ext uri="{BB962C8B-B14F-4D97-AF65-F5344CB8AC3E}">
        <p14:creationId xmlns:p14="http://schemas.microsoft.com/office/powerpoint/2010/main" val="3708743717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</a:t>
            </a:r>
            <a:r>
              <a:rPr lang="en-GB" sz="3575"/>
              <a:t> (1)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/>
              <a:t>Principe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Un cookie est un fichier texte créé par un script et stocké sur l’ordinateur 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des visiteurs d’un site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cookies permettent de conserver des renseignements utiles sur chaque utilisateur, et de les réutiliser lors de sa prochaine visite</a:t>
            </a: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Exemple : personnaliser la page d’accueil ou les autres pages du site </a:t>
            </a:r>
          </a:p>
          <a:p>
            <a:pPr marL="1300323" lvl="3" indent="-185760" defTabSz="743041">
              <a:spcBef>
                <a:spcPts val="450"/>
              </a:spcBef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un message personnel comportant par exemple son nom, la date de sa dernière visite, ou tout autre particularité.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Pour des raisons de sécurité, les cookies ne peuvent être lus que par des pages issues du serveur qui les a créés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52860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/>
              <a:t>Intégration PHP et HTML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Envoi du code HTML par PHP</a:t>
            </a:r>
            <a:r>
              <a:rPr lang="fr-FR" sz="2275"/>
              <a:t> </a:t>
            </a:r>
          </a:p>
          <a:p>
            <a:pPr marL="341313" indent="-341313" defTabSz="743041">
              <a:spcBef>
                <a:spcPts val="3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200"/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>
                <a:latin typeface="Book Antiqua" panose="02040602050305030304" pitchFamily="18" charset="0"/>
                <a:cs typeface="Times New Roman" panose="02020603050405020304" pitchFamily="18" charset="0"/>
              </a:rPr>
              <a:t>La fonction echo : </a:t>
            </a:r>
            <a:r>
              <a:rPr lang="fr-FR" sz="1950">
                <a:solidFill>
                  <a:srgbClr val="0000FF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echo Expression;</a:t>
            </a:r>
          </a:p>
          <a:p>
            <a:pPr marL="928802" lvl="2" indent="-185760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echo "Chaine de caracteres"; </a:t>
            </a:r>
          </a:p>
          <a:p>
            <a:pPr marL="928802" lvl="2" indent="-185760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echo (1+2)*87;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>
                <a:latin typeface="Book Antiqua" panose="02040602050305030304" pitchFamily="18" charset="0"/>
                <a:cs typeface="Times New Roman" panose="02020603050405020304" pitchFamily="18" charset="0"/>
              </a:rPr>
              <a:t>La fonction print</a:t>
            </a:r>
            <a:r>
              <a:rPr lang="fr-FR" sz="1950"/>
              <a:t> : </a:t>
            </a:r>
            <a:r>
              <a:rPr lang="fr-FR" sz="1950">
                <a:solidFill>
                  <a:srgbClr val="0000FF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print(expression);</a:t>
            </a:r>
          </a:p>
          <a:p>
            <a:pPr marL="928802" lvl="2" indent="-185760" algn="just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print("Chaine de caracteres"); </a:t>
            </a:r>
          </a:p>
          <a:p>
            <a:pPr marL="928802" lvl="2" indent="-185760" algn="just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solidFill>
                  <a:srgbClr val="FC0128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print ((1+2)*87);</a:t>
            </a:r>
          </a:p>
          <a:p>
            <a:pPr marL="928802" lvl="2" indent="-185760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solidFill>
                <a:srgbClr val="FC0128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>
                <a:latin typeface="Book Antiqua" panose="02040602050305030304" pitchFamily="18" charset="0"/>
                <a:cs typeface="Times New Roman" panose="02020603050405020304" pitchFamily="18" charset="0"/>
              </a:rPr>
              <a:t>La fonction printf :</a:t>
            </a:r>
            <a:r>
              <a:rPr lang="fr-FR" sz="1950" b="1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fr-FR" sz="1950">
                <a:solidFill>
                  <a:srgbClr val="0000FF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printf (chaîne formatée);</a:t>
            </a:r>
          </a:p>
          <a:p>
            <a:pPr marL="928802" lvl="2" indent="-185760" defTabSz="743041">
              <a:spcBef>
                <a:spcPts val="406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25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printf ("Le périmètre du cercle est %d",$Perimetre);</a:t>
            </a:r>
          </a:p>
        </p:txBody>
      </p:sp>
    </p:spTree>
    <p:extLst>
      <p:ext uri="{BB962C8B-B14F-4D97-AF65-F5344CB8AC3E}">
        <p14:creationId xmlns:p14="http://schemas.microsoft.com/office/powerpoint/2010/main" val="425460668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cookies(2)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53340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/>
              <a:t>Principe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 nombre de cookies qui peuvent être définis sur le même poste client est limité à 20 et la taille de chacun est limitée à 4ko.</a:t>
            </a:r>
            <a:r>
              <a:rPr lang="en-GB" sz="195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</a:rPr>
              <a:t>Un navigateur peut stocker un maximum de 300 cookies</a:t>
            </a:r>
          </a:p>
          <a:p>
            <a:pPr marL="741363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</a:rPr>
              <a:t>La date d’expiration des cookies est définie de manière explicite par le serveur web chargé de les mettre en place.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</a:rPr>
              <a:t>La variable globale du serveur $_COOKIES enregistre tous les cookies qui ont été définis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1022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cookies(3)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6764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Exemple d’application des cookies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</a:rPr>
              <a:t>Mémorisation des paniers dans les applications d’e-commerce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</a:rPr>
              <a:t>Identification des utilisateurs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</a:rPr>
              <a:t>Des pages web individualisées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</a:rPr>
              <a:t>Afficher des menus personnalisés 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</a:rPr>
              <a:t>Afficher des pages adaptées aux utilisateurs en fonction de leurs précédents visites</a:t>
            </a:r>
          </a:p>
          <a:p>
            <a:pPr marL="928802" lvl="2" indent="-185760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32806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cookies(4)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 fontScale="92500" lnSpcReduction="20000"/>
          </a:bodyPr>
          <a:lstStyle/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Écrire des cookies</a:t>
            </a:r>
            <a:r>
              <a:rPr lang="en-GB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L’écriture de cookies est possible grâce à la fonction </a:t>
            </a:r>
            <a:r>
              <a:rPr lang="fr-FR" sz="2000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setcookie</a:t>
            </a:r>
            <a:r>
              <a:rPr lang="fr-FR" sz="20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()</a:t>
            </a: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 </a:t>
            </a:r>
          </a:p>
          <a:p>
            <a:pPr marL="928802" lvl="2" indent="-185760" algn="just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>
                <a:latin typeface="Book Antiqua" panose="02040602050305030304" pitchFamily="18" charset="0"/>
                <a:cs typeface="Arial Unicode MS" panose="020B0604020202020204" pitchFamily="34" charset="-128"/>
              </a:rPr>
              <a:t>il faut cette fonction dès le début du script avant l’envoi d’aucune autre information de la part du serveur vers le poste client. </a:t>
            </a:r>
          </a:p>
          <a:p>
            <a:pPr marL="741363" lvl="1" indent="-28416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("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nom_var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", "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valeur_var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", 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date_expiration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, "chemin", "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domain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", " </a:t>
            </a:r>
            <a:r>
              <a:rPr lang="fr-FR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secure</a:t>
            </a:r>
            <a:r>
              <a:rPr lang="fr-FR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")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dirty="0" smtClean="0">
              <a:solidFill>
                <a:srgbClr val="FFCC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dirty="0" smtClean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(</a:t>
            </a:r>
            <a:r>
              <a:rPr lang="fr-FR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PremierCookie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", </a:t>
            </a:r>
            <a:r>
              <a:rPr lang="fr-FR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</a:t>
            </a:r>
            <a:r>
              <a:rPr lang="en-GB" dirty="0" err="1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Salut</a:t>
            </a: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", time() +3600*24*7) ;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solidFill>
                  <a:srgbClr val="FFCC00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…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if (!$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PremierCookie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) {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	echo “le cookie 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n’a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pas 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été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défini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”;}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else {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echo $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premierCookie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, “&lt;</a:t>
            </a:r>
            <a:r>
              <a:rPr lang="en-GB" dirty="0" err="1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br</a:t>
            </a: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&gt;”;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} </a:t>
            </a:r>
          </a:p>
          <a:p>
            <a:pPr marL="928802" lvl="2" indent="-185760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21487680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cookies(5)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5029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Écriture de cookies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Arial Unicode MS" panose="020B0604020202020204" pitchFamily="34" charset="-128"/>
              </a:rPr>
              <a:t>Nom_var :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 nom de la variable qui va stocker l’information sur le poste client et qui sera utilisée pour récupérer cette information dans la page qui lira le cookie. </a:t>
            </a: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C’est la seule indication obligatoire pour un cookie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Arial Unicode MS" panose="020B0604020202020204" pitchFamily="34" charset="-128"/>
              </a:rPr>
              <a:t>Valeur_var :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 valeur stockée dans la variable. Par exemple une chaîne de caractères ou une variable chaîne, en provenance d’un formulaire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Arial Unicode MS" panose="020B0604020202020204" pitchFamily="34" charset="-128"/>
              </a:rPr>
              <a:t>Date_expiration :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 la date à laquelle le cookie ne sera plus lisible et sera effacé du poste client 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on utilise en général la date du jour, définie avec la fonction time() à laquelle on ajoute la durée de validité désirée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928802" lvl="2" indent="-185760" defTabSz="743041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latin typeface="Book Antiqua" panose="02040602050305030304" pitchFamily="18" charset="0"/>
                <a:cs typeface="Arial Unicode MS" panose="020B0604020202020204" pitchFamily="34" charset="-128"/>
              </a:rPr>
              <a:t>Si l’attribut n’est pas spécifié, le cookie expire à l’issue de la session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>
              <a:latin typeface="Book Antiqua" panose="02040602050305030304" pitchFamily="18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710316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cookies(6)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Écriture de cookies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Arial Unicode MS" panose="020B0604020202020204" pitchFamily="34" charset="-128"/>
              </a:rPr>
              <a:t>Chemin : 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définit la destination (incluant les sous-répertoire) à laquelle le navigateur doit envoyer le cookie.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b="1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Arial Unicode MS" panose="020B0604020202020204" pitchFamily="34" charset="-128"/>
              </a:rPr>
              <a:t>Domain set :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 le nom du domaine à partir duquel peuvent être lus les cookies.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On peut aussi utiliser la variable d’environnement $SERVER_NAME à la place.</a:t>
            </a:r>
          </a:p>
          <a:p>
            <a:pPr marL="741363" lvl="1" indent="-284163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>
                <a:latin typeface="Book Antiqua" panose="02040602050305030304" pitchFamily="18" charset="0"/>
                <a:cs typeface="Times New Roman" panose="02020603050405020304" pitchFamily="18" charset="0"/>
              </a:rPr>
              <a:t>Secure :</a:t>
            </a: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 un nombre qui vaut 0 si la connexion n’est pas sécurisée, sinon, il vaut 1 pour une connexion sécurisée</a:t>
            </a:r>
            <a:r>
              <a:rPr lang="fr-FR" sz="195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95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50612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cookies(7)</a:t>
            </a:r>
          </a:p>
        </p:txBody>
      </p:sp>
      <p:sp>
        <p:nvSpPr>
          <p:cNvPr id="225283" name="Rectangle 2"/>
          <p:cNvSpPr>
            <a:spLocks noGrp="1" noChangeArrowheads="1"/>
          </p:cNvSpPr>
          <p:nvPr>
            <p:ph idx="1"/>
          </p:nvPr>
        </p:nvSpPr>
        <p:spPr>
          <a:xfrm>
            <a:off x="1980406" y="1219200"/>
            <a:ext cx="8902700" cy="5638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341313" indent="-341313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Lecture de cookies</a:t>
            </a:r>
            <a:r>
              <a:rPr lang="en-GB" sz="2000" dirty="0"/>
              <a:t> </a:t>
            </a:r>
          </a:p>
          <a:p>
            <a:pPr marL="341313" indent="-341313">
              <a:spcBef>
                <a:spcPts val="17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700" dirty="0"/>
          </a:p>
          <a:p>
            <a:pPr marL="741363" lvl="1" indent="-284163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 la directive </a:t>
            </a:r>
            <a:r>
              <a:rPr lang="fr-FR" sz="18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register_globals</a:t>
            </a:r>
            <a:r>
              <a:rPr lang="fr-FR" sz="18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 php.ini est TRUE, 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un cookie sera automatiquement passé en paramètre au script et sa valeur sera directement accessible dans la variable 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NomDuCookie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b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endParaRPr lang="fr-FR" sz="1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cookies sont accessibles dans le tableau associatif </a:t>
            </a:r>
            <a:r>
              <a:rPr lang="fr-FR" sz="1800" dirty="0">
                <a:cs typeface="Times New Roman" panose="02020603050405020304" pitchFamily="18" charset="0"/>
              </a:rPr>
              <a:t>$_COOKIE</a:t>
            </a:r>
          </a:p>
          <a:p>
            <a:pPr marL="741363" lvl="1" indent="-284163">
              <a:spcBef>
                <a:spcPts val="17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7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Il 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faut d’abord vérifier l’existence des variables dont les noms et les valeurs ont été définis lors de la création du cookie. </a:t>
            </a:r>
          </a:p>
          <a:p>
            <a:pPr lvl="2">
              <a:spcBef>
                <a:spcPts val="17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7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3">
              <a:buFont typeface="Book Antiqua" panose="02040602050305030304" pitchFamily="18" charset="0"/>
              <a:buChar char="–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Cette vérification s’effectue grâce à la fonction 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isset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$_COOKIE[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nom_var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qui renvoie </a:t>
            </a:r>
            <a:r>
              <a:rPr lang="fr-FR" sz="1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true</a:t>
            </a: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si la variable 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nom_var</a:t>
            </a:r>
            <a:r>
              <a:rPr lang="fr-FR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existe et false sinon.</a:t>
            </a:r>
            <a:r>
              <a:rPr lang="en-GB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741363" lvl="1" indent="-284163">
              <a:spcBef>
                <a:spcPts val="17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700" dirty="0">
              <a:solidFill>
                <a:srgbClr val="FFCC00"/>
              </a:solidFill>
              <a:latin typeface="Book Antiqua" panose="020406020503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3" algn="just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fr-FR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endParaRPr lang="fr-FR" dirty="0" smtClean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3" algn="just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dirty="0" smtClean="0">
                <a:solidFill>
                  <a:srgbClr val="FC0128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isset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fr-FR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$_COOKIE[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nom_var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</a:t>
            </a:r>
            <a:r>
              <a:rPr lang="en-GB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lvl="3" algn="just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"&lt;h2&gt; Bonjour </a:t>
            </a:r>
            <a:r>
              <a:rPr lang="fr-FR" sz="1600" i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$_</a:t>
            </a:r>
            <a:r>
              <a:rPr lang="fr-FR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COOKIE[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nom_var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"]&lt;/h2&gt;" ;}</a:t>
            </a:r>
          </a:p>
          <a:p>
            <a:pPr lvl="3" algn="just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else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"pas de cookie" ;</a:t>
            </a:r>
          </a:p>
          <a:p>
            <a:pPr lvl="3" algn="just">
              <a:spcBef>
                <a:spcPts val="35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07169003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cookies(8)</a:t>
            </a:r>
          </a:p>
        </p:txBody>
      </p:sp>
      <p:sp>
        <p:nvSpPr>
          <p:cNvPr id="227331" name="Rectangle 2"/>
          <p:cNvSpPr>
            <a:spLocks noGrp="1" noChangeArrowheads="1"/>
          </p:cNvSpPr>
          <p:nvPr>
            <p:ph idx="1"/>
          </p:nvPr>
        </p:nvSpPr>
        <p:spPr>
          <a:xfrm>
            <a:off x="2202656" y="1219200"/>
            <a:ext cx="8597900" cy="53340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</a:rPr>
              <a:t>Écriture de plusieurs variables par un cookie</a:t>
            </a:r>
          </a:p>
          <a:p>
            <a:pPr marL="341313" indent="-341313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900" dirty="0">
              <a:latin typeface="Book Antiqua" panose="02040602050305030304" pitchFamily="18" charset="0"/>
            </a:endParaRPr>
          </a:p>
          <a:p>
            <a:pPr lvl="2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</a:rPr>
              <a:t>Utilisation de la fonction 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</a:rPr>
              <a:t>compact()</a:t>
            </a:r>
            <a:r>
              <a:rPr lang="fr-FR" dirty="0">
                <a:latin typeface="Book Antiqua" panose="02040602050305030304" pitchFamily="18" charset="0"/>
              </a:rPr>
              <a:t> pour transformer les variables en un tableau</a:t>
            </a:r>
          </a:p>
          <a:p>
            <a:pPr lvl="2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900" dirty="0">
              <a:latin typeface="Book Antiqua" panose="02040602050305030304" pitchFamily="18" charset="0"/>
            </a:endParaRPr>
          </a:p>
          <a:p>
            <a:pPr lvl="2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</a:rPr>
              <a:t>Convertir le tableau en une chaîne de caractère à l’aide de la fonction </a:t>
            </a:r>
            <a:r>
              <a:rPr lang="fr-FR" dirty="0" err="1">
                <a:solidFill>
                  <a:srgbClr val="FC0128"/>
                </a:solidFill>
                <a:latin typeface="Book Antiqua" panose="02040602050305030304" pitchFamily="18" charset="0"/>
              </a:rPr>
              <a:t>implode</a:t>
            </a:r>
            <a:r>
              <a:rPr lang="fr-FR" dirty="0">
                <a:solidFill>
                  <a:srgbClr val="FC0128"/>
                </a:solidFill>
                <a:latin typeface="Book Antiqua" panose="02040602050305030304" pitchFamily="18" charset="0"/>
              </a:rPr>
              <a:t>()</a:t>
            </a:r>
          </a:p>
          <a:p>
            <a:pPr lvl="2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900" dirty="0">
              <a:latin typeface="Book Antiqua" panose="02040602050305030304" pitchFamily="18" charset="0"/>
            </a:endParaRPr>
          </a:p>
          <a:p>
            <a:pPr lvl="2"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dirty="0">
                <a:latin typeface="Book Antiqua" panose="02040602050305030304" pitchFamily="18" charset="0"/>
              </a:rPr>
              <a:t>Affecter la chaîne créée à l’attribut « </a:t>
            </a:r>
            <a:r>
              <a:rPr lang="fr-FR" dirty="0" err="1">
                <a:latin typeface="Book Antiqua" panose="02040602050305030304" pitchFamily="18" charset="0"/>
              </a:rPr>
              <a:t>nom_cookie</a:t>
            </a:r>
            <a:r>
              <a:rPr lang="fr-FR" dirty="0">
                <a:latin typeface="Book Antiqua" panose="02040602050305030304" pitchFamily="18" charset="0"/>
              </a:rPr>
              <a:t> »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fr-FR" sz="1800" dirty="0">
              <a:solidFill>
                <a:srgbClr val="FC0128"/>
              </a:solidFill>
              <a:latin typeface="Courier New" panose="02070309020205020404" pitchFamily="49" charset="0"/>
            </a:endParaRP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Courier New" panose="02070309020205020404" pitchFamily="49" charset="0"/>
              </a:rPr>
              <a:t>&lt;?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Courier New" panose="02070309020205020404" pitchFamily="49" charset="0"/>
              </a:rPr>
              <a:t>$col="#FF0000" ;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Courier New" panose="02070309020205020404" pitchFamily="49" charset="0"/>
              </a:rPr>
              <a:t>$size=24;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Courier New" panose="02070309020205020404" pitchFamily="49" charset="0"/>
              </a:rPr>
              <a:t>$font="Arial" ;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latin typeface="Courier New" panose="02070309020205020404" pitchFamily="49" charset="0"/>
              </a:rPr>
              <a:t>$</a:t>
            </a:r>
            <a:r>
              <a:rPr lang="fr-FR" sz="1800" dirty="0" err="1" smtClean="0">
                <a:latin typeface="Courier New" panose="02070309020205020404" pitchFamily="49" charset="0"/>
              </a:rPr>
              <a:t>text</a:t>
            </a:r>
            <a:r>
              <a:rPr lang="fr-FR" sz="1800" dirty="0" smtClean="0">
                <a:latin typeface="Courier New" panose="02070309020205020404" pitchFamily="49" charset="0"/>
              </a:rPr>
              <a:t>="Je </a:t>
            </a:r>
            <a:r>
              <a:rPr lang="fr-FR" sz="1800" dirty="0">
                <a:latin typeface="Courier New" panose="02070309020205020404" pitchFamily="49" charset="0"/>
              </a:rPr>
              <a:t>suis le </a:t>
            </a:r>
            <a:r>
              <a:rPr lang="fr-FR" sz="1800" dirty="0" err="1" smtClean="0">
                <a:latin typeface="Courier New" panose="02070309020205020404" pitchFamily="49" charset="0"/>
              </a:rPr>
              <a:t>ookie</a:t>
            </a:r>
            <a:r>
              <a:rPr lang="fr-FR" sz="1800" dirty="0">
                <a:latin typeface="Courier New" panose="02070309020205020404" pitchFamily="49" charset="0"/>
              </a:rPr>
              <a:t>"</a:t>
            </a:r>
            <a:r>
              <a:rPr lang="fr-FR" sz="1800" dirty="0" smtClean="0">
                <a:latin typeface="Courier New" panose="02070309020205020404" pitchFamily="49" charset="0"/>
              </a:rPr>
              <a:t>;</a:t>
            </a:r>
            <a:endParaRPr lang="fr-FR" sz="1800" dirty="0">
              <a:latin typeface="Courier New" panose="02070309020205020404" pitchFamily="49" charset="0"/>
            </a:endParaRP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$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arr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=compact("col" , " size" , " font" , "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text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" );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$val=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implode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(" &amp;" , $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arr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);</a:t>
            </a:r>
          </a:p>
          <a:p>
            <a:pPr lvl="1" indent="-284163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Setcookie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("</a:t>
            </a:r>
            <a:r>
              <a:rPr lang="fr-FR" sz="1800" dirty="0" err="1">
                <a:solidFill>
                  <a:srgbClr val="FC0128"/>
                </a:solidFill>
                <a:latin typeface="Courier New" panose="02070309020205020404" pitchFamily="49" charset="0"/>
              </a:rPr>
              <a:t>la_cookie</a:t>
            </a:r>
            <a:r>
              <a:rPr lang="fr-FR" sz="1800" dirty="0">
                <a:solidFill>
                  <a:srgbClr val="FC0128"/>
                </a:solidFill>
                <a:latin typeface="Courier New" panose="02070309020205020404" pitchFamily="49" charset="0"/>
              </a:rPr>
              <a:t>" , $val, time()+600);</a:t>
            </a:r>
          </a:p>
        </p:txBody>
      </p:sp>
    </p:spTree>
    <p:extLst>
      <p:ext uri="{BB962C8B-B14F-4D97-AF65-F5344CB8AC3E}">
        <p14:creationId xmlns:p14="http://schemas.microsoft.com/office/powerpoint/2010/main" val="3423164255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cookies(9)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7244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Lecture de plusieurs variables d’un cookie</a:t>
            </a:r>
          </a:p>
          <a:p>
            <a:pPr marL="741363" lvl="1" indent="-284163" defTabSz="743041">
              <a:spcBef>
                <a:spcPts val="70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</a:rPr>
              <a:t>Décomposé la chaîne stockée par la cookie et retrouver un tableau en utilisant la fonction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</a:rPr>
              <a:t>explode()</a:t>
            </a:r>
            <a:r>
              <a:rPr lang="fr-FR" sz="2800">
                <a:latin typeface="Book Antiqua" panose="02040602050305030304" pitchFamily="18" charset="0"/>
              </a:rPr>
              <a:t>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>
              <a:solidFill>
                <a:srgbClr val="FC0128"/>
              </a:solidFill>
              <a:latin typeface="Book Antiqua" panose="02040602050305030304" pitchFamily="18" charset="0"/>
            </a:endParaRP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&lt;?php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echo " &lt;b&gt; voici le contenu de la chaîne cookie : &lt;/b&gt;&lt;br&gt;";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echo $le_cookie, "&lt;br&gt; &lt;br&gt;";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}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solidFill>
                  <a:srgbClr val="FC0128"/>
                </a:solidFill>
                <a:latin typeface="Courier New" panose="02070309020205020404" pitchFamily="49" charset="0"/>
              </a:rPr>
              <a:t>$arr=explode("&amp;", $la_cookie);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echo "&lt;b&gt; ces variables ont été établies à partir de la chaîne cookie : &lt;/b&gt; &lt;br&gt; &lt;br&gt;";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foreach ($arr as $k=&gt;$elem) {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echo "$k=&gt;$elem &lt;br&gt;";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}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24907099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cookies(10)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>
          <a:xfrm>
            <a:off x="2361406" y="1447800"/>
            <a:ext cx="843915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spcBef>
                <a:spcPts val="7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Supprimer un cookie</a:t>
            </a:r>
            <a:r>
              <a:rPr lang="en-GB" dirty="0"/>
              <a:t>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Il suffit de renvoyer le cookie grâce à la fonction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setcookie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() en spécifiant simplement l'argument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NomDuCookie</a:t>
            </a:r>
            <a:r>
              <a:rPr lang="en-GB" sz="2000" dirty="0"/>
              <a:t> </a:t>
            </a:r>
          </a:p>
          <a:p>
            <a:pPr marL="741363" lvl="1" indent="-284163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2000" dirty="0"/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sz="18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sz="18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8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</a:t>
            </a:r>
            <a:r>
              <a:rPr lang="en-GB" sz="18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Visites</a:t>
            </a:r>
            <a:r>
              <a:rPr lang="en-GB" sz="18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");</a:t>
            </a:r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?&gt;</a:t>
            </a:r>
          </a:p>
          <a:p>
            <a:pPr marL="741363" lvl="1" indent="-28416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solidFill>
                <a:srgbClr val="FFCC00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Une autre méthode consiste à envoyer un cookie dont la date d'expiration est passée: </a:t>
            </a:r>
          </a:p>
          <a:p>
            <a:pPr marL="741363" lvl="1" indent="-284163" algn="just" defTabSz="743041">
              <a:spcBef>
                <a:spcPts val="7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800" dirty="0">
                <a:latin typeface="Book Antiqua" panose="02040602050305030304" pitchFamily="18" charset="0"/>
                <a:cs typeface="Arial Unicode MS" panose="020B0604020202020204" pitchFamily="34" charset="-128"/>
              </a:rPr>
              <a:t> </a:t>
            </a:r>
          </a:p>
          <a:p>
            <a:pPr marL="928802" lvl="2" indent="-227013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sz="18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sz="18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928802" lvl="2" indent="-227013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setcookie</a:t>
            </a:r>
            <a:r>
              <a:rPr lang="en-GB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GB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Visites</a:t>
            </a:r>
            <a:r>
              <a:rPr lang="en-GB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","",time()-1</a:t>
            </a:r>
            <a:r>
              <a:rPr lang="en-GB" sz="1800" dirty="0">
                <a:latin typeface="Courier New" panose="02070309020205020404" pitchFamily="49" charset="0"/>
              </a:rPr>
              <a:t> )</a:t>
            </a:r>
          </a:p>
          <a:p>
            <a:pPr marL="928802" lvl="2" indent="-227013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800" dirty="0"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24027277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cookies(12) 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idx="1"/>
          </p:nvPr>
        </p:nvSpPr>
        <p:spPr>
          <a:xfrm>
            <a:off x="1523206" y="1219200"/>
            <a:ext cx="95250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 lnSpcReduction="10000"/>
          </a:bodyPr>
          <a:lstStyle/>
          <a:p>
            <a:pPr marL="341313" indent="-341313" defTabSz="743041">
              <a:spcBef>
                <a:spcPts val="8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Arial" panose="020B0604020202020204" pitchFamily="34" charset="0"/>
              </a:rPr>
              <a:t>Exemples d'utilisation de cookies</a:t>
            </a:r>
            <a:r>
              <a:rPr lang="en-GB" sz="3200" dirty="0">
                <a:latin typeface="Book Antiqua" panose="0204060205030503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solidFill>
                <a:srgbClr val="0347F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1313" indent="-341313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0347F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//Un script permettant de savoir si un visiteur est déjà venu sur le site pendant le mois</a:t>
            </a:r>
          </a:p>
          <a:p>
            <a:pPr marL="341313" indent="-341313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Visites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",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Oui",time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()+2592000,"/", " .mondomaine.fr",0); 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solidFill>
                <a:srgbClr val="FFCC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// Envoi d'un cookie qui disparaitra après la fermeture du navigateur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UserSessionCookie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",$login</a:t>
            </a:r>
            <a:r>
              <a:rPr lang="en-GB" sz="1600" dirty="0" smtClean="0">
                <a:latin typeface="Courier New" panose="02070309020205020404" pitchFamily="49" charset="0"/>
                <a:cs typeface="Arial Unicode MS" panose="020B0604020202020204" pitchFamily="34" charset="-128"/>
              </a:rPr>
              <a:t>.”:”.$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pass);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 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// Envoi d'un cookie qui restera présent 24 heures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("DejaVisite","1",time()+3600*24,"/",". 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mondomaine.fr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",0);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solidFill>
                  <a:srgbClr val="FC0128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 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Arial Unicode MS" panose="020B0604020202020204" pitchFamily="34" charset="-128"/>
              </a:rPr>
              <a:t>// Envoi d'un cookie qui s'effacera le 1er janvier 2003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("An2002","1",mktime(0,0,0,1,1,2003),"/",". 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mondomaine.fr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 ",0);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solidFill>
                <a:srgbClr val="FFCC00"/>
              </a:solidFill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341313" indent="-341313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dirty="0">
                <a:solidFill>
                  <a:srgbClr val="0347F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//script permettant de compter le nombre de visite de la page par le visiteur</a:t>
            </a:r>
          </a:p>
          <a:p>
            <a:pPr marL="557281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&lt;?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php</a:t>
            </a:r>
            <a:endParaRPr lang="en-GB" sz="16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  <a:p>
            <a:pPr marL="557281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Visites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++;</a:t>
            </a:r>
          </a:p>
          <a:p>
            <a:pPr marL="557281" lvl="1" indent="-28416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setcookie</a:t>
            </a:r>
            <a:r>
              <a:rPr lang="en-GB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"Visites",$</a:t>
            </a:r>
            <a:r>
              <a:rPr lang="fr-FR" sz="1600" dirty="0" err="1">
                <a:latin typeface="Courier New" panose="02070309020205020404" pitchFamily="49" charset="0"/>
                <a:cs typeface="Arial Unicode MS" panose="020B0604020202020204" pitchFamily="34" charset="-128"/>
              </a:rPr>
              <a:t>Visites,time</a:t>
            </a:r>
            <a:r>
              <a:rPr lang="fr-FR" sz="1600" dirty="0">
                <a:latin typeface="Courier New" panose="02070309020205020404" pitchFamily="49" charset="0"/>
                <a:cs typeface="Arial Unicode MS" panose="020B0604020202020204" pitchFamily="34" charset="-128"/>
              </a:rPr>
              <a:t>()+2592000,"/",". mondomaine.fr ",0);?&gt;</a:t>
            </a:r>
          </a:p>
          <a:p>
            <a:pPr marL="341313" indent="-341313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600" dirty="0">
              <a:latin typeface="Courier New" panose="02070309020205020404" pitchFamily="49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410611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400">
                <a:latin typeface="Book Antiqua" panose="0204060205030503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cs typeface="Arial" panose="020B0604020202020204" pitchFamily="34" charset="0"/>
              </a:rPr>
              <a:t>Typologie</a:t>
            </a:r>
            <a:r>
              <a:rPr lang="fr-FR" sz="2275" dirty="0"/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Toute instruction se termine par un point-virgule</a:t>
            </a:r>
            <a:r>
              <a:rPr lang="fr-FR" sz="2000" dirty="0"/>
              <a:t> 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Sensible à la casse </a:t>
            </a:r>
          </a:p>
          <a:p>
            <a:pPr marL="928802" lvl="2" indent="-185760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/>
              <a:t>Les commentaires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/* Voici un commentaire! */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// un commentaire sur une ligne</a:t>
            </a:r>
          </a:p>
        </p:txBody>
      </p:sp>
    </p:spTree>
    <p:extLst>
      <p:ext uri="{BB962C8B-B14F-4D97-AF65-F5344CB8AC3E}">
        <p14:creationId xmlns:p14="http://schemas.microsoft.com/office/powerpoint/2010/main" val="1837998972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sessions(1)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202656" y="1524000"/>
            <a:ext cx="8597900" cy="487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 lnSpcReduction="10000"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Arial Unicode MS" panose="020B0604020202020204" pitchFamily="34" charset="-128"/>
              </a:rPr>
              <a:t>Principe</a:t>
            </a: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Est un mécanisme permettant de mettre en relation les différentes requêtes du même client sur une période de temps donnée.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Les sessions permettent de conserver des informations relatives à un utilisateur lors de son parcours sur un site web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Des données spécifiques à un visiteur pourront être transmises de page en page afin d'adapter personnellement les réponses d'une application PHP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Chaque visiteur en se connectant à un site reçoit un numéro d'identification dénommé identifiant de session (SID)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spcBef>
                <a:spcPts val="450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session_start()</a:t>
            </a:r>
            <a:r>
              <a:rPr lang="fr-FR" sz="1800">
                <a:latin typeface="Book Antiqua" panose="02040602050305030304" pitchFamily="18" charset="0"/>
                <a:cs typeface="Times New Roman" panose="02020603050405020304" pitchFamily="18" charset="0"/>
              </a:rPr>
              <a:t> se charge de générer automatiquement cet identifiant unique de session et de créer un répertoire.</a:t>
            </a:r>
            <a:r>
              <a:rPr lang="en-GB" sz="1800">
                <a:latin typeface="Book Antiqua" panose="02040602050305030304" pitchFamily="18" charset="0"/>
                <a:cs typeface="Arial Unicode MS" panose="020B0604020202020204" pitchFamily="34" charset="-128"/>
              </a:rPr>
              <a:t> Elle </a:t>
            </a:r>
            <a:r>
              <a:rPr lang="fr-FR" sz="1800">
                <a:latin typeface="Book Antiqua" panose="02040602050305030304" pitchFamily="18" charset="0"/>
                <a:cs typeface="Arial Unicode MS" panose="020B0604020202020204" pitchFamily="34" charset="-128"/>
              </a:rPr>
              <a:t>doit être placée au début de chaque page afin de démarrer ou de continuer une session.</a:t>
            </a:r>
          </a:p>
          <a:p>
            <a:pPr marL="1671843" lvl="4" indent="-227013" defTabSz="743041">
              <a:spcBef>
                <a:spcPts val="200"/>
              </a:spcBef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GB" sz="800" b="1">
              <a:solidFill>
                <a:srgbClr val="FC0128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1671843" lvl="4" indent="-227013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&lt;?php</a:t>
            </a:r>
          </a:p>
          <a:p>
            <a:pPr marL="1671843" lvl="4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  session_start();</a:t>
            </a:r>
          </a:p>
          <a:p>
            <a:pPr marL="1671843" lvl="4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  </a:t>
            </a:r>
            <a:r>
              <a:rPr lang="fr-FR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$Session_ID = session_id();</a:t>
            </a:r>
          </a:p>
          <a:p>
            <a:pPr marL="1671843" lvl="4" indent="-227013" algn="just" defTabSz="743041"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  </a:t>
            </a:r>
            <a:r>
              <a:rPr lang="en-GB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// $Session_ID = 7edf48ca359ee24dbc5b3f6ed2557e90</a:t>
            </a:r>
            <a:r>
              <a:rPr lang="fr-FR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     </a:t>
            </a:r>
            <a:r>
              <a:rPr lang="en-GB" sz="1600" b="1">
                <a:latin typeface="Book Antiqua" panose="02040602050305030304" pitchFamily="18" charset="0"/>
                <a:cs typeface="Arial Unicode MS" panose="020B0604020202020204" pitchFamily="34" charset="-128"/>
              </a:rPr>
              <a:t>?&gt;</a:t>
            </a:r>
          </a:p>
          <a:p>
            <a:pPr marL="341313" indent="-341313" defTabSz="743041">
              <a:spcBef>
                <a:spcPts val="400"/>
              </a:spcBef>
              <a:buClr>
                <a:srgbClr val="FC0128"/>
              </a:buClr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45341801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Les sessions(2)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</a:rPr>
              <a:t>Principe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Un répertoire est créé sur le serveur à l'emplacement désigné par le fichier de configuration php.ini, afin de recueillir les données de la nouvelle session.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[Session]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session.save_path= C:\PHP\sessiondata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 smtClean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; Rép session = \sess_7edf48ca359ee24dbc5b3f6ed2557e90</a:t>
            </a:r>
          </a:p>
          <a:p>
            <a:pPr marL="341313" indent="-341313" algn="just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 fichier php.ini peut également préciser un nom de session par l'option </a:t>
            </a:r>
            <a:r>
              <a:rPr lang="fr-FR" sz="2000">
                <a:solidFill>
                  <a:srgbClr val="0347F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session.name</a:t>
            </a: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 ou sa durée de vie par </a:t>
            </a:r>
            <a:r>
              <a:rPr lang="fr-FR" sz="2000">
                <a:solidFill>
                  <a:srgbClr val="0347F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session.gc_maxlifetime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algn="just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La session en cours peut être détruite par la fonction </a:t>
            </a:r>
            <a:r>
              <a:rPr lang="fr-FR" sz="2000">
                <a:solidFill>
                  <a:srgbClr val="0347F1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session_destroy().</a:t>
            </a: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 Cette commande supprime toutes les informations relatives à l'utilisateur.</a:t>
            </a:r>
          </a:p>
          <a:p>
            <a:pPr marL="341313" indent="-341313" algn="just" defTabSz="743041">
              <a:spcBef>
                <a:spcPts val="4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Arial Unicode MS" panose="020B0604020202020204" pitchFamily="34" charset="-128"/>
              </a:rPr>
              <a:t>			</a:t>
            </a:r>
            <a:r>
              <a:rPr lang="fr-FR" sz="160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session_destroy();</a:t>
            </a:r>
          </a:p>
        </p:txBody>
      </p:sp>
    </p:spTree>
    <p:extLst>
      <p:ext uri="{BB962C8B-B14F-4D97-AF65-F5344CB8AC3E}">
        <p14:creationId xmlns:p14="http://schemas.microsoft.com/office/powerpoint/2010/main" val="3273313006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>
                <a:solidFill>
                  <a:srgbClr val="FFCC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Les sessions</a:t>
            </a:r>
            <a:r>
              <a:rPr lang="fr-FR" sz="3575">
                <a:latin typeface="Book Antiqua" panose="0204060205030503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5410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>
                <a:latin typeface="Book Antiqua" panose="02040602050305030304" pitchFamily="18" charset="0"/>
                <a:cs typeface="Times New Roman" panose="02020603050405020304" pitchFamily="18" charset="0"/>
              </a:rPr>
              <a:t>Le traitement des variables de session</a:t>
            </a:r>
            <a:r>
              <a:rPr lang="en-GB" sz="2275"/>
              <a:t> </a:t>
            </a: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>
                <a:latin typeface="Book Antiqua" panose="02040602050305030304" pitchFamily="18" charset="0"/>
                <a:cs typeface="Times New Roman" panose="02020603050405020304" pitchFamily="18" charset="0"/>
              </a:rPr>
              <a:t>Les variables de session sont chargées dans une session par l'intermédiaire de la fonction </a:t>
            </a:r>
            <a:r>
              <a:rPr lang="fr-FR" sz="2000">
                <a:solidFill>
                  <a:srgbClr val="0347F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session_register()</a:t>
            </a:r>
          </a:p>
          <a:p>
            <a:pPr marL="741363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/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&lt;?php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session_start();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en-GB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</a:t>
            </a: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session_register("nom_variable");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...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 session_register("nom_variableN");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?&gt;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>
              <a:solidFill>
                <a:srgbClr val="FC0128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950">
                <a:latin typeface="Book Antiqua" panose="02040602050305030304" pitchFamily="18" charset="0"/>
                <a:cs typeface="Times New Roman" panose="02020603050405020304" pitchFamily="18" charset="0"/>
              </a:rPr>
              <a:t>Une fois la variable enregistrée, elle est accessible à travers le tableau associatif </a:t>
            </a:r>
            <a:r>
              <a:rPr lang="fr-FR" sz="200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$_SESSION["nom_variable"]</a:t>
            </a:r>
          </a:p>
          <a:p>
            <a:pPr marL="928802" lvl="2" indent="-227013" algn="just" defTabSz="743041"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>
              <a:solidFill>
                <a:srgbClr val="FC0128"/>
              </a:solidFill>
              <a:latin typeface="Book Antiqua" panose="02040602050305030304" pitchFamily="18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615668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Book Antiqua" panose="02040602050305030304" pitchFamily="18" charset="0"/>
                <a:cs typeface="Times New Roman" panose="02020603050405020304" pitchFamily="18" charset="0"/>
              </a:rPr>
              <a:t>Les </a:t>
            </a:r>
            <a:r>
              <a:rPr lang="fr-FR" sz="3575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sessions(4)</a:t>
            </a:r>
            <a:endParaRPr lang="fr-FR" sz="3575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2202656" y="1752600"/>
            <a:ext cx="8597900" cy="4953000"/>
          </a:xfrm>
          <a:ln w="12600" cap="sq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&lt;!-- Fichier : formulaire.html --&gt;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solidFill>
                  <a:srgbClr val="FFCC0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html&gt;&lt;body&gt;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&lt;form method="post" action="</a:t>
            </a:r>
            <a:r>
              <a:rPr lang="en-GB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traitement.php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border="0"&gt;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&gt;&lt;u&gt;Nom :&lt;/u&gt;&lt;/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&lt;td&gt;&lt;input type="text"</a:t>
            </a:r>
            <a:r>
              <a:rPr lang="en-GB" sz="1600" dirty="0">
                <a:solidFill>
                  <a:srgbClr val="FFCC0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name="Nom"</a:t>
            </a:r>
            <a:r>
              <a:rPr lang="en-GB" sz="1600" dirty="0">
                <a:solidFill>
                  <a:srgbClr val="FFCC0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size="20" value="RIVES"&gt;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&gt;&lt;u&gt;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Prénom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:&lt;/u&gt;&lt;/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&lt;td&gt;&lt;input type="text"</a:t>
            </a:r>
            <a:r>
              <a:rPr lang="en-GB" sz="1600" dirty="0">
                <a:solidFill>
                  <a:srgbClr val="FFCC0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name="</a:t>
            </a:r>
            <a:r>
              <a:rPr lang="en-GB" sz="1600" dirty="0" err="1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 size="20" value="Jean-Pierre"&gt;&lt;/td&gt;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&lt;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&gt;&lt;u&gt;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:&lt;/u&gt;&lt;/</a:t>
            </a:r>
            <a:r>
              <a:rPr lang="nl-NL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td</a:t>
            </a: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nl-NL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&lt;td&gt;&lt;input type="text" </a:t>
            </a:r>
            <a:r>
              <a:rPr lang="en-GB" sz="1600" dirty="0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en-GB" sz="1600" dirty="0" smtClean="0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="Email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 size="20" value=”du@du.com"&gt;&lt;/td&gt;&lt;/</a:t>
            </a:r>
            <a:r>
              <a:rPr lang="en-GB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&lt;</a:t>
            </a:r>
            <a:r>
              <a:rPr lang="en-GB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&gt;&lt;td&gt; &lt;/td&gt;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fr-FR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&lt;td&gt;&lt;input type="</a:t>
            </a:r>
            <a:r>
              <a:rPr lang="fr-FR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submit</a:t>
            </a:r>
            <a:r>
              <a:rPr lang="fr-FR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lang="fr-FR" sz="1600" dirty="0">
                <a:solidFill>
                  <a:srgbClr val="FFCC00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1600" dirty="0" err="1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sz="1600" dirty="0">
                <a:solidFill>
                  <a:srgbClr val="FC0128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="soumettre</a:t>
            </a:r>
            <a:r>
              <a:rPr lang="fr-FR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 value="Envoyer"&gt;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&lt;/td&gt;&lt;/</a:t>
            </a:r>
            <a:r>
              <a:rPr lang="en-GB" sz="1600" dirty="0" err="1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</a:t>
            </a: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&gt;&lt;/table&gt;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&lt;/form&gt;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&lt;/body </a:t>
            </a:r>
          </a:p>
          <a:p>
            <a:pPr indent="-341313" algn="just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en-GB" sz="1600" dirty="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&lt;/html&gt;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202656" y="1295401"/>
            <a:ext cx="123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SzPct val="100000"/>
            </a:pPr>
            <a:r>
              <a:rPr lang="fr-FR" i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268454512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-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Book Antiqua" panose="02040602050305030304" pitchFamily="18" charset="0"/>
                <a:cs typeface="Times New Roman" panose="02020603050405020304" pitchFamily="18" charset="0"/>
              </a:rPr>
              <a:t>Les </a:t>
            </a:r>
            <a:r>
              <a:rPr lang="fr-FR" sz="3575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sessions(5)</a:t>
            </a:r>
            <a:endParaRPr lang="fr-FR" sz="3575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2590006" y="1982788"/>
            <a:ext cx="7874000" cy="3579812"/>
          </a:xfrm>
          <a:ln w="12600" cap="sq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session_start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$nom = $_POST["Nom"];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$_POST["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$email = $_</a:t>
            </a:r>
            <a:r>
              <a:rPr lang="fr-FR" sz="160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</a:t>
            </a:r>
            <a:r>
              <a:rPr lang="fr-FR" sz="1600" smtClean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["Email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session_register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("nom"); 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session_register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("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");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session_register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("email");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$_SESSION["nom"]=$nom;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$_SESSION["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"]=$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prenom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$_SESSION["email"]=$email;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header("Location: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session.php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?" .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session_name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 . "=" . </a:t>
            </a:r>
            <a:r>
              <a:rPr lang="fr-FR" sz="1600" dirty="0" err="1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session_id</a:t>
            </a: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());</a:t>
            </a:r>
          </a:p>
          <a:p>
            <a:pPr indent="-341313">
              <a:spcBef>
                <a:spcPts val="40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600" dirty="0">
                <a:solidFill>
                  <a:srgbClr val="0347F1"/>
                </a:solidFill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47998478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406" y="152400"/>
            <a:ext cx="843915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defTabSz="743041"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/>
            </a:pPr>
            <a:r>
              <a:rPr lang="fr-FR" sz="3575" dirty="0">
                <a:latin typeface="Book Antiqua" panose="02040602050305030304" pitchFamily="18" charset="0"/>
                <a:cs typeface="Times New Roman" panose="02020603050405020304" pitchFamily="18" charset="0"/>
              </a:rPr>
              <a:t>Les </a:t>
            </a:r>
            <a:r>
              <a:rPr lang="fr-FR" sz="3575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sessions(6)</a:t>
            </a:r>
            <a:endParaRPr lang="fr-FR" sz="3575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2285206" y="1752600"/>
            <a:ext cx="8597900" cy="4800600"/>
          </a:xfrm>
          <a:ln w="12600" cap="sq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session_start();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?&gt;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&lt;html&gt;&lt;body&gt;&lt;?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echo("&lt;u&gt;Identifiant de session :&lt;/u&gt; &lt;b&gt;" 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. session_id() . "&lt;/b&gt;&lt;br&gt;");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echo("&lt;u&gt;Nom de la session :&lt;/u&gt; &lt;b&gt;" 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. session_name() . "&lt;/b&gt;&lt;br&gt;&lt;br&gt;");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echo("&lt;u&gt;Nom :&lt;/u&gt; &lt;b&gt;". $_SESSION["nom"] . "&lt;/b&gt;&lt;br&gt;");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echo("&lt;u&gt;Prénom :&lt;/u&gt; &lt;b&gt;" . $_SESSION["prenom"] . "&lt;/b&gt;&lt;br&gt;");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echo("&lt;u&gt;eMail :&lt;/u&gt; &lt;b&gt;" . $_SESSION["email"] . "&lt;/b&gt;&lt;br&gt;");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//session_destroy();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?&gt;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&lt;/body&gt;</a:t>
            </a:r>
          </a:p>
          <a:p>
            <a:pPr indent="-341313" algn="just">
              <a:spcBef>
                <a:spcPts val="450"/>
              </a:spcBef>
              <a:buSzPct val="75000"/>
              <a:buNone/>
              <a:tabLst>
                <a:tab pos="760413" algn="l"/>
                <a:tab pos="1522413" algn="l"/>
                <a:tab pos="2284413" algn="l"/>
                <a:tab pos="3046413" algn="l"/>
                <a:tab pos="3808413" algn="l"/>
                <a:tab pos="4570413" algn="l"/>
                <a:tab pos="5332413" algn="l"/>
                <a:tab pos="6094413" algn="l"/>
                <a:tab pos="6856413" algn="l"/>
                <a:tab pos="7618413" algn="l"/>
                <a:tab pos="8380413" algn="l"/>
                <a:tab pos="9142413" algn="l"/>
                <a:tab pos="9904413" algn="l"/>
                <a:tab pos="10666413" algn="l"/>
              </a:tabLst>
            </a:pPr>
            <a:r>
              <a:rPr lang="fr-FR" sz="1800">
                <a:latin typeface="Book Antiqua" panose="020406020503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8358964"/>
      </p:ext>
    </p:extLst>
  </p:cSld>
  <p:clrMapOvr>
    <a:masterClrMapping/>
  </p:clrMapOvr>
  <p:transition>
    <p:diamond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68680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800">
                <a:latin typeface="Arial Unicode MS" panose="020B0604020202020204" pitchFamily="34" charset="-128"/>
                <a:cs typeface="Arial Unicode MS" panose="020B0604020202020204" pitchFamily="34" charset="-128"/>
              </a:rPr>
              <a:t>Les constantes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5240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275" dirty="0">
                <a:latin typeface="Book Antiqua" panose="02040602050305030304" pitchFamily="18" charset="0"/>
                <a:cs typeface="Times New Roman" panose="02020603050405020304" pitchFamily="18" charset="0"/>
              </a:rPr>
              <a:t>Les constantes</a:t>
            </a:r>
            <a:r>
              <a:rPr lang="fr-FR" sz="2275" dirty="0">
                <a:latin typeface="Book Antiqua" panose="02040602050305030304" pitchFamily="18" charset="0"/>
              </a:rPr>
              <a:t> </a:t>
            </a:r>
          </a:p>
          <a:p>
            <a:pPr marL="341313" indent="-34131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>
              <a:latin typeface="Book Antiqua" panose="02040602050305030304" pitchFamily="18" charset="0"/>
            </a:endParaRPr>
          </a:p>
          <a:p>
            <a:pPr marL="741363" lvl="1" indent="-284163" defTabSz="743041"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Define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("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nom_constante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", </a:t>
            </a:r>
            <a:r>
              <a:rPr lang="fr-FR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valeur_constante</a:t>
            </a: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 )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define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("</a:t>
            </a: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ma_const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", "Vive PHP4") ;</a:t>
            </a:r>
          </a:p>
          <a:p>
            <a:pPr marL="928802" lvl="2" indent="-185760" algn="just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define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Arial Unicode MS" panose="020B0604020202020204" pitchFamily="34" charset="-128"/>
              </a:rPr>
              <a:t> ("an", 2002) ;</a:t>
            </a:r>
          </a:p>
          <a:p>
            <a:pPr marL="928802" lvl="2" indent="-185760" algn="just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solidFill>
                <a:srgbClr val="FC0128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741363" lvl="1" indent="-284163" defTabSz="743041">
              <a:spcBef>
                <a:spcPts val="406"/>
              </a:spcBef>
              <a:buClr>
                <a:srgbClr val="114FFB"/>
              </a:buClr>
              <a:buSzPct val="75000"/>
              <a:buFont typeface="Wingdings" panose="05000000000000000000" pitchFamily="2" charset="2"/>
              <a:buChar char="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Les constantes prédéfinies</a:t>
            </a:r>
            <a:r>
              <a:rPr lang="fr-FR" sz="195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NULL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_FILE_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_LINE_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PHP_VERSION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PHP_OS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TRUE et FALSE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E_ERROR</a:t>
            </a:r>
          </a:p>
          <a:p>
            <a:pPr marL="928802" lvl="2" indent="-185760" defTabSz="743041">
              <a:spcBef>
                <a:spcPts val="45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1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2466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1406" y="152400"/>
            <a:ext cx="8686800" cy="10668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sz="3200" dirty="0">
                <a:latin typeface="Book Antiqua" panose="02040602050305030304" pitchFamily="18" charset="0"/>
                <a:cs typeface="Times New Roman" panose="02020603050405020304" pitchFamily="18" charset="0"/>
              </a:rPr>
              <a:t>Syntaxe de base : </a:t>
            </a:r>
            <a:r>
              <a:rPr lang="fr-FR" sz="28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Les variables</a:t>
            </a:r>
            <a:endParaRPr lang="fr-FR" sz="20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285206" y="1447800"/>
            <a:ext cx="8597900" cy="48006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Principe</a:t>
            </a:r>
          </a:p>
          <a:p>
            <a:pPr marL="557281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Commencent par le caractère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$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N'ont pas besoin d'être déclarées</a:t>
            </a:r>
            <a:r>
              <a:rPr lang="fr-FR" sz="1800" dirty="0"/>
              <a:t> </a:t>
            </a:r>
          </a:p>
          <a:p>
            <a:pPr marL="928802" lvl="2" indent="-185760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solidFill>
                <a:srgbClr val="FC0128"/>
              </a:solidFill>
            </a:endParaRPr>
          </a:p>
          <a:p>
            <a:pPr marL="341313" indent="-341313" defTabSz="743041">
              <a:spcBef>
                <a:spcPts val="500"/>
              </a:spcBef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</a:rPr>
              <a:t>Fonctions de vérifications de variables</a:t>
            </a:r>
          </a:p>
          <a:p>
            <a:pPr marL="557281" lvl="1" indent="-284163" defTabSz="743041">
              <a:spcBef>
                <a:spcPts val="225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900" dirty="0">
              <a:latin typeface="Book Antiqua" panose="02040602050305030304" pitchFamily="18" charset="0"/>
            </a:endParaRP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empty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gettype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intval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is_array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is_bool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is_double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is_float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is_int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is_integer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is_long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is_object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is_real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is_numeric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is_string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Isset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settype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  <a:p>
            <a:pPr marL="557281" lvl="1" indent="-284163" defTabSz="743041">
              <a:spcBef>
                <a:spcPts val="200"/>
              </a:spcBef>
              <a:buSzPct val="7500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endParaRPr lang="fr-FR" sz="800" dirty="0"/>
          </a:p>
          <a:p>
            <a:pPr marL="341313" indent="-341313" defTabSz="743041">
              <a:buClr>
                <a:srgbClr val="FC0128"/>
              </a:buClr>
              <a:buSzPct val="75000"/>
              <a:buFont typeface="Wingdings" panose="05000000000000000000" pitchFamily="2" charset="2"/>
              <a:buChar char="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Affectation par valeur et par référence</a:t>
            </a:r>
            <a:r>
              <a:rPr lang="fr-FR" sz="2275" dirty="0"/>
              <a:t>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Affectation par valeur</a:t>
            </a:r>
            <a:r>
              <a:rPr lang="fr-FR" sz="1800" dirty="0"/>
              <a:t> : 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$b=$a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928802" lvl="2" indent="-185760" defTabSz="743041">
              <a:spcBef>
                <a:spcPts val="45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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  <a:defRPr/>
            </a:pP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Affectation par (</a:t>
            </a:r>
            <a:r>
              <a:rPr lang="fr-FR" dirty="0">
                <a:latin typeface="Book Antiqua" panose="02040602050305030304" pitchFamily="18" charset="0"/>
                <a:cs typeface="Times New Roman" panose="02020603050405020304" pitchFamily="18" charset="0"/>
              </a:rPr>
              <a:t>référence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variable : </a:t>
            </a:r>
            <a:r>
              <a:rPr lang="fr-FR" sz="1800" dirty="0">
                <a:solidFill>
                  <a:srgbClr val="FC0128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$c = &amp;$a</a:t>
            </a:r>
            <a:r>
              <a:rPr lang="fr-FR" sz="1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481718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5466</Words>
  <Application>Microsoft Office PowerPoint</Application>
  <PresentationFormat>Grand écran</PresentationFormat>
  <Paragraphs>1062</Paragraphs>
  <Slides>75</Slides>
  <Notes>74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75</vt:i4>
      </vt:variant>
    </vt:vector>
  </HeadingPairs>
  <TitlesOfParts>
    <vt:vector size="86" baseType="lpstr">
      <vt:lpstr>Arial Unicode MS</vt:lpstr>
      <vt:lpstr>Microsoft YaHei</vt:lpstr>
      <vt:lpstr>Arial</vt:lpstr>
      <vt:lpstr>Book Antiqua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PHP</vt:lpstr>
      <vt:lpstr>PHP : C’est QUOI ?</vt:lpstr>
      <vt:lpstr>Intégration PHP et HTML </vt:lpstr>
      <vt:lpstr>Intégration PHP et HTML </vt:lpstr>
      <vt:lpstr>Intégration PHP et HTML</vt:lpstr>
      <vt:lpstr>Intégration PHP et HTML </vt:lpstr>
      <vt:lpstr>Syntaxe de base : Introduction</vt:lpstr>
      <vt:lpstr>Syntaxe de base : Les constantes</vt:lpstr>
      <vt:lpstr>Syntaxe de base : Les variables</vt:lpstr>
      <vt:lpstr>Syntaxe de base : Les variables</vt:lpstr>
      <vt:lpstr>Syntaxe de base : Les variables</vt:lpstr>
      <vt:lpstr>Syntaxe de base : Les variables</vt:lpstr>
      <vt:lpstr>Syntaxe de base : Les types de données</vt:lpstr>
      <vt:lpstr>Syntaxe de base : Les types de données </vt:lpstr>
      <vt:lpstr>Syntaxe de base : Les chaînes de caractères</vt:lpstr>
      <vt:lpstr>Syntaxe de base : les opérateurs</vt:lpstr>
      <vt:lpstr>Syntaxe de base : Les opérateurs</vt:lpstr>
      <vt:lpstr>Syntaxe de base : Les opérateurs</vt:lpstr>
      <vt:lpstr>Syntaxe de base : Les opérateurs</vt:lpstr>
      <vt:lpstr>Syntaxe de base : Les opérateurs</vt:lpstr>
      <vt:lpstr>Syntaxe de base : Les instructions conditionnelles</vt:lpstr>
      <vt:lpstr>Syntaxe de base : Les instructions conditionnelles</vt:lpstr>
      <vt:lpstr>Syntaxe de base : Les instructions conditionnelles</vt:lpstr>
      <vt:lpstr>Syntaxe de base : Les fonctions </vt:lpstr>
      <vt:lpstr>Syntaxe de base : Les fonctions</vt:lpstr>
      <vt:lpstr>Syntaxe de base : Les fonctions </vt:lpstr>
      <vt:lpstr>Syntaxe de base : Les fonctions</vt:lpstr>
      <vt:lpstr>Syntaxe de base : Les fonctions</vt:lpstr>
      <vt:lpstr>Syntaxe de base : Les tableaux</vt:lpstr>
      <vt:lpstr>Syntaxe de base : Les tableaux</vt:lpstr>
      <vt:lpstr>Syntaxe de base : Les tableaux</vt:lpstr>
      <vt:lpstr>Syntaxe de base : Les tableaux</vt:lpstr>
      <vt:lpstr>Syntaxe de base : Les tableaux</vt:lpstr>
      <vt:lpstr>Syntaxe de base : Les tableaux</vt:lpstr>
      <vt:lpstr>Syntaxe de base : Les tableaux</vt:lpstr>
      <vt:lpstr>Syntaxe de base : Les tableaux</vt:lpstr>
      <vt:lpstr>La gestion des fichiers avec PHP </vt:lpstr>
      <vt:lpstr>La gestion des fichiers avec PHP</vt:lpstr>
      <vt:lpstr>La gestion des fichiers avec PHP</vt:lpstr>
      <vt:lpstr>La gestion des fichiers avec PHP</vt:lpstr>
      <vt:lpstr>La gestion des fichiers avec PHP </vt:lpstr>
      <vt:lpstr>La gestion des fichiers avec PHP </vt:lpstr>
      <vt:lpstr>La gestion des fichiers avec PHP (7) </vt:lpstr>
      <vt:lpstr>La gestion des fichiers avec PHP </vt:lpstr>
      <vt:lpstr>La gestion des fichiers avec PHP </vt:lpstr>
      <vt:lpstr>La gestion des fichiers avec PHP </vt:lpstr>
      <vt:lpstr>La gestion des fichiers avec PHP</vt:lpstr>
      <vt:lpstr>La gestion des fichiers avec PHP</vt:lpstr>
      <vt:lpstr>La gestion des fichiers avec PHP </vt:lpstr>
      <vt:lpstr>La gestion des fichiers avec PHP </vt:lpstr>
      <vt:lpstr>La gestion des fichiers avec PHP</vt:lpstr>
      <vt:lpstr>PHP et les formulaires(1)</vt:lpstr>
      <vt:lpstr>PHP et les formulaires(2)</vt:lpstr>
      <vt:lpstr>PHP et les formulaires(3)</vt:lpstr>
      <vt:lpstr>PHP et les formulaires(4)</vt:lpstr>
      <vt:lpstr>PHP et les formulaires(5)</vt:lpstr>
      <vt:lpstr>PHP et les formulaires(6)</vt:lpstr>
      <vt:lpstr>PHP et les formulaires(7)</vt:lpstr>
      <vt:lpstr>Les cookies (1)</vt:lpstr>
      <vt:lpstr>Les cookies(2)</vt:lpstr>
      <vt:lpstr>Les cookies(3)</vt:lpstr>
      <vt:lpstr>Les cookies(4)</vt:lpstr>
      <vt:lpstr>Les cookies(5)</vt:lpstr>
      <vt:lpstr>Les cookies(6)</vt:lpstr>
      <vt:lpstr>Les cookies(7)</vt:lpstr>
      <vt:lpstr>Les cookies(8)</vt:lpstr>
      <vt:lpstr>Les cookies(9)</vt:lpstr>
      <vt:lpstr>Les cookies(10)</vt:lpstr>
      <vt:lpstr>Les cookies(12) </vt:lpstr>
      <vt:lpstr>Les sessions(1)</vt:lpstr>
      <vt:lpstr>Les sessions(2)</vt:lpstr>
      <vt:lpstr>Les sessions(3)</vt:lpstr>
      <vt:lpstr>Les sessions(4)</vt:lpstr>
      <vt:lpstr>Les sessions(5)</vt:lpstr>
      <vt:lpstr>Les sessions(6)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27</cp:revision>
  <dcterms:created xsi:type="dcterms:W3CDTF">2022-02-22T19:27:44Z</dcterms:created>
  <dcterms:modified xsi:type="dcterms:W3CDTF">2022-03-03T08:14:27Z</dcterms:modified>
</cp:coreProperties>
</file>