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  <p:sldMasterId id="2147483675" r:id="rId6"/>
  </p:sldMasterIdLst>
  <p:notesMasterIdLst>
    <p:notesMasterId r:id="rId35"/>
  </p:notesMasterIdLst>
  <p:sldIdLst>
    <p:sldId id="475" r:id="rId7"/>
    <p:sldId id="17338" r:id="rId8"/>
    <p:sldId id="297" r:id="rId9"/>
    <p:sldId id="17342" r:id="rId10"/>
    <p:sldId id="17335" r:id="rId11"/>
    <p:sldId id="17318" r:id="rId12"/>
    <p:sldId id="17313" r:id="rId13"/>
    <p:sldId id="17339" r:id="rId14"/>
    <p:sldId id="17346" r:id="rId15"/>
    <p:sldId id="17347" r:id="rId16"/>
    <p:sldId id="990" r:id="rId17"/>
    <p:sldId id="17337" r:id="rId18"/>
    <p:sldId id="1001" r:id="rId19"/>
    <p:sldId id="17340" r:id="rId20"/>
    <p:sldId id="17300" r:id="rId21"/>
    <p:sldId id="537" r:id="rId22"/>
    <p:sldId id="17345" r:id="rId23"/>
    <p:sldId id="17306" r:id="rId24"/>
    <p:sldId id="272" r:id="rId25"/>
    <p:sldId id="17344" r:id="rId26"/>
    <p:sldId id="299" r:id="rId27"/>
    <p:sldId id="1009" r:id="rId28"/>
    <p:sldId id="1005" r:id="rId29"/>
    <p:sldId id="275" r:id="rId30"/>
    <p:sldId id="996" r:id="rId31"/>
    <p:sldId id="627" r:id="rId32"/>
    <p:sldId id="646" r:id="rId33"/>
    <p:sldId id="17305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6950F-86A1-49D4-A62C-C6198CC8F94B}" v="40" dt="2021-06-18T12:34:59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DDOUG Ilyass" userId="bb96e9f4-f7ff-4935-ae83-7876f0bff6f3" providerId="ADAL" clId="{CDB6950F-86A1-49D4-A62C-C6198CC8F94B}"/>
    <pc:docChg chg="undo custSel addSld delSld modSld sldOrd">
      <pc:chgData name="SEDDOUG Ilyass" userId="bb96e9f4-f7ff-4935-ae83-7876f0bff6f3" providerId="ADAL" clId="{CDB6950F-86A1-49D4-A62C-C6198CC8F94B}" dt="2021-06-18T12:34:59.349" v="244"/>
      <pc:docMkLst>
        <pc:docMk/>
      </pc:docMkLst>
      <pc:sldChg chg="modSp mod">
        <pc:chgData name="SEDDOUG Ilyass" userId="bb96e9f4-f7ff-4935-ae83-7876f0bff6f3" providerId="ADAL" clId="{CDB6950F-86A1-49D4-A62C-C6198CC8F94B}" dt="2021-06-18T12:31:59.986" v="233" actId="1076"/>
        <pc:sldMkLst>
          <pc:docMk/>
          <pc:sldMk cId="2933550066" sldId="272"/>
        </pc:sldMkLst>
        <pc:spChg chg="mod">
          <ac:chgData name="SEDDOUG Ilyass" userId="bb96e9f4-f7ff-4935-ae83-7876f0bff6f3" providerId="ADAL" clId="{CDB6950F-86A1-49D4-A62C-C6198CC8F94B}" dt="2021-06-18T12:31:59.986" v="233" actId="1076"/>
          <ac:spMkLst>
            <pc:docMk/>
            <pc:sldMk cId="2933550066" sldId="272"/>
            <ac:spMk id="242" creationId="{CED555F7-7573-4001-8FD4-432905A54F5D}"/>
          </ac:spMkLst>
        </pc:spChg>
        <pc:spChg chg="mod">
          <ac:chgData name="SEDDOUG Ilyass" userId="bb96e9f4-f7ff-4935-ae83-7876f0bff6f3" providerId="ADAL" clId="{CDB6950F-86A1-49D4-A62C-C6198CC8F94B}" dt="2021-06-18T12:31:55.797" v="232" actId="1076"/>
          <ac:spMkLst>
            <pc:docMk/>
            <pc:sldMk cId="2933550066" sldId="272"/>
            <ac:spMk id="246" creationId="{C6D54455-C9F2-4A83-9443-B4943281C795}"/>
          </ac:spMkLst>
        </pc:spChg>
        <pc:spChg chg="mod">
          <ac:chgData name="SEDDOUG Ilyass" userId="bb96e9f4-f7ff-4935-ae83-7876f0bff6f3" providerId="ADAL" clId="{CDB6950F-86A1-49D4-A62C-C6198CC8F94B}" dt="2021-06-18T12:31:55.797" v="232" actId="1076"/>
          <ac:spMkLst>
            <pc:docMk/>
            <pc:sldMk cId="2933550066" sldId="272"/>
            <ac:spMk id="247" creationId="{C6D54455-C9F2-4A83-9443-B4943281C795}"/>
          </ac:spMkLst>
        </pc:spChg>
        <pc:spChg chg="mod">
          <ac:chgData name="SEDDOUG Ilyass" userId="bb96e9f4-f7ff-4935-ae83-7876f0bff6f3" providerId="ADAL" clId="{CDB6950F-86A1-49D4-A62C-C6198CC8F94B}" dt="2021-06-18T12:31:59.986" v="233" actId="1076"/>
          <ac:spMkLst>
            <pc:docMk/>
            <pc:sldMk cId="2933550066" sldId="272"/>
            <ac:spMk id="248" creationId="{C6D54455-C9F2-4A83-9443-B4943281C795}"/>
          </ac:spMkLst>
        </pc:spChg>
        <pc:picChg chg="mod">
          <ac:chgData name="SEDDOUG Ilyass" userId="bb96e9f4-f7ff-4935-ae83-7876f0bff6f3" providerId="ADAL" clId="{CDB6950F-86A1-49D4-A62C-C6198CC8F94B}" dt="2021-06-18T12:31:52.256" v="231" actId="555"/>
          <ac:picMkLst>
            <pc:docMk/>
            <pc:sldMk cId="2933550066" sldId="272"/>
            <ac:picMk id="222" creationId="{00000000-0000-0000-0000-000000000000}"/>
          </ac:picMkLst>
        </pc:picChg>
        <pc:picChg chg="mod">
          <ac:chgData name="SEDDOUG Ilyass" userId="bb96e9f4-f7ff-4935-ae83-7876f0bff6f3" providerId="ADAL" clId="{CDB6950F-86A1-49D4-A62C-C6198CC8F94B}" dt="2021-06-18T12:31:52.256" v="231" actId="555"/>
          <ac:picMkLst>
            <pc:docMk/>
            <pc:sldMk cId="2933550066" sldId="272"/>
            <ac:picMk id="223" creationId="{00000000-0000-0000-0000-000000000000}"/>
          </ac:picMkLst>
        </pc:picChg>
        <pc:picChg chg="mod">
          <ac:chgData name="SEDDOUG Ilyass" userId="bb96e9f4-f7ff-4935-ae83-7876f0bff6f3" providerId="ADAL" clId="{CDB6950F-86A1-49D4-A62C-C6198CC8F94B}" dt="2021-06-18T12:31:59.986" v="233" actId="1076"/>
          <ac:picMkLst>
            <pc:docMk/>
            <pc:sldMk cId="2933550066" sldId="272"/>
            <ac:picMk id="225" creationId="{00000000-0000-0000-0000-000000000000}"/>
          </ac:picMkLst>
        </pc:picChg>
        <pc:picChg chg="mod">
          <ac:chgData name="SEDDOUG Ilyass" userId="bb96e9f4-f7ff-4935-ae83-7876f0bff6f3" providerId="ADAL" clId="{CDB6950F-86A1-49D4-A62C-C6198CC8F94B}" dt="2021-06-18T12:31:59.986" v="233" actId="1076"/>
          <ac:picMkLst>
            <pc:docMk/>
            <pc:sldMk cId="2933550066" sldId="272"/>
            <ac:picMk id="241" creationId="{E4B6A9DC-C693-419B-B835-3D981BFBE53D}"/>
          </ac:picMkLst>
        </pc:picChg>
      </pc:sldChg>
      <pc:sldChg chg="addSp delSp modSp mod">
        <pc:chgData name="SEDDOUG Ilyass" userId="bb96e9f4-f7ff-4935-ae83-7876f0bff6f3" providerId="ADAL" clId="{CDB6950F-86A1-49D4-A62C-C6198CC8F94B}" dt="2021-06-18T12:07:39.072" v="123" actId="113"/>
        <pc:sldMkLst>
          <pc:docMk/>
          <pc:sldMk cId="505584304" sldId="297"/>
        </pc:sldMkLst>
        <pc:spChg chg="add del mod">
          <ac:chgData name="SEDDOUG Ilyass" userId="bb96e9f4-f7ff-4935-ae83-7876f0bff6f3" providerId="ADAL" clId="{CDB6950F-86A1-49D4-A62C-C6198CC8F94B}" dt="2021-06-18T12:07:37.231" v="121" actId="478"/>
          <ac:spMkLst>
            <pc:docMk/>
            <pc:sldMk cId="505584304" sldId="297"/>
            <ac:spMk id="31" creationId="{3D6896A2-75D1-49B6-80E3-C455168669DD}"/>
          </ac:spMkLst>
        </pc:spChg>
        <pc:spChg chg="del">
          <ac:chgData name="SEDDOUG Ilyass" userId="bb96e9f4-f7ff-4935-ae83-7876f0bff6f3" providerId="ADAL" clId="{CDB6950F-86A1-49D4-A62C-C6198CC8F94B}" dt="2021-06-18T12:07:03.544" v="113" actId="478"/>
          <ac:spMkLst>
            <pc:docMk/>
            <pc:sldMk cId="505584304" sldId="297"/>
            <ac:spMk id="36" creationId="{27B1D0EC-365F-4FAE-9571-AD6D496D9121}"/>
          </ac:spMkLst>
        </pc:spChg>
        <pc:spChg chg="del mod">
          <ac:chgData name="SEDDOUG Ilyass" userId="bb96e9f4-f7ff-4935-ae83-7876f0bff6f3" providerId="ADAL" clId="{CDB6950F-86A1-49D4-A62C-C6198CC8F94B}" dt="2021-06-18T12:07:10.985" v="115" actId="478"/>
          <ac:spMkLst>
            <pc:docMk/>
            <pc:sldMk cId="505584304" sldId="297"/>
            <ac:spMk id="38" creationId="{853235AB-2857-4817-B13E-81D8AF8B43AF}"/>
          </ac:spMkLst>
        </pc:spChg>
        <pc:spChg chg="add mod">
          <ac:chgData name="SEDDOUG Ilyass" userId="bb96e9f4-f7ff-4935-ae83-7876f0bff6f3" providerId="ADAL" clId="{CDB6950F-86A1-49D4-A62C-C6198CC8F94B}" dt="2021-06-18T12:07:39.072" v="123" actId="113"/>
          <ac:spMkLst>
            <pc:docMk/>
            <pc:sldMk cId="505584304" sldId="297"/>
            <ac:spMk id="40" creationId="{2B994B12-1774-4693-B5F8-03145739AE14}"/>
          </ac:spMkLst>
        </pc:spChg>
      </pc:sldChg>
      <pc:sldChg chg="addSp modSp">
        <pc:chgData name="SEDDOUG Ilyass" userId="bb96e9f4-f7ff-4935-ae83-7876f0bff6f3" providerId="ADAL" clId="{CDB6950F-86A1-49D4-A62C-C6198CC8F94B}" dt="2021-06-18T12:34:59.349" v="244"/>
        <pc:sldMkLst>
          <pc:docMk/>
          <pc:sldMk cId="294428423" sldId="537"/>
        </pc:sldMkLst>
        <pc:spChg chg="add mod">
          <ac:chgData name="SEDDOUG Ilyass" userId="bb96e9f4-f7ff-4935-ae83-7876f0bff6f3" providerId="ADAL" clId="{CDB6950F-86A1-49D4-A62C-C6198CC8F94B}" dt="2021-06-18T12:34:59.349" v="244"/>
          <ac:spMkLst>
            <pc:docMk/>
            <pc:sldMk cId="294428423" sldId="537"/>
            <ac:spMk id="10" creationId="{A80E0C46-FE26-4FB4-9D43-18CFBAC3A27A}"/>
          </ac:spMkLst>
        </pc:spChg>
      </pc:sldChg>
      <pc:sldChg chg="addSp delSp modSp mod ord">
        <pc:chgData name="SEDDOUG Ilyass" userId="bb96e9f4-f7ff-4935-ae83-7876f0bff6f3" providerId="ADAL" clId="{CDB6950F-86A1-49D4-A62C-C6198CC8F94B}" dt="2021-06-18T12:29:30.256" v="227" actId="1076"/>
        <pc:sldMkLst>
          <pc:docMk/>
          <pc:sldMk cId="4194912496" sldId="990"/>
        </pc:sldMkLst>
        <pc:spChg chg="mod">
          <ac:chgData name="SEDDOUG Ilyass" userId="bb96e9f4-f7ff-4935-ae83-7876f0bff6f3" providerId="ADAL" clId="{CDB6950F-86A1-49D4-A62C-C6198CC8F94B}" dt="2021-06-18T12:09:18.586" v="137" actId="1076"/>
          <ac:spMkLst>
            <pc:docMk/>
            <pc:sldMk cId="4194912496" sldId="990"/>
            <ac:spMk id="2" creationId="{00000000-0000-0000-0000-000000000000}"/>
          </ac:spMkLst>
        </pc:spChg>
        <pc:spChg chg="mod">
          <ac:chgData name="SEDDOUG Ilyass" userId="bb96e9f4-f7ff-4935-ae83-7876f0bff6f3" providerId="ADAL" clId="{CDB6950F-86A1-49D4-A62C-C6198CC8F94B}" dt="2021-06-18T12:29:30.256" v="227" actId="1076"/>
          <ac:spMkLst>
            <pc:docMk/>
            <pc:sldMk cId="4194912496" sldId="990"/>
            <ac:spMk id="22" creationId="{EB60C103-60F1-469A-82AA-77DE5E344CA3}"/>
          </ac:spMkLst>
        </pc:spChg>
        <pc:spChg chg="mod">
          <ac:chgData name="SEDDOUG Ilyass" userId="bb96e9f4-f7ff-4935-ae83-7876f0bff6f3" providerId="ADAL" clId="{CDB6950F-86A1-49D4-A62C-C6198CC8F94B}" dt="2021-06-18T12:29:30.256" v="227" actId="1076"/>
          <ac:spMkLst>
            <pc:docMk/>
            <pc:sldMk cId="4194912496" sldId="990"/>
            <ac:spMk id="23" creationId="{C360D77A-5A48-44DC-91E4-358C65E05518}"/>
          </ac:spMkLst>
        </pc:spChg>
        <pc:spChg chg="mod">
          <ac:chgData name="SEDDOUG Ilyass" userId="bb96e9f4-f7ff-4935-ae83-7876f0bff6f3" providerId="ADAL" clId="{CDB6950F-86A1-49D4-A62C-C6198CC8F94B}" dt="2021-06-18T12:29:30.256" v="227" actId="1076"/>
          <ac:spMkLst>
            <pc:docMk/>
            <pc:sldMk cId="4194912496" sldId="990"/>
            <ac:spMk id="29" creationId="{5FC11B26-8124-43FB-94AC-12A3C8F51246}"/>
          </ac:spMkLst>
        </pc:spChg>
        <pc:spChg chg="mod">
          <ac:chgData name="SEDDOUG Ilyass" userId="bb96e9f4-f7ff-4935-ae83-7876f0bff6f3" providerId="ADAL" clId="{CDB6950F-86A1-49D4-A62C-C6198CC8F94B}" dt="2021-06-18T12:29:30.256" v="227" actId="1076"/>
          <ac:spMkLst>
            <pc:docMk/>
            <pc:sldMk cId="4194912496" sldId="990"/>
            <ac:spMk id="32" creationId="{B20B2491-03DC-464C-ADD8-BD5C93EB8C51}"/>
          </ac:spMkLst>
        </pc:spChg>
        <pc:spChg chg="mod">
          <ac:chgData name="SEDDOUG Ilyass" userId="bb96e9f4-f7ff-4935-ae83-7876f0bff6f3" providerId="ADAL" clId="{CDB6950F-86A1-49D4-A62C-C6198CC8F94B}" dt="2021-06-18T12:29:30.256" v="227" actId="1076"/>
          <ac:spMkLst>
            <pc:docMk/>
            <pc:sldMk cId="4194912496" sldId="990"/>
            <ac:spMk id="34" creationId="{66E3A97F-0DC6-4FE1-B09E-FCF816DDB005}"/>
          </ac:spMkLst>
        </pc:spChg>
        <pc:spChg chg="add mod">
          <ac:chgData name="SEDDOUG Ilyass" userId="bb96e9f4-f7ff-4935-ae83-7876f0bff6f3" providerId="ADAL" clId="{CDB6950F-86A1-49D4-A62C-C6198CC8F94B}" dt="2021-06-18T12:08:43.966" v="128" actId="1036"/>
          <ac:spMkLst>
            <pc:docMk/>
            <pc:sldMk cId="4194912496" sldId="990"/>
            <ac:spMk id="35" creationId="{105EBAE8-F815-4394-99C4-DED2ABD31A20}"/>
          </ac:spMkLst>
        </pc:spChg>
        <pc:spChg chg="mod">
          <ac:chgData name="SEDDOUG Ilyass" userId="bb96e9f4-f7ff-4935-ae83-7876f0bff6f3" providerId="ADAL" clId="{CDB6950F-86A1-49D4-A62C-C6198CC8F94B}" dt="2021-06-18T12:29:30.256" v="227" actId="1076"/>
          <ac:spMkLst>
            <pc:docMk/>
            <pc:sldMk cId="4194912496" sldId="990"/>
            <ac:spMk id="36" creationId="{BD712135-719D-48BC-8323-CC2CF9E076A6}"/>
          </ac:spMkLst>
        </pc:spChg>
        <pc:spChg chg="mod">
          <ac:chgData name="SEDDOUG Ilyass" userId="bb96e9f4-f7ff-4935-ae83-7876f0bff6f3" providerId="ADAL" clId="{CDB6950F-86A1-49D4-A62C-C6198CC8F94B}" dt="2021-06-18T12:29:30.256" v="227" actId="1076"/>
          <ac:spMkLst>
            <pc:docMk/>
            <pc:sldMk cId="4194912496" sldId="990"/>
            <ac:spMk id="37" creationId="{678140B0-DC03-4AA8-BB36-7D285C5AB268}"/>
          </ac:spMkLst>
        </pc:spChg>
        <pc:spChg chg="mod">
          <ac:chgData name="SEDDOUG Ilyass" userId="bb96e9f4-f7ff-4935-ae83-7876f0bff6f3" providerId="ADAL" clId="{CDB6950F-86A1-49D4-A62C-C6198CC8F94B}" dt="2021-06-18T12:29:30.256" v="227" actId="1076"/>
          <ac:spMkLst>
            <pc:docMk/>
            <pc:sldMk cId="4194912496" sldId="990"/>
            <ac:spMk id="38" creationId="{8633A3D4-793A-4713-999E-F6AE4B49ECD4}"/>
          </ac:spMkLst>
        </pc:spChg>
        <pc:spChg chg="mod">
          <ac:chgData name="SEDDOUG Ilyass" userId="bb96e9f4-f7ff-4935-ae83-7876f0bff6f3" providerId="ADAL" clId="{CDB6950F-86A1-49D4-A62C-C6198CC8F94B}" dt="2021-06-18T12:13:21.782" v="165" actId="313"/>
          <ac:spMkLst>
            <pc:docMk/>
            <pc:sldMk cId="4194912496" sldId="990"/>
            <ac:spMk id="41" creationId="{15F7ABCD-9361-4AAF-945D-A74BE538B857}"/>
          </ac:spMkLst>
        </pc:spChg>
        <pc:spChg chg="mod">
          <ac:chgData name="SEDDOUG Ilyass" userId="bb96e9f4-f7ff-4935-ae83-7876f0bff6f3" providerId="ADAL" clId="{CDB6950F-86A1-49D4-A62C-C6198CC8F94B}" dt="2021-06-18T12:12:15.296" v="159" actId="12788"/>
          <ac:spMkLst>
            <pc:docMk/>
            <pc:sldMk cId="4194912496" sldId="990"/>
            <ac:spMk id="42" creationId="{B0862165-0E1C-4D85-AB6C-1CB3E3D242DF}"/>
          </ac:spMkLst>
        </pc:spChg>
        <pc:spChg chg="mod">
          <ac:chgData name="SEDDOUG Ilyass" userId="bb96e9f4-f7ff-4935-ae83-7876f0bff6f3" providerId="ADAL" clId="{CDB6950F-86A1-49D4-A62C-C6198CC8F94B}" dt="2021-06-18T12:12:10.927" v="158" actId="12788"/>
          <ac:spMkLst>
            <pc:docMk/>
            <pc:sldMk cId="4194912496" sldId="990"/>
            <ac:spMk id="43" creationId="{2CAC1956-1D62-4BB1-BADC-D5DC16C14DEF}"/>
          </ac:spMkLst>
        </pc:spChg>
        <pc:spChg chg="mod">
          <ac:chgData name="SEDDOUG Ilyass" userId="bb96e9f4-f7ff-4935-ae83-7876f0bff6f3" providerId="ADAL" clId="{CDB6950F-86A1-49D4-A62C-C6198CC8F94B}" dt="2021-06-18T12:12:22.013" v="160" actId="12788"/>
          <ac:spMkLst>
            <pc:docMk/>
            <pc:sldMk cId="4194912496" sldId="990"/>
            <ac:spMk id="44" creationId="{8EDD9685-25AE-4C6C-8296-29731C201EA3}"/>
          </ac:spMkLst>
        </pc:spChg>
        <pc:spChg chg="mod">
          <ac:chgData name="SEDDOUG Ilyass" userId="bb96e9f4-f7ff-4935-ae83-7876f0bff6f3" providerId="ADAL" clId="{CDB6950F-86A1-49D4-A62C-C6198CC8F94B}" dt="2021-06-18T12:12:26.483" v="161" actId="12788"/>
          <ac:spMkLst>
            <pc:docMk/>
            <pc:sldMk cId="4194912496" sldId="990"/>
            <ac:spMk id="53" creationId="{27054201-5CF1-42F2-9B3C-B564AE777902}"/>
          </ac:spMkLst>
        </pc:spChg>
        <pc:spChg chg="mod">
          <ac:chgData name="SEDDOUG Ilyass" userId="bb96e9f4-f7ff-4935-ae83-7876f0bff6f3" providerId="ADAL" clId="{CDB6950F-86A1-49D4-A62C-C6198CC8F94B}" dt="2021-06-18T12:12:29.684" v="162" actId="12788"/>
          <ac:spMkLst>
            <pc:docMk/>
            <pc:sldMk cId="4194912496" sldId="990"/>
            <ac:spMk id="54" creationId="{5F2D81DE-710E-4DD7-B24C-436E039C6C6B}"/>
          </ac:spMkLst>
        </pc:spChg>
        <pc:spChg chg="mod">
          <ac:chgData name="SEDDOUG Ilyass" userId="bb96e9f4-f7ff-4935-ae83-7876f0bff6f3" providerId="ADAL" clId="{CDB6950F-86A1-49D4-A62C-C6198CC8F94B}" dt="2021-06-18T12:12:33.318" v="163" actId="12788"/>
          <ac:spMkLst>
            <pc:docMk/>
            <pc:sldMk cId="4194912496" sldId="990"/>
            <ac:spMk id="55" creationId="{8BE647B1-C502-467B-82FB-DF66F5D08038}"/>
          </ac:spMkLst>
        </pc:spChg>
        <pc:spChg chg="mod">
          <ac:chgData name="SEDDOUG Ilyass" userId="bb96e9f4-f7ff-4935-ae83-7876f0bff6f3" providerId="ADAL" clId="{CDB6950F-86A1-49D4-A62C-C6198CC8F94B}" dt="2021-06-18T12:12:37.369" v="164" actId="12788"/>
          <ac:spMkLst>
            <pc:docMk/>
            <pc:sldMk cId="4194912496" sldId="990"/>
            <ac:spMk id="56" creationId="{FD91BED8-6FB8-45BA-918C-F4A068EAE3EE}"/>
          </ac:spMkLst>
        </pc:spChg>
        <pc:spChg chg="mod">
          <ac:chgData name="SEDDOUG Ilyass" userId="bb96e9f4-f7ff-4935-ae83-7876f0bff6f3" providerId="ADAL" clId="{CDB6950F-86A1-49D4-A62C-C6198CC8F94B}" dt="2021-06-18T12:12:10.927" v="158" actId="12788"/>
          <ac:spMkLst>
            <pc:docMk/>
            <pc:sldMk cId="4194912496" sldId="990"/>
            <ac:spMk id="57" creationId="{0F0C7B21-8ED1-4472-837D-F05ACE217CEC}"/>
          </ac:spMkLst>
        </pc:spChg>
        <pc:spChg chg="mod">
          <ac:chgData name="SEDDOUG Ilyass" userId="bb96e9f4-f7ff-4935-ae83-7876f0bff6f3" providerId="ADAL" clId="{CDB6950F-86A1-49D4-A62C-C6198CC8F94B}" dt="2021-06-18T12:12:15.296" v="159" actId="12788"/>
          <ac:spMkLst>
            <pc:docMk/>
            <pc:sldMk cId="4194912496" sldId="990"/>
            <ac:spMk id="58" creationId="{A516EA63-D6B0-41B7-B266-3372A34ED145}"/>
          </ac:spMkLst>
        </pc:spChg>
        <pc:spChg chg="mod">
          <ac:chgData name="SEDDOUG Ilyass" userId="bb96e9f4-f7ff-4935-ae83-7876f0bff6f3" providerId="ADAL" clId="{CDB6950F-86A1-49D4-A62C-C6198CC8F94B}" dt="2021-06-18T12:12:22.013" v="160" actId="12788"/>
          <ac:spMkLst>
            <pc:docMk/>
            <pc:sldMk cId="4194912496" sldId="990"/>
            <ac:spMk id="59" creationId="{CBBCB450-50B5-4B9B-AD44-B340899D49A8}"/>
          </ac:spMkLst>
        </pc:spChg>
        <pc:spChg chg="mod">
          <ac:chgData name="SEDDOUG Ilyass" userId="bb96e9f4-f7ff-4935-ae83-7876f0bff6f3" providerId="ADAL" clId="{CDB6950F-86A1-49D4-A62C-C6198CC8F94B}" dt="2021-06-18T12:12:26.483" v="161" actId="12788"/>
          <ac:spMkLst>
            <pc:docMk/>
            <pc:sldMk cId="4194912496" sldId="990"/>
            <ac:spMk id="60" creationId="{368AF638-5E7B-485F-8D9F-A7840E8F7B2F}"/>
          </ac:spMkLst>
        </pc:spChg>
        <pc:spChg chg="mod">
          <ac:chgData name="SEDDOUG Ilyass" userId="bb96e9f4-f7ff-4935-ae83-7876f0bff6f3" providerId="ADAL" clId="{CDB6950F-86A1-49D4-A62C-C6198CC8F94B}" dt="2021-06-18T12:12:29.684" v="162" actId="12788"/>
          <ac:spMkLst>
            <pc:docMk/>
            <pc:sldMk cId="4194912496" sldId="990"/>
            <ac:spMk id="61" creationId="{4BB6888F-D106-4277-8B45-8A50338C5CA2}"/>
          </ac:spMkLst>
        </pc:spChg>
        <pc:spChg chg="mod">
          <ac:chgData name="SEDDOUG Ilyass" userId="bb96e9f4-f7ff-4935-ae83-7876f0bff6f3" providerId="ADAL" clId="{CDB6950F-86A1-49D4-A62C-C6198CC8F94B}" dt="2021-06-18T12:12:33.318" v="163" actId="12788"/>
          <ac:spMkLst>
            <pc:docMk/>
            <pc:sldMk cId="4194912496" sldId="990"/>
            <ac:spMk id="62" creationId="{25A751C4-4885-443A-9C75-55A5E7883CEC}"/>
          </ac:spMkLst>
        </pc:spChg>
        <pc:spChg chg="mod">
          <ac:chgData name="SEDDOUG Ilyass" userId="bb96e9f4-f7ff-4935-ae83-7876f0bff6f3" providerId="ADAL" clId="{CDB6950F-86A1-49D4-A62C-C6198CC8F94B}" dt="2021-06-18T12:12:37.369" v="164" actId="12788"/>
          <ac:spMkLst>
            <pc:docMk/>
            <pc:sldMk cId="4194912496" sldId="990"/>
            <ac:spMk id="63" creationId="{A9105536-B9A4-4C5A-B3F7-EF4EBDCC7388}"/>
          </ac:spMkLst>
        </pc:spChg>
        <pc:spChg chg="del">
          <ac:chgData name="SEDDOUG Ilyass" userId="bb96e9f4-f7ff-4935-ae83-7876f0bff6f3" providerId="ADAL" clId="{CDB6950F-86A1-49D4-A62C-C6198CC8F94B}" dt="2021-06-18T12:11:26.276" v="142" actId="478"/>
          <ac:spMkLst>
            <pc:docMk/>
            <pc:sldMk cId="4194912496" sldId="990"/>
            <ac:spMk id="64" creationId="{9C095C98-76AF-45D1-AAA6-463D77D3C72D}"/>
          </ac:spMkLst>
        </pc:spChg>
        <pc:grpChg chg="del">
          <ac:chgData name="SEDDOUG Ilyass" userId="bb96e9f4-f7ff-4935-ae83-7876f0bff6f3" providerId="ADAL" clId="{CDB6950F-86A1-49D4-A62C-C6198CC8F94B}" dt="2021-06-18T12:09:20.670" v="138" actId="478"/>
          <ac:grpSpMkLst>
            <pc:docMk/>
            <pc:sldMk cId="4194912496" sldId="990"/>
            <ac:grpSpMk id="48" creationId="{AB0DA8AE-B1A4-4774-BE3F-45B3507E77D5}"/>
          </ac:grpSpMkLst>
        </pc:grpChg>
        <pc:picChg chg="mod">
          <ac:chgData name="SEDDOUG Ilyass" userId="bb96e9f4-f7ff-4935-ae83-7876f0bff6f3" providerId="ADAL" clId="{CDB6950F-86A1-49D4-A62C-C6198CC8F94B}" dt="2021-06-18T12:29:30.256" v="227" actId="1076"/>
          <ac:picMkLst>
            <pc:docMk/>
            <pc:sldMk cId="4194912496" sldId="990"/>
            <ac:picMk id="33" creationId="{76B49CC1-E188-4773-9AD5-C9B3F6A4EBF5}"/>
          </ac:picMkLst>
        </pc:picChg>
        <pc:picChg chg="del">
          <ac:chgData name="SEDDOUG Ilyass" userId="bb96e9f4-f7ff-4935-ae83-7876f0bff6f3" providerId="ADAL" clId="{CDB6950F-86A1-49D4-A62C-C6198CC8F94B}" dt="2021-06-18T12:11:25.574" v="141" actId="478"/>
          <ac:picMkLst>
            <pc:docMk/>
            <pc:sldMk cId="4194912496" sldId="990"/>
            <ac:picMk id="65" creationId="{80C78FBD-440A-460C-9301-0A834E60419B}"/>
          </ac:picMkLst>
        </pc:picChg>
      </pc:sldChg>
      <pc:sldChg chg="delSp modSp mod">
        <pc:chgData name="SEDDOUG Ilyass" userId="bb96e9f4-f7ff-4935-ae83-7876f0bff6f3" providerId="ADAL" clId="{CDB6950F-86A1-49D4-A62C-C6198CC8F94B}" dt="2021-06-18T12:32:54.297" v="242" actId="14100"/>
        <pc:sldMkLst>
          <pc:docMk/>
          <pc:sldMk cId="1188711896" sldId="996"/>
        </pc:sldMkLst>
        <pc:spChg chg="del mod">
          <ac:chgData name="SEDDOUG Ilyass" userId="bb96e9f4-f7ff-4935-ae83-7876f0bff6f3" providerId="ADAL" clId="{CDB6950F-86A1-49D4-A62C-C6198CC8F94B}" dt="2021-06-18T12:32:30.218" v="235" actId="478"/>
          <ac:spMkLst>
            <pc:docMk/>
            <pc:sldMk cId="1188711896" sldId="996"/>
            <ac:spMk id="3" creationId="{9F5D4297-A0DD-4773-A6D9-5CCEABB89F9C}"/>
          </ac:spMkLst>
        </pc:spChg>
        <pc:spChg chg="mod">
          <ac:chgData name="SEDDOUG Ilyass" userId="bb96e9f4-f7ff-4935-ae83-7876f0bff6f3" providerId="ADAL" clId="{CDB6950F-86A1-49D4-A62C-C6198CC8F94B}" dt="2021-06-18T12:32:28.292" v="234" actId="1076"/>
          <ac:spMkLst>
            <pc:docMk/>
            <pc:sldMk cId="1188711896" sldId="996"/>
            <ac:spMk id="16" creationId="{586B1872-A687-4DF7-872A-0FF6623B1D5F}"/>
          </ac:spMkLst>
        </pc:spChg>
        <pc:spChg chg="mod">
          <ac:chgData name="SEDDOUG Ilyass" userId="bb96e9f4-f7ff-4935-ae83-7876f0bff6f3" providerId="ADAL" clId="{CDB6950F-86A1-49D4-A62C-C6198CC8F94B}" dt="2021-06-18T12:32:28.292" v="234" actId="1076"/>
          <ac:spMkLst>
            <pc:docMk/>
            <pc:sldMk cId="1188711896" sldId="996"/>
            <ac:spMk id="17" creationId="{EE989D1E-5772-4E9D-9346-1D09BA4AC859}"/>
          </ac:spMkLst>
        </pc:spChg>
        <pc:spChg chg="mod">
          <ac:chgData name="SEDDOUG Ilyass" userId="bb96e9f4-f7ff-4935-ae83-7876f0bff6f3" providerId="ADAL" clId="{CDB6950F-86A1-49D4-A62C-C6198CC8F94B}" dt="2021-06-18T12:32:28.292" v="234" actId="1076"/>
          <ac:spMkLst>
            <pc:docMk/>
            <pc:sldMk cId="1188711896" sldId="996"/>
            <ac:spMk id="18" creationId="{AA94DADA-461A-4A00-A1A3-7345539E5F32}"/>
          </ac:spMkLst>
        </pc:spChg>
        <pc:spChg chg="del">
          <ac:chgData name="SEDDOUG Ilyass" userId="bb96e9f4-f7ff-4935-ae83-7876f0bff6f3" providerId="ADAL" clId="{CDB6950F-86A1-49D4-A62C-C6198CC8F94B}" dt="2021-06-18T12:32:41.668" v="238" actId="478"/>
          <ac:spMkLst>
            <pc:docMk/>
            <pc:sldMk cId="1188711896" sldId="996"/>
            <ac:spMk id="26" creationId="{7D7B2DFE-E23B-420A-8571-D9AF0F38743A}"/>
          </ac:spMkLst>
        </pc:spChg>
        <pc:spChg chg="del">
          <ac:chgData name="SEDDOUG Ilyass" userId="bb96e9f4-f7ff-4935-ae83-7876f0bff6f3" providerId="ADAL" clId="{CDB6950F-86A1-49D4-A62C-C6198CC8F94B}" dt="2021-06-18T12:32:44.066" v="239" actId="478"/>
          <ac:spMkLst>
            <pc:docMk/>
            <pc:sldMk cId="1188711896" sldId="996"/>
            <ac:spMk id="31" creationId="{34E6CC45-CDE1-4350-B574-A997BA4D4927}"/>
          </ac:spMkLst>
        </pc:spChg>
        <pc:spChg chg="del">
          <ac:chgData name="SEDDOUG Ilyass" userId="bb96e9f4-f7ff-4935-ae83-7876f0bff6f3" providerId="ADAL" clId="{CDB6950F-86A1-49D4-A62C-C6198CC8F94B}" dt="2021-06-18T12:32:45.644" v="240" actId="478"/>
          <ac:spMkLst>
            <pc:docMk/>
            <pc:sldMk cId="1188711896" sldId="996"/>
            <ac:spMk id="32" creationId="{6C8062D9-9032-4949-B9BD-DB93530EBB10}"/>
          </ac:spMkLst>
        </pc:spChg>
        <pc:spChg chg="del mod">
          <ac:chgData name="SEDDOUG Ilyass" userId="bb96e9f4-f7ff-4935-ae83-7876f0bff6f3" providerId="ADAL" clId="{CDB6950F-86A1-49D4-A62C-C6198CC8F94B}" dt="2021-06-18T12:32:39.591" v="237" actId="478"/>
          <ac:spMkLst>
            <pc:docMk/>
            <pc:sldMk cId="1188711896" sldId="996"/>
            <ac:spMk id="33" creationId="{52AB56A8-CC89-4806-8148-6AC209897AE4}"/>
          </ac:spMkLst>
        </pc:spChg>
        <pc:grpChg chg="mod">
          <ac:chgData name="SEDDOUG Ilyass" userId="bb96e9f4-f7ff-4935-ae83-7876f0bff6f3" providerId="ADAL" clId="{CDB6950F-86A1-49D4-A62C-C6198CC8F94B}" dt="2021-06-18T12:32:28.292" v="234" actId="1076"/>
          <ac:grpSpMkLst>
            <pc:docMk/>
            <pc:sldMk cId="1188711896" sldId="996"/>
            <ac:grpSpMk id="6" creationId="{F90074C7-9749-4FA8-B091-DAD722355C5A}"/>
          </ac:grpSpMkLst>
        </pc:grpChg>
        <pc:cxnChg chg="mod">
          <ac:chgData name="SEDDOUG Ilyass" userId="bb96e9f4-f7ff-4935-ae83-7876f0bff6f3" providerId="ADAL" clId="{CDB6950F-86A1-49D4-A62C-C6198CC8F94B}" dt="2021-06-18T12:32:54.297" v="242" actId="14100"/>
          <ac:cxnSpMkLst>
            <pc:docMk/>
            <pc:sldMk cId="1188711896" sldId="996"/>
            <ac:cxnSpMk id="20" creationId="{54AA2FC2-CE61-41F7-9242-D78D12FBE568}"/>
          </ac:cxnSpMkLst>
        </pc:cxnChg>
        <pc:cxnChg chg="mod">
          <ac:chgData name="SEDDOUG Ilyass" userId="bb96e9f4-f7ff-4935-ae83-7876f0bff6f3" providerId="ADAL" clId="{CDB6950F-86A1-49D4-A62C-C6198CC8F94B}" dt="2021-06-18T12:32:54.297" v="242" actId="14100"/>
          <ac:cxnSpMkLst>
            <pc:docMk/>
            <pc:sldMk cId="1188711896" sldId="996"/>
            <ac:cxnSpMk id="21" creationId="{995544CC-0FDC-4509-BA41-D823328FCEC3}"/>
          </ac:cxnSpMkLst>
        </pc:cxnChg>
      </pc:sldChg>
      <pc:sldChg chg="modSp mod">
        <pc:chgData name="SEDDOUG Ilyass" userId="bb96e9f4-f7ff-4935-ae83-7876f0bff6f3" providerId="ADAL" clId="{CDB6950F-86A1-49D4-A62C-C6198CC8F94B}" dt="2021-06-18T12:34:44.536" v="243" actId="14100"/>
        <pc:sldMkLst>
          <pc:docMk/>
          <pc:sldMk cId="3058031832" sldId="1009"/>
        </pc:sldMkLst>
        <pc:spChg chg="mod">
          <ac:chgData name="SEDDOUG Ilyass" userId="bb96e9f4-f7ff-4935-ae83-7876f0bff6f3" providerId="ADAL" clId="{CDB6950F-86A1-49D4-A62C-C6198CC8F94B}" dt="2021-06-18T12:34:44.536" v="243" actId="14100"/>
          <ac:spMkLst>
            <pc:docMk/>
            <pc:sldMk cId="3058031832" sldId="1009"/>
            <ac:spMk id="69" creationId="{F466167A-2909-4D2E-9344-52C471BE57CD}"/>
          </ac:spMkLst>
        </pc:spChg>
      </pc:sldChg>
      <pc:sldChg chg="addSp delSp modSp add mod">
        <pc:chgData name="SEDDOUG Ilyass" userId="bb96e9f4-f7ff-4935-ae83-7876f0bff6f3" providerId="ADAL" clId="{CDB6950F-86A1-49D4-A62C-C6198CC8F94B}" dt="2021-06-18T12:15:53.857" v="169"/>
        <pc:sldMkLst>
          <pc:docMk/>
          <pc:sldMk cId="2254701136" sldId="17306"/>
        </pc:sldMkLst>
        <pc:spChg chg="add mod">
          <ac:chgData name="SEDDOUG Ilyass" userId="bb96e9f4-f7ff-4935-ae83-7876f0bff6f3" providerId="ADAL" clId="{CDB6950F-86A1-49D4-A62C-C6198CC8F94B}" dt="2021-06-18T12:15:53.857" v="169"/>
          <ac:spMkLst>
            <pc:docMk/>
            <pc:sldMk cId="2254701136" sldId="17306"/>
            <ac:spMk id="11" creationId="{9870CC04-6F0D-4B10-8F8D-CA2E05A67C22}"/>
          </ac:spMkLst>
        </pc:spChg>
        <pc:spChg chg="del">
          <ac:chgData name="SEDDOUG Ilyass" userId="bb96e9f4-f7ff-4935-ae83-7876f0bff6f3" providerId="ADAL" clId="{CDB6950F-86A1-49D4-A62C-C6198CC8F94B}" dt="2021-06-18T12:15:53.493" v="168" actId="478"/>
          <ac:spMkLst>
            <pc:docMk/>
            <pc:sldMk cId="2254701136" sldId="17306"/>
            <ac:spMk id="67" creationId="{1E0C6136-F154-43A6-B8DE-88232D4FC71E}"/>
          </ac:spMkLst>
        </pc:spChg>
      </pc:sldChg>
      <pc:sldChg chg="del">
        <pc:chgData name="SEDDOUG Ilyass" userId="bb96e9f4-f7ff-4935-ae83-7876f0bff6f3" providerId="ADAL" clId="{CDB6950F-86A1-49D4-A62C-C6198CC8F94B}" dt="2021-06-18T12:15:40.798" v="166" actId="2696"/>
        <pc:sldMkLst>
          <pc:docMk/>
          <pc:sldMk cId="4075070688" sldId="17306"/>
        </pc:sldMkLst>
      </pc:sldChg>
      <pc:sldChg chg="ord">
        <pc:chgData name="SEDDOUG Ilyass" userId="bb96e9f4-f7ff-4935-ae83-7876f0bff6f3" providerId="ADAL" clId="{CDB6950F-86A1-49D4-A62C-C6198CC8F94B}" dt="2021-06-18T12:16:04.647" v="171"/>
        <pc:sldMkLst>
          <pc:docMk/>
          <pc:sldMk cId="127986487" sldId="17313"/>
        </pc:sldMkLst>
      </pc:sldChg>
      <pc:sldChg chg="addSp delSp modSp mod">
        <pc:chgData name="SEDDOUG Ilyass" userId="bb96e9f4-f7ff-4935-ae83-7876f0bff6f3" providerId="ADAL" clId="{CDB6950F-86A1-49D4-A62C-C6198CC8F94B}" dt="2021-06-18T12:06:38.561" v="112"/>
        <pc:sldMkLst>
          <pc:docMk/>
          <pc:sldMk cId="383576399" sldId="17335"/>
        </pc:sldMkLst>
        <pc:spChg chg="del">
          <ac:chgData name="SEDDOUG Ilyass" userId="bb96e9f4-f7ff-4935-ae83-7876f0bff6f3" providerId="ADAL" clId="{CDB6950F-86A1-49D4-A62C-C6198CC8F94B}" dt="2021-06-18T12:06:38.176" v="111" actId="478"/>
          <ac:spMkLst>
            <pc:docMk/>
            <pc:sldMk cId="383576399" sldId="17335"/>
            <ac:spMk id="3" creationId="{0B55A32E-8EBC-436D-AEC9-25D70F274A27}"/>
          </ac:spMkLst>
        </pc:spChg>
        <pc:spChg chg="mod">
          <ac:chgData name="SEDDOUG Ilyass" userId="bb96e9f4-f7ff-4935-ae83-7876f0bff6f3" providerId="ADAL" clId="{CDB6950F-86A1-49D4-A62C-C6198CC8F94B}" dt="2021-06-18T12:04:29.238" v="100" actId="20577"/>
          <ac:spMkLst>
            <pc:docMk/>
            <pc:sldMk cId="383576399" sldId="17335"/>
            <ac:spMk id="8" creationId="{E35257BE-DAA3-411C-B3AE-D9A8EA03AAEA}"/>
          </ac:spMkLst>
        </pc:spChg>
        <pc:spChg chg="mod">
          <ac:chgData name="SEDDOUG Ilyass" userId="bb96e9f4-f7ff-4935-ae83-7876f0bff6f3" providerId="ADAL" clId="{CDB6950F-86A1-49D4-A62C-C6198CC8F94B}" dt="2021-06-18T12:06:16.623" v="110" actId="14100"/>
          <ac:spMkLst>
            <pc:docMk/>
            <pc:sldMk cId="383576399" sldId="17335"/>
            <ac:spMk id="17" creationId="{16C2855E-8E3C-4DA9-BC09-589EECE2E39C}"/>
          </ac:spMkLst>
        </pc:spChg>
        <pc:spChg chg="mod">
          <ac:chgData name="SEDDOUG Ilyass" userId="bb96e9f4-f7ff-4935-ae83-7876f0bff6f3" providerId="ADAL" clId="{CDB6950F-86A1-49D4-A62C-C6198CC8F94B}" dt="2021-06-18T12:06:09.835" v="109" actId="465"/>
          <ac:spMkLst>
            <pc:docMk/>
            <pc:sldMk cId="383576399" sldId="17335"/>
            <ac:spMk id="18" creationId="{1D232168-4B44-4D55-9E06-01A3FF87B5FE}"/>
          </ac:spMkLst>
        </pc:spChg>
        <pc:spChg chg="mod">
          <ac:chgData name="SEDDOUG Ilyass" userId="bb96e9f4-f7ff-4935-ae83-7876f0bff6f3" providerId="ADAL" clId="{CDB6950F-86A1-49D4-A62C-C6198CC8F94B}" dt="2021-06-18T12:06:09.835" v="109" actId="465"/>
          <ac:spMkLst>
            <pc:docMk/>
            <pc:sldMk cId="383576399" sldId="17335"/>
            <ac:spMk id="19" creationId="{DB53ED84-EA95-40B1-8E99-E46EB52E4DFF}"/>
          </ac:spMkLst>
        </pc:spChg>
        <pc:spChg chg="add mod">
          <ac:chgData name="SEDDOUG Ilyass" userId="bb96e9f4-f7ff-4935-ae83-7876f0bff6f3" providerId="ADAL" clId="{CDB6950F-86A1-49D4-A62C-C6198CC8F94B}" dt="2021-06-18T12:06:38.561" v="112"/>
          <ac:spMkLst>
            <pc:docMk/>
            <pc:sldMk cId="383576399" sldId="17335"/>
            <ac:spMk id="21" creationId="{11298045-97CB-4346-A95C-D9B0E81C67FB}"/>
          </ac:spMkLst>
        </pc:spChg>
        <pc:spChg chg="mod">
          <ac:chgData name="SEDDOUG Ilyass" userId="bb96e9f4-f7ff-4935-ae83-7876f0bff6f3" providerId="ADAL" clId="{CDB6950F-86A1-49D4-A62C-C6198CC8F94B}" dt="2021-06-18T12:05:02.124" v="102" actId="1076"/>
          <ac:spMkLst>
            <pc:docMk/>
            <pc:sldMk cId="383576399" sldId="17335"/>
            <ac:spMk id="22" creationId="{95948A65-EF8C-4B59-9EF9-6DDEF2ED976D}"/>
          </ac:spMkLst>
        </pc:spChg>
        <pc:spChg chg="mod">
          <ac:chgData name="SEDDOUG Ilyass" userId="bb96e9f4-f7ff-4935-ae83-7876f0bff6f3" providerId="ADAL" clId="{CDB6950F-86A1-49D4-A62C-C6198CC8F94B}" dt="2021-06-18T12:06:09.835" v="109" actId="465"/>
          <ac:spMkLst>
            <pc:docMk/>
            <pc:sldMk cId="383576399" sldId="17335"/>
            <ac:spMk id="24" creationId="{E2A01963-195D-4E61-9F9E-9F1C3310BFF8}"/>
          </ac:spMkLst>
        </pc:spChg>
      </pc:sldChg>
      <pc:sldChg chg="modSp mod ord">
        <pc:chgData name="SEDDOUG Ilyass" userId="bb96e9f4-f7ff-4935-ae83-7876f0bff6f3" providerId="ADAL" clId="{CDB6950F-86A1-49D4-A62C-C6198CC8F94B}" dt="2021-06-18T12:30:27.655" v="228" actId="1076"/>
        <pc:sldMkLst>
          <pc:docMk/>
          <pc:sldMk cId="625237932" sldId="17337"/>
        </pc:sldMkLst>
        <pc:spChg chg="mod">
          <ac:chgData name="SEDDOUG Ilyass" userId="bb96e9f4-f7ff-4935-ae83-7876f0bff6f3" providerId="ADAL" clId="{CDB6950F-86A1-49D4-A62C-C6198CC8F94B}" dt="2021-06-18T12:30:27.655" v="228" actId="1076"/>
          <ac:spMkLst>
            <pc:docMk/>
            <pc:sldMk cId="625237932" sldId="17337"/>
            <ac:spMk id="2" creationId="{FBECCD6A-5BDF-4182-B5E1-9A53A8A66780}"/>
          </ac:spMkLst>
        </pc:spChg>
      </pc:sldChg>
      <pc:sldChg chg="addSp delSp modSp mod">
        <pc:chgData name="SEDDOUG Ilyass" userId="bb96e9f4-f7ff-4935-ae83-7876f0bff6f3" providerId="ADAL" clId="{CDB6950F-86A1-49D4-A62C-C6198CC8F94B}" dt="2021-06-18T12:07:32.645" v="120" actId="113"/>
        <pc:sldMkLst>
          <pc:docMk/>
          <pc:sldMk cId="1595252493" sldId="17338"/>
        </pc:sldMkLst>
        <pc:spChg chg="mod">
          <ac:chgData name="SEDDOUG Ilyass" userId="bb96e9f4-f7ff-4935-ae83-7876f0bff6f3" providerId="ADAL" clId="{CDB6950F-86A1-49D4-A62C-C6198CC8F94B}" dt="2021-06-18T12:01:58.361" v="98" actId="1076"/>
          <ac:spMkLst>
            <pc:docMk/>
            <pc:sldMk cId="1595252493" sldId="17338"/>
            <ac:spMk id="3" creationId="{7EB4C0E8-2D47-4407-BAB8-C5A3A5057082}"/>
          </ac:spMkLst>
        </pc:spChg>
        <pc:spChg chg="add mod">
          <ac:chgData name="SEDDOUG Ilyass" userId="bb96e9f4-f7ff-4935-ae83-7876f0bff6f3" providerId="ADAL" clId="{CDB6950F-86A1-49D4-A62C-C6198CC8F94B}" dt="2021-06-18T11:57:30.481" v="56" actId="1076"/>
          <ac:spMkLst>
            <pc:docMk/>
            <pc:sldMk cId="1595252493" sldId="17338"/>
            <ac:spMk id="4" creationId="{0BFBF335-62BA-489A-8573-F024968D3DAC}"/>
          </ac:spMkLst>
        </pc:spChg>
        <pc:spChg chg="mod">
          <ac:chgData name="SEDDOUG Ilyass" userId="bb96e9f4-f7ff-4935-ae83-7876f0bff6f3" providerId="ADAL" clId="{CDB6950F-86A1-49D4-A62C-C6198CC8F94B}" dt="2021-06-18T12:00:39.683" v="96" actId="1036"/>
          <ac:spMkLst>
            <pc:docMk/>
            <pc:sldMk cId="1595252493" sldId="17338"/>
            <ac:spMk id="5" creationId="{F8CDA30E-F4CF-470A-ABA9-090072CF4909}"/>
          </ac:spMkLst>
        </pc:spChg>
        <pc:spChg chg="del mod">
          <ac:chgData name="SEDDOUG Ilyass" userId="bb96e9f4-f7ff-4935-ae83-7876f0bff6f3" providerId="ADAL" clId="{CDB6950F-86A1-49D4-A62C-C6198CC8F94B}" dt="2021-06-18T11:43:03.802" v="14" actId="478"/>
          <ac:spMkLst>
            <pc:docMk/>
            <pc:sldMk cId="1595252493" sldId="17338"/>
            <ac:spMk id="7" creationId="{EEE24197-1203-4F3D-86C4-4FF46770D48B}"/>
          </ac:spMkLst>
        </pc:spChg>
        <pc:spChg chg="add mod">
          <ac:chgData name="SEDDOUG Ilyass" userId="bb96e9f4-f7ff-4935-ae83-7876f0bff6f3" providerId="ADAL" clId="{CDB6950F-86A1-49D4-A62C-C6198CC8F94B}" dt="2021-06-18T11:57:30.481" v="56" actId="1076"/>
          <ac:spMkLst>
            <pc:docMk/>
            <pc:sldMk cId="1595252493" sldId="17338"/>
            <ac:spMk id="16" creationId="{3631F2DA-E929-4294-965B-A21340806450}"/>
          </ac:spMkLst>
        </pc:spChg>
        <pc:spChg chg="add mod">
          <ac:chgData name="SEDDOUG Ilyass" userId="bb96e9f4-f7ff-4935-ae83-7876f0bff6f3" providerId="ADAL" clId="{CDB6950F-86A1-49D4-A62C-C6198CC8F94B}" dt="2021-06-18T11:56:16.752" v="44" actId="14100"/>
          <ac:spMkLst>
            <pc:docMk/>
            <pc:sldMk cId="1595252493" sldId="17338"/>
            <ac:spMk id="18" creationId="{DAA25DD2-651F-4128-95AC-2C81B1684947}"/>
          </ac:spMkLst>
        </pc:spChg>
        <pc:spChg chg="add mod">
          <ac:chgData name="SEDDOUG Ilyass" userId="bb96e9f4-f7ff-4935-ae83-7876f0bff6f3" providerId="ADAL" clId="{CDB6950F-86A1-49D4-A62C-C6198CC8F94B}" dt="2021-06-18T11:56:24.174" v="46" actId="1076"/>
          <ac:spMkLst>
            <pc:docMk/>
            <pc:sldMk cId="1595252493" sldId="17338"/>
            <ac:spMk id="19" creationId="{8AE01417-6309-4E1F-82D5-31F25ABE1704}"/>
          </ac:spMkLst>
        </pc:spChg>
        <pc:spChg chg="add mod">
          <ac:chgData name="SEDDOUG Ilyass" userId="bb96e9f4-f7ff-4935-ae83-7876f0bff6f3" providerId="ADAL" clId="{CDB6950F-86A1-49D4-A62C-C6198CC8F94B}" dt="2021-06-18T11:56:28.669" v="48" actId="1076"/>
          <ac:spMkLst>
            <pc:docMk/>
            <pc:sldMk cId="1595252493" sldId="17338"/>
            <ac:spMk id="20" creationId="{13506444-136D-45D3-8924-559F595B4A17}"/>
          </ac:spMkLst>
        </pc:spChg>
        <pc:spChg chg="add del mod">
          <ac:chgData name="SEDDOUG Ilyass" userId="bb96e9f4-f7ff-4935-ae83-7876f0bff6f3" providerId="ADAL" clId="{CDB6950F-86A1-49D4-A62C-C6198CC8F94B}" dt="2021-06-18T12:07:29.071" v="118" actId="478"/>
          <ac:spMkLst>
            <pc:docMk/>
            <pc:sldMk cId="1595252493" sldId="17338"/>
            <ac:spMk id="22" creationId="{1806218B-53A2-4FB2-83F6-9CA04328F3F6}"/>
          </ac:spMkLst>
        </pc:spChg>
        <pc:spChg chg="add mod">
          <ac:chgData name="SEDDOUG Ilyass" userId="bb96e9f4-f7ff-4935-ae83-7876f0bff6f3" providerId="ADAL" clId="{CDB6950F-86A1-49D4-A62C-C6198CC8F94B}" dt="2021-06-18T12:07:32.645" v="120" actId="113"/>
          <ac:spMkLst>
            <pc:docMk/>
            <pc:sldMk cId="1595252493" sldId="17338"/>
            <ac:spMk id="23" creationId="{E152C368-4CF4-46C5-848E-81BF123F66C9}"/>
          </ac:spMkLst>
        </pc:spChg>
        <pc:spChg chg="mod">
          <ac:chgData name="SEDDOUG Ilyass" userId="bb96e9f4-f7ff-4935-ae83-7876f0bff6f3" providerId="ADAL" clId="{CDB6950F-86A1-49D4-A62C-C6198CC8F94B}" dt="2021-06-18T12:00:39.683" v="96" actId="1036"/>
          <ac:spMkLst>
            <pc:docMk/>
            <pc:sldMk cId="1595252493" sldId="17338"/>
            <ac:spMk id="68" creationId="{3EE2CBDB-BF0F-4BC4-B6F9-B3FD43543D16}"/>
          </ac:spMkLst>
        </pc:spChg>
        <pc:spChg chg="mod">
          <ac:chgData name="SEDDOUG Ilyass" userId="bb96e9f4-f7ff-4935-ae83-7876f0bff6f3" providerId="ADAL" clId="{CDB6950F-86A1-49D4-A62C-C6198CC8F94B}" dt="2021-06-18T12:00:39.683" v="96" actId="1036"/>
          <ac:spMkLst>
            <pc:docMk/>
            <pc:sldMk cId="1595252493" sldId="17338"/>
            <ac:spMk id="69" creationId="{B4247BB9-FCF5-46FF-B1D5-2A4944F7B804}"/>
          </ac:spMkLst>
        </pc:spChg>
        <pc:spChg chg="mod">
          <ac:chgData name="SEDDOUG Ilyass" userId="bb96e9f4-f7ff-4935-ae83-7876f0bff6f3" providerId="ADAL" clId="{CDB6950F-86A1-49D4-A62C-C6198CC8F94B}" dt="2021-06-18T11:44:21.500" v="32" actId="1076"/>
          <ac:spMkLst>
            <pc:docMk/>
            <pc:sldMk cId="1595252493" sldId="17338"/>
            <ac:spMk id="70" creationId="{847319FC-A4F9-443D-8FF1-9A428CCB3982}"/>
          </ac:spMkLst>
        </pc:spChg>
        <pc:spChg chg="del mod">
          <ac:chgData name="SEDDOUG Ilyass" userId="bb96e9f4-f7ff-4935-ae83-7876f0bff6f3" providerId="ADAL" clId="{CDB6950F-86A1-49D4-A62C-C6198CC8F94B}" dt="2021-06-18T11:43:05.339" v="15" actId="478"/>
          <ac:spMkLst>
            <pc:docMk/>
            <pc:sldMk cId="1595252493" sldId="17338"/>
            <ac:spMk id="71" creationId="{DF352FE3-9046-43F1-8B91-E07B0F0A90D1}"/>
          </ac:spMkLst>
        </pc:spChg>
        <pc:spChg chg="mod">
          <ac:chgData name="SEDDOUG Ilyass" userId="bb96e9f4-f7ff-4935-ae83-7876f0bff6f3" providerId="ADAL" clId="{CDB6950F-86A1-49D4-A62C-C6198CC8F94B}" dt="2021-06-18T12:00:15.446" v="88" actId="20577"/>
          <ac:spMkLst>
            <pc:docMk/>
            <pc:sldMk cId="1595252493" sldId="17338"/>
            <ac:spMk id="72" creationId="{E4BDA3CC-7D85-456A-B5B9-8AA94FC05FCA}"/>
          </ac:spMkLst>
        </pc:spChg>
        <pc:spChg chg="mod">
          <ac:chgData name="SEDDOUG Ilyass" userId="bb96e9f4-f7ff-4935-ae83-7876f0bff6f3" providerId="ADAL" clId="{CDB6950F-86A1-49D4-A62C-C6198CC8F94B}" dt="2021-06-18T12:00:01.492" v="85" actId="554"/>
          <ac:spMkLst>
            <pc:docMk/>
            <pc:sldMk cId="1595252493" sldId="17338"/>
            <ac:spMk id="73" creationId="{7D2E3968-9455-44AE-A12D-516011F0ABD1}"/>
          </ac:spMkLst>
        </pc:spChg>
        <pc:spChg chg="mod">
          <ac:chgData name="SEDDOUG Ilyass" userId="bb96e9f4-f7ff-4935-ae83-7876f0bff6f3" providerId="ADAL" clId="{CDB6950F-86A1-49D4-A62C-C6198CC8F94B}" dt="2021-06-18T12:00:01.492" v="85" actId="554"/>
          <ac:spMkLst>
            <pc:docMk/>
            <pc:sldMk cId="1595252493" sldId="17338"/>
            <ac:spMk id="74" creationId="{8F4199A1-58AC-42FB-95D6-3F96E818405E}"/>
          </ac:spMkLst>
        </pc:spChg>
        <pc:picChg chg="del mod">
          <ac:chgData name="SEDDOUG Ilyass" userId="bb96e9f4-f7ff-4935-ae83-7876f0bff6f3" providerId="ADAL" clId="{CDB6950F-86A1-49D4-A62C-C6198CC8F94B}" dt="2021-06-18T11:57:16.099" v="55" actId="478"/>
          <ac:picMkLst>
            <pc:docMk/>
            <pc:sldMk cId="1595252493" sldId="17338"/>
            <ac:picMk id="2" creationId="{BAFCE270-136D-4C09-873D-3F9B32B34552}"/>
          </ac:picMkLst>
        </pc:picChg>
        <pc:picChg chg="add mod">
          <ac:chgData name="SEDDOUG Ilyass" userId="bb96e9f4-f7ff-4935-ae83-7876f0bff6f3" providerId="ADAL" clId="{CDB6950F-86A1-49D4-A62C-C6198CC8F94B}" dt="2021-06-18T11:57:34.023" v="57" actId="14100"/>
          <ac:picMkLst>
            <pc:docMk/>
            <pc:sldMk cId="1595252493" sldId="17338"/>
            <ac:picMk id="6" creationId="{50111C49-7E60-4604-9034-E82655A4FEC5}"/>
          </ac:picMkLst>
        </pc:picChg>
        <pc:picChg chg="add mod">
          <ac:chgData name="SEDDOUG Ilyass" userId="bb96e9f4-f7ff-4935-ae83-7876f0bff6f3" providerId="ADAL" clId="{CDB6950F-86A1-49D4-A62C-C6198CC8F94B}" dt="2021-06-18T11:57:37.855" v="58" actId="14100"/>
          <ac:picMkLst>
            <pc:docMk/>
            <pc:sldMk cId="1595252493" sldId="17338"/>
            <ac:picMk id="8" creationId="{A80E9241-503C-495C-A1FB-7CC104909D34}"/>
          </ac:picMkLst>
        </pc:picChg>
        <pc:picChg chg="mod">
          <ac:chgData name="SEDDOUG Ilyass" userId="bb96e9f4-f7ff-4935-ae83-7876f0bff6f3" providerId="ADAL" clId="{CDB6950F-86A1-49D4-A62C-C6198CC8F94B}" dt="2021-06-18T11:57:43.354" v="60" actId="1076"/>
          <ac:picMkLst>
            <pc:docMk/>
            <pc:sldMk cId="1595252493" sldId="17338"/>
            <ac:picMk id="66" creationId="{14EB9FEA-5F92-4D65-BBAD-46A4DA578A11}"/>
          </ac:picMkLst>
        </pc:picChg>
      </pc:sldChg>
      <pc:sldChg chg="ord">
        <pc:chgData name="SEDDOUG Ilyass" userId="bb96e9f4-f7ff-4935-ae83-7876f0bff6f3" providerId="ADAL" clId="{CDB6950F-86A1-49D4-A62C-C6198CC8F94B}" dt="2021-06-18T12:17:06.862" v="177"/>
        <pc:sldMkLst>
          <pc:docMk/>
          <pc:sldMk cId="2901050880" sldId="17339"/>
        </pc:sldMkLst>
      </pc:sldChg>
      <pc:sldChg chg="add">
        <pc:chgData name="SEDDOUG Ilyass" userId="bb96e9f4-f7ff-4935-ae83-7876f0bff6f3" providerId="ADAL" clId="{CDB6950F-86A1-49D4-A62C-C6198CC8F94B}" dt="2021-06-18T12:10:04.819" v="140"/>
        <pc:sldMkLst>
          <pc:docMk/>
          <pc:sldMk cId="1606756445" sldId="17345"/>
        </pc:sldMkLst>
      </pc:sldChg>
      <pc:sldChg chg="addSp delSp modSp del mod">
        <pc:chgData name="SEDDOUG Ilyass" userId="bb96e9f4-f7ff-4935-ae83-7876f0bff6f3" providerId="ADAL" clId="{CDB6950F-86A1-49D4-A62C-C6198CC8F94B}" dt="2021-06-18T12:09:58.403" v="139" actId="2696"/>
        <pc:sldMkLst>
          <pc:docMk/>
          <pc:sldMk cId="4009069665" sldId="17345"/>
        </pc:sldMkLst>
        <pc:spChg chg="mod">
          <ac:chgData name="SEDDOUG Ilyass" userId="bb96e9f4-f7ff-4935-ae83-7876f0bff6f3" providerId="ADAL" clId="{CDB6950F-86A1-49D4-A62C-C6198CC8F94B}" dt="2021-06-18T12:09:07.594" v="134" actId="1076"/>
          <ac:spMkLst>
            <pc:docMk/>
            <pc:sldMk cId="4009069665" sldId="17345"/>
            <ac:spMk id="2" creationId="{10571983-50CB-4A21-95B8-08528E23AB17}"/>
          </ac:spMkLst>
        </pc:spChg>
        <pc:spChg chg="mod">
          <ac:chgData name="SEDDOUG Ilyass" userId="bb96e9f4-f7ff-4935-ae83-7876f0bff6f3" providerId="ADAL" clId="{CDB6950F-86A1-49D4-A62C-C6198CC8F94B}" dt="2021-06-18T12:09:03.872" v="133" actId="1076"/>
          <ac:spMkLst>
            <pc:docMk/>
            <pc:sldMk cId="4009069665" sldId="17345"/>
            <ac:spMk id="14" creationId="{E71262BC-56FA-4E85-9B8C-3B31AE243C21}"/>
          </ac:spMkLst>
        </pc:spChg>
        <pc:spChg chg="add mod">
          <ac:chgData name="SEDDOUG Ilyass" userId="bb96e9f4-f7ff-4935-ae83-7876f0bff6f3" providerId="ADAL" clId="{CDB6950F-86A1-49D4-A62C-C6198CC8F94B}" dt="2021-06-18T12:08:28.597" v="125"/>
          <ac:spMkLst>
            <pc:docMk/>
            <pc:sldMk cId="4009069665" sldId="17345"/>
            <ac:spMk id="18" creationId="{89D7F545-A87C-4B46-9E23-778C0DFCE9D4}"/>
          </ac:spMkLst>
        </pc:spChg>
        <pc:spChg chg="del">
          <ac:chgData name="SEDDOUG Ilyass" userId="bb96e9f4-f7ff-4935-ae83-7876f0bff6f3" providerId="ADAL" clId="{CDB6950F-86A1-49D4-A62C-C6198CC8F94B}" dt="2021-06-18T12:08:27.647" v="124" actId="478"/>
          <ac:spMkLst>
            <pc:docMk/>
            <pc:sldMk cId="4009069665" sldId="17345"/>
            <ac:spMk id="67" creationId="{1E0C6136-F154-43A6-B8DE-88232D4FC71E}"/>
          </ac:spMkLst>
        </pc:spChg>
        <pc:spChg chg="mod">
          <ac:chgData name="SEDDOUG Ilyass" userId="bb96e9f4-f7ff-4935-ae83-7876f0bff6f3" providerId="ADAL" clId="{CDB6950F-86A1-49D4-A62C-C6198CC8F94B}" dt="2021-06-18T12:09:11.855" v="135" actId="1076"/>
          <ac:spMkLst>
            <pc:docMk/>
            <pc:sldMk cId="4009069665" sldId="17345"/>
            <ac:spMk id="131" creationId="{C36E2D8A-16D7-444C-8797-08F669E330B3}"/>
          </ac:spMkLst>
        </pc:spChg>
        <pc:spChg chg="del">
          <ac:chgData name="SEDDOUG Ilyass" userId="bb96e9f4-f7ff-4935-ae83-7876f0bff6f3" providerId="ADAL" clId="{CDB6950F-86A1-49D4-A62C-C6198CC8F94B}" dt="2021-06-18T12:09:14.332" v="136" actId="478"/>
          <ac:spMkLst>
            <pc:docMk/>
            <pc:sldMk cId="4009069665" sldId="17345"/>
            <ac:spMk id="245" creationId="{046DB15A-7C07-4486-A410-2280DA06BB0C}"/>
          </ac:spMkLst>
        </pc:spChg>
        <pc:grpChg chg="mod">
          <ac:chgData name="SEDDOUG Ilyass" userId="bb96e9f4-f7ff-4935-ae83-7876f0bff6f3" providerId="ADAL" clId="{CDB6950F-86A1-49D4-A62C-C6198CC8F94B}" dt="2021-06-18T12:09:03.872" v="133" actId="1076"/>
          <ac:grpSpMkLst>
            <pc:docMk/>
            <pc:sldMk cId="4009069665" sldId="17345"/>
            <ac:grpSpMk id="21" creationId="{49BA3F25-87D8-4EBA-BFA3-1603049B2988}"/>
          </ac:grpSpMkLst>
        </pc:grpChg>
        <pc:graphicFrameChg chg="mod">
          <ac:chgData name="SEDDOUG Ilyass" userId="bb96e9f4-f7ff-4935-ae83-7876f0bff6f3" providerId="ADAL" clId="{CDB6950F-86A1-49D4-A62C-C6198CC8F94B}" dt="2021-06-18T12:09:03.872" v="133" actId="1076"/>
          <ac:graphicFrameMkLst>
            <pc:docMk/>
            <pc:sldMk cId="4009069665" sldId="17345"/>
            <ac:graphicFrameMk id="13" creationId="{36BC7AF0-B4A7-4279-BD96-4213698A578D}"/>
          </ac:graphicFrameMkLst>
        </pc:graphicFrameChg>
        <pc:graphicFrameChg chg="mod">
          <ac:chgData name="SEDDOUG Ilyass" userId="bb96e9f4-f7ff-4935-ae83-7876f0bff6f3" providerId="ADAL" clId="{CDB6950F-86A1-49D4-A62C-C6198CC8F94B}" dt="2021-06-18T12:09:03.872" v="133" actId="1076"/>
          <ac:graphicFrameMkLst>
            <pc:docMk/>
            <pc:sldMk cId="4009069665" sldId="17345"/>
            <ac:graphicFrameMk id="20" creationId="{E4283987-7D8E-4CA5-B246-5DDD7326CDCA}"/>
          </ac:graphicFrameMkLst>
        </pc:graphicFrameChg>
      </pc:sldChg>
      <pc:sldChg chg="addSp delSp modSp mod ord">
        <pc:chgData name="SEDDOUG Ilyass" userId="bb96e9f4-f7ff-4935-ae83-7876f0bff6f3" providerId="ADAL" clId="{CDB6950F-86A1-49D4-A62C-C6198CC8F94B}" dt="2021-06-18T12:28:17.065" v="224" actId="1076"/>
        <pc:sldMkLst>
          <pc:docMk/>
          <pc:sldMk cId="667267329" sldId="17346"/>
        </pc:sldMkLst>
        <pc:spChg chg="mod">
          <ac:chgData name="SEDDOUG Ilyass" userId="bb96e9f4-f7ff-4935-ae83-7876f0bff6f3" providerId="ADAL" clId="{CDB6950F-86A1-49D4-A62C-C6198CC8F94B}" dt="2021-06-18T12:28:17.065" v="224" actId="1076"/>
          <ac:spMkLst>
            <pc:docMk/>
            <pc:sldMk cId="667267329" sldId="17346"/>
            <ac:spMk id="2" creationId="{00000000-0000-0000-0000-000000000000}"/>
          </ac:spMkLst>
        </pc:spChg>
        <pc:spChg chg="del">
          <ac:chgData name="SEDDOUG Ilyass" userId="bb96e9f4-f7ff-4935-ae83-7876f0bff6f3" providerId="ADAL" clId="{CDB6950F-86A1-49D4-A62C-C6198CC8F94B}" dt="2021-06-18T12:25:40.106" v="189" actId="478"/>
          <ac:spMkLst>
            <pc:docMk/>
            <pc:sldMk cId="667267329" sldId="17346"/>
            <ac:spMk id="3" creationId="{00000000-0000-0000-0000-000000000000}"/>
          </ac:spMkLst>
        </pc:spChg>
        <pc:spChg chg="del">
          <ac:chgData name="SEDDOUG Ilyass" userId="bb96e9f4-f7ff-4935-ae83-7876f0bff6f3" providerId="ADAL" clId="{CDB6950F-86A1-49D4-A62C-C6198CC8F94B}" dt="2021-06-18T12:25:40.106" v="189" actId="478"/>
          <ac:spMkLst>
            <pc:docMk/>
            <pc:sldMk cId="667267329" sldId="17346"/>
            <ac:spMk id="4" creationId="{00000000-0000-0000-0000-000000000000}"/>
          </ac:spMkLst>
        </pc:spChg>
        <pc:spChg chg="del">
          <ac:chgData name="SEDDOUG Ilyass" userId="bb96e9f4-f7ff-4935-ae83-7876f0bff6f3" providerId="ADAL" clId="{CDB6950F-86A1-49D4-A62C-C6198CC8F94B}" dt="2021-06-18T12:25:50.117" v="190" actId="478"/>
          <ac:spMkLst>
            <pc:docMk/>
            <pc:sldMk cId="667267329" sldId="17346"/>
            <ac:spMk id="5" creationId="{00000000-0000-0000-0000-000000000000}"/>
          </ac:spMkLst>
        </pc:spChg>
        <pc:spChg chg="mod">
          <ac:chgData name="SEDDOUG Ilyass" userId="bb96e9f4-f7ff-4935-ae83-7876f0bff6f3" providerId="ADAL" clId="{CDB6950F-86A1-49D4-A62C-C6198CC8F94B}" dt="2021-06-18T12:24:33.734" v="188" actId="1076"/>
          <ac:spMkLst>
            <pc:docMk/>
            <pc:sldMk cId="667267329" sldId="17346"/>
            <ac:spMk id="9" creationId="{7DB82A24-507D-446A-8CBE-1AFDDB32FA45}"/>
          </ac:spMkLst>
        </pc:spChg>
        <pc:spChg chg="mod">
          <ac:chgData name="SEDDOUG Ilyass" userId="bb96e9f4-f7ff-4935-ae83-7876f0bff6f3" providerId="ADAL" clId="{CDB6950F-86A1-49D4-A62C-C6198CC8F94B}" dt="2021-06-18T12:24:28.515" v="187" actId="1076"/>
          <ac:spMkLst>
            <pc:docMk/>
            <pc:sldMk cId="667267329" sldId="17346"/>
            <ac:spMk id="10" creationId="{386064CB-FBA7-451E-AC28-BD4E453B0917}"/>
          </ac:spMkLst>
        </pc:spChg>
        <pc:spChg chg="mod">
          <ac:chgData name="SEDDOUG Ilyass" userId="bb96e9f4-f7ff-4935-ae83-7876f0bff6f3" providerId="ADAL" clId="{CDB6950F-86A1-49D4-A62C-C6198CC8F94B}" dt="2021-06-18T12:24:33.734" v="188" actId="1076"/>
          <ac:spMkLst>
            <pc:docMk/>
            <pc:sldMk cId="667267329" sldId="17346"/>
            <ac:spMk id="22" creationId="{EB60C103-60F1-469A-82AA-77DE5E344CA3}"/>
          </ac:spMkLst>
        </pc:spChg>
        <pc:spChg chg="mod">
          <ac:chgData name="SEDDOUG Ilyass" userId="bb96e9f4-f7ff-4935-ae83-7876f0bff6f3" providerId="ADAL" clId="{CDB6950F-86A1-49D4-A62C-C6198CC8F94B}" dt="2021-06-18T12:24:28.515" v="187" actId="1076"/>
          <ac:spMkLst>
            <pc:docMk/>
            <pc:sldMk cId="667267329" sldId="17346"/>
            <ac:spMk id="23" creationId="{C360D77A-5A48-44DC-91E4-358C65E05518}"/>
          </ac:spMkLst>
        </pc:spChg>
        <pc:spChg chg="add mod">
          <ac:chgData name="SEDDOUG Ilyass" userId="bb96e9f4-f7ff-4935-ae83-7876f0bff6f3" providerId="ADAL" clId="{CDB6950F-86A1-49D4-A62C-C6198CC8F94B}" dt="2021-06-18T12:25:50.850" v="191"/>
          <ac:spMkLst>
            <pc:docMk/>
            <pc:sldMk cId="667267329" sldId="17346"/>
            <ac:spMk id="24" creationId="{221E0B94-9623-4C9A-8D99-41020C92421E}"/>
          </ac:spMkLst>
        </pc:spChg>
        <pc:spChg chg="mod">
          <ac:chgData name="SEDDOUG Ilyass" userId="bb96e9f4-f7ff-4935-ae83-7876f0bff6f3" providerId="ADAL" clId="{CDB6950F-86A1-49D4-A62C-C6198CC8F94B}" dt="2021-06-18T12:24:28.515" v="187" actId="1076"/>
          <ac:spMkLst>
            <pc:docMk/>
            <pc:sldMk cId="667267329" sldId="17346"/>
            <ac:spMk id="29" creationId="{5FC11B26-8124-43FB-94AC-12A3C8F51246}"/>
          </ac:spMkLst>
        </pc:spChg>
        <pc:spChg chg="del">
          <ac:chgData name="SEDDOUG Ilyass" userId="bb96e9f4-f7ff-4935-ae83-7876f0bff6f3" providerId="ADAL" clId="{CDB6950F-86A1-49D4-A62C-C6198CC8F94B}" dt="2021-06-18T12:24:18.558" v="186" actId="478"/>
          <ac:spMkLst>
            <pc:docMk/>
            <pc:sldMk cId="667267329" sldId="17346"/>
            <ac:spMk id="31" creationId="{88CD82E0-9D50-4635-9008-19A78348F041}"/>
          </ac:spMkLst>
        </pc:spChg>
        <pc:spChg chg="mod">
          <ac:chgData name="SEDDOUG Ilyass" userId="bb96e9f4-f7ff-4935-ae83-7876f0bff6f3" providerId="ADAL" clId="{CDB6950F-86A1-49D4-A62C-C6198CC8F94B}" dt="2021-06-18T12:24:33.734" v="188" actId="1076"/>
          <ac:spMkLst>
            <pc:docMk/>
            <pc:sldMk cId="667267329" sldId="17346"/>
            <ac:spMk id="32" creationId="{B20B2491-03DC-464C-ADD8-BD5C93EB8C51}"/>
          </ac:spMkLst>
        </pc:spChg>
        <pc:spChg chg="del">
          <ac:chgData name="SEDDOUG Ilyass" userId="bb96e9f4-f7ff-4935-ae83-7876f0bff6f3" providerId="ADAL" clId="{CDB6950F-86A1-49D4-A62C-C6198CC8F94B}" dt="2021-06-18T12:24:18.558" v="186" actId="478"/>
          <ac:spMkLst>
            <pc:docMk/>
            <pc:sldMk cId="667267329" sldId="17346"/>
            <ac:spMk id="34" creationId="{66E3A97F-0DC6-4FE1-B09E-FCF816DDB005}"/>
          </ac:spMkLst>
        </pc:spChg>
        <pc:spChg chg="del">
          <ac:chgData name="SEDDOUG Ilyass" userId="bb96e9f4-f7ff-4935-ae83-7876f0bff6f3" providerId="ADAL" clId="{CDB6950F-86A1-49D4-A62C-C6198CC8F94B}" dt="2021-06-18T12:24:18.558" v="186" actId="478"/>
          <ac:spMkLst>
            <pc:docMk/>
            <pc:sldMk cId="667267329" sldId="17346"/>
            <ac:spMk id="35" creationId="{F1D18211-C101-4CF1-A2A0-A43651F8483D}"/>
          </ac:spMkLst>
        </pc:spChg>
        <pc:spChg chg="del">
          <ac:chgData name="SEDDOUG Ilyass" userId="bb96e9f4-f7ff-4935-ae83-7876f0bff6f3" providerId="ADAL" clId="{CDB6950F-86A1-49D4-A62C-C6198CC8F94B}" dt="2021-06-18T12:24:18.558" v="186" actId="478"/>
          <ac:spMkLst>
            <pc:docMk/>
            <pc:sldMk cId="667267329" sldId="17346"/>
            <ac:spMk id="36" creationId="{BD712135-719D-48BC-8323-CC2CF9E076A6}"/>
          </ac:spMkLst>
        </pc:spChg>
        <pc:spChg chg="mod">
          <ac:chgData name="SEDDOUG Ilyass" userId="bb96e9f4-f7ff-4935-ae83-7876f0bff6f3" providerId="ADAL" clId="{CDB6950F-86A1-49D4-A62C-C6198CC8F94B}" dt="2021-06-18T12:24:28.515" v="187" actId="1076"/>
          <ac:spMkLst>
            <pc:docMk/>
            <pc:sldMk cId="667267329" sldId="17346"/>
            <ac:spMk id="37" creationId="{678140B0-DC03-4AA8-BB36-7D285C5AB268}"/>
          </ac:spMkLst>
        </pc:spChg>
        <pc:spChg chg="mod">
          <ac:chgData name="SEDDOUG Ilyass" userId="bb96e9f4-f7ff-4935-ae83-7876f0bff6f3" providerId="ADAL" clId="{CDB6950F-86A1-49D4-A62C-C6198CC8F94B}" dt="2021-06-18T12:24:28.515" v="187" actId="1076"/>
          <ac:spMkLst>
            <pc:docMk/>
            <pc:sldMk cId="667267329" sldId="17346"/>
            <ac:spMk id="38" creationId="{8633A3D4-793A-4713-999E-F6AE4B49ECD4}"/>
          </ac:spMkLst>
        </pc:spChg>
        <pc:spChg chg="mod">
          <ac:chgData name="SEDDOUG Ilyass" userId="bb96e9f4-f7ff-4935-ae83-7876f0bff6f3" providerId="ADAL" clId="{CDB6950F-86A1-49D4-A62C-C6198CC8F94B}" dt="2021-06-18T12:24:28.515" v="187" actId="1076"/>
          <ac:spMkLst>
            <pc:docMk/>
            <pc:sldMk cId="667267329" sldId="17346"/>
            <ac:spMk id="39" creationId="{DA9395D0-B8B3-4F9B-B3BC-ACB3FBB6F9FD}"/>
          </ac:spMkLst>
        </pc:spChg>
        <pc:spChg chg="mod">
          <ac:chgData name="SEDDOUG Ilyass" userId="bb96e9f4-f7ff-4935-ae83-7876f0bff6f3" providerId="ADAL" clId="{CDB6950F-86A1-49D4-A62C-C6198CC8F94B}" dt="2021-06-18T12:24:33.734" v="188" actId="1076"/>
          <ac:spMkLst>
            <pc:docMk/>
            <pc:sldMk cId="667267329" sldId="17346"/>
            <ac:spMk id="45" creationId="{1415B26B-49D3-4B03-ABC9-7A4DCA624587}"/>
          </ac:spMkLst>
        </pc:spChg>
        <pc:spChg chg="mod">
          <ac:chgData name="SEDDOUG Ilyass" userId="bb96e9f4-f7ff-4935-ae83-7876f0bff6f3" providerId="ADAL" clId="{CDB6950F-86A1-49D4-A62C-C6198CC8F94B}" dt="2021-06-18T12:24:28.515" v="187" actId="1076"/>
          <ac:spMkLst>
            <pc:docMk/>
            <pc:sldMk cId="667267329" sldId="17346"/>
            <ac:spMk id="46" creationId="{264D9134-D4D5-4F5A-A6E2-4CA6EBE7D898}"/>
          </ac:spMkLst>
        </pc:spChg>
        <pc:spChg chg="mod">
          <ac:chgData name="SEDDOUG Ilyass" userId="bb96e9f4-f7ff-4935-ae83-7876f0bff6f3" providerId="ADAL" clId="{CDB6950F-86A1-49D4-A62C-C6198CC8F94B}" dt="2021-06-18T12:24:28.515" v="187" actId="1076"/>
          <ac:spMkLst>
            <pc:docMk/>
            <pc:sldMk cId="667267329" sldId="17346"/>
            <ac:spMk id="47" creationId="{C7045D30-DA4E-451A-A099-2299629E5A19}"/>
          </ac:spMkLst>
        </pc:spChg>
        <pc:spChg chg="mod">
          <ac:chgData name="SEDDOUG Ilyass" userId="bb96e9f4-f7ff-4935-ae83-7876f0bff6f3" providerId="ADAL" clId="{CDB6950F-86A1-49D4-A62C-C6198CC8F94B}" dt="2021-06-18T12:24:33.734" v="188" actId="1076"/>
          <ac:spMkLst>
            <pc:docMk/>
            <pc:sldMk cId="667267329" sldId="17346"/>
            <ac:spMk id="52" creationId="{A2E22E56-4465-4C27-8A81-3D1B60E6E0AC}"/>
          </ac:spMkLst>
        </pc:spChg>
        <pc:grpChg chg="mod">
          <ac:chgData name="SEDDOUG Ilyass" userId="bb96e9f4-f7ff-4935-ae83-7876f0bff6f3" providerId="ADAL" clId="{CDB6950F-86A1-49D4-A62C-C6198CC8F94B}" dt="2021-06-18T12:24:33.734" v="188" actId="1076"/>
          <ac:grpSpMkLst>
            <pc:docMk/>
            <pc:sldMk cId="667267329" sldId="17346"/>
            <ac:grpSpMk id="16" creationId="{0C5BFB03-556D-4CED-8ECD-453896C0FA45}"/>
          </ac:grpSpMkLst>
        </pc:grpChg>
        <pc:grpChg chg="del">
          <ac:chgData name="SEDDOUG Ilyass" userId="bb96e9f4-f7ff-4935-ae83-7876f0bff6f3" providerId="ADAL" clId="{CDB6950F-86A1-49D4-A62C-C6198CC8F94B}" dt="2021-06-18T12:22:33.435" v="178" actId="478"/>
          <ac:grpSpMkLst>
            <pc:docMk/>
            <pc:sldMk cId="667267329" sldId="17346"/>
            <ac:grpSpMk id="48" creationId="{AB0DA8AE-B1A4-4774-BE3F-45B3507E77D5}"/>
          </ac:grpSpMkLst>
        </pc:grpChg>
        <pc:picChg chg="mod">
          <ac:chgData name="SEDDOUG Ilyass" userId="bb96e9f4-f7ff-4935-ae83-7876f0bff6f3" providerId="ADAL" clId="{CDB6950F-86A1-49D4-A62C-C6198CC8F94B}" dt="2021-06-18T12:24:33.734" v="188" actId="1076"/>
          <ac:picMkLst>
            <pc:docMk/>
            <pc:sldMk cId="667267329" sldId="17346"/>
            <ac:picMk id="7" creationId="{627EBA2C-59ED-4EFE-9013-7007A58858CF}"/>
          </ac:picMkLst>
        </pc:picChg>
        <pc:picChg chg="mod">
          <ac:chgData name="SEDDOUG Ilyass" userId="bb96e9f4-f7ff-4935-ae83-7876f0bff6f3" providerId="ADAL" clId="{CDB6950F-86A1-49D4-A62C-C6198CC8F94B}" dt="2021-06-18T12:24:33.734" v="188" actId="1076"/>
          <ac:picMkLst>
            <pc:docMk/>
            <pc:sldMk cId="667267329" sldId="17346"/>
            <ac:picMk id="33" creationId="{76B49CC1-E188-4773-9AD5-C9B3F6A4EBF5}"/>
          </ac:picMkLst>
        </pc:picChg>
      </pc:sldChg>
      <pc:sldChg chg="modSp mod">
        <pc:chgData name="SEDDOUG Ilyass" userId="bb96e9f4-f7ff-4935-ae83-7876f0bff6f3" providerId="ADAL" clId="{CDB6950F-86A1-49D4-A62C-C6198CC8F94B}" dt="2021-06-18T12:28:50.482" v="226" actId="1076"/>
        <pc:sldMkLst>
          <pc:docMk/>
          <pc:sldMk cId="1478376510" sldId="17347"/>
        </pc:sldMkLst>
        <pc:spChg chg="mod">
          <ac:chgData name="SEDDOUG Ilyass" userId="bb96e9f4-f7ff-4935-ae83-7876f0bff6f3" providerId="ADAL" clId="{CDB6950F-86A1-49D4-A62C-C6198CC8F94B}" dt="2021-06-18T12:28:50.482" v="226" actId="1076"/>
          <ac:spMkLst>
            <pc:docMk/>
            <pc:sldMk cId="1478376510" sldId="17347"/>
            <ac:spMk id="3" creationId="{7EB4C0E8-2D47-4407-BAB8-C5A3A505708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bnpparibas-my.sharepoint.com/personal/ilyass_seddoug_bnpparibas-pf_com/Documents/Documents/Pricing%20histo/Copi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bnpparibas-my.sharepoint.com/personal/ilyass_seddoug_bnpparibas-pf_com/Documents/Documents/Pricing%20histo/Copi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\\icss-prod-set3\WRDI01\data\apm\06_projects\201711_earnix\output\elasticity_2.xlsx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7515219578164588E-2"/>
          <c:y val="0.19521272807481824"/>
          <c:w val="0.67402345514008144"/>
          <c:h val="0.5222698782661625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Sweden!$B$5</c:f>
              <c:strCache>
                <c:ptCount val="1"/>
                <c:pt idx="0">
                  <c:v>Used vehicules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Sweden!$C$4:$D$4</c:f>
              <c:strCache>
                <c:ptCount val="2"/>
                <c:pt idx="0">
                  <c:v>Previous pricing</c:v>
                </c:pt>
                <c:pt idx="1">
                  <c:v>Sensitivity based pricing</c:v>
                </c:pt>
              </c:strCache>
            </c:strRef>
          </c:cat>
          <c:val>
            <c:numRef>
              <c:f>Sweden!$C$5:$D$5</c:f>
              <c:numCache>
                <c:formatCode>General</c:formatCode>
                <c:ptCount val="2"/>
                <c:pt idx="0">
                  <c:v>320</c:v>
                </c:pt>
                <c:pt idx="1">
                  <c:v>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9F-4B00-9B11-071228FAE6BE}"/>
            </c:ext>
          </c:extLst>
        </c:ser>
        <c:ser>
          <c:idx val="1"/>
          <c:order val="1"/>
          <c:tx>
            <c:strRef>
              <c:f>Sweden!$B$6</c:f>
              <c:strCache>
                <c:ptCount val="1"/>
                <c:pt idx="0">
                  <c:v>Multiproject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Sweden!$C$4:$D$4</c:f>
              <c:strCache>
                <c:ptCount val="2"/>
                <c:pt idx="0">
                  <c:v>Previous pricing</c:v>
                </c:pt>
                <c:pt idx="1">
                  <c:v>Sensitivity based pricing</c:v>
                </c:pt>
              </c:strCache>
            </c:strRef>
          </c:cat>
          <c:val>
            <c:numRef>
              <c:f>Sweden!$C$6:$D$6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1-929F-4B00-9B11-071228FAE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2670088"/>
        <c:axId val="340252800"/>
      </c:barChart>
      <c:catAx>
        <c:axId val="50267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40252800"/>
        <c:crosses val="autoZero"/>
        <c:auto val="1"/>
        <c:lblAlgn val="ctr"/>
        <c:lblOffset val="100"/>
        <c:noMultiLvlLbl val="0"/>
      </c:catAx>
      <c:valAx>
        <c:axId val="3402528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02670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7515219578164588E-2"/>
          <c:y val="0.19521272807481824"/>
          <c:w val="0.78294021572459693"/>
          <c:h val="0.5222698782661625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Sweden!$B$5</c:f>
              <c:strCache>
                <c:ptCount val="1"/>
                <c:pt idx="0">
                  <c:v>Used vehicules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Sweden!$H$4:$I$4</c:f>
              <c:strCache>
                <c:ptCount val="2"/>
                <c:pt idx="0">
                  <c:v>Previous pricing</c:v>
                </c:pt>
                <c:pt idx="1">
                  <c:v>Sensitivity based pricing</c:v>
                </c:pt>
              </c:strCache>
            </c:strRef>
          </c:cat>
          <c:val>
            <c:numRef>
              <c:f>Sweden!$H$5:$I$5</c:f>
              <c:numCache>
                <c:formatCode>General</c:formatCode>
                <c:ptCount val="2"/>
                <c:pt idx="0">
                  <c:v>15.6</c:v>
                </c:pt>
                <c:pt idx="1">
                  <c:v>18.600000000000001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70-4756-933E-C7ADF1623CB2}"/>
            </c:ext>
          </c:extLst>
        </c:ser>
        <c:ser>
          <c:idx val="1"/>
          <c:order val="1"/>
          <c:tx>
            <c:strRef>
              <c:f>Sweden!$B$6</c:f>
              <c:strCache>
                <c:ptCount val="1"/>
                <c:pt idx="0">
                  <c:v>Multiproject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Sweden!$H$4:$I$4</c:f>
              <c:strCache>
                <c:ptCount val="2"/>
                <c:pt idx="0">
                  <c:v>Previous pricing</c:v>
                </c:pt>
                <c:pt idx="1">
                  <c:v>Sensitivity based pricing</c:v>
                </c:pt>
              </c:strCache>
            </c:strRef>
          </c:cat>
          <c:val>
            <c:numRef>
              <c:f>Sweden!$H$6:$I$6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1-8370-4756-933E-C7ADF1623C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2670088"/>
        <c:axId val="340252800"/>
      </c:barChart>
      <c:catAx>
        <c:axId val="50267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40252800"/>
        <c:crosses val="autoZero"/>
        <c:auto val="1"/>
        <c:lblAlgn val="ctr"/>
        <c:lblOffset val="100"/>
        <c:noMultiLvlLbl val="0"/>
      </c:catAx>
      <c:valAx>
        <c:axId val="3402528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02670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FE-4782-9AB6-04C581A5538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FE-4782-9AB6-04C581A55382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2FE-4782-9AB6-04C581A55382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2FE-4782-9AB6-04C581A55382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2FE-4782-9AB6-04C581A55382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2FE-4782-9AB6-04C581A55382}"/>
              </c:ext>
            </c:extLst>
          </c:dPt>
          <c:cat>
            <c:strRef>
              <c:f>Data!$B$2:$I$2</c:f>
              <c:strCache>
                <c:ptCount val="8"/>
                <c:pt idx="0">
                  <c:v>Initial data</c:v>
                </c:pt>
                <c:pt idx="1">
                  <c:v>Refused by risk</c:v>
                </c:pt>
                <c:pt idx="2">
                  <c:v>IGP (Online chanel)</c:v>
                </c:pt>
                <c:pt idx="3">
                  <c:v>Duplicates</c:v>
                </c:pt>
                <c:pt idx="4">
                  <c:v>Before May 2020</c:v>
                </c:pt>
                <c:pt idx="5">
                  <c:v>Interest rate 0%</c:v>
                </c:pt>
                <c:pt idx="6">
                  <c:v>TAEG &gt; 15%</c:v>
                </c:pt>
                <c:pt idx="7">
                  <c:v>Test data</c:v>
                </c:pt>
              </c:strCache>
            </c:strRef>
          </c:cat>
          <c:val>
            <c:numRef>
              <c:f>Data!$B$3:$I$3</c:f>
              <c:numCache>
                <c:formatCode>General</c:formatCode>
                <c:ptCount val="8"/>
                <c:pt idx="0">
                  <c:v>665324</c:v>
                </c:pt>
                <c:pt idx="1">
                  <c:v>449689</c:v>
                </c:pt>
                <c:pt idx="2">
                  <c:v>406049</c:v>
                </c:pt>
                <c:pt idx="3">
                  <c:v>215968</c:v>
                </c:pt>
                <c:pt idx="4">
                  <c:v>123838</c:v>
                </c:pt>
                <c:pt idx="5">
                  <c:v>120435</c:v>
                </c:pt>
                <c:pt idx="6">
                  <c:v>115192</c:v>
                </c:pt>
                <c:pt idx="7">
                  <c:v>115192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2FE-4782-9AB6-04C581A55382}"/>
            </c:ext>
          </c:extLst>
        </c:ser>
        <c:ser>
          <c:idx val="1"/>
          <c:order val="1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Data!$B$2:$I$2</c:f>
              <c:strCache>
                <c:ptCount val="8"/>
                <c:pt idx="0">
                  <c:v>Initial data</c:v>
                </c:pt>
                <c:pt idx="1">
                  <c:v>Refused by risk</c:v>
                </c:pt>
                <c:pt idx="2">
                  <c:v>IGP (Online chanel)</c:v>
                </c:pt>
                <c:pt idx="3">
                  <c:v>Duplicates</c:v>
                </c:pt>
                <c:pt idx="4">
                  <c:v>Before May 2020</c:v>
                </c:pt>
                <c:pt idx="5">
                  <c:v>Interest rate 0%</c:v>
                </c:pt>
                <c:pt idx="6">
                  <c:v>TAEG &gt; 15%</c:v>
                </c:pt>
                <c:pt idx="7">
                  <c:v>Test data</c:v>
                </c:pt>
              </c:strCache>
            </c:strRef>
          </c:cat>
          <c:val>
            <c:numRef>
              <c:f>Data!$B$4:$I$4</c:f>
              <c:numCache>
                <c:formatCode>General</c:formatCode>
                <c:ptCount val="8"/>
                <c:pt idx="0">
                  <c:v>0</c:v>
                </c:pt>
                <c:pt idx="1">
                  <c:v>215635</c:v>
                </c:pt>
                <c:pt idx="2">
                  <c:v>43640</c:v>
                </c:pt>
                <c:pt idx="3">
                  <c:v>190081</c:v>
                </c:pt>
                <c:pt idx="4">
                  <c:v>92130</c:v>
                </c:pt>
                <c:pt idx="5">
                  <c:v>3403</c:v>
                </c:pt>
                <c:pt idx="6">
                  <c:v>5243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2FE-4782-9AB6-04C581A55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46916472"/>
        <c:axId val="1146915816"/>
      </c:barChart>
      <c:catAx>
        <c:axId val="114691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46915816"/>
        <c:crosses val="autoZero"/>
        <c:auto val="1"/>
        <c:lblAlgn val="ctr"/>
        <c:lblOffset val="100"/>
        <c:noMultiLvlLbl val="0"/>
      </c:catAx>
      <c:valAx>
        <c:axId val="11469158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46916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1200" b="1" i="0" u="none" strike="noStrike" kern="1200" cap="none" spc="300" baseline="0" dirty="0">
                <a:solidFill>
                  <a:schemeClr val="tx1"/>
                </a:solidFill>
                <a:latin typeface="BNPP Rounded Light" panose="02000503020000020004" pitchFamily="50" charset="0"/>
                <a:ea typeface="+mn-ea"/>
                <a:cs typeface="+mn-cs"/>
              </a:defRPr>
            </a:pPr>
            <a:r>
              <a:rPr lang="fr-FR" sz="1000" b="1" kern="1200" cap="none" spc="300" baseline="0" dirty="0">
                <a:solidFill>
                  <a:schemeClr val="tx1"/>
                </a:solidFill>
                <a:latin typeface="BNPP Rounded Light" panose="02000503020000020004" pitchFamily="50" charset="0"/>
                <a:ea typeface="+mn-ea"/>
                <a:cs typeface="+mn-cs"/>
              </a:rPr>
              <a:t>Evolution of the </a:t>
            </a:r>
            <a:r>
              <a:rPr lang="fr-FR" sz="1000" b="1" kern="1200" cap="none" spc="300" baseline="0" dirty="0" err="1">
                <a:solidFill>
                  <a:schemeClr val="tx1"/>
                </a:solidFill>
                <a:latin typeface="BNPP Rounded Light" panose="02000503020000020004" pitchFamily="50" charset="0"/>
                <a:ea typeface="+mn-ea"/>
                <a:cs typeface="+mn-cs"/>
              </a:rPr>
              <a:t>mean</a:t>
            </a:r>
            <a:r>
              <a:rPr lang="fr-FR" sz="1000" b="1" kern="1200" cap="none" spc="300" baseline="0" dirty="0">
                <a:solidFill>
                  <a:schemeClr val="tx1"/>
                </a:solidFill>
                <a:latin typeface="BNPP Rounded Light" panose="02000503020000020004" pitchFamily="50" charset="0"/>
                <a:ea typeface="+mn-ea"/>
                <a:cs typeface="+mn-cs"/>
              </a:rPr>
              <a:t> </a:t>
            </a:r>
            <a:r>
              <a:rPr lang="fr-FR" sz="1000" b="1" kern="1200" cap="none" spc="300" baseline="0" dirty="0" err="1">
                <a:solidFill>
                  <a:schemeClr val="tx1"/>
                </a:solidFill>
                <a:latin typeface="BNPP Rounded Light" panose="02000503020000020004" pitchFamily="50" charset="0"/>
                <a:ea typeface="+mn-ea"/>
                <a:cs typeface="+mn-cs"/>
              </a:rPr>
              <a:t>interest</a:t>
            </a:r>
            <a:r>
              <a:rPr lang="fr-FR" sz="1000" b="1" kern="1200" cap="none" spc="300" baseline="0" dirty="0">
                <a:solidFill>
                  <a:schemeClr val="tx1"/>
                </a:solidFill>
                <a:latin typeface="BNPP Rounded Light" panose="02000503020000020004" pitchFamily="50" charset="0"/>
                <a:ea typeface="+mn-ea"/>
                <a:cs typeface="+mn-cs"/>
              </a:rPr>
              <a:t> rate by month </a:t>
            </a:r>
          </a:p>
        </c:rich>
      </c:tx>
      <c:layout>
        <c:manualLayout>
          <c:xMode val="edge"/>
          <c:yMode val="edge"/>
          <c:x val="0.1284879123104759"/>
          <c:y val="4.699564605691727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  <a:defRPr lang="fr-FR" sz="1200" b="1" i="0" u="none" strike="noStrike" kern="1200" cap="none" spc="300" baseline="0" dirty="0">
              <a:solidFill>
                <a:schemeClr val="tx1"/>
              </a:solidFill>
              <a:latin typeface="BNPP Rounded Light" panose="02000503020000020004" pitchFamily="50" charset="0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'Interest rate'!$G$2</c:f>
              <c:strCache>
                <c:ptCount val="1"/>
                <c:pt idx="0">
                  <c:v>2020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'Interest rate'!$G$2:$G$14</c:f>
              <c:numCache>
                <c:formatCode>General</c:formatCode>
                <c:ptCount val="13"/>
                <c:pt idx="0">
                  <c:v>2020</c:v>
                </c:pt>
                <c:pt idx="6">
                  <c:v>7.1707000000000007E-2</c:v>
                </c:pt>
                <c:pt idx="7">
                  <c:v>7.1452000000000002E-2</c:v>
                </c:pt>
                <c:pt idx="8">
                  <c:v>7.1184999999999998E-2</c:v>
                </c:pt>
                <c:pt idx="9">
                  <c:v>7.1173E-2</c:v>
                </c:pt>
                <c:pt idx="10">
                  <c:v>7.1140999999999996E-2</c:v>
                </c:pt>
                <c:pt idx="11">
                  <c:v>7.1189000000000002E-2</c:v>
                </c:pt>
                <c:pt idx="12">
                  <c:v>7.1261000000000005E-2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7A-44B8-B2A3-31F21415B8AD}"/>
            </c:ext>
          </c:extLst>
        </c:ser>
        <c:ser>
          <c:idx val="1"/>
          <c:order val="1"/>
          <c:tx>
            <c:strRef>
              <c:f>'Interest rate'!$H$2</c:f>
              <c:strCache>
                <c:ptCount val="1"/>
                <c:pt idx="0">
                  <c:v>2021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'Interest rate'!$H$3:$H$14</c:f>
              <c:numCache>
                <c:formatCode>General</c:formatCode>
                <c:ptCount val="12"/>
                <c:pt idx="0">
                  <c:v>7.1263999999999994E-2</c:v>
                </c:pt>
                <c:pt idx="1">
                  <c:v>7.1271000000000001E-2</c:v>
                </c:pt>
                <c:pt idx="2">
                  <c:v>7.1077000000000001E-2</c:v>
                </c:pt>
                <c:pt idx="3">
                  <c:v>7.1285000000000001E-2</c:v>
                </c:pt>
                <c:pt idx="4">
                  <c:v>7.1180999999999994E-2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7A-44B8-B2A3-31F21415B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7900536"/>
        <c:axId val="377900208"/>
      </c:lineChart>
      <c:catAx>
        <c:axId val="3779005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77900208"/>
        <c:crosses val="autoZero"/>
        <c:auto val="1"/>
        <c:lblAlgn val="ctr"/>
        <c:lblOffset val="100"/>
        <c:noMultiLvlLbl val="0"/>
      </c:catAx>
      <c:valAx>
        <c:axId val="377900208"/>
        <c:scaling>
          <c:orientation val="minMax"/>
          <c:max val="8.0000000000000016E-2"/>
          <c:min val="6.000000000000001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77900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2948234748095513"/>
          <c:y val="2.3917712846720736E-2"/>
          <c:w val="0.73861368510338643"/>
          <c:h val="0.633913849995288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elasticity_2!$B$1</c:f>
              <c:strCache>
                <c:ptCount val="1"/>
                <c:pt idx="0">
                  <c:v>nb_clients</c:v>
                </c:pt>
              </c:strCache>
            </c:strRef>
          </c:tx>
          <c:spPr>
            <a:solidFill>
              <a:srgbClr val="3C9146"/>
            </a:solidFill>
          </c:spPr>
          <c:invertIfNegative val="0"/>
          <c:cat>
            <c:numRef>
              <c:f>elasticity_2!$A$2:$A$27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</c:numCache>
            </c:numRef>
          </c:cat>
          <c:val>
            <c:numRef>
              <c:f>elasticity_2!$B$2:$B$27</c:f>
              <c:numCache>
                <c:formatCode>General</c:formatCode>
                <c:ptCount val="26"/>
                <c:pt idx="0">
                  <c:v>287</c:v>
                </c:pt>
                <c:pt idx="1">
                  <c:v>1020</c:v>
                </c:pt>
                <c:pt idx="2">
                  <c:v>1630</c:v>
                </c:pt>
                <c:pt idx="3">
                  <c:v>2175</c:v>
                </c:pt>
                <c:pt idx="4">
                  <c:v>3345</c:v>
                </c:pt>
                <c:pt idx="5">
                  <c:v>3840</c:v>
                </c:pt>
                <c:pt idx="6">
                  <c:v>4522</c:v>
                </c:pt>
                <c:pt idx="7">
                  <c:v>4985</c:v>
                </c:pt>
                <c:pt idx="8">
                  <c:v>5185</c:v>
                </c:pt>
                <c:pt idx="9">
                  <c:v>4926</c:v>
                </c:pt>
                <c:pt idx="10">
                  <c:v>4793</c:v>
                </c:pt>
                <c:pt idx="11">
                  <c:v>4809</c:v>
                </c:pt>
                <c:pt idx="12">
                  <c:v>4840</c:v>
                </c:pt>
                <c:pt idx="13">
                  <c:v>4723</c:v>
                </c:pt>
                <c:pt idx="14">
                  <c:v>4918</c:v>
                </c:pt>
                <c:pt idx="15">
                  <c:v>4824</c:v>
                </c:pt>
                <c:pt idx="16">
                  <c:v>4688</c:v>
                </c:pt>
                <c:pt idx="17">
                  <c:v>4325</c:v>
                </c:pt>
                <c:pt idx="18">
                  <c:v>3950</c:v>
                </c:pt>
                <c:pt idx="19">
                  <c:v>3064</c:v>
                </c:pt>
                <c:pt idx="20">
                  <c:v>2562</c:v>
                </c:pt>
                <c:pt idx="21">
                  <c:v>2090</c:v>
                </c:pt>
                <c:pt idx="22">
                  <c:v>1582</c:v>
                </c:pt>
                <c:pt idx="23">
                  <c:v>1155</c:v>
                </c:pt>
                <c:pt idx="24">
                  <c:v>480</c:v>
                </c:pt>
                <c:pt idx="25">
                  <c:v>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68-4B9D-8536-0FCA6C9338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0046848"/>
        <c:axId val="183780480"/>
      </c:barChart>
      <c:lineChart>
        <c:grouping val="standard"/>
        <c:varyColors val="0"/>
        <c:ser>
          <c:idx val="0"/>
          <c:order val="1"/>
          <c:tx>
            <c:strRef>
              <c:f>elasticity_2!$C$1</c:f>
              <c:strCache>
                <c:ptCount val="1"/>
                <c:pt idx="0">
                  <c:v>optimal_margin</c:v>
                </c:pt>
              </c:strCache>
            </c:strRef>
          </c:tx>
          <c:spPr>
            <a:ln>
              <a:solidFill>
                <a:srgbClr val="4BC8DC"/>
              </a:solidFill>
            </a:ln>
          </c:spPr>
          <c:marker>
            <c:symbol val="none"/>
          </c:marker>
          <c:cat>
            <c:numRef>
              <c:f>elasticity_2!$A$2:$A$27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</c:numCache>
            </c:numRef>
          </c:cat>
          <c:val>
            <c:numRef>
              <c:f>elasticity_2!$C$2:$C$27</c:f>
              <c:numCache>
                <c:formatCode>General</c:formatCode>
                <c:ptCount val="26"/>
                <c:pt idx="0">
                  <c:v>1.084453662</c:v>
                </c:pt>
                <c:pt idx="1">
                  <c:v>1.1990553960000001</c:v>
                </c:pt>
                <c:pt idx="2">
                  <c:v>1.244454341</c:v>
                </c:pt>
                <c:pt idx="3">
                  <c:v>1.2307747920000001</c:v>
                </c:pt>
                <c:pt idx="4">
                  <c:v>1.2254620839999999</c:v>
                </c:pt>
                <c:pt idx="5">
                  <c:v>1.1638328</c:v>
                </c:pt>
                <c:pt idx="6">
                  <c:v>1.1253402290000001</c:v>
                </c:pt>
                <c:pt idx="7">
                  <c:v>1.1041966249999999</c:v>
                </c:pt>
                <c:pt idx="8">
                  <c:v>1.0773743330000001</c:v>
                </c:pt>
                <c:pt idx="9">
                  <c:v>1.0368555909999999</c:v>
                </c:pt>
                <c:pt idx="10">
                  <c:v>1.00693977</c:v>
                </c:pt>
                <c:pt idx="11">
                  <c:v>0.988361881</c:v>
                </c:pt>
                <c:pt idx="12">
                  <c:v>0.97080364500000005</c:v>
                </c:pt>
                <c:pt idx="13">
                  <c:v>0.95739937799999997</c:v>
                </c:pt>
                <c:pt idx="14">
                  <c:v>0.94515143300000004</c:v>
                </c:pt>
                <c:pt idx="15">
                  <c:v>0.93229503599999997</c:v>
                </c:pt>
                <c:pt idx="16">
                  <c:v>0.92764972099999998</c:v>
                </c:pt>
                <c:pt idx="17">
                  <c:v>0.91621520199999995</c:v>
                </c:pt>
                <c:pt idx="18">
                  <c:v>0.900530461</c:v>
                </c:pt>
                <c:pt idx="19">
                  <c:v>0.886448715</c:v>
                </c:pt>
                <c:pt idx="20">
                  <c:v>0.86928059899999999</c:v>
                </c:pt>
                <c:pt idx="21">
                  <c:v>0.85849819199999999</c:v>
                </c:pt>
                <c:pt idx="22">
                  <c:v>0.85877829699999997</c:v>
                </c:pt>
                <c:pt idx="23">
                  <c:v>0.85869111899999995</c:v>
                </c:pt>
                <c:pt idx="24">
                  <c:v>0.85204902299999996</c:v>
                </c:pt>
                <c:pt idx="25">
                  <c:v>0.84014920800000004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68-4B9D-8536-0FCA6C933895}"/>
            </c:ext>
          </c:extLst>
        </c:ser>
        <c:ser>
          <c:idx val="2"/>
          <c:order val="2"/>
          <c:tx>
            <c:strRef>
              <c:f>elasticity_2!$D$1</c:f>
              <c:strCache>
                <c:ptCount val="1"/>
                <c:pt idx="0">
                  <c:v>actual_margin</c:v>
                </c:pt>
              </c:strCache>
            </c:strRef>
          </c:tx>
          <c:spPr>
            <a:ln>
              <a:solidFill>
                <a:srgbClr val="6473AF"/>
              </a:solidFill>
            </a:ln>
          </c:spPr>
          <c:marker>
            <c:symbol val="none"/>
          </c:marker>
          <c:cat>
            <c:numRef>
              <c:f>elasticity_2!$A$2:$A$27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</c:numCache>
            </c:numRef>
          </c:cat>
          <c:val>
            <c:numRef>
              <c:f>elasticity_2!$D$2:$D$27</c:f>
              <c:numCache>
                <c:formatCode>General</c:formatCode>
                <c:ptCount val="26"/>
                <c:pt idx="0">
                  <c:v>0.87554007</c:v>
                </c:pt>
                <c:pt idx="1">
                  <c:v>0.92997058799999999</c:v>
                </c:pt>
                <c:pt idx="2">
                  <c:v>0.95799999999999996</c:v>
                </c:pt>
                <c:pt idx="3">
                  <c:v>1.000537931</c:v>
                </c:pt>
                <c:pt idx="4">
                  <c:v>1.038603886</c:v>
                </c:pt>
                <c:pt idx="5">
                  <c:v>1.0295624999999999</c:v>
                </c:pt>
                <c:pt idx="6">
                  <c:v>1.026985847</c:v>
                </c:pt>
                <c:pt idx="7">
                  <c:v>1.024816449</c:v>
                </c:pt>
                <c:pt idx="8">
                  <c:v>1.0245785919999999</c:v>
                </c:pt>
                <c:pt idx="9">
                  <c:v>1.0036276900000001</c:v>
                </c:pt>
                <c:pt idx="10">
                  <c:v>0.99244523299999998</c:v>
                </c:pt>
                <c:pt idx="11">
                  <c:v>0.98653982100000004</c:v>
                </c:pt>
                <c:pt idx="12">
                  <c:v>0.98228925600000006</c:v>
                </c:pt>
                <c:pt idx="13">
                  <c:v>0.97078551800000001</c:v>
                </c:pt>
                <c:pt idx="14">
                  <c:v>0.98077063799999997</c:v>
                </c:pt>
                <c:pt idx="15">
                  <c:v>0.97113391400000004</c:v>
                </c:pt>
                <c:pt idx="16">
                  <c:v>0.98138865200000003</c:v>
                </c:pt>
                <c:pt idx="17">
                  <c:v>0.983324855</c:v>
                </c:pt>
                <c:pt idx="18">
                  <c:v>0.96718481000000001</c:v>
                </c:pt>
                <c:pt idx="19">
                  <c:v>0.95965078299999995</c:v>
                </c:pt>
                <c:pt idx="20">
                  <c:v>0.95510538599999995</c:v>
                </c:pt>
                <c:pt idx="21">
                  <c:v>0.96479425799999996</c:v>
                </c:pt>
                <c:pt idx="22">
                  <c:v>0.99376106200000003</c:v>
                </c:pt>
                <c:pt idx="23">
                  <c:v>1.0061385279999999</c:v>
                </c:pt>
                <c:pt idx="24">
                  <c:v>1.0057083330000001</c:v>
                </c:pt>
                <c:pt idx="25">
                  <c:v>0.94958333299999997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68-4B9D-8536-0FCA6C9338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784576"/>
        <c:axId val="183782400"/>
      </c:lineChart>
      <c:catAx>
        <c:axId val="180046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Elasticity of the clients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83780480"/>
        <c:crosses val="autoZero"/>
        <c:auto val="1"/>
        <c:lblAlgn val="ctr"/>
        <c:lblOffset val="50"/>
        <c:tickLblSkip val="2"/>
        <c:tickMarkSkip val="2"/>
        <c:noMultiLvlLbl val="0"/>
      </c:catAx>
      <c:valAx>
        <c:axId val="1837804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# clients</a:t>
                </a:r>
              </a:p>
            </c:rich>
          </c:tx>
          <c:layout>
            <c:manualLayout>
              <c:xMode val="edge"/>
              <c:yMode val="edge"/>
              <c:x val="1.9568624487836028E-2"/>
              <c:y val="0.2550611709519653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80046848"/>
        <c:crosses val="autoZero"/>
        <c:crossBetween val="between"/>
      </c:valAx>
      <c:valAx>
        <c:axId val="183782400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Margin</a:t>
                </a:r>
                <a:r>
                  <a:rPr lang="en-US" baseline="0" dirty="0"/>
                  <a:t> before derogation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9382143585468723"/>
              <c:y val="6.6822052424814274E-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83784576"/>
        <c:crosses val="max"/>
        <c:crossBetween val="between"/>
      </c:valAx>
      <c:catAx>
        <c:axId val="183784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3782400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t"/>
      <c:layout>
        <c:manualLayout>
          <c:xMode val="edge"/>
          <c:yMode val="edge"/>
          <c:x val="0.23111015953837152"/>
          <c:y val="0.82292435002752728"/>
          <c:w val="0.53584282899033642"/>
          <c:h val="0.12628716492405662"/>
        </c:manualLayout>
      </c:layout>
      <c:overlay val="0"/>
      <c:spPr>
        <a:ln>
          <a:solidFill>
            <a:srgbClr val="939598"/>
          </a:solidFill>
        </a:ln>
      </c:spPr>
      <c:txPr>
        <a:bodyPr/>
        <a:lstStyle/>
        <a:p>
          <a:pPr>
            <a:defRPr sz="900"/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</c:sp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0.14854</cdr:x>
      <cdr:y>0.07762</cdr:y>
    </cdr:from>
    <cdr:to>
      <cdr:x>0.27788</cdr:x>
      <cdr:y>0.17485</cdr:y>
    </cdr:to>
    <cdr:sp macro="" textlink="">
      <cdr:nvSpPr>
        <cdr:cNvPr id="2" name="ZoneTexte 1">
          <a:extLst xmlns:a="http://schemas.openxmlformats.org/drawingml/2006/main">
            <a:ext uri="{FF2B5EF4-FFF2-40B4-BE49-F238E27FC236}">
              <a16:creationId xmlns:a16="http://schemas.microsoft.com/office/drawing/2014/main" id="{1F8B068A-D770-4404-8CF9-DB7704CC0D9F}"/>
            </a:ext>
          </a:extLst>
        </cdr:cNvPr>
        <cdr:cNvSpPr txBox="1"/>
      </cdr:nvSpPr>
      <cdr:spPr>
        <a:xfrm xmlns:a="http://schemas.openxmlformats.org/drawingml/2006/main">
          <a:off x="554260" y="153813"/>
          <a:ext cx="482605" cy="1926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fld id="{FD37E420-BE51-47EF-B5FA-FA30AFFEDE0D}" type="TxLink">
            <a:rPr lang="en-US" sz="1200" b="1" i="0" u="none" strike="noStrike">
              <a:solidFill>
                <a:srgbClr val="000000"/>
              </a:solidFill>
              <a:latin typeface="Calibri"/>
              <a:cs typeface="Calibri"/>
            </a:rPr>
            <a:pPr algn="ctr"/>
            <a:t>320</a:t>
          </a:fld>
          <a:endParaRPr lang="fr-FR" sz="1200" b="1"/>
        </a:p>
      </cdr:txBody>
    </cdr:sp>
  </cdr:relSizeAnchor>
  <cdr:relSizeAnchor xmlns:cdr="http://schemas.openxmlformats.org/drawingml/2006/chartDrawing">
    <cdr:from>
      <cdr:x>0.46198</cdr:x>
      <cdr:y>0.09866</cdr:y>
    </cdr:from>
    <cdr:to>
      <cdr:x>0.62726</cdr:x>
      <cdr:y>0.19588</cdr:y>
    </cdr:to>
    <cdr:sp macro="" textlink="">
      <cdr:nvSpPr>
        <cdr:cNvPr id="3" name="ZoneTexte 2">
          <a:extLst xmlns:a="http://schemas.openxmlformats.org/drawingml/2006/main">
            <a:ext uri="{FF2B5EF4-FFF2-40B4-BE49-F238E27FC236}">
              <a16:creationId xmlns:a16="http://schemas.microsoft.com/office/drawing/2014/main" id="{47E45DF6-01F0-4BC6-BEF1-469153B83336}"/>
            </a:ext>
          </a:extLst>
        </cdr:cNvPr>
        <cdr:cNvSpPr txBox="1"/>
      </cdr:nvSpPr>
      <cdr:spPr>
        <a:xfrm xmlns:a="http://schemas.openxmlformats.org/drawingml/2006/main">
          <a:off x="1723795" y="196494"/>
          <a:ext cx="616707" cy="1936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fld id="{9F1620B2-EE0B-4514-936F-40DD027A970B}" type="TxLink">
            <a:rPr lang="en-US" sz="1200" b="1" i="0" u="none" strike="noStrike">
              <a:solidFill>
                <a:srgbClr val="000000"/>
              </a:solidFill>
              <a:latin typeface="Calibri"/>
              <a:cs typeface="Calibri"/>
            </a:rPr>
            <a:pPr algn="ctr"/>
            <a:t>320</a:t>
          </a:fld>
          <a:endParaRPr lang="fr-FR" sz="1400" b="1" dirty="0"/>
        </a:p>
      </cdr:txBody>
    </cdr:sp>
  </cdr:relSizeAnchor>
  <cdr:relSizeAnchor xmlns:cdr="http://schemas.openxmlformats.org/drawingml/2006/chartDrawing">
    <cdr:from>
      <cdr:x>0.32377</cdr:x>
      <cdr:y>0.08854</cdr:y>
    </cdr:from>
    <cdr:to>
      <cdr:x>0.43701</cdr:x>
      <cdr:y>0.18576</cdr:y>
    </cdr:to>
    <cdr:sp macro="" textlink="">
      <cdr:nvSpPr>
        <cdr:cNvPr id="6" name="ZoneTexte 5">
          <a:extLst xmlns:a="http://schemas.openxmlformats.org/drawingml/2006/main">
            <a:ext uri="{FF2B5EF4-FFF2-40B4-BE49-F238E27FC236}">
              <a16:creationId xmlns:a16="http://schemas.microsoft.com/office/drawing/2014/main" id="{AF5E43FD-E9D3-467F-AC28-1CC92A33DB0A}"/>
            </a:ext>
          </a:extLst>
        </cdr:cNvPr>
        <cdr:cNvSpPr txBox="1"/>
      </cdr:nvSpPr>
      <cdr:spPr>
        <a:xfrm xmlns:a="http://schemas.openxmlformats.org/drawingml/2006/main">
          <a:off x="1208094" y="175453"/>
          <a:ext cx="422532" cy="192657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b="1"/>
            <a:t>=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0.33425</cdr:x>
      <cdr:y>0.2182</cdr:y>
    </cdr:from>
    <cdr:to>
      <cdr:x>0.51094</cdr:x>
      <cdr:y>0.38147</cdr:y>
    </cdr:to>
    <cdr:cxnSp macro="">
      <cdr:nvCxnSpPr>
        <cdr:cNvPr id="8" name="Connecteur droit avec flèche 7">
          <a:extLst xmlns:a="http://schemas.openxmlformats.org/drawingml/2006/main">
            <a:ext uri="{FF2B5EF4-FFF2-40B4-BE49-F238E27FC236}">
              <a16:creationId xmlns:a16="http://schemas.microsoft.com/office/drawing/2014/main" id="{DC302F9C-3267-4F22-8FBD-7875A58C85A1}"/>
            </a:ext>
          </a:extLst>
        </cdr:cNvPr>
        <cdr:cNvCxnSpPr/>
      </cdr:nvCxnSpPr>
      <cdr:spPr>
        <a:xfrm xmlns:a="http://schemas.openxmlformats.org/drawingml/2006/main" flipV="1">
          <a:off x="1135537" y="431799"/>
          <a:ext cx="600255" cy="323112"/>
        </a:xfrm>
        <a:prstGeom xmlns:a="http://schemas.openxmlformats.org/drawingml/2006/main" prst="straightConnector1">
          <a:avLst/>
        </a:prstGeom>
        <a:ln xmlns:a="http://schemas.openxmlformats.org/drawingml/2006/main" w="28575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0.15486</cdr:x>
      <cdr:y>0.36961</cdr:y>
    </cdr:from>
    <cdr:to>
      <cdr:x>0.32014</cdr:x>
      <cdr:y>0.46684</cdr:y>
    </cdr:to>
    <cdr:sp macro="" textlink="">
      <cdr:nvSpPr>
        <cdr:cNvPr id="2" name="ZoneTexte 1">
          <a:extLst xmlns:a="http://schemas.openxmlformats.org/drawingml/2006/main">
            <a:ext uri="{FF2B5EF4-FFF2-40B4-BE49-F238E27FC236}">
              <a16:creationId xmlns:a16="http://schemas.microsoft.com/office/drawing/2014/main" id="{1F8B068A-D770-4404-8CF9-DB7704CC0D9F}"/>
            </a:ext>
          </a:extLst>
        </cdr:cNvPr>
        <cdr:cNvSpPr txBox="1"/>
      </cdr:nvSpPr>
      <cdr:spPr>
        <a:xfrm xmlns:a="http://schemas.openxmlformats.org/drawingml/2006/main">
          <a:off x="526098" y="731429"/>
          <a:ext cx="561498" cy="1924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fld id="{E0A51D80-7C3F-4AE0-9739-938B0C5BE5AA}" type="TxLink">
            <a:rPr lang="en-US" sz="1100" b="1" i="0" u="none" strike="noStrike">
              <a:solidFill>
                <a:srgbClr val="000000"/>
              </a:solidFill>
              <a:latin typeface="Calibri"/>
              <a:cs typeface="Calibri"/>
            </a:rPr>
            <a:pPr algn="ctr"/>
            <a:t>15,6</a:t>
          </a:fld>
          <a:endParaRPr lang="fr-FR" sz="1200" b="1"/>
        </a:p>
      </cdr:txBody>
    </cdr:sp>
  </cdr:relSizeAnchor>
  <cdr:relSizeAnchor xmlns:cdr="http://schemas.openxmlformats.org/drawingml/2006/chartDrawing">
    <cdr:from>
      <cdr:x>0.54317</cdr:x>
      <cdr:y>0.08564</cdr:y>
    </cdr:from>
    <cdr:to>
      <cdr:x>0.70845</cdr:x>
      <cdr:y>0.18286</cdr:y>
    </cdr:to>
    <cdr:sp macro="" textlink="">
      <cdr:nvSpPr>
        <cdr:cNvPr id="3" name="ZoneTexte 2">
          <a:extLst xmlns:a="http://schemas.openxmlformats.org/drawingml/2006/main">
            <a:ext uri="{FF2B5EF4-FFF2-40B4-BE49-F238E27FC236}">
              <a16:creationId xmlns:a16="http://schemas.microsoft.com/office/drawing/2014/main" id="{47E45DF6-01F0-4BC6-BEF1-469153B83336}"/>
            </a:ext>
          </a:extLst>
        </cdr:cNvPr>
        <cdr:cNvSpPr txBox="1"/>
      </cdr:nvSpPr>
      <cdr:spPr>
        <a:xfrm xmlns:a="http://schemas.openxmlformats.org/drawingml/2006/main">
          <a:off x="1845284" y="169484"/>
          <a:ext cx="561498" cy="1923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fld id="{D2FD54FB-B3AF-442A-A7A7-7BC01FE7D436}" type="TxLink">
            <a:rPr lang="en-US" sz="1100" b="1" i="0" u="none" strike="noStrike">
              <a:solidFill>
                <a:srgbClr val="000000"/>
              </a:solidFill>
              <a:latin typeface="Calibri"/>
              <a:cs typeface="Calibri"/>
            </a:rPr>
            <a:pPr algn="ctr"/>
            <a:t>18,6</a:t>
          </a:fld>
          <a:endParaRPr lang="fr-FR" sz="1400" b="1"/>
        </a:p>
      </cdr:txBody>
    </cdr:sp>
  </cdr:relSizeAnchor>
  <cdr:relSizeAnchor xmlns:cdr="http://schemas.openxmlformats.org/drawingml/2006/chartDrawing">
    <cdr:from>
      <cdr:x>0.36977</cdr:x>
      <cdr:y>0.2599</cdr:y>
    </cdr:from>
    <cdr:to>
      <cdr:x>0.48301</cdr:x>
      <cdr:y>0.35712</cdr:y>
    </cdr:to>
    <cdr:sp macro="" textlink="">
      <cdr:nvSpPr>
        <cdr:cNvPr id="6" name="ZoneTexte 5">
          <a:extLst xmlns:a="http://schemas.openxmlformats.org/drawingml/2006/main">
            <a:ext uri="{FF2B5EF4-FFF2-40B4-BE49-F238E27FC236}">
              <a16:creationId xmlns:a16="http://schemas.microsoft.com/office/drawing/2014/main" id="{AF5E43FD-E9D3-467F-AC28-1CC92A33DB0A}"/>
            </a:ext>
          </a:extLst>
        </cdr:cNvPr>
        <cdr:cNvSpPr txBox="1"/>
      </cdr:nvSpPr>
      <cdr:spPr>
        <a:xfrm xmlns:a="http://schemas.openxmlformats.org/drawingml/2006/main">
          <a:off x="1256210" y="514315"/>
          <a:ext cx="384704" cy="192392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fld id="{3D3858CA-8ACA-4C81-BC33-58B84EE7FDA9}" type="TxLink">
            <a:rPr lang="en-US" sz="1100" b="1" i="1" u="none" strike="noStrike">
              <a:solidFill>
                <a:srgbClr val="000000"/>
              </a:solidFill>
              <a:latin typeface="Calibri"/>
              <a:cs typeface="Calibri"/>
            </a:rPr>
            <a:pPr algn="ctr"/>
            <a:t>+19%</a:t>
          </a:fld>
          <a:endParaRPr lang="fr-FR" sz="1200" b="1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B1151-BF34-4A45-91E7-9297A7A4423A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013E9-594D-41CD-B2CA-22FD28BE1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30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>
                <a:solidFill>
                  <a:prstClr val="black"/>
                </a:solidFill>
              </a:rPr>
              <a:pPr/>
              <a:t>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>
                <a:solidFill>
                  <a:prstClr val="black"/>
                </a:solidFill>
              </a:rPr>
              <a:pPr/>
              <a:t>11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47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31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F5842-04F3-4695-8C7E-60D49603CB5D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3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353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31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F5842-04F3-4695-8C7E-60D49603CB5D}" type="slidenum">
              <a:rPr kumimoji="0" lang="fr-F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31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454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>
                <a:solidFill>
                  <a:prstClr val="black"/>
                </a:solidFill>
              </a:rPr>
              <a:pPr/>
              <a:t>22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99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>
                <a:solidFill>
                  <a:prstClr val="black"/>
                </a:solidFill>
              </a:rPr>
              <a:pPr/>
              <a:t>23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0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>
                <a:solidFill>
                  <a:prstClr val="black"/>
                </a:solidFill>
              </a:rPr>
              <a:pPr/>
              <a:t>25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0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>
                <a:solidFill>
                  <a:prstClr val="black"/>
                </a:solidFill>
              </a:rPr>
              <a:pPr/>
              <a:t>28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8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9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9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9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B21A6-8870-4AE2-A1BB-5F4F4EE4A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C9380F-B60C-4DB3-A252-12308A967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235D97-57A0-4710-A523-2DA59AD3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3C56-A396-4181-A17A-68EED8D5DEF4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899F95-C8DB-4868-B577-FAD87009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B588D3-CB88-4952-A555-61A338DE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CDF-9C8C-4237-964E-54F7AAC250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06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E3A8D-8F27-4B2C-9B9B-2F5A70F0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9ED4CC-B334-4984-AF3B-82739B9E2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CF6F6E-922B-41FD-9F3A-37E1D29F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3C56-A396-4181-A17A-68EED8D5DEF4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4BA59F-4757-4260-BE15-0BE4AB36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E79D5A-2131-4961-9B70-DF27819E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CDF-9C8C-4237-964E-54F7AAC250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50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28058C-F0FA-463E-A600-D4A97C1B8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20F83A-FAA3-4FFC-8F5A-2BE21F28C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1991D2-9FDE-4600-BC19-9CDA8EB8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3C56-A396-4181-A17A-68EED8D5DEF4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3FB786-5AA5-44B5-9D41-48C0C9A7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6F65D-FCEF-4724-BF8B-81558019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CDF-9C8C-4237-964E-54F7AAC250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419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6772" y="6102440"/>
            <a:ext cx="112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21367" y="608224"/>
            <a:ext cx="696226" cy="0"/>
          </a:xfrm>
          <a:prstGeom prst="line">
            <a:avLst/>
          </a:prstGeom>
          <a:ln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83250" y="163319"/>
            <a:ext cx="7104000" cy="432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 cap="all" spc="300" baseline="0">
                <a:solidFill>
                  <a:schemeClr val="tx2"/>
                </a:solidFill>
                <a:latin typeface="BNPP Sans Condensed" panose="02000000000000000000" pitchFamily="2" charset="0"/>
              </a:defRPr>
            </a:lvl1pPr>
            <a:lvl2pPr marL="60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1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INSERT TITLE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9A3B53E-515E-448A-891F-3B7E5FED45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009" y="6164671"/>
            <a:ext cx="2534521" cy="638252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70320F-7FCD-4928-AC41-B98882FC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1636">
              <a:buFont typeface="Arial"/>
              <a:buNone/>
              <a:defRPr/>
            </a:pPr>
            <a:fld id="{276219AF-F5ED-455B-A512-B03AB3602319}" type="slidenum">
              <a:rPr lang="en-GB" smtClean="0">
                <a:cs typeface="Arial"/>
                <a:sym typeface="Arial"/>
              </a:rPr>
              <a:pPr defTabSz="1211636">
                <a:buFont typeface="Arial"/>
                <a:buNone/>
                <a:defRPr/>
              </a:pPr>
              <a:t>‹N°›</a:t>
            </a:fld>
            <a:endParaRPr lang="en-GB" dirty="0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569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CA50AB8F-34B1-4F50-9714-76619EF940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7" b="4388"/>
          <a:stretch/>
        </p:blipFill>
        <p:spPr>
          <a:xfrm>
            <a:off x="0" y="3"/>
            <a:ext cx="12192000" cy="511880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-1" y="5108952"/>
            <a:ext cx="12192001" cy="177563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50" tIns="119537" rIns="121450" bIns="1195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537"/>
            <a:endParaRPr lang="fr-FR" sz="190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922" y="4782294"/>
            <a:ext cx="4656000" cy="60332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50" tIns="119537" rIns="121450" bIns="1195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537"/>
            <a:endParaRPr lang="fr-FR" sz="1300" dirty="0">
              <a:solidFill>
                <a:srgbClr val="43B02A"/>
              </a:solidFill>
              <a:sym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20271" y="478827"/>
            <a:ext cx="7104790" cy="1334676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799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20271" y="1800377"/>
            <a:ext cx="7104000" cy="43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299" cap="all" baseline="0">
                <a:solidFill>
                  <a:schemeClr val="bg1"/>
                </a:solidFill>
                <a:latin typeface="+mj-lt"/>
              </a:defRPr>
            </a:lvl1pPr>
            <a:lvl2pPr marL="60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1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641409" y="4871760"/>
            <a:ext cx="4224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269" indent="0">
              <a:buNone/>
              <a:defRPr sz="2699" b="1"/>
            </a:lvl2pPr>
            <a:lvl3pPr marL="1214537" indent="0">
              <a:buNone/>
              <a:defRPr sz="2400" b="1"/>
            </a:lvl3pPr>
            <a:lvl4pPr marL="1821807" indent="0">
              <a:buNone/>
              <a:defRPr sz="2100" b="1"/>
            </a:lvl4pPr>
            <a:lvl5pPr marL="2429075" indent="0">
              <a:buNone/>
              <a:defRPr sz="2100" b="1"/>
            </a:lvl5pPr>
            <a:lvl6pPr marL="3036344" indent="0">
              <a:buNone/>
              <a:defRPr sz="2100" b="1"/>
            </a:lvl6pPr>
            <a:lvl7pPr marL="3643612" indent="0">
              <a:buNone/>
              <a:defRPr sz="2100" b="1"/>
            </a:lvl7pPr>
            <a:lvl8pPr marL="4250881" indent="0">
              <a:buNone/>
              <a:defRPr sz="2100" b="1"/>
            </a:lvl8pPr>
            <a:lvl9pPr marL="4858150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641409" y="5095280"/>
            <a:ext cx="4224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269" indent="0">
              <a:buNone/>
              <a:defRPr sz="2699" b="1"/>
            </a:lvl2pPr>
            <a:lvl3pPr marL="1214537" indent="0">
              <a:buNone/>
              <a:defRPr sz="2400" b="1"/>
            </a:lvl3pPr>
            <a:lvl4pPr marL="1821807" indent="0">
              <a:buNone/>
              <a:defRPr sz="2100" b="1"/>
            </a:lvl4pPr>
            <a:lvl5pPr marL="2429075" indent="0">
              <a:buNone/>
              <a:defRPr sz="2100" b="1"/>
            </a:lvl5pPr>
            <a:lvl6pPr marL="3036344" indent="0">
              <a:buNone/>
              <a:defRPr sz="2100" b="1"/>
            </a:lvl6pPr>
            <a:lvl7pPr marL="3643612" indent="0">
              <a:buNone/>
              <a:defRPr sz="2100" b="1"/>
            </a:lvl7pPr>
            <a:lvl8pPr marL="4250881" indent="0">
              <a:buNone/>
              <a:defRPr sz="2100" b="1"/>
            </a:lvl8pPr>
            <a:lvl9pPr marL="4858150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23208660-E052-4C3E-AD49-A84D2DF072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589" y="5660731"/>
            <a:ext cx="3982818" cy="100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7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1247" y="-16546"/>
            <a:ext cx="12233246" cy="6874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 userDrawn="1"/>
        </p:nvSpPr>
        <p:spPr>
          <a:xfrm>
            <a:off x="-41247" y="5082369"/>
            <a:ext cx="12233247" cy="177563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50" tIns="119537" rIns="121450" bIns="1195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537"/>
            <a:endParaRPr lang="fr-FR" sz="190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922" y="4782294"/>
            <a:ext cx="4656000" cy="60332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50" tIns="119537" rIns="121450" bIns="1195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537"/>
            <a:endParaRPr lang="fr-FR" sz="1300" dirty="0">
              <a:solidFill>
                <a:srgbClr val="43B02A"/>
              </a:solidFill>
              <a:sym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20271" y="478827"/>
            <a:ext cx="7104790" cy="1334676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799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20271" y="1800377"/>
            <a:ext cx="7104000" cy="43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299" cap="all" baseline="0">
                <a:solidFill>
                  <a:schemeClr val="bg1"/>
                </a:solidFill>
                <a:latin typeface="+mj-lt"/>
              </a:defRPr>
            </a:lvl1pPr>
            <a:lvl2pPr marL="60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1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641409" y="4871760"/>
            <a:ext cx="4224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269" indent="0">
              <a:buNone/>
              <a:defRPr sz="2699" b="1"/>
            </a:lvl2pPr>
            <a:lvl3pPr marL="1214537" indent="0">
              <a:buNone/>
              <a:defRPr sz="2400" b="1"/>
            </a:lvl3pPr>
            <a:lvl4pPr marL="1821807" indent="0">
              <a:buNone/>
              <a:defRPr sz="2100" b="1"/>
            </a:lvl4pPr>
            <a:lvl5pPr marL="2429075" indent="0">
              <a:buNone/>
              <a:defRPr sz="2100" b="1"/>
            </a:lvl5pPr>
            <a:lvl6pPr marL="3036344" indent="0">
              <a:buNone/>
              <a:defRPr sz="2100" b="1"/>
            </a:lvl6pPr>
            <a:lvl7pPr marL="3643612" indent="0">
              <a:buNone/>
              <a:defRPr sz="2100" b="1"/>
            </a:lvl7pPr>
            <a:lvl8pPr marL="4250881" indent="0">
              <a:buNone/>
              <a:defRPr sz="2100" b="1"/>
            </a:lvl8pPr>
            <a:lvl9pPr marL="4858150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641409" y="5095280"/>
            <a:ext cx="4224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269" indent="0">
              <a:buNone/>
              <a:defRPr sz="2699" b="1"/>
            </a:lvl2pPr>
            <a:lvl3pPr marL="1214537" indent="0">
              <a:buNone/>
              <a:defRPr sz="2400" b="1"/>
            </a:lvl3pPr>
            <a:lvl4pPr marL="1821807" indent="0">
              <a:buNone/>
              <a:defRPr sz="2100" b="1"/>
            </a:lvl4pPr>
            <a:lvl5pPr marL="2429075" indent="0">
              <a:buNone/>
              <a:defRPr sz="2100" b="1"/>
            </a:lvl5pPr>
            <a:lvl6pPr marL="3036344" indent="0">
              <a:buNone/>
              <a:defRPr sz="2100" b="1"/>
            </a:lvl6pPr>
            <a:lvl7pPr marL="3643612" indent="0">
              <a:buNone/>
              <a:defRPr sz="2100" b="1"/>
            </a:lvl7pPr>
            <a:lvl8pPr marL="4250881" indent="0">
              <a:buNone/>
              <a:defRPr sz="2100" b="1"/>
            </a:lvl8pPr>
            <a:lvl9pPr marL="4858150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F18FF51-CA76-499E-B548-BF75275CD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589" y="5660731"/>
            <a:ext cx="3982818" cy="100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ChristineB\Seenk-D\BNPP\2015-05\fond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85" y="2"/>
            <a:ext cx="121920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5082369"/>
            <a:ext cx="12196984" cy="177563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50" tIns="119537" rIns="121450" bIns="1195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537"/>
            <a:endParaRPr lang="fr-FR" sz="190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922" y="4782294"/>
            <a:ext cx="4656000" cy="60332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50" tIns="119537" rIns="121450" bIns="1195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537"/>
            <a:endParaRPr lang="fr-FR" sz="1300" dirty="0">
              <a:solidFill>
                <a:srgbClr val="43B02A"/>
              </a:solidFill>
              <a:sym typeface="Arial"/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ctrTitle" hasCustomPrompt="1"/>
          </p:nvPr>
        </p:nvSpPr>
        <p:spPr>
          <a:xfrm>
            <a:off x="520271" y="478827"/>
            <a:ext cx="7104790" cy="1334676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799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1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20271" y="1800377"/>
            <a:ext cx="7104000" cy="43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299" cap="all" baseline="0">
                <a:solidFill>
                  <a:schemeClr val="tx1"/>
                </a:solidFill>
                <a:latin typeface="+mj-lt"/>
              </a:defRPr>
            </a:lvl1pPr>
            <a:lvl2pPr marL="60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1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641409" y="4871760"/>
            <a:ext cx="4224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 cap="all" baseline="0">
                <a:solidFill>
                  <a:schemeClr val="bg1"/>
                </a:solidFill>
              </a:defRPr>
            </a:lvl1pPr>
            <a:lvl2pPr marL="607269" indent="0">
              <a:buNone/>
              <a:defRPr sz="2699" b="1"/>
            </a:lvl2pPr>
            <a:lvl3pPr marL="1214537" indent="0">
              <a:buNone/>
              <a:defRPr sz="2400" b="1"/>
            </a:lvl3pPr>
            <a:lvl4pPr marL="1821807" indent="0">
              <a:buNone/>
              <a:defRPr sz="2100" b="1"/>
            </a:lvl4pPr>
            <a:lvl5pPr marL="2429075" indent="0">
              <a:buNone/>
              <a:defRPr sz="2100" b="1"/>
            </a:lvl5pPr>
            <a:lvl6pPr marL="3036344" indent="0">
              <a:buNone/>
              <a:defRPr sz="2100" b="1"/>
            </a:lvl6pPr>
            <a:lvl7pPr marL="3643612" indent="0">
              <a:buNone/>
              <a:defRPr sz="2100" b="1"/>
            </a:lvl7pPr>
            <a:lvl8pPr marL="4250881" indent="0">
              <a:buNone/>
              <a:defRPr sz="2100" b="1"/>
            </a:lvl8pPr>
            <a:lvl9pPr marL="4858150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641409" y="5095280"/>
            <a:ext cx="4224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900" b="0">
                <a:solidFill>
                  <a:schemeClr val="bg1"/>
                </a:solidFill>
              </a:defRPr>
            </a:lvl1pPr>
            <a:lvl2pPr marL="607269" indent="0">
              <a:buNone/>
              <a:defRPr sz="2699" b="1"/>
            </a:lvl2pPr>
            <a:lvl3pPr marL="1214537" indent="0">
              <a:buNone/>
              <a:defRPr sz="2400" b="1"/>
            </a:lvl3pPr>
            <a:lvl4pPr marL="1821807" indent="0">
              <a:buNone/>
              <a:defRPr sz="2100" b="1"/>
            </a:lvl4pPr>
            <a:lvl5pPr marL="2429075" indent="0">
              <a:buNone/>
              <a:defRPr sz="2100" b="1"/>
            </a:lvl5pPr>
            <a:lvl6pPr marL="3036344" indent="0">
              <a:buNone/>
              <a:defRPr sz="2100" b="1"/>
            </a:lvl6pPr>
            <a:lvl7pPr marL="3643612" indent="0">
              <a:buNone/>
              <a:defRPr sz="2100" b="1"/>
            </a:lvl7pPr>
            <a:lvl8pPr marL="4250881" indent="0">
              <a:buNone/>
              <a:defRPr sz="2100" b="1"/>
            </a:lvl8pPr>
            <a:lvl9pPr marL="4858150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1184" y="5653134"/>
            <a:ext cx="4543387" cy="79011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D280167-145C-431B-92E7-565E494452B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589" y="5660731"/>
            <a:ext cx="3982818" cy="100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47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4949" y="332656"/>
            <a:ext cx="6207116" cy="4104456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50" tIns="119537" rIns="121450" bIns="1195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34052" defTabSz="1214537">
              <a:lnSpc>
                <a:spcPct val="120000"/>
              </a:lnSpc>
            </a:pPr>
            <a:r>
              <a:rPr lang="en-GB" sz="1600" b="1" u="sng" dirty="0">
                <a:solidFill>
                  <a:srgbClr val="000000"/>
                </a:solidFill>
                <a:sym typeface="Arial"/>
              </a:rPr>
              <a:t>HOW TO INSERT A PICTURE ON A SLIDE WITH SEVERAL SHAPES?</a:t>
            </a:r>
          </a:p>
          <a:p>
            <a:pPr marL="234052" defTabSz="1214537">
              <a:lnSpc>
                <a:spcPct val="120000"/>
              </a:lnSpc>
            </a:pPr>
            <a:endParaRPr lang="en-GB" sz="1600" u="sng" dirty="0">
              <a:solidFill>
                <a:srgbClr val="000000"/>
              </a:solidFill>
              <a:sym typeface="Arial"/>
            </a:endParaRPr>
          </a:p>
          <a:p>
            <a:pPr marL="478646" indent="-244594" defTabSz="1214537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201" algn="l"/>
              </a:tabLst>
            </a:pPr>
            <a:r>
              <a:rPr lang="en-GB" sz="1600" dirty="0">
                <a:solidFill>
                  <a:srgbClr val="000000"/>
                </a:solidFill>
                <a:sym typeface="Arial"/>
              </a:rPr>
              <a:t>View </a:t>
            </a:r>
            <a:r>
              <a:rPr lang="en-GB" sz="1600" dirty="0">
                <a:solidFill>
                  <a:srgbClr val="000000"/>
                </a:solidFill>
                <a:sym typeface="Wingdings 3"/>
              </a:rPr>
              <a:t> Slide Master</a:t>
            </a:r>
          </a:p>
          <a:p>
            <a:pPr marL="478646" indent="-244594" defTabSz="1214537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201" algn="l"/>
              </a:tabLst>
            </a:pPr>
            <a:r>
              <a:rPr lang="en-GB" sz="1600" dirty="0">
                <a:solidFill>
                  <a:srgbClr val="000000"/>
                </a:solidFill>
                <a:sym typeface="Wingdings 3"/>
              </a:rPr>
              <a:t>Choose slide Title with picture</a:t>
            </a:r>
          </a:p>
          <a:p>
            <a:pPr marL="478646" indent="-244594" defTabSz="1214537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201" algn="l"/>
              </a:tabLst>
            </a:pPr>
            <a:r>
              <a:rPr lang="en-GB" sz="1600" dirty="0">
                <a:solidFill>
                  <a:srgbClr val="000000"/>
                </a:solidFill>
                <a:sym typeface="Wingdings 3"/>
              </a:rPr>
              <a:t>Insert your picture</a:t>
            </a:r>
          </a:p>
          <a:p>
            <a:pPr marL="478646" indent="-244594" defTabSz="1214537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201" algn="l"/>
              </a:tabLst>
            </a:pPr>
            <a:r>
              <a:rPr lang="en-GB" sz="1600" dirty="0">
                <a:solidFill>
                  <a:srgbClr val="000000"/>
                </a:solidFill>
                <a:sym typeface="Wingdings 3"/>
              </a:rPr>
              <a:t>Right click on picture, choose Send Backward</a:t>
            </a:r>
          </a:p>
          <a:p>
            <a:pPr marL="478646" indent="-244594" defTabSz="1214537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201" algn="l"/>
              </a:tabLst>
              <a:defRPr/>
            </a:pPr>
            <a:r>
              <a:rPr lang="en-GB" sz="1600" dirty="0">
                <a:solidFill>
                  <a:srgbClr val="000000"/>
                </a:solidFill>
                <a:sym typeface="Wingdings 3"/>
              </a:rPr>
              <a:t>Delete the slide with text</a:t>
            </a:r>
            <a:br>
              <a:rPr lang="en-GB" sz="1600" dirty="0">
                <a:solidFill>
                  <a:srgbClr val="000000"/>
                </a:solidFill>
                <a:sym typeface="Wingdings 3"/>
              </a:rPr>
            </a:br>
            <a:r>
              <a:rPr lang="en-GB" sz="1600" dirty="0">
                <a:solidFill>
                  <a:srgbClr val="000000"/>
                </a:solidFill>
                <a:sym typeface="Wingdings 3"/>
              </a:rPr>
              <a:t>(just to show right place and size for the picture)</a:t>
            </a:r>
          </a:p>
          <a:p>
            <a:pPr marL="234052" defTabSz="1214537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600" dirty="0">
              <a:solidFill>
                <a:srgbClr val="000000"/>
              </a:solidFill>
              <a:sym typeface="Wingdings 3"/>
            </a:endParaRPr>
          </a:p>
          <a:p>
            <a:pPr marL="234052" defTabSz="1214537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600" dirty="0">
                <a:solidFill>
                  <a:srgbClr val="000000"/>
                </a:solidFill>
                <a:sym typeface="Wingdings 3"/>
              </a:rPr>
              <a:t>To create many same slides with different pictures: </a:t>
            </a:r>
          </a:p>
          <a:p>
            <a:pPr marL="234052" defTabSz="1214537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600" dirty="0">
                <a:solidFill>
                  <a:srgbClr val="000000"/>
                </a:solidFill>
                <a:sym typeface="Wingdings 3"/>
              </a:rPr>
              <a:t>copy/paste this slide and change the picture</a:t>
            </a:r>
          </a:p>
          <a:p>
            <a:pPr marL="234052" defTabSz="1214537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600" dirty="0">
              <a:solidFill>
                <a:srgbClr val="000000"/>
              </a:solidFill>
              <a:sym typeface="Wingdings 3"/>
            </a:endParaRPr>
          </a:p>
          <a:p>
            <a:pPr marL="234052" defTabSz="1214537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600" dirty="0">
                <a:solidFill>
                  <a:srgbClr val="000000"/>
                </a:solidFill>
                <a:sym typeface="Wingdings 3"/>
              </a:rPr>
              <a:t>ATTENTION : do not insert the picture with Format Background</a:t>
            </a:r>
            <a:endParaRPr lang="en-GB" sz="1600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9220" name="Picture 4" descr="http://www.google.fr/url?source=imglanding&amp;ct=img&amp;q=http://www.mydigitallife.info/wp-content/uploads/2010/06/ppt-master-slide.jpg&amp;sa=X&amp;ei=qWJoVcaVKMzeUbS3gIgE&amp;ved=0CAkQ8wc4Ig&amp;usg=AFQjCNFRVOwtBibdUtmdbmupjDYh2rvQkA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8236" y="332656"/>
            <a:ext cx="3489060" cy="71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e 1"/>
          <p:cNvGrpSpPr/>
          <p:nvPr userDrawn="1"/>
        </p:nvGrpSpPr>
        <p:grpSpPr>
          <a:xfrm>
            <a:off x="6864087" y="1895933"/>
            <a:ext cx="4833209" cy="4142779"/>
            <a:chOff x="4633595" y="1895912"/>
            <a:chExt cx="4402901" cy="3846138"/>
          </a:xfrm>
        </p:grpSpPr>
        <p:pic>
          <p:nvPicPr>
            <p:cNvPr id="9224" name="Picture 8"/>
            <p:cNvPicPr>
              <a:picLocks noChangeAspect="1" noChangeArrowheads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58" t="7968" r="4848"/>
            <a:stretch/>
          </p:blipFill>
          <p:spPr bwMode="auto">
            <a:xfrm>
              <a:off x="4633597" y="1895912"/>
              <a:ext cx="4402899" cy="308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26" t="23950" r="1315"/>
            <a:stretch/>
          </p:blipFill>
          <p:spPr bwMode="auto">
            <a:xfrm>
              <a:off x="4633595" y="2675364"/>
              <a:ext cx="4402901" cy="3066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26" name="Picture 10" descr="C:\Users\ChristineB\Desktop\Sans titre 6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7180" y="3461401"/>
            <a:ext cx="2988397" cy="222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://www.google.fr/url?source=imglanding&amp;ct=img&amp;q=http://www.dvd-ppt-slideshow.com/blog/wp-content/uploads/2012/08/texture-powerpoint-theme-2.png&amp;sa=X&amp;ei=Gm1oVc2wJcu3Ub-DgMgF&amp;ved=0CAkQ8wc&amp;usg=AFQjCNFmMM-KW7TpX3rDpuxzu9nx4s4UTw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2175" y="4784422"/>
            <a:ext cx="2112234" cy="124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464949" y="4620406"/>
            <a:ext cx="2366689" cy="413453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50" tIns="119537" rIns="121450" bIns="1195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537"/>
            <a:r>
              <a:rPr lang="en-GB" sz="2400" b="1" dirty="0">
                <a:solidFill>
                  <a:srgbClr val="D0DF00"/>
                </a:solidFill>
                <a:sym typeface="Wingdings 3"/>
              </a:rPr>
              <a:t></a:t>
            </a:r>
            <a:r>
              <a:rPr lang="en-GB" sz="1900" dirty="0">
                <a:solidFill>
                  <a:srgbClr val="FFFFFF"/>
                </a:solidFill>
                <a:sym typeface="Wingdings 3"/>
              </a:rPr>
              <a:t>   </a:t>
            </a:r>
            <a:r>
              <a:rPr lang="en-GB" sz="1900" dirty="0">
                <a:solidFill>
                  <a:srgbClr val="FFFFFF"/>
                </a:solidFill>
                <a:sym typeface="Arial"/>
              </a:rPr>
              <a:t>NOT TO DO</a:t>
            </a:r>
            <a:r>
              <a:rPr lang="en-GB" sz="2400" b="1" dirty="0">
                <a:solidFill>
                  <a:srgbClr val="D0DF00"/>
                </a:solidFill>
                <a:sym typeface="Wingdings 3"/>
              </a:rPr>
              <a:t></a:t>
            </a:r>
            <a:endParaRPr lang="en-GB" sz="2400" dirty="0">
              <a:solidFill>
                <a:srgbClr val="D0DF00"/>
              </a:solidFill>
              <a:sym typeface="Arial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7487D0-21C1-4203-9973-29A4FF35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1636">
              <a:buFont typeface="Arial"/>
              <a:buNone/>
              <a:defRPr/>
            </a:pPr>
            <a:fld id="{276219AF-F5ED-455B-A512-B03AB3602319}" type="slidenum">
              <a:rPr lang="en-GB" smtClean="0">
                <a:cs typeface="Arial"/>
                <a:sym typeface="Arial"/>
              </a:rPr>
              <a:pPr defTabSz="1211636">
                <a:buFont typeface="Arial"/>
                <a:buNone/>
                <a:defRPr/>
              </a:pPr>
              <a:t>‹N°›</a:t>
            </a:fld>
            <a:endParaRPr lang="en-GB" dirty="0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7762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6772" y="6102440"/>
            <a:ext cx="112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21367" y="608224"/>
            <a:ext cx="696226" cy="0"/>
          </a:xfrm>
          <a:prstGeom prst="line">
            <a:avLst/>
          </a:prstGeom>
          <a:ln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83250" y="163319"/>
            <a:ext cx="7104000" cy="432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 cap="all" spc="300" baseline="0">
                <a:solidFill>
                  <a:schemeClr val="tx2"/>
                </a:solidFill>
                <a:latin typeface="BNPP Sans Condensed" panose="02000000000000000000" pitchFamily="2" charset="0"/>
              </a:defRPr>
            </a:lvl1pPr>
            <a:lvl2pPr marL="60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1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INSERT TITLE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9A3B53E-515E-448A-891F-3B7E5FED45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009" y="6164671"/>
            <a:ext cx="2534521" cy="638252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70320F-7FCD-4928-AC41-B98882FC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1636">
              <a:buFont typeface="Arial"/>
              <a:buNone/>
              <a:defRPr/>
            </a:pPr>
            <a:fld id="{276219AF-F5ED-455B-A512-B03AB3602319}" type="slidenum">
              <a:rPr lang="en-GB" smtClean="0">
                <a:cs typeface="Arial"/>
                <a:sym typeface="Arial"/>
              </a:rPr>
              <a:pPr defTabSz="1211636">
                <a:buFont typeface="Arial"/>
                <a:buNone/>
                <a:defRPr/>
              </a:pPr>
              <a:t>‹N°›</a:t>
            </a:fld>
            <a:endParaRPr lang="en-GB" dirty="0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492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-21367" y="608224"/>
            <a:ext cx="696226" cy="0"/>
          </a:xfrm>
          <a:prstGeom prst="line">
            <a:avLst/>
          </a:prstGeom>
          <a:ln>
            <a:solidFill>
              <a:srgbClr val="009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83250" y="163319"/>
            <a:ext cx="7104000" cy="432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1" cap="all" spc="300" baseline="0">
                <a:solidFill>
                  <a:schemeClr val="tx2"/>
                </a:solidFill>
                <a:latin typeface="BNPP Sans Condensed" panose="02000000000000000000" pitchFamily="2" charset="0"/>
              </a:defRPr>
            </a:lvl1pPr>
            <a:lvl2pPr marL="60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1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907F4-E834-4218-81CD-ADCFBC46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1636">
              <a:buFont typeface="Arial"/>
              <a:buNone/>
              <a:defRPr/>
            </a:pPr>
            <a:fld id="{276219AF-F5ED-455B-A512-B03AB3602319}" type="slidenum">
              <a:rPr lang="en-GB" smtClean="0">
                <a:cs typeface="Arial"/>
                <a:sym typeface="Arial"/>
              </a:rPr>
              <a:pPr defTabSz="1211636">
                <a:buFont typeface="Arial"/>
                <a:buNone/>
                <a:defRPr/>
              </a:pPr>
              <a:t>‹N°›</a:t>
            </a:fld>
            <a:endParaRPr lang="en-GB" dirty="0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53751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6772" y="6102440"/>
            <a:ext cx="112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76081B5B-6892-4BC9-9BDD-AA223DD30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009" y="6164671"/>
            <a:ext cx="2534521" cy="638252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6F7AA7-6407-4D1E-B3CC-C736C79D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1636">
              <a:buFont typeface="Arial"/>
              <a:buNone/>
              <a:defRPr/>
            </a:pPr>
            <a:fld id="{276219AF-F5ED-455B-A512-B03AB3602319}" type="slidenum">
              <a:rPr lang="en-GB" smtClean="0">
                <a:cs typeface="Arial"/>
                <a:sym typeface="Arial"/>
              </a:rPr>
              <a:pPr defTabSz="1211636">
                <a:buFont typeface="Arial"/>
                <a:buNone/>
                <a:defRPr/>
              </a:pPr>
              <a:t>‹N°›</a:t>
            </a:fld>
            <a:endParaRPr lang="en-GB" dirty="0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83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4AE70-59F6-4495-A408-9BE206E5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6C0967-2214-47CA-92F9-5D4416004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F20324-AD50-4C0A-BB60-89E71043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3C56-A396-4181-A17A-68EED8D5DEF4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B76631-45D3-41F0-9EBA-0AFFBF77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905A54-1FB7-4733-B171-35C40384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CDF-9C8C-4237-964E-54F7AAC250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0066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414C22-121E-4C7F-8202-AD3D6C7B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1636">
              <a:buFont typeface="Arial"/>
              <a:buNone/>
              <a:defRPr/>
            </a:pPr>
            <a:fld id="{276219AF-F5ED-455B-A512-B03AB3602319}" type="slidenum">
              <a:rPr lang="en-GB" smtClean="0">
                <a:cs typeface="Arial"/>
                <a:sym typeface="Arial"/>
              </a:rPr>
              <a:pPr defTabSz="1211636">
                <a:buFont typeface="Arial"/>
                <a:buNone/>
                <a:defRPr/>
              </a:pPr>
              <a:t>‹N°›</a:t>
            </a:fld>
            <a:endParaRPr lang="en-GB" dirty="0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0402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080"/>
            <a:ext cx="12192000" cy="61122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166" tIns="60580" rIns="121166" bIns="60580" rtlCol="0" anchor="ctr"/>
          <a:lstStyle/>
          <a:p>
            <a:pPr algn="ctr" defTabSz="1211636"/>
            <a:endParaRPr lang="pt-PT" sz="2400">
              <a:solidFill>
                <a:srgbClr val="FFFFFF"/>
              </a:solidFill>
              <a:sym typeface="Arial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1003FC-976A-4CC0-8AF1-70FEF93F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1636">
              <a:buFont typeface="Arial"/>
              <a:buNone/>
              <a:defRPr/>
            </a:pPr>
            <a:fld id="{276219AF-F5ED-455B-A512-B03AB3602319}" type="slidenum">
              <a:rPr lang="en-GB" smtClean="0">
                <a:cs typeface="Arial"/>
                <a:sym typeface="Arial"/>
              </a:rPr>
              <a:pPr defTabSz="1211636">
                <a:buFont typeface="Arial"/>
                <a:buNone/>
                <a:defRPr/>
              </a:pPr>
              <a:t>‹N°›</a:t>
            </a:fld>
            <a:endParaRPr lang="en-GB" dirty="0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2785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/>
          <p:cNvCxnSpPr/>
          <p:nvPr userDrawn="1"/>
        </p:nvCxnSpPr>
        <p:spPr>
          <a:xfrm>
            <a:off x="456772" y="879000"/>
            <a:ext cx="1128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866927"/>
            <a:ext cx="12192000" cy="52471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166" tIns="60580" rIns="121166" bIns="60580" rtlCol="0" anchor="ctr"/>
          <a:lstStyle/>
          <a:p>
            <a:pPr algn="ctr" defTabSz="1211636"/>
            <a:endParaRPr lang="pt-PT" sz="2400">
              <a:solidFill>
                <a:srgbClr val="FFFFFF"/>
              </a:solidFill>
              <a:sym typeface="Arial"/>
            </a:endParaRPr>
          </a:p>
        </p:txBody>
      </p:sp>
      <p:sp>
        <p:nvSpPr>
          <p:cNvPr id="12" name="Titre 9"/>
          <p:cNvSpPr>
            <a:spLocks noGrp="1"/>
          </p:cNvSpPr>
          <p:nvPr>
            <p:ph type="title" hasCustomPrompt="1"/>
          </p:nvPr>
        </p:nvSpPr>
        <p:spPr>
          <a:xfrm>
            <a:off x="456772" y="99026"/>
            <a:ext cx="11280000" cy="745664"/>
          </a:xfrm>
        </p:spPr>
        <p:txBody>
          <a:bodyPr>
            <a:normAutofit/>
          </a:bodyPr>
          <a:lstStyle>
            <a:lvl1pPr>
              <a:defRPr sz="2899" baseline="0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25E13D-66DA-4010-BF21-06CEACE4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1636">
              <a:buFont typeface="Arial"/>
              <a:buNone/>
              <a:defRPr/>
            </a:pPr>
            <a:fld id="{276219AF-F5ED-455B-A512-B03AB3602319}" type="slidenum">
              <a:rPr lang="en-GB" smtClean="0">
                <a:cs typeface="Arial"/>
                <a:sym typeface="Arial"/>
              </a:rPr>
              <a:pPr defTabSz="1211636">
                <a:buFont typeface="Arial"/>
                <a:buNone/>
                <a:defRPr/>
              </a:pPr>
              <a:t>‹N°›</a:t>
            </a:fld>
            <a:endParaRPr lang="en-GB" dirty="0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2640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 Titre + SousT + Contenu">
  <p:cSld name="2- Titre + SousT + Contenu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1296727" y="119063"/>
            <a:ext cx="10587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53141"/>
              </a:buClr>
              <a:buSzPts val="1500"/>
              <a:buNone/>
              <a:defRPr sz="1500">
                <a:solidFill>
                  <a:srgbClr val="053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52A33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52A33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52A33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52A33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2"/>
          </p:nvPr>
        </p:nvSpPr>
        <p:spPr>
          <a:xfrm>
            <a:off x="1296727" y="549289"/>
            <a:ext cx="10587600" cy="41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53141"/>
              </a:buClr>
              <a:buSzPts val="1200"/>
              <a:buNone/>
              <a:defRPr sz="1200" i="1">
                <a:solidFill>
                  <a:srgbClr val="053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52A33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52A33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52A33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52A33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3"/>
          </p:nvPr>
        </p:nvSpPr>
        <p:spPr>
          <a:xfrm>
            <a:off x="1296733" y="1184275"/>
            <a:ext cx="10587600" cy="53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52A33"/>
              </a:buClr>
              <a:buSzPts val="900"/>
              <a:buNone/>
              <a:defRPr sz="900">
                <a:solidFill>
                  <a:srgbClr val="052A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52A33"/>
              </a:buClr>
              <a:buSzPts val="1800"/>
              <a:buFont typeface="Arial"/>
              <a:buChar char="•"/>
              <a:defRPr sz="900">
                <a:solidFill>
                  <a:srgbClr val="052A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4AF2D"/>
              </a:buClr>
              <a:buSzPts val="900"/>
              <a:buFont typeface="Noto Sans Symbols"/>
              <a:buChar char="✔"/>
              <a:defRPr sz="900">
                <a:solidFill>
                  <a:srgbClr val="052A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4AF2D"/>
              </a:buClr>
              <a:buSzPts val="900"/>
              <a:buFont typeface="Noto Sans Symbols"/>
              <a:buChar char="⮚"/>
              <a:defRPr sz="900">
                <a:solidFill>
                  <a:srgbClr val="052A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84AF2D"/>
              </a:buClr>
              <a:buSzPts val="900"/>
              <a:buFont typeface="Arial"/>
              <a:buChar char="•"/>
              <a:defRPr sz="900">
                <a:solidFill>
                  <a:srgbClr val="052A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1643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 txBox="1"/>
          <p:nvPr/>
        </p:nvSpPr>
        <p:spPr>
          <a:xfrm>
            <a:off x="8458353" y="6674195"/>
            <a:ext cx="3017520" cy="18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fr-FR" sz="7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7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4" descr="20130126_escalier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06229" y="6372230"/>
            <a:ext cx="4857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34AF8B-5E75-4CD3-9C05-46039A43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1636">
              <a:buFont typeface="Arial"/>
              <a:buNone/>
              <a:defRPr/>
            </a:pPr>
            <a:fld id="{276219AF-F5ED-455B-A512-B03AB3602319}" type="slidenum">
              <a:rPr lang="en-GB" smtClean="0">
                <a:cs typeface="Arial"/>
                <a:sym typeface="Arial"/>
              </a:rPr>
              <a:pPr defTabSz="1211636">
                <a:buFont typeface="Arial"/>
                <a:buNone/>
                <a:defRPr/>
              </a:pPr>
              <a:t>‹N°›</a:t>
            </a:fld>
            <a:endParaRPr lang="en-GB" dirty="0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0795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P: TITLE AND TEXTE (1/3, 2/3)">
  <p:cSld name="WP: TITLE AND TEXTE (1/3, 2/3)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176195" y="1028699"/>
            <a:ext cx="7681382" cy="41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rgbClr val="00A76C"/>
              </a:buClr>
              <a:buSzPts val="1938"/>
              <a:buFont typeface="Calibri"/>
              <a:buNone/>
              <a:defRPr sz="1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4422" algn="l" rtl="0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accent1"/>
              </a:buClr>
              <a:buSzPts val="2139"/>
              <a:buFont typeface="Calibri"/>
              <a:buAutoNum type="arabicPeriod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1693" algn="l" rtl="0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accent1"/>
              </a:buClr>
              <a:buSzPts val="1938"/>
              <a:buFont typeface="Calibri"/>
              <a:buAutoNum type="arabicPeriod"/>
              <a:defRPr sz="1969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9489" algn="l" rtl="0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2"/>
              </a:buClr>
              <a:buSzPts val="1746"/>
              <a:buFont typeface="Calibri"/>
              <a:buAutoNum type="arabicPeriod"/>
              <a:defRPr sz="1723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0826" algn="l" rtl="0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2"/>
              </a:buClr>
              <a:buSzPts val="1452"/>
              <a:buFont typeface="Calibri"/>
              <a:buAutoNum type="arabicPeriod"/>
              <a:defRPr sz="147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10229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chemeClr val="lt1"/>
              </a:buClr>
              <a:buSzPts val="2860"/>
              <a:buFont typeface="Arial"/>
              <a:buChar char="•"/>
              <a:defRPr sz="283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10229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chemeClr val="lt1"/>
              </a:buClr>
              <a:buSzPts val="2860"/>
              <a:buFont typeface="Arial"/>
              <a:buChar char="•"/>
              <a:defRPr sz="283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10229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chemeClr val="lt1"/>
              </a:buClr>
              <a:buSzPts val="2860"/>
              <a:buFont typeface="Arial"/>
              <a:buChar char="•"/>
              <a:defRPr sz="283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10229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chemeClr val="lt1"/>
              </a:buClr>
              <a:buSzPts val="2860"/>
              <a:buFont typeface="Arial"/>
              <a:buChar char="•"/>
              <a:defRPr sz="283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10227146" y="6489241"/>
            <a:ext cx="94474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7"/>
              <a:buFont typeface="Calibri"/>
              <a:buNone/>
              <a:defRPr sz="11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11159691" y="6489241"/>
            <a:ext cx="24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7"/>
              <a:buFont typeface="Calibri"/>
              <a:buNone/>
              <a:defRPr sz="110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7"/>
              <a:buFont typeface="Calibri"/>
              <a:buNone/>
              <a:defRPr sz="110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7"/>
              <a:buFont typeface="Calibri"/>
              <a:buNone/>
              <a:defRPr sz="110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7"/>
              <a:buFont typeface="Calibri"/>
              <a:buNone/>
              <a:defRPr sz="110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7"/>
              <a:buFont typeface="Calibri"/>
              <a:buNone/>
              <a:defRPr sz="110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7"/>
              <a:buFont typeface="Calibri"/>
              <a:buNone/>
              <a:defRPr sz="110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7"/>
              <a:buFont typeface="Calibri"/>
              <a:buNone/>
              <a:defRPr sz="110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7"/>
              <a:buFont typeface="Calibri"/>
              <a:buNone/>
              <a:defRPr sz="110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7"/>
              <a:buFont typeface="Calibri"/>
              <a:buNone/>
              <a:defRPr sz="110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87" name="Google Shape;87;p11"/>
          <p:cNvCxnSpPr/>
          <p:nvPr/>
        </p:nvCxnSpPr>
        <p:spPr>
          <a:xfrm>
            <a:off x="456772" y="879000"/>
            <a:ext cx="11280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1"/>
          <p:cNvSpPr txBox="1">
            <a:spLocks noGrp="1"/>
          </p:cNvSpPr>
          <p:nvPr>
            <p:ph type="body" idx="2"/>
          </p:nvPr>
        </p:nvSpPr>
        <p:spPr>
          <a:xfrm>
            <a:off x="334434" y="5253598"/>
            <a:ext cx="11523134" cy="95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accent4"/>
              </a:buClr>
              <a:buSzPts val="1938"/>
              <a:buFont typeface="Calibri"/>
              <a:buNone/>
              <a:defRPr sz="1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4422" algn="l" rtl="0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accent1"/>
              </a:buClr>
              <a:buSzPts val="2139"/>
              <a:buFont typeface="Noto Sans Symbols"/>
              <a:buChar char="▪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1693" algn="l" rtl="0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accent1"/>
              </a:buClr>
              <a:buSzPts val="1938"/>
              <a:buFont typeface="Noto Sans Symbols"/>
              <a:buChar char="▪"/>
              <a:defRPr sz="1969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9489" algn="l" rtl="0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2"/>
              </a:buClr>
              <a:buSzPts val="1746"/>
              <a:buFont typeface="Noto Sans Symbols"/>
              <a:buChar char="▪"/>
              <a:defRPr sz="1723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0826" algn="l" rtl="0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2"/>
              </a:buClr>
              <a:buSzPts val="1452"/>
              <a:buFont typeface="Noto Sans Symbols"/>
              <a:buChar char="▪"/>
              <a:defRPr sz="147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10229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chemeClr val="lt1"/>
              </a:buClr>
              <a:buSzPts val="2860"/>
              <a:buFont typeface="Arial"/>
              <a:buChar char="•"/>
              <a:defRPr sz="283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10229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chemeClr val="lt1"/>
              </a:buClr>
              <a:buSzPts val="2860"/>
              <a:buFont typeface="Arial"/>
              <a:buChar char="•"/>
              <a:defRPr sz="283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10229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chemeClr val="lt1"/>
              </a:buClr>
              <a:buSzPts val="2860"/>
              <a:buFont typeface="Arial"/>
              <a:buChar char="•"/>
              <a:defRPr sz="283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10229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chemeClr val="lt1"/>
              </a:buClr>
              <a:buSzPts val="2860"/>
              <a:buFont typeface="Arial"/>
              <a:buChar char="•"/>
              <a:defRPr sz="283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3"/>
          </p:nvPr>
        </p:nvSpPr>
        <p:spPr>
          <a:xfrm>
            <a:off x="334434" y="1028699"/>
            <a:ext cx="3744384" cy="41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accent4"/>
              </a:buClr>
              <a:buSzPts val="1938"/>
              <a:buFont typeface="Calibri"/>
              <a:buNone/>
              <a:defRPr sz="1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4422" algn="l" rtl="0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accent1"/>
              </a:buClr>
              <a:buSzPts val="2139"/>
              <a:buFont typeface="Noto Sans Symbols"/>
              <a:buChar char="▪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1693" algn="l" rtl="0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accent1"/>
              </a:buClr>
              <a:buSzPts val="1938"/>
              <a:buFont typeface="Noto Sans Symbols"/>
              <a:buChar char="▪"/>
              <a:defRPr sz="1969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9489" algn="l" rtl="0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2"/>
              </a:buClr>
              <a:buSzPts val="1746"/>
              <a:buFont typeface="Noto Sans Symbols"/>
              <a:buChar char="▪"/>
              <a:defRPr sz="1723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0826" algn="l" rtl="0">
              <a:lnSpc>
                <a:spcPct val="100000"/>
              </a:lnSpc>
              <a:spcBef>
                <a:spcPts val="289"/>
              </a:spcBef>
              <a:spcAft>
                <a:spcPts val="0"/>
              </a:spcAft>
              <a:buClr>
                <a:schemeClr val="dk2"/>
              </a:buClr>
              <a:buSzPts val="1452"/>
              <a:buFont typeface="Noto Sans Symbols"/>
              <a:buChar char="▪"/>
              <a:defRPr sz="147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10229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chemeClr val="lt1"/>
              </a:buClr>
              <a:buSzPts val="2860"/>
              <a:buFont typeface="Arial"/>
              <a:buChar char="•"/>
              <a:defRPr sz="283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10229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chemeClr val="lt1"/>
              </a:buClr>
              <a:buSzPts val="2860"/>
              <a:buFont typeface="Arial"/>
              <a:buChar char="•"/>
              <a:defRPr sz="283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10229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chemeClr val="lt1"/>
              </a:buClr>
              <a:buSzPts val="2860"/>
              <a:buFont typeface="Arial"/>
              <a:buChar char="•"/>
              <a:defRPr sz="283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10229" algn="l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chemeClr val="lt1"/>
              </a:buClr>
              <a:buSzPts val="2860"/>
              <a:buFont typeface="Arial"/>
              <a:buChar char="•"/>
              <a:defRPr sz="283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334434" y="116195"/>
            <a:ext cx="11523134" cy="74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60"/>
              <a:buFont typeface="Calibri"/>
              <a:buNone/>
              <a:defRPr sz="283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7470085" y="6489241"/>
            <a:ext cx="2688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7"/>
              <a:buFont typeface="Calibri"/>
              <a:buNone/>
              <a:defRPr sz="11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36532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3716" y="122239"/>
            <a:ext cx="11444569" cy="642936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84308722"/>
      </p:ext>
    </p:extLst>
  </p:cSld>
  <p:clrMapOvr>
    <a:masterClrMapping/>
  </p:clrMapOvr>
  <p:transition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0436" y="122239"/>
            <a:ext cx="11040352" cy="642937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27227" y="1052513"/>
            <a:ext cx="5465056" cy="52562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5486" y="1052513"/>
            <a:ext cx="5565303" cy="525621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409777252"/>
      </p:ext>
    </p:extLst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flipH="1">
            <a:off x="0" y="0"/>
            <a:ext cx="12192000" cy="681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 userDrawn="1"/>
        </p:nvSpPr>
        <p:spPr>
          <a:xfrm>
            <a:off x="-12914" y="5082369"/>
            <a:ext cx="12204915" cy="177563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50" tIns="119537" rIns="121450" bIns="1195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537"/>
            <a:endParaRPr lang="fr-FR" sz="19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922" y="4782294"/>
            <a:ext cx="4656000" cy="60332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50" tIns="119537" rIns="121450" bIns="1195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537"/>
            <a:endParaRPr lang="fr-FR" sz="1300" dirty="0">
              <a:solidFill>
                <a:srgbClr val="43B02A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20271" y="478827"/>
            <a:ext cx="7104790" cy="1334676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799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20271" y="1800377"/>
            <a:ext cx="7104000" cy="4320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sz="2799" cap="all" baseline="0">
                <a:solidFill>
                  <a:schemeClr val="bg1"/>
                </a:solidFill>
                <a:latin typeface="+mj-lt"/>
              </a:defRPr>
            </a:lvl1pPr>
            <a:lvl2pPr marL="60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1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641409" y="4871760"/>
            <a:ext cx="4224000" cy="21600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l">
              <a:buNone/>
              <a:defRPr sz="1050" b="0" cap="all" baseline="0">
                <a:solidFill>
                  <a:schemeClr val="bg1"/>
                </a:solidFill>
              </a:defRPr>
            </a:lvl1pPr>
            <a:lvl2pPr marL="607269" indent="0">
              <a:buNone/>
              <a:defRPr sz="2699" b="1"/>
            </a:lvl2pPr>
            <a:lvl3pPr marL="1214537" indent="0">
              <a:buNone/>
              <a:defRPr sz="2400" b="1"/>
            </a:lvl3pPr>
            <a:lvl4pPr marL="1821807" indent="0">
              <a:buNone/>
              <a:defRPr sz="2100" b="1"/>
            </a:lvl4pPr>
            <a:lvl5pPr marL="2429075" indent="0">
              <a:buNone/>
              <a:defRPr sz="2100" b="1"/>
            </a:lvl5pPr>
            <a:lvl6pPr marL="3036344" indent="0">
              <a:buNone/>
              <a:defRPr sz="2100" b="1"/>
            </a:lvl6pPr>
            <a:lvl7pPr marL="3643612" indent="0">
              <a:buNone/>
              <a:defRPr sz="2100" b="1"/>
            </a:lvl7pPr>
            <a:lvl8pPr marL="4250881" indent="0">
              <a:buNone/>
              <a:defRPr sz="2100" b="1"/>
            </a:lvl8pPr>
            <a:lvl9pPr marL="4858150" indent="0">
              <a:buNone/>
              <a:defRPr sz="2100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641409" y="5095280"/>
            <a:ext cx="4224000" cy="21600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050" b="0">
                <a:solidFill>
                  <a:schemeClr val="bg1"/>
                </a:solidFill>
              </a:defRPr>
            </a:lvl1pPr>
            <a:lvl2pPr marL="607269" indent="0">
              <a:buNone/>
              <a:defRPr sz="2699" b="1"/>
            </a:lvl2pPr>
            <a:lvl3pPr marL="1214537" indent="0">
              <a:buNone/>
              <a:defRPr sz="2400" b="1"/>
            </a:lvl3pPr>
            <a:lvl4pPr marL="1821807" indent="0">
              <a:buNone/>
              <a:defRPr sz="2100" b="1"/>
            </a:lvl4pPr>
            <a:lvl5pPr marL="2429075" indent="0">
              <a:buNone/>
              <a:defRPr sz="2100" b="1"/>
            </a:lvl5pPr>
            <a:lvl6pPr marL="3036344" indent="0">
              <a:buNone/>
              <a:defRPr sz="2100" b="1"/>
            </a:lvl6pPr>
            <a:lvl7pPr marL="3643612" indent="0">
              <a:buNone/>
              <a:defRPr sz="2100" b="1"/>
            </a:lvl7pPr>
            <a:lvl8pPr marL="4250881" indent="0">
              <a:buNone/>
              <a:defRPr sz="2100" b="1"/>
            </a:lvl8pPr>
            <a:lvl9pPr marL="4858150" indent="0">
              <a:buNone/>
              <a:defRPr sz="2100" b="1"/>
            </a:lvl9pPr>
          </a:lstStyle>
          <a:p>
            <a:r>
              <a:rPr lang="en-GB" noProof="0" dirty="0"/>
              <a:t>Location, 00/00/2015</a:t>
            </a:r>
          </a:p>
        </p:txBody>
      </p:sp>
      <p:pic>
        <p:nvPicPr>
          <p:cNvPr id="11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634" y="5644590"/>
            <a:ext cx="3946152" cy="8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84" y="5653134"/>
            <a:ext cx="4543387" cy="79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909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5095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-12914" y="5082369"/>
            <a:ext cx="12204915" cy="177563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50" tIns="119537" rIns="121450" bIns="1195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537"/>
            <a:endParaRPr lang="fr-FR" sz="19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922" y="4782294"/>
            <a:ext cx="4656000" cy="60332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50" tIns="119537" rIns="121450" bIns="1195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537"/>
            <a:endParaRPr lang="fr-FR" sz="1300" dirty="0">
              <a:solidFill>
                <a:srgbClr val="43B02A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20271" y="478827"/>
            <a:ext cx="7104790" cy="1334676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799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 err="1"/>
              <a:t>presentation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br>
              <a:rPr lang="fr-FR" noProof="0" dirty="0"/>
            </a:br>
            <a:r>
              <a:rPr lang="fr-FR" noProof="0" dirty="0"/>
              <a:t>on multi-</a:t>
            </a:r>
            <a:r>
              <a:rPr lang="fr-FR" noProof="0" dirty="0" err="1"/>
              <a:t>lines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20271" y="1800377"/>
            <a:ext cx="7104000" cy="4320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sz="2799" cap="all" baseline="0">
                <a:solidFill>
                  <a:schemeClr val="tx1"/>
                </a:solidFill>
                <a:latin typeface="+mj-lt"/>
              </a:defRPr>
            </a:lvl1pPr>
            <a:lvl2pPr marL="60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1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 err="1"/>
              <a:t>subtitle</a:t>
            </a:r>
            <a:endParaRPr lang="fr-FR" noProof="0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641409" y="4871760"/>
            <a:ext cx="4224000" cy="216000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marL="0" indent="0" algn="l">
              <a:buNone/>
              <a:defRPr sz="1050" b="0" cap="all" baseline="0">
                <a:solidFill>
                  <a:schemeClr val="bg1"/>
                </a:solidFill>
              </a:defRPr>
            </a:lvl1pPr>
            <a:lvl2pPr marL="607269" indent="0">
              <a:buNone/>
              <a:defRPr sz="2699" b="1"/>
            </a:lvl2pPr>
            <a:lvl3pPr marL="1214537" indent="0">
              <a:buNone/>
              <a:defRPr sz="2400" b="1"/>
            </a:lvl3pPr>
            <a:lvl4pPr marL="1821807" indent="0">
              <a:buNone/>
              <a:defRPr sz="2100" b="1"/>
            </a:lvl4pPr>
            <a:lvl5pPr marL="2429075" indent="0">
              <a:buNone/>
              <a:defRPr sz="2100" b="1"/>
            </a:lvl5pPr>
            <a:lvl6pPr marL="3036344" indent="0">
              <a:buNone/>
              <a:defRPr sz="2100" b="1"/>
            </a:lvl6pPr>
            <a:lvl7pPr marL="3643612" indent="0">
              <a:buNone/>
              <a:defRPr sz="2100" b="1"/>
            </a:lvl7pPr>
            <a:lvl8pPr marL="4250881" indent="0">
              <a:buNone/>
              <a:defRPr sz="2100" b="1"/>
            </a:lvl8pPr>
            <a:lvl9pPr marL="4858150" indent="0">
              <a:buNone/>
              <a:defRPr sz="2100" b="1"/>
            </a:lvl9pPr>
          </a:lstStyle>
          <a:p>
            <a:r>
              <a:rPr lang="fr-FR" noProof="0" dirty="0" err="1"/>
              <a:t>author’s</a:t>
            </a:r>
            <a:r>
              <a:rPr lang="fr-FR" noProof="0" dirty="0"/>
              <a:t> </a:t>
            </a:r>
            <a:r>
              <a:rPr lang="fr-FR" noProof="0" dirty="0" err="1"/>
              <a:t>name</a:t>
            </a:r>
            <a:endParaRPr lang="fr-FR" noProof="0" dirty="0"/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641409" y="5095280"/>
            <a:ext cx="4224000" cy="21600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050" b="0">
                <a:solidFill>
                  <a:schemeClr val="bg1"/>
                </a:solidFill>
              </a:defRPr>
            </a:lvl1pPr>
            <a:lvl2pPr marL="607269" indent="0">
              <a:buNone/>
              <a:defRPr sz="2699" b="1"/>
            </a:lvl2pPr>
            <a:lvl3pPr marL="1214537" indent="0">
              <a:buNone/>
              <a:defRPr sz="2400" b="1"/>
            </a:lvl3pPr>
            <a:lvl4pPr marL="1821807" indent="0">
              <a:buNone/>
              <a:defRPr sz="2100" b="1"/>
            </a:lvl4pPr>
            <a:lvl5pPr marL="2429075" indent="0">
              <a:buNone/>
              <a:defRPr sz="2100" b="1"/>
            </a:lvl5pPr>
            <a:lvl6pPr marL="3036344" indent="0">
              <a:buNone/>
              <a:defRPr sz="2100" b="1"/>
            </a:lvl6pPr>
            <a:lvl7pPr marL="3643612" indent="0">
              <a:buNone/>
              <a:defRPr sz="2100" b="1"/>
            </a:lvl7pPr>
            <a:lvl8pPr marL="4250881" indent="0">
              <a:buNone/>
              <a:defRPr sz="2100" b="1"/>
            </a:lvl8pPr>
            <a:lvl9pPr marL="4858150" indent="0">
              <a:buNone/>
              <a:defRPr sz="2100" b="1"/>
            </a:lvl9pPr>
          </a:lstStyle>
          <a:p>
            <a:r>
              <a:rPr lang="fr-FR" noProof="0" dirty="0"/>
              <a:t>Location, 00/00/2015</a:t>
            </a:r>
          </a:p>
        </p:txBody>
      </p:sp>
      <p:pic>
        <p:nvPicPr>
          <p:cNvPr id="11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634" y="5644590"/>
            <a:ext cx="3946152" cy="8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84" y="5653134"/>
            <a:ext cx="4543387" cy="79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720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12192000" cy="50823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-12914" y="5082369"/>
            <a:ext cx="12204915" cy="177563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50" tIns="119537" rIns="121450" bIns="1195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537"/>
            <a:endParaRPr lang="fr-FR" sz="1900" dirty="0">
              <a:solidFill>
                <a:srgbClr val="000000"/>
              </a:solidFill>
            </a:endParaRPr>
          </a:p>
        </p:txBody>
      </p:sp>
      <p:pic>
        <p:nvPicPr>
          <p:cNvPr id="6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634" y="5644590"/>
            <a:ext cx="3946152" cy="8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84" y="5653134"/>
            <a:ext cx="4543387" cy="79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4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CFADB-8040-4E6F-9A2B-FF0FB6C6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B50104-93AD-48D3-8566-AF2ADA5DA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634B26-0642-48F8-B183-4D0B7966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3C56-A396-4181-A17A-68EED8D5DEF4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8D6A07-73B4-4F0F-B36B-F3E47982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097C1D-74D1-43F5-93B3-90F86209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CDF-9C8C-4237-964E-54F7AAC250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791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ChristineB\Seenk-D\BNPP\2015-05\fond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85" y="2"/>
            <a:ext cx="121920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5082369"/>
            <a:ext cx="12196984" cy="177563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50" tIns="119537" rIns="121450" bIns="1195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537"/>
            <a:endParaRPr lang="fr-FR" sz="19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922" y="4782294"/>
            <a:ext cx="4656000" cy="603328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50" tIns="119537" rIns="121450" bIns="1195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537"/>
            <a:endParaRPr lang="fr-FR" sz="1300" dirty="0">
              <a:solidFill>
                <a:srgbClr val="43B02A"/>
              </a:solidFill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ctrTitle" hasCustomPrompt="1"/>
          </p:nvPr>
        </p:nvSpPr>
        <p:spPr>
          <a:xfrm>
            <a:off x="520271" y="478827"/>
            <a:ext cx="7104790" cy="1334676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4799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 err="1"/>
              <a:t>presentation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br>
              <a:rPr lang="fr-FR" noProof="0" dirty="0"/>
            </a:br>
            <a:r>
              <a:rPr lang="fr-FR" noProof="0" dirty="0"/>
              <a:t>on multi-</a:t>
            </a:r>
            <a:r>
              <a:rPr lang="fr-FR" noProof="0" dirty="0" err="1"/>
              <a:t>lines</a:t>
            </a:r>
            <a:endParaRPr lang="fr-FR" noProof="0" dirty="0"/>
          </a:p>
        </p:txBody>
      </p:sp>
      <p:sp>
        <p:nvSpPr>
          <p:cNvPr id="1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20271" y="1800377"/>
            <a:ext cx="7104000" cy="43200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2799" cap="all" baseline="0">
                <a:solidFill>
                  <a:schemeClr val="tx1"/>
                </a:solidFill>
                <a:latin typeface="+mj-lt"/>
              </a:defRPr>
            </a:lvl1pPr>
            <a:lvl2pPr marL="60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1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 err="1"/>
              <a:t>subtitle</a:t>
            </a:r>
            <a:endParaRPr lang="fr-FR" noProof="0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641409" y="4871760"/>
            <a:ext cx="4224000" cy="21600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 algn="l">
              <a:buNone/>
              <a:defRPr sz="1050" b="0" cap="all" baseline="0">
                <a:solidFill>
                  <a:schemeClr val="bg1"/>
                </a:solidFill>
              </a:defRPr>
            </a:lvl1pPr>
            <a:lvl2pPr marL="607269" indent="0">
              <a:buNone/>
              <a:defRPr sz="2699" b="1"/>
            </a:lvl2pPr>
            <a:lvl3pPr marL="1214537" indent="0">
              <a:buNone/>
              <a:defRPr sz="2400" b="1"/>
            </a:lvl3pPr>
            <a:lvl4pPr marL="1821807" indent="0">
              <a:buNone/>
              <a:defRPr sz="2100" b="1"/>
            </a:lvl4pPr>
            <a:lvl5pPr marL="2429075" indent="0">
              <a:buNone/>
              <a:defRPr sz="2100" b="1"/>
            </a:lvl5pPr>
            <a:lvl6pPr marL="3036344" indent="0">
              <a:buNone/>
              <a:defRPr sz="2100" b="1"/>
            </a:lvl6pPr>
            <a:lvl7pPr marL="3643612" indent="0">
              <a:buNone/>
              <a:defRPr sz="2100" b="1"/>
            </a:lvl7pPr>
            <a:lvl8pPr marL="4250881" indent="0">
              <a:buNone/>
              <a:defRPr sz="2100" b="1"/>
            </a:lvl8pPr>
            <a:lvl9pPr marL="4858150" indent="0">
              <a:buNone/>
              <a:defRPr sz="2100" b="1"/>
            </a:lvl9pPr>
          </a:lstStyle>
          <a:p>
            <a:r>
              <a:rPr lang="fr-FR" noProof="0" dirty="0" err="1"/>
              <a:t>author’s</a:t>
            </a:r>
            <a:r>
              <a:rPr lang="fr-FR" noProof="0" dirty="0"/>
              <a:t> </a:t>
            </a:r>
            <a:r>
              <a:rPr lang="fr-FR" noProof="0" dirty="0" err="1"/>
              <a:t>name</a:t>
            </a:r>
            <a:endParaRPr lang="fr-FR" noProof="0" dirty="0"/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641409" y="5095280"/>
            <a:ext cx="4224000" cy="2160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sz="1050" b="0">
                <a:solidFill>
                  <a:schemeClr val="bg1"/>
                </a:solidFill>
              </a:defRPr>
            </a:lvl1pPr>
            <a:lvl2pPr marL="607269" indent="0">
              <a:buNone/>
              <a:defRPr sz="2699" b="1"/>
            </a:lvl2pPr>
            <a:lvl3pPr marL="1214537" indent="0">
              <a:buNone/>
              <a:defRPr sz="2400" b="1"/>
            </a:lvl3pPr>
            <a:lvl4pPr marL="1821807" indent="0">
              <a:buNone/>
              <a:defRPr sz="2100" b="1"/>
            </a:lvl4pPr>
            <a:lvl5pPr marL="2429075" indent="0">
              <a:buNone/>
              <a:defRPr sz="2100" b="1"/>
            </a:lvl5pPr>
            <a:lvl6pPr marL="3036344" indent="0">
              <a:buNone/>
              <a:defRPr sz="2100" b="1"/>
            </a:lvl6pPr>
            <a:lvl7pPr marL="3643612" indent="0">
              <a:buNone/>
              <a:defRPr sz="2100" b="1"/>
            </a:lvl7pPr>
            <a:lvl8pPr marL="4250881" indent="0">
              <a:buNone/>
              <a:defRPr sz="2100" b="1"/>
            </a:lvl8pPr>
            <a:lvl9pPr marL="4858150" indent="0">
              <a:buNone/>
              <a:defRPr sz="2100" b="1"/>
            </a:lvl9pPr>
          </a:lstStyle>
          <a:p>
            <a:r>
              <a:rPr lang="fr-FR" noProof="0" dirty="0"/>
              <a:t>Location, 00/00/2015</a:t>
            </a:r>
          </a:p>
        </p:txBody>
      </p:sp>
      <p:pic>
        <p:nvPicPr>
          <p:cNvPr id="12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634" y="5644590"/>
            <a:ext cx="3946152" cy="8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84" y="5653134"/>
            <a:ext cx="4543387" cy="79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30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445D0CB-CC48-4E22-B5DA-FB5854E33DC7}" type="datetime1">
              <a:rPr lang="fr-FR" smtClean="0">
                <a:solidFill>
                  <a:srgbClr val="000000"/>
                </a:solidFill>
              </a:rPr>
              <a:t>18/06/2021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4949" y="332656"/>
            <a:ext cx="6207116" cy="4104456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50" tIns="119537" rIns="121450" bIns="1195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34052" defTabSz="1214537">
              <a:lnSpc>
                <a:spcPct val="120000"/>
              </a:lnSpc>
            </a:pPr>
            <a:r>
              <a:rPr lang="en-GB" sz="1600" b="1" u="sng" dirty="0">
                <a:solidFill>
                  <a:srgbClr val="000000"/>
                </a:solidFill>
              </a:rPr>
              <a:t>HOW TO INSERT A PICTURE ON A SLIDE WITH SEVERAL SHAPES?</a:t>
            </a:r>
          </a:p>
          <a:p>
            <a:pPr marL="234052" defTabSz="1214537">
              <a:lnSpc>
                <a:spcPct val="120000"/>
              </a:lnSpc>
            </a:pPr>
            <a:endParaRPr lang="en-GB" sz="1600" u="sng" dirty="0">
              <a:solidFill>
                <a:srgbClr val="000000"/>
              </a:solidFill>
            </a:endParaRPr>
          </a:p>
          <a:p>
            <a:pPr marL="478646" indent="-244594" defTabSz="1214537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201" algn="l"/>
              </a:tabLst>
            </a:pPr>
            <a:r>
              <a:rPr lang="en-GB" sz="1600" dirty="0">
                <a:solidFill>
                  <a:srgbClr val="000000"/>
                </a:solidFill>
              </a:rPr>
              <a:t>View </a:t>
            </a:r>
            <a:r>
              <a:rPr lang="en-GB" sz="1600" dirty="0">
                <a:solidFill>
                  <a:srgbClr val="000000"/>
                </a:solidFill>
                <a:sym typeface="Wingdings 3"/>
              </a:rPr>
              <a:t> Slide Master</a:t>
            </a:r>
          </a:p>
          <a:p>
            <a:pPr marL="478646" indent="-244594" defTabSz="1214537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201" algn="l"/>
              </a:tabLst>
            </a:pPr>
            <a:r>
              <a:rPr lang="en-GB" sz="1600" dirty="0">
                <a:solidFill>
                  <a:srgbClr val="000000"/>
                </a:solidFill>
                <a:sym typeface="Wingdings 3"/>
              </a:rPr>
              <a:t>Choose slide Title with picture</a:t>
            </a:r>
          </a:p>
          <a:p>
            <a:pPr marL="478646" indent="-244594" defTabSz="1214537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201" algn="l"/>
              </a:tabLst>
            </a:pPr>
            <a:r>
              <a:rPr lang="en-GB" sz="1600" dirty="0">
                <a:solidFill>
                  <a:srgbClr val="000000"/>
                </a:solidFill>
                <a:sym typeface="Wingdings 3"/>
              </a:rPr>
              <a:t>Insert your picture</a:t>
            </a:r>
          </a:p>
          <a:p>
            <a:pPr marL="478646" indent="-244594" defTabSz="1214537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201" algn="l"/>
              </a:tabLst>
            </a:pPr>
            <a:r>
              <a:rPr lang="en-GB" sz="1600" dirty="0">
                <a:solidFill>
                  <a:srgbClr val="000000"/>
                </a:solidFill>
                <a:sym typeface="Wingdings 3"/>
              </a:rPr>
              <a:t>Right click on picture, choose Send Backward</a:t>
            </a:r>
          </a:p>
          <a:p>
            <a:pPr marL="478646" indent="-244594" defTabSz="1214537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2140201" algn="l"/>
              </a:tabLst>
              <a:defRPr/>
            </a:pPr>
            <a:r>
              <a:rPr lang="en-GB" sz="1600" dirty="0">
                <a:solidFill>
                  <a:srgbClr val="000000"/>
                </a:solidFill>
                <a:sym typeface="Wingdings 3"/>
              </a:rPr>
              <a:t>Delete the slide with text</a:t>
            </a:r>
            <a:br>
              <a:rPr lang="en-GB" sz="1600" dirty="0">
                <a:solidFill>
                  <a:srgbClr val="000000"/>
                </a:solidFill>
                <a:sym typeface="Wingdings 3"/>
              </a:rPr>
            </a:br>
            <a:r>
              <a:rPr lang="en-GB" sz="1600" dirty="0">
                <a:solidFill>
                  <a:srgbClr val="000000"/>
                </a:solidFill>
                <a:sym typeface="Wingdings 3"/>
              </a:rPr>
              <a:t>(just to show right place and size for the picture)</a:t>
            </a:r>
          </a:p>
          <a:p>
            <a:pPr marL="234052" defTabSz="1214537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600" dirty="0">
              <a:solidFill>
                <a:srgbClr val="000000"/>
              </a:solidFill>
              <a:sym typeface="Wingdings 3"/>
            </a:endParaRPr>
          </a:p>
          <a:p>
            <a:pPr marL="234052" defTabSz="1214537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600" dirty="0">
                <a:solidFill>
                  <a:srgbClr val="000000"/>
                </a:solidFill>
                <a:sym typeface="Wingdings 3"/>
              </a:rPr>
              <a:t>To create many same slides with different pictures: </a:t>
            </a:r>
          </a:p>
          <a:p>
            <a:pPr marL="234052" defTabSz="1214537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600" dirty="0">
                <a:solidFill>
                  <a:srgbClr val="000000"/>
                </a:solidFill>
                <a:sym typeface="Wingdings 3"/>
              </a:rPr>
              <a:t>copy/paste this slide and change the picture</a:t>
            </a:r>
          </a:p>
          <a:p>
            <a:pPr marL="234052" defTabSz="1214537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600" dirty="0">
              <a:solidFill>
                <a:srgbClr val="000000"/>
              </a:solidFill>
              <a:sym typeface="Wingdings 3"/>
            </a:endParaRPr>
          </a:p>
          <a:p>
            <a:pPr marL="234052" defTabSz="1214537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600" dirty="0">
                <a:solidFill>
                  <a:srgbClr val="000000"/>
                </a:solidFill>
                <a:sym typeface="Wingdings 3"/>
              </a:rPr>
              <a:t>ATTENTION : do not insert the picture with Format Background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9220" name="Picture 4" descr="http://www.google.fr/url?source=imglanding&amp;ct=img&amp;q=http://www.mydigitallife.info/wp-content/uploads/2010/06/ppt-master-slide.jpg&amp;sa=X&amp;ei=qWJoVcaVKMzeUbS3gIgE&amp;ved=0CAkQ8wc4Ig&amp;usg=AFQjCNFRVOwtBibdUtmdbmupjDYh2rvQk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236" y="332656"/>
            <a:ext cx="3489060" cy="71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e 1"/>
          <p:cNvGrpSpPr/>
          <p:nvPr userDrawn="1"/>
        </p:nvGrpSpPr>
        <p:grpSpPr>
          <a:xfrm>
            <a:off x="6864087" y="1895933"/>
            <a:ext cx="4833209" cy="4142779"/>
            <a:chOff x="4633595" y="1895912"/>
            <a:chExt cx="4402901" cy="3846138"/>
          </a:xfrm>
        </p:grpSpPr>
        <p:pic>
          <p:nvPicPr>
            <p:cNvPr id="9224" name="Picture 8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633597" y="1895912"/>
              <a:ext cx="4402899" cy="308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633595" y="2675364"/>
              <a:ext cx="4402901" cy="3066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26" name="Picture 10" descr="C:\Users\ChristineB\Desktop\Sans titre 6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180" y="3461401"/>
            <a:ext cx="2988397" cy="222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://www.google.fr/url?source=imglanding&amp;ct=img&amp;q=http://www.dvd-ppt-slideshow.com/blog/wp-content/uploads/2012/08/texture-powerpoint-theme-2.png&amp;sa=X&amp;ei=Gm1oVc2wJcu3Ub-DgMgF&amp;ved=0CAkQ8wc&amp;usg=AFQjCNFmMM-KW7TpX3rDpuxzu9nx4s4UTw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2175" y="4784422"/>
            <a:ext cx="2112234" cy="124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464949" y="4620406"/>
            <a:ext cx="2366689" cy="413453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450" tIns="119537" rIns="121450" bIns="1195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537"/>
            <a:r>
              <a:rPr lang="en-GB" sz="1800" b="1" dirty="0">
                <a:solidFill>
                  <a:srgbClr val="D0DF00"/>
                </a:solidFill>
                <a:sym typeface="Wingdings 3"/>
              </a:rPr>
              <a:t></a:t>
            </a:r>
            <a:r>
              <a:rPr lang="en-GB" sz="1900" dirty="0">
                <a:solidFill>
                  <a:srgbClr val="FFFFFF"/>
                </a:solidFill>
                <a:sym typeface="Wingdings 3"/>
              </a:rPr>
              <a:t>   </a:t>
            </a:r>
            <a:r>
              <a:rPr lang="en-GB" sz="1900" dirty="0">
                <a:solidFill>
                  <a:srgbClr val="FFFFFF"/>
                </a:solidFill>
              </a:rPr>
              <a:t>NOT TO DO</a:t>
            </a:r>
            <a:r>
              <a:rPr lang="en-GB" sz="1800" b="1" dirty="0">
                <a:solidFill>
                  <a:srgbClr val="D0DF00"/>
                </a:solidFill>
                <a:sym typeface="Wingdings 3"/>
              </a:rPr>
              <a:t></a:t>
            </a:r>
            <a:endParaRPr lang="en-GB" sz="1800" dirty="0">
              <a:solidFill>
                <a:srgbClr val="D0D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313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6772" y="6102440"/>
            <a:ext cx="1128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ChristineB\Seenk-D\BNPP\2015-02\PPT_43-07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159" y="6252179"/>
            <a:ext cx="2064000" cy="42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56847" y="279561"/>
            <a:ext cx="11384470" cy="4320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lang="en-GB" sz="3199" b="0" i="0" u="none" strike="noStrike" kern="1200" baseline="0" noProof="0" dirty="0">
                <a:solidFill>
                  <a:srgbClr val="00925A"/>
                </a:solidFill>
                <a:latin typeface="BNPPSansCondensed" panose="02000000000000000000" pitchFamily="2" charset="0"/>
                <a:ea typeface="+mn-ea"/>
                <a:cs typeface="+mn-cs"/>
              </a:defRPr>
            </a:lvl1pPr>
            <a:lvl2pPr marL="60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1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INSERT TITLE</a:t>
            </a:r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51419" y="6393699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810933" y="6393699"/>
            <a:ext cx="645271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DD1F3F5C-BCA1-4C76-94C3-D9C5011B564C}" type="datetime1">
              <a:rPr lang="fr-FR" smtClean="0">
                <a:solidFill>
                  <a:srgbClr val="000000"/>
                </a:solidFill>
              </a:rPr>
              <a:pPr defTabSz="1211636">
                <a:defRPr/>
              </a:pPr>
              <a:t>18/06/2021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27720" y="6393699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636">
                <a:defRPr/>
              </a:pPr>
              <a:t>‹N°›</a:t>
            </a:fld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2" name="Connecteur droit 14"/>
          <p:cNvCxnSpPr/>
          <p:nvPr userDrawn="1"/>
        </p:nvCxnSpPr>
        <p:spPr>
          <a:xfrm>
            <a:off x="456772" y="890320"/>
            <a:ext cx="1128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56772" y="1845191"/>
            <a:ext cx="1655967" cy="935887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defTabSz="1085198"/>
            <a:endParaRPr lang="fr-FR" sz="6599" dirty="0">
              <a:solidFill>
                <a:schemeClr val="tx1"/>
              </a:solidFill>
              <a:latin typeface="BNPP Sans Condensed ExtraBold" pitchFamily="50" charset="0"/>
              <a:cs typeface="Arial"/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610050" y="1997556"/>
            <a:ext cx="1655967" cy="935887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defTabSz="1085198"/>
            <a:endParaRPr lang="fr-FR" sz="6599" dirty="0">
              <a:solidFill>
                <a:schemeClr val="tx1"/>
              </a:solidFill>
              <a:latin typeface="BNPP Sans Condensed ExtraBold" pitchFamily="50" charset="0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8" y="6220346"/>
            <a:ext cx="2970186" cy="5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861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6772" y="6102440"/>
            <a:ext cx="1128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ChristineB\Seenk-D\BNPP\2015-02\PPT_43-07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159" y="6252179"/>
            <a:ext cx="2064000" cy="42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56847" y="279561"/>
            <a:ext cx="11384470" cy="4320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lang="en-GB" sz="3199" b="0" i="0" u="none" strike="noStrike" kern="1200" baseline="0" noProof="0" dirty="0">
                <a:solidFill>
                  <a:srgbClr val="00925A"/>
                </a:solidFill>
                <a:latin typeface="BNPPSansCondensed" panose="02000000000000000000" pitchFamily="2" charset="0"/>
                <a:ea typeface="+mn-ea"/>
                <a:cs typeface="+mn-cs"/>
              </a:defRPr>
            </a:lvl1pPr>
            <a:lvl2pPr marL="60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1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51419" y="6393699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810933" y="6393699"/>
            <a:ext cx="645271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CB50A7BB-9BBE-4B83-8906-44C483554B2B}" type="datetime1">
              <a:rPr lang="fr-FR" smtClean="0">
                <a:solidFill>
                  <a:srgbClr val="000000"/>
                </a:solidFill>
              </a:rPr>
              <a:pPr defTabSz="1211636">
                <a:defRPr/>
              </a:pPr>
              <a:t>18/06/2021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27720" y="6393699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636">
                <a:defRPr/>
              </a:pPr>
              <a:t>‹N°›</a:t>
            </a:fld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2" name="Connecteur droit 14"/>
          <p:cNvCxnSpPr/>
          <p:nvPr userDrawn="1"/>
        </p:nvCxnSpPr>
        <p:spPr>
          <a:xfrm>
            <a:off x="456772" y="890320"/>
            <a:ext cx="1128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63851" y="1845191"/>
            <a:ext cx="1655967" cy="935887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defTabSz="1085198"/>
            <a:endParaRPr lang="fr-FR" sz="6599" dirty="0">
              <a:solidFill>
                <a:schemeClr val="tx1"/>
              </a:solidFill>
              <a:latin typeface="BNPP Sans Condensed ExtraBold" pitchFamily="50" charset="0"/>
              <a:cs typeface="Arial"/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463851" y="1997556"/>
            <a:ext cx="1655967" cy="935887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defTabSz="1085198"/>
            <a:endParaRPr lang="fr-FR" sz="6599" dirty="0">
              <a:solidFill>
                <a:schemeClr val="tx1"/>
              </a:solidFill>
              <a:latin typeface="BNPP Sans Condensed ExtraBold" pitchFamily="50" charset="0"/>
              <a:cs typeface="Arial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243664" y="1053828"/>
            <a:ext cx="4135442" cy="638998"/>
          </a:xfrm>
          <a:prstGeom prst="rect">
            <a:avLst/>
          </a:prstGeom>
        </p:spPr>
        <p:txBody>
          <a:bodyPr/>
          <a:lstStyle>
            <a:lvl1pPr>
              <a:defRPr lang="en-US" sz="2000" b="1" kern="1200" baseline="0" dirty="0" smtClean="0">
                <a:solidFill>
                  <a:schemeClr val="tx2"/>
                </a:solidFill>
                <a:latin typeface="BNPPSans-Bold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1 –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consectetuer</a:t>
            </a:r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463851" y="1979405"/>
            <a:ext cx="4922334" cy="108639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US" sz="1600" b="0" kern="1200" baseline="0" dirty="0" smtClean="0">
                <a:solidFill>
                  <a:schemeClr val="bg2"/>
                </a:solidFill>
                <a:latin typeface="BNPPSans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nibh</a:t>
            </a:r>
            <a:r>
              <a:rPr lang="en-US" dirty="0"/>
              <a:t> a </a:t>
            </a:r>
            <a:r>
              <a:rPr lang="en-US" dirty="0" err="1"/>
              <a:t>nibus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eros</a:t>
            </a:r>
            <a:r>
              <a:rPr lang="en-US" dirty="0"/>
              <a:t> ipsum </a:t>
            </a:r>
            <a:r>
              <a:rPr lang="en-US" dirty="0" err="1"/>
              <a:t>efcitur</a:t>
            </a:r>
            <a:r>
              <a:rPr lang="en-US" dirty="0"/>
              <a:t> quam,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.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463851" y="3507152"/>
            <a:ext cx="4922334" cy="95388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US" sz="1400" b="0" kern="1200" baseline="0" dirty="0" smtClean="0">
                <a:solidFill>
                  <a:schemeClr val="bg2"/>
                </a:solidFill>
                <a:latin typeface="BNPP Sans Light" panose="02000503020000020004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nibh</a:t>
            </a:r>
            <a:r>
              <a:rPr lang="en-US" dirty="0"/>
              <a:t> a </a:t>
            </a:r>
            <a:r>
              <a:rPr lang="en-US" dirty="0" err="1"/>
              <a:t>nibus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eros</a:t>
            </a:r>
            <a:r>
              <a:rPr lang="en-US" dirty="0"/>
              <a:t> ipsum </a:t>
            </a:r>
            <a:r>
              <a:rPr lang="en-US" dirty="0" err="1"/>
              <a:t>efcitur</a:t>
            </a:r>
            <a:r>
              <a:rPr lang="en-US" dirty="0"/>
              <a:t> quam,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.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463851" y="4893114"/>
            <a:ext cx="4922334" cy="95388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US" sz="1400" b="0" kern="1200" baseline="0" dirty="0" smtClean="0">
                <a:solidFill>
                  <a:schemeClr val="bg2"/>
                </a:solidFill>
                <a:latin typeface="BNPP Sans Light" panose="02000503020000020004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nibh</a:t>
            </a:r>
            <a:r>
              <a:rPr lang="en-US" dirty="0"/>
              <a:t> a </a:t>
            </a:r>
            <a:r>
              <a:rPr lang="en-US" dirty="0" err="1"/>
              <a:t>nibus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eros</a:t>
            </a:r>
            <a:r>
              <a:rPr lang="en-US" dirty="0"/>
              <a:t> ipsum </a:t>
            </a:r>
            <a:r>
              <a:rPr lang="en-US" dirty="0" err="1"/>
              <a:t>efcitur</a:t>
            </a:r>
            <a:r>
              <a:rPr lang="en-US" dirty="0"/>
              <a:t> quam,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.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63851" y="3135733"/>
            <a:ext cx="1871196" cy="363775"/>
          </a:xfrm>
          <a:prstGeom prst="rect">
            <a:avLst/>
          </a:prstGeom>
        </p:spPr>
        <p:txBody>
          <a:bodyPr/>
          <a:lstStyle>
            <a:lvl1pPr>
              <a:defRPr lang="en-US" sz="1800" b="1" kern="1200" baseline="0" dirty="0" smtClean="0">
                <a:solidFill>
                  <a:schemeClr val="accent2"/>
                </a:solidFill>
                <a:latin typeface="BNPPSans-Bold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463851" y="4561488"/>
            <a:ext cx="1871196" cy="363775"/>
          </a:xfrm>
          <a:prstGeom prst="rect">
            <a:avLst/>
          </a:prstGeom>
        </p:spPr>
        <p:txBody>
          <a:bodyPr/>
          <a:lstStyle>
            <a:lvl1pPr>
              <a:defRPr lang="en-US" sz="1800" b="1" kern="1200" baseline="0" dirty="0" smtClean="0">
                <a:solidFill>
                  <a:schemeClr val="accent1"/>
                </a:solidFill>
                <a:latin typeface="BNPPSans-Bold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28" name="ZoneTexte 4"/>
          <p:cNvSpPr txBox="1"/>
          <p:nvPr userDrawn="1"/>
        </p:nvSpPr>
        <p:spPr>
          <a:xfrm>
            <a:off x="6807356" y="1845191"/>
            <a:ext cx="1655967" cy="935887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defTabSz="1085198"/>
            <a:endParaRPr lang="fr-FR" sz="6599" dirty="0">
              <a:solidFill>
                <a:schemeClr val="tx1"/>
              </a:solidFill>
              <a:latin typeface="BNPP Sans Condensed ExtraBold" pitchFamily="50" charset="0"/>
              <a:cs typeface="Arial"/>
            </a:endParaRPr>
          </a:p>
        </p:txBody>
      </p:sp>
      <p:sp>
        <p:nvSpPr>
          <p:cNvPr id="29" name="ZoneTexte 12"/>
          <p:cNvSpPr txBox="1"/>
          <p:nvPr userDrawn="1"/>
        </p:nvSpPr>
        <p:spPr>
          <a:xfrm>
            <a:off x="6807356" y="1997556"/>
            <a:ext cx="1655967" cy="935887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defTabSz="1085198"/>
            <a:endParaRPr lang="fr-FR" sz="6599" dirty="0">
              <a:solidFill>
                <a:schemeClr val="tx1"/>
              </a:solidFill>
              <a:latin typeface="BNPP Sans Condensed ExtraBold" pitchFamily="50" charset="0"/>
              <a:cs typeface="Arial"/>
            </a:endParaRP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7587169" y="1053828"/>
            <a:ext cx="4135442" cy="638998"/>
          </a:xfrm>
          <a:prstGeom prst="rect">
            <a:avLst/>
          </a:prstGeom>
        </p:spPr>
        <p:txBody>
          <a:bodyPr/>
          <a:lstStyle>
            <a:lvl1pPr>
              <a:defRPr lang="en-US" sz="2000" b="1" kern="1200" baseline="0" dirty="0" smtClean="0">
                <a:solidFill>
                  <a:schemeClr val="tx2"/>
                </a:solidFill>
                <a:latin typeface="BNPPSans-Bold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1 –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consectetuer</a:t>
            </a:r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6807356" y="1979405"/>
            <a:ext cx="4922334" cy="108639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US" sz="1600" b="0" kern="1200" baseline="0" dirty="0" smtClean="0">
                <a:solidFill>
                  <a:schemeClr val="bg2"/>
                </a:solidFill>
                <a:latin typeface="BNPPSans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nibh</a:t>
            </a:r>
            <a:r>
              <a:rPr lang="en-US" dirty="0"/>
              <a:t> a </a:t>
            </a:r>
            <a:r>
              <a:rPr lang="en-US" dirty="0" err="1"/>
              <a:t>nibus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eros</a:t>
            </a:r>
            <a:r>
              <a:rPr lang="en-US" dirty="0"/>
              <a:t> ipsum </a:t>
            </a:r>
            <a:r>
              <a:rPr lang="en-US" dirty="0" err="1"/>
              <a:t>efcitur</a:t>
            </a:r>
            <a:r>
              <a:rPr lang="en-US" dirty="0"/>
              <a:t> quam,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.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6807356" y="3507152"/>
            <a:ext cx="4922334" cy="95388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US" sz="1400" b="0" kern="1200" baseline="0" dirty="0" smtClean="0">
                <a:solidFill>
                  <a:schemeClr val="bg2"/>
                </a:solidFill>
                <a:latin typeface="BNPP Sans Light" panose="02000503020000020004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nibh</a:t>
            </a:r>
            <a:r>
              <a:rPr lang="en-US" dirty="0"/>
              <a:t> a </a:t>
            </a:r>
            <a:r>
              <a:rPr lang="en-US" dirty="0" err="1"/>
              <a:t>nibus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eros</a:t>
            </a:r>
            <a:r>
              <a:rPr lang="en-US" dirty="0"/>
              <a:t> ipsum </a:t>
            </a:r>
            <a:r>
              <a:rPr lang="en-US" dirty="0" err="1"/>
              <a:t>efcitur</a:t>
            </a:r>
            <a:r>
              <a:rPr lang="en-US" dirty="0"/>
              <a:t> quam,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.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6807356" y="4893114"/>
            <a:ext cx="4922334" cy="95388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en-US" sz="1400" b="0" kern="1200" baseline="0" dirty="0" smtClean="0">
                <a:solidFill>
                  <a:schemeClr val="bg2"/>
                </a:solidFill>
                <a:latin typeface="BNPP Sans Light" panose="02000503020000020004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Integer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nibh</a:t>
            </a:r>
            <a:r>
              <a:rPr lang="en-US" dirty="0"/>
              <a:t> a </a:t>
            </a:r>
            <a:r>
              <a:rPr lang="en-US" dirty="0" err="1"/>
              <a:t>nibus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eros</a:t>
            </a:r>
            <a:r>
              <a:rPr lang="en-US" dirty="0"/>
              <a:t> ipsum </a:t>
            </a:r>
            <a:r>
              <a:rPr lang="en-US" dirty="0" err="1"/>
              <a:t>efcitur</a:t>
            </a:r>
            <a:r>
              <a:rPr lang="en-US" dirty="0"/>
              <a:t> quam,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.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807356" y="3135733"/>
            <a:ext cx="1871196" cy="363775"/>
          </a:xfrm>
          <a:prstGeom prst="rect">
            <a:avLst/>
          </a:prstGeom>
        </p:spPr>
        <p:txBody>
          <a:bodyPr/>
          <a:lstStyle>
            <a:lvl1pPr>
              <a:defRPr lang="en-US" sz="1800" b="1" kern="1200" baseline="0" dirty="0" smtClean="0">
                <a:solidFill>
                  <a:schemeClr val="accent2"/>
                </a:solidFill>
                <a:latin typeface="BNPPSans-Bold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807356" y="4561488"/>
            <a:ext cx="1871196" cy="363775"/>
          </a:xfrm>
          <a:prstGeom prst="rect">
            <a:avLst/>
          </a:prstGeom>
        </p:spPr>
        <p:txBody>
          <a:bodyPr/>
          <a:lstStyle>
            <a:lvl1pPr>
              <a:defRPr lang="en-US" sz="1800" b="1" kern="1200" baseline="0" dirty="0" smtClean="0">
                <a:solidFill>
                  <a:schemeClr val="accent1"/>
                </a:solidFill>
                <a:latin typeface="BNPPSans-Bold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8" y="6220346"/>
            <a:ext cx="2970186" cy="5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514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pour une image  15"/>
          <p:cNvSpPr>
            <a:spLocks noGrp="1"/>
          </p:cNvSpPr>
          <p:nvPr>
            <p:ph type="pic" sz="quarter" idx="13"/>
          </p:nvPr>
        </p:nvSpPr>
        <p:spPr>
          <a:xfrm>
            <a:off x="0" y="890382"/>
            <a:ext cx="12192000" cy="145857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cxnSp>
        <p:nvCxnSpPr>
          <p:cNvPr id="3" name="Connecteur droit 14"/>
          <p:cNvCxnSpPr/>
          <p:nvPr userDrawn="1"/>
        </p:nvCxnSpPr>
        <p:spPr>
          <a:xfrm>
            <a:off x="456772" y="6102440"/>
            <a:ext cx="1128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ChristineB\Seenk-D\BNPP\2015-02\PPT_43-07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159" y="6252179"/>
            <a:ext cx="2064000" cy="42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56847" y="279561"/>
            <a:ext cx="11384470" cy="4320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lang="en-GB" sz="3199" b="0" i="0" u="none" strike="noStrike" kern="1200" baseline="0" noProof="0" dirty="0">
                <a:solidFill>
                  <a:srgbClr val="00925A"/>
                </a:solidFill>
                <a:latin typeface="BNPPSansCondensed" panose="02000000000000000000" pitchFamily="2" charset="0"/>
                <a:ea typeface="+mn-ea"/>
                <a:cs typeface="+mn-cs"/>
              </a:defRPr>
            </a:lvl1pPr>
            <a:lvl2pPr marL="60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1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51419" y="6393699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810933" y="6393699"/>
            <a:ext cx="645271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CFE03938-2984-499C-9153-3A672E0FDDEF}" type="datetime1">
              <a:rPr lang="fr-FR" smtClean="0">
                <a:solidFill>
                  <a:srgbClr val="000000"/>
                </a:solidFill>
              </a:rPr>
              <a:pPr defTabSz="1211636">
                <a:defRPr/>
              </a:pPr>
              <a:t>18/06/2021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27720" y="6393699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636">
                <a:defRPr/>
              </a:pPr>
              <a:t>‹N°›</a:t>
            </a:fld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2" name="Connecteur droit 14"/>
          <p:cNvCxnSpPr/>
          <p:nvPr userDrawn="1"/>
        </p:nvCxnSpPr>
        <p:spPr>
          <a:xfrm>
            <a:off x="456772" y="890320"/>
            <a:ext cx="1128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56772" y="1845191"/>
            <a:ext cx="1655967" cy="935887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defTabSz="1085198"/>
            <a:endParaRPr lang="fr-FR" sz="6599" dirty="0">
              <a:solidFill>
                <a:schemeClr val="tx1"/>
              </a:solidFill>
              <a:latin typeface="BNPP Sans Condensed ExtraBold" pitchFamily="50" charset="0"/>
              <a:cs typeface="Arial"/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610050" y="1997556"/>
            <a:ext cx="1655967" cy="935887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defTabSz="1085198"/>
            <a:endParaRPr lang="fr-FR" sz="6599" dirty="0">
              <a:solidFill>
                <a:schemeClr val="tx1"/>
              </a:solidFill>
              <a:latin typeface="BNPP Sans Condensed ExtraBold" pitchFamily="50" charset="0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8" y="6220346"/>
            <a:ext cx="2970186" cy="5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681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6772" y="6102440"/>
            <a:ext cx="1128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ChristineB\Seenk-D\BNPP\2015-02\PPT_43-07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159" y="6252179"/>
            <a:ext cx="2064000" cy="42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56847" y="279561"/>
            <a:ext cx="11384470" cy="4320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lang="en-GB" sz="3199" b="0" i="0" u="none" strike="noStrike" kern="1200" baseline="0" noProof="0" dirty="0">
                <a:solidFill>
                  <a:srgbClr val="00925A"/>
                </a:solidFill>
                <a:latin typeface="BNPPSansCondensed" panose="02000000000000000000" pitchFamily="2" charset="0"/>
                <a:ea typeface="+mn-ea"/>
                <a:cs typeface="+mn-cs"/>
              </a:defRPr>
            </a:lvl1pPr>
            <a:lvl2pPr marL="60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1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51419" y="6393699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810933" y="6393699"/>
            <a:ext cx="645271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7D9EE16E-89E7-4896-B52E-4D2DAE59E69F}" type="datetime1">
              <a:rPr lang="fr-FR" smtClean="0">
                <a:solidFill>
                  <a:srgbClr val="000000"/>
                </a:solidFill>
              </a:rPr>
              <a:pPr defTabSz="1211636">
                <a:defRPr/>
              </a:pPr>
              <a:t>18/06/2021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27720" y="6393699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636">
                <a:defRPr/>
              </a:pPr>
              <a:t>‹N°›</a:t>
            </a:fld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2" name="Connecteur droit 14"/>
          <p:cNvCxnSpPr/>
          <p:nvPr userDrawn="1"/>
        </p:nvCxnSpPr>
        <p:spPr>
          <a:xfrm>
            <a:off x="456772" y="890320"/>
            <a:ext cx="1128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56772" y="1845191"/>
            <a:ext cx="1655967" cy="935887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defTabSz="1085198"/>
            <a:endParaRPr lang="fr-FR" sz="6599" dirty="0">
              <a:solidFill>
                <a:schemeClr val="tx1"/>
              </a:solidFill>
              <a:latin typeface="BNPP Sans Condensed ExtraBold" pitchFamily="50" charset="0"/>
              <a:cs typeface="Arial"/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610050" y="1997556"/>
            <a:ext cx="1655967" cy="935887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defTabSz="1085198"/>
            <a:endParaRPr lang="fr-FR" sz="6599" dirty="0">
              <a:solidFill>
                <a:schemeClr val="tx1"/>
              </a:solidFill>
              <a:latin typeface="BNPP Sans Condensed ExtraBold" pitchFamily="50" charset="0"/>
              <a:cs typeface="Arial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129142" y="1928125"/>
            <a:ext cx="6082850" cy="251941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5" name="Espace réservé pour une image  15"/>
          <p:cNvSpPr>
            <a:spLocks noGrp="1"/>
          </p:cNvSpPr>
          <p:nvPr>
            <p:ph type="pic" sz="quarter" idx="13"/>
          </p:nvPr>
        </p:nvSpPr>
        <p:spPr>
          <a:xfrm>
            <a:off x="1" y="890382"/>
            <a:ext cx="6129530" cy="145857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16" name="Espace réservé pour une image  17"/>
          <p:cNvSpPr>
            <a:spLocks noGrp="1"/>
          </p:cNvSpPr>
          <p:nvPr>
            <p:ph type="pic" sz="quarter" idx="14"/>
          </p:nvPr>
        </p:nvSpPr>
        <p:spPr>
          <a:xfrm>
            <a:off x="6129530" y="890930"/>
            <a:ext cx="6059277" cy="1458026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1"/>
          </p:nvPr>
        </p:nvSpPr>
        <p:spPr>
          <a:xfrm>
            <a:off x="-2962" y="2349337"/>
            <a:ext cx="6132103" cy="1676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9" name="Espace réservé du texte 6"/>
          <p:cNvSpPr>
            <a:spLocks noGrp="1"/>
          </p:cNvSpPr>
          <p:nvPr>
            <p:ph type="body" sz="quarter" idx="22"/>
          </p:nvPr>
        </p:nvSpPr>
        <p:spPr>
          <a:xfrm>
            <a:off x="6126958" y="2349337"/>
            <a:ext cx="6065043" cy="1676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8" y="6220346"/>
            <a:ext cx="2970186" cy="5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235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6772" y="6102440"/>
            <a:ext cx="1128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ChristineB\Seenk-D\BNPP\2015-02\PPT_43-07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159" y="6252179"/>
            <a:ext cx="2064000" cy="42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56847" y="279561"/>
            <a:ext cx="11384470" cy="4320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lang="en-GB" sz="3199" b="0" i="0" u="none" strike="noStrike" kern="1200" baseline="0" noProof="0" dirty="0">
                <a:solidFill>
                  <a:srgbClr val="00925A"/>
                </a:solidFill>
                <a:latin typeface="BNPPSansCondensed" panose="02000000000000000000" pitchFamily="2" charset="0"/>
                <a:ea typeface="+mn-ea"/>
                <a:cs typeface="+mn-cs"/>
              </a:defRPr>
            </a:lvl1pPr>
            <a:lvl2pPr marL="60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1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51419" y="6393699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810933" y="6393699"/>
            <a:ext cx="645271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6DF22904-CF6D-4AD9-B805-1AF200B4FE68}" type="datetime1">
              <a:rPr lang="fr-FR" smtClean="0">
                <a:solidFill>
                  <a:srgbClr val="000000"/>
                </a:solidFill>
              </a:rPr>
              <a:pPr defTabSz="1211636">
                <a:defRPr/>
              </a:pPr>
              <a:t>18/06/2021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27720" y="6393699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636">
                <a:defRPr/>
              </a:pPr>
              <a:t>‹N°›</a:t>
            </a:fld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2" name="Connecteur droit 14"/>
          <p:cNvCxnSpPr/>
          <p:nvPr userDrawn="1"/>
        </p:nvCxnSpPr>
        <p:spPr>
          <a:xfrm>
            <a:off x="456772" y="890320"/>
            <a:ext cx="1128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456772" y="1845191"/>
            <a:ext cx="1655967" cy="935887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defTabSz="1085198"/>
            <a:endParaRPr lang="fr-FR" sz="6599" dirty="0">
              <a:solidFill>
                <a:schemeClr val="tx1"/>
              </a:solidFill>
              <a:latin typeface="BNPP Sans Condensed ExtraBold" pitchFamily="50" charset="0"/>
              <a:cs typeface="Arial"/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610050" y="1997556"/>
            <a:ext cx="1655967" cy="935887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defTabSz="1085198"/>
            <a:endParaRPr lang="fr-FR" sz="6599" dirty="0">
              <a:solidFill>
                <a:schemeClr val="tx1"/>
              </a:solidFill>
              <a:latin typeface="BNPP Sans Condensed ExtraBold" pitchFamily="50" charset="0"/>
              <a:cs typeface="Arial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0"/>
          </p:nvPr>
        </p:nvSpPr>
        <p:spPr>
          <a:xfrm>
            <a:off x="0" y="890382"/>
            <a:ext cx="12192000" cy="157443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1"/>
          </p:nvPr>
        </p:nvSpPr>
        <p:spPr>
          <a:xfrm>
            <a:off x="456772" y="2464817"/>
            <a:ext cx="11280001" cy="36377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8" y="6220346"/>
            <a:ext cx="2970186" cy="5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29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6772" y="6102440"/>
            <a:ext cx="1128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ChristineB\Seenk-D\BNPP\2015-02\PPT_43-07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159" y="6252179"/>
            <a:ext cx="2064000" cy="42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56847" y="279561"/>
            <a:ext cx="11384470" cy="4320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lang="en-GB" sz="3199" b="0" i="0" u="none" strike="noStrike" kern="1200" baseline="0" noProof="0" dirty="0">
                <a:solidFill>
                  <a:srgbClr val="00925A"/>
                </a:solidFill>
                <a:latin typeface="BNPPSansCondensed" panose="02000000000000000000" pitchFamily="2" charset="0"/>
                <a:ea typeface="+mn-ea"/>
                <a:cs typeface="+mn-cs"/>
              </a:defRPr>
            </a:lvl1pPr>
            <a:lvl2pPr marL="60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1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51419" y="6393699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810933" y="6393699"/>
            <a:ext cx="645271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4272B41D-9071-42C5-818E-03F88C9BC547}" type="datetime1">
              <a:rPr lang="fr-FR" smtClean="0">
                <a:solidFill>
                  <a:srgbClr val="000000"/>
                </a:solidFill>
              </a:rPr>
              <a:pPr defTabSz="1211636">
                <a:defRPr/>
              </a:pPr>
              <a:t>18/06/2021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27720" y="6393699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636">
                <a:defRPr/>
              </a:pPr>
              <a:t>‹N°›</a:t>
            </a:fld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2" name="Connecteur droit 14"/>
          <p:cNvCxnSpPr/>
          <p:nvPr userDrawn="1"/>
        </p:nvCxnSpPr>
        <p:spPr>
          <a:xfrm>
            <a:off x="456772" y="890320"/>
            <a:ext cx="1128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812944" y="1557225"/>
            <a:ext cx="1104721" cy="10981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050"/>
            </a:lvl1pPr>
          </a:lstStyle>
          <a:p>
            <a:endParaRPr lang="en-GB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84311" y="1557225"/>
            <a:ext cx="1104721" cy="10981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050"/>
            </a:lvl1pPr>
          </a:lstStyle>
          <a:p>
            <a:endParaRPr lang="en-GB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55678" y="1557225"/>
            <a:ext cx="1104721" cy="10981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050"/>
            </a:lvl1pPr>
          </a:lstStyle>
          <a:p>
            <a:endParaRPr lang="en-GB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427046" y="1557225"/>
            <a:ext cx="1104721" cy="10981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050"/>
            </a:lvl1pPr>
          </a:lstStyle>
          <a:p>
            <a:endParaRPr lang="en-GB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8298413" y="1557225"/>
            <a:ext cx="1104721" cy="10981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050"/>
            </a:lvl1pPr>
          </a:lstStyle>
          <a:p>
            <a:endParaRPr lang="en-GB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10169780" y="1557225"/>
            <a:ext cx="1104721" cy="10981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050"/>
            </a:lvl1pPr>
          </a:lstStyle>
          <a:p>
            <a:endParaRPr lang="en-GB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8" y="6220346"/>
            <a:ext cx="2970186" cy="5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818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6772" y="6102440"/>
            <a:ext cx="1128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ChristineB\Seenk-D\BNPP\2015-02\PPT_43-07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159" y="6252179"/>
            <a:ext cx="2064000" cy="42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56847" y="279561"/>
            <a:ext cx="11384470" cy="4320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lang="en-GB" sz="3599" b="0" i="0" u="none" strike="noStrike" kern="1200" baseline="0" noProof="0" dirty="0">
                <a:solidFill>
                  <a:srgbClr val="00925A"/>
                </a:solidFill>
                <a:latin typeface="BNPPSansCondensed" panose="02000000000000000000" pitchFamily="2" charset="0"/>
                <a:ea typeface="+mn-ea"/>
                <a:cs typeface="+mn-cs"/>
              </a:defRPr>
            </a:lvl1pPr>
            <a:lvl2pPr marL="60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1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51419" y="6393699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810933" y="6393699"/>
            <a:ext cx="645271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7B0B7C66-6775-4F45-9B5F-78BBAA1BD6D5}" type="datetime1">
              <a:rPr lang="fr-FR" smtClean="0">
                <a:solidFill>
                  <a:srgbClr val="000000"/>
                </a:solidFill>
              </a:rPr>
              <a:pPr defTabSz="1211636">
                <a:defRPr/>
              </a:pPr>
              <a:t>18/06/2021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27720" y="6393699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636">
                <a:defRPr/>
              </a:pPr>
              <a:t>‹N°›</a:t>
            </a:fld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2" name="Connecteur droit 14"/>
          <p:cNvCxnSpPr/>
          <p:nvPr userDrawn="1"/>
        </p:nvCxnSpPr>
        <p:spPr>
          <a:xfrm>
            <a:off x="456772" y="890320"/>
            <a:ext cx="1128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6675384" y="890320"/>
            <a:ext cx="5516617" cy="521220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CHANGE PICTURE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8" y="6220346"/>
            <a:ext cx="2970186" cy="5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839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6772" y="6102440"/>
            <a:ext cx="1128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ChristineB\Seenk-D\BNPP\2015-02\PPT_43-07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159" y="6252179"/>
            <a:ext cx="2064000" cy="42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56848" y="279561"/>
            <a:ext cx="6073690" cy="4320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lang="en-GB" sz="3599" b="0" i="0" u="none" strike="noStrike" kern="1200" baseline="0" noProof="0" dirty="0">
                <a:solidFill>
                  <a:srgbClr val="00925A"/>
                </a:solidFill>
                <a:latin typeface="BNPPSansCondensed" panose="02000000000000000000" pitchFamily="2" charset="0"/>
                <a:ea typeface="+mn-ea"/>
                <a:cs typeface="+mn-cs"/>
              </a:defRPr>
            </a:lvl1pPr>
            <a:lvl2pPr marL="60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1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51419" y="6393699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810933" y="6393699"/>
            <a:ext cx="645271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2EB61764-238B-4176-A047-84E6E7DEFAA7}" type="datetime1">
              <a:rPr lang="fr-FR" smtClean="0">
                <a:solidFill>
                  <a:srgbClr val="000000"/>
                </a:solidFill>
              </a:rPr>
              <a:pPr defTabSz="1211636">
                <a:defRPr/>
              </a:pPr>
              <a:t>18/06/2021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27720" y="6393699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636">
                <a:defRPr/>
              </a:pPr>
              <a:t>‹N°›</a:t>
            </a:fld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2" name="Connecteur droit 14"/>
          <p:cNvCxnSpPr/>
          <p:nvPr userDrawn="1"/>
        </p:nvCxnSpPr>
        <p:spPr>
          <a:xfrm>
            <a:off x="456772" y="890320"/>
            <a:ext cx="60737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6675384" y="0"/>
            <a:ext cx="5516617" cy="610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CHANGE PICTURE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8" y="6220346"/>
            <a:ext cx="2970186" cy="5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9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4BBF8-5AF4-4634-B7ED-3B40283E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B6CAB9-7B91-4FBC-AC36-1552056AA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81BBF3-CEED-4160-8BA3-4FF504649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9DD6A7-BC91-4194-9DA0-E17A4116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3C56-A396-4181-A17A-68EED8D5DEF4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2DDAAC-5C14-4469-9511-81E34F6C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453DDD-8AC1-430E-939B-B842466F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CDF-9C8C-4237-964E-54F7AAC250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3446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6915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14"/>
          <p:cNvCxnSpPr/>
          <p:nvPr userDrawn="1"/>
        </p:nvCxnSpPr>
        <p:spPr>
          <a:xfrm>
            <a:off x="456772" y="6102440"/>
            <a:ext cx="1128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ChristineB\Seenk-D\BNPP\2015-02\PPT_43-07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159" y="6252179"/>
            <a:ext cx="2064000" cy="42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51419" y="6393699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810933" y="6393699"/>
            <a:ext cx="645271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F732E274-F242-410D-8E43-F00BD32CAE5F}" type="datetime1">
              <a:rPr lang="fr-FR" smtClean="0">
                <a:solidFill>
                  <a:srgbClr val="000000"/>
                </a:solidFill>
              </a:rPr>
              <a:pPr defTabSz="1211636">
                <a:defRPr/>
              </a:pPr>
              <a:t>18/06/2021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27720" y="6393699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636">
                <a:defRPr/>
              </a:pPr>
              <a:t>‹N°›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333373"/>
            <a:ext cx="1026395" cy="50393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8" y="6220346"/>
            <a:ext cx="2970186" cy="5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02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8341111" y="0"/>
            <a:ext cx="3850889" cy="6102440"/>
          </a:xfrm>
          <a:prstGeom prst="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7199715" y="621338"/>
            <a:ext cx="2320818" cy="4991206"/>
          </a:xfrm>
          <a:prstGeom prst="roundRect">
            <a:avLst>
              <a:gd name="adj" fmla="val 5012"/>
            </a:avLst>
          </a:prstGeom>
          <a:solidFill>
            <a:srgbClr val="17181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5384" y="235014"/>
            <a:ext cx="3331454" cy="5903289"/>
          </a:xfrm>
          <a:prstGeom prst="rect">
            <a:avLst/>
          </a:prstGeom>
        </p:spPr>
      </p:pic>
      <p:cxnSp>
        <p:nvCxnSpPr>
          <p:cNvPr id="3" name="Connecteur droit 14"/>
          <p:cNvCxnSpPr/>
          <p:nvPr userDrawn="1"/>
        </p:nvCxnSpPr>
        <p:spPr>
          <a:xfrm>
            <a:off x="456772" y="6102440"/>
            <a:ext cx="1128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ChristineB\Seenk-D\BNPP\2015-02\PPT_43-07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159" y="6252179"/>
            <a:ext cx="2064000" cy="42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51419" y="6393699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810933" y="6393699"/>
            <a:ext cx="645271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E86FC653-D4A4-486C-983B-9E75CB5B5E35}" type="datetime1">
              <a:rPr lang="fr-FR" smtClean="0">
                <a:solidFill>
                  <a:srgbClr val="000000"/>
                </a:solidFill>
              </a:rPr>
              <a:pPr defTabSz="1211636">
                <a:defRPr/>
              </a:pPr>
              <a:t>18/06/2021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27720" y="6393699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636">
                <a:defRPr/>
              </a:pPr>
              <a:t>‹N°›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333373"/>
            <a:ext cx="1026395" cy="50393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7199715" y="621338"/>
            <a:ext cx="2320818" cy="4991206"/>
          </a:xfrm>
          <a:custGeom>
            <a:avLst/>
            <a:gdLst>
              <a:gd name="connsiteX0" fmla="*/ 2000474 w 2307522"/>
              <a:gd name="connsiteY0" fmla="*/ 93 h 4939306"/>
              <a:gd name="connsiteX1" fmla="*/ 2231752 w 2307522"/>
              <a:gd name="connsiteY1" fmla="*/ 25096 h 4939306"/>
              <a:gd name="connsiteX2" fmla="*/ 2305573 w 2307522"/>
              <a:gd name="connsiteY2" fmla="*/ 201309 h 4939306"/>
              <a:gd name="connsiteX3" fmla="*/ 2304606 w 2307522"/>
              <a:gd name="connsiteY3" fmla="*/ 201289 h 4939306"/>
              <a:gd name="connsiteX4" fmla="*/ 2304606 w 2307522"/>
              <a:gd name="connsiteY4" fmla="*/ 4606521 h 4939306"/>
              <a:gd name="connsiteX5" fmla="*/ 2305573 w 2307522"/>
              <a:gd name="connsiteY5" fmla="*/ 4606488 h 4939306"/>
              <a:gd name="connsiteX6" fmla="*/ 2236514 w 2307522"/>
              <a:gd name="connsiteY6" fmla="*/ 4888932 h 4939306"/>
              <a:gd name="connsiteX7" fmla="*/ 2002855 w 2307522"/>
              <a:gd name="connsiteY7" fmla="*/ 4938179 h 4939306"/>
              <a:gd name="connsiteX8" fmla="*/ 1953504 w 2307522"/>
              <a:gd name="connsiteY8" fmla="*/ 4938061 h 4939306"/>
              <a:gd name="connsiteX9" fmla="*/ 1953504 w 2307522"/>
              <a:gd name="connsiteY9" fmla="*/ 4939306 h 4939306"/>
              <a:gd name="connsiteX10" fmla="*/ 1724547 w 2307522"/>
              <a:gd name="connsiteY10" fmla="*/ 4939306 h 4939306"/>
              <a:gd name="connsiteX11" fmla="*/ 582977 w 2307522"/>
              <a:gd name="connsiteY11" fmla="*/ 4939306 h 4939306"/>
              <a:gd name="connsiteX12" fmla="*/ 531922 w 2307522"/>
              <a:gd name="connsiteY12" fmla="*/ 4939306 h 4939306"/>
              <a:gd name="connsiteX13" fmla="*/ 531922 w 2307522"/>
              <a:gd name="connsiteY13" fmla="*/ 4938729 h 4939306"/>
              <a:gd name="connsiteX14" fmla="*/ 451971 w 2307522"/>
              <a:gd name="connsiteY14" fmla="*/ 4937826 h 4939306"/>
              <a:gd name="connsiteX15" fmla="*/ 71010 w 2307522"/>
              <a:gd name="connsiteY15" fmla="*/ 4888932 h 4939306"/>
              <a:gd name="connsiteX16" fmla="*/ 16 w 2307522"/>
              <a:gd name="connsiteY16" fmla="*/ 4684641 h 4939306"/>
              <a:gd name="connsiteX17" fmla="*/ 1255 w 2307522"/>
              <a:gd name="connsiteY17" fmla="*/ 4634588 h 4939306"/>
              <a:gd name="connsiteX18" fmla="*/ 350 w 2307522"/>
              <a:gd name="connsiteY18" fmla="*/ 4634588 h 4939306"/>
              <a:gd name="connsiteX19" fmla="*/ 350 w 2307522"/>
              <a:gd name="connsiteY19" fmla="*/ 170092 h 4939306"/>
              <a:gd name="connsiteX20" fmla="*/ 1067 w 2307522"/>
              <a:gd name="connsiteY20" fmla="*/ 170092 h 4939306"/>
              <a:gd name="connsiteX21" fmla="*/ 761 w 2307522"/>
              <a:gd name="connsiteY21" fmla="*/ 157817 h 4939306"/>
              <a:gd name="connsiteX22" fmla="*/ 37807 w 2307522"/>
              <a:gd name="connsiteY22" fmla="*/ 69794 h 4939306"/>
              <a:gd name="connsiteX23" fmla="*/ 66307 w 2307522"/>
              <a:gd name="connsiteY23" fmla="*/ 39426 h 4939306"/>
              <a:gd name="connsiteX24" fmla="*/ 80233 w 2307522"/>
              <a:gd name="connsiteY24" fmla="*/ 27936 h 4939306"/>
              <a:gd name="connsiteX25" fmla="*/ 117783 w 2307522"/>
              <a:gd name="connsiteY25" fmla="*/ 16113 h 4939306"/>
              <a:gd name="connsiteX26" fmla="*/ 307050 w 2307522"/>
              <a:gd name="connsiteY26" fmla="*/ 4337 h 4939306"/>
              <a:gd name="connsiteX27" fmla="*/ 582977 w 2307522"/>
              <a:gd name="connsiteY27" fmla="*/ 7909 h 4939306"/>
              <a:gd name="connsiteX28" fmla="*/ 665578 w 2307522"/>
              <a:gd name="connsiteY28" fmla="*/ 160272 h 4939306"/>
              <a:gd name="connsiteX29" fmla="*/ 677885 w 2307522"/>
              <a:gd name="connsiteY29" fmla="*/ 170092 h 4939306"/>
              <a:gd name="connsiteX30" fmla="*/ 1624320 w 2307522"/>
              <a:gd name="connsiteY30" fmla="*/ 170092 h 4939306"/>
              <a:gd name="connsiteX31" fmla="*/ 1641946 w 2307522"/>
              <a:gd name="connsiteY31" fmla="*/ 156028 h 4939306"/>
              <a:gd name="connsiteX32" fmla="*/ 1724547 w 2307522"/>
              <a:gd name="connsiteY32" fmla="*/ 3665 h 4939306"/>
              <a:gd name="connsiteX33" fmla="*/ 2000474 w 2307522"/>
              <a:gd name="connsiteY33" fmla="*/ 93 h 4939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307522" h="4939306">
                <a:moveTo>
                  <a:pt x="2000474" y="93"/>
                </a:moveTo>
                <a:cubicBezTo>
                  <a:pt x="2096815" y="-701"/>
                  <a:pt x="2185714" y="3268"/>
                  <a:pt x="2231752" y="25096"/>
                </a:cubicBezTo>
                <a:cubicBezTo>
                  <a:pt x="2315096" y="107646"/>
                  <a:pt x="2307954" y="125903"/>
                  <a:pt x="2305573" y="201309"/>
                </a:cubicBezTo>
                <a:lnTo>
                  <a:pt x="2304606" y="201289"/>
                </a:lnTo>
                <a:lnTo>
                  <a:pt x="2304606" y="4606521"/>
                </a:lnTo>
                <a:lnTo>
                  <a:pt x="2305573" y="4606488"/>
                </a:lnTo>
                <a:cubicBezTo>
                  <a:pt x="2307954" y="4733466"/>
                  <a:pt x="2319858" y="4749923"/>
                  <a:pt x="2236514" y="4888932"/>
                </a:cubicBezTo>
                <a:cubicBezTo>
                  <a:pt x="2190477" y="4925689"/>
                  <a:pt x="2100386" y="4935944"/>
                  <a:pt x="2002855" y="4938179"/>
                </a:cubicBezTo>
                <a:lnTo>
                  <a:pt x="1953504" y="4938061"/>
                </a:lnTo>
                <a:lnTo>
                  <a:pt x="1953504" y="4939306"/>
                </a:lnTo>
                <a:lnTo>
                  <a:pt x="1724547" y="4939306"/>
                </a:lnTo>
                <a:lnTo>
                  <a:pt x="582977" y="4939306"/>
                </a:lnTo>
                <a:lnTo>
                  <a:pt x="531922" y="4939306"/>
                </a:lnTo>
                <a:lnTo>
                  <a:pt x="531922" y="4938729"/>
                </a:lnTo>
                <a:lnTo>
                  <a:pt x="451971" y="4937826"/>
                </a:lnTo>
                <a:cubicBezTo>
                  <a:pt x="308241" y="4939573"/>
                  <a:pt x="140066" y="4944068"/>
                  <a:pt x="71010" y="4888932"/>
                </a:cubicBezTo>
                <a:cubicBezTo>
                  <a:pt x="8502" y="4784675"/>
                  <a:pt x="-429" y="4749354"/>
                  <a:pt x="16" y="4684641"/>
                </a:cubicBezTo>
                <a:lnTo>
                  <a:pt x="1255" y="4634588"/>
                </a:lnTo>
                <a:lnTo>
                  <a:pt x="350" y="4634588"/>
                </a:lnTo>
                <a:lnTo>
                  <a:pt x="350" y="170092"/>
                </a:lnTo>
                <a:lnTo>
                  <a:pt x="1067" y="170092"/>
                </a:lnTo>
                <a:lnTo>
                  <a:pt x="761" y="157817"/>
                </a:lnTo>
                <a:cubicBezTo>
                  <a:pt x="1431" y="127204"/>
                  <a:pt x="8129" y="105068"/>
                  <a:pt x="37807" y="69794"/>
                </a:cubicBezTo>
                <a:lnTo>
                  <a:pt x="66307" y="39426"/>
                </a:lnTo>
                <a:lnTo>
                  <a:pt x="80233" y="27936"/>
                </a:lnTo>
                <a:lnTo>
                  <a:pt x="117783" y="16113"/>
                </a:lnTo>
                <a:cubicBezTo>
                  <a:pt x="166724" y="5825"/>
                  <a:pt x="234795" y="3742"/>
                  <a:pt x="307050" y="4337"/>
                </a:cubicBezTo>
                <a:cubicBezTo>
                  <a:pt x="403391" y="5131"/>
                  <a:pt x="507174" y="10687"/>
                  <a:pt x="582977" y="7909"/>
                </a:cubicBezTo>
                <a:cubicBezTo>
                  <a:pt x="577024" y="134711"/>
                  <a:pt x="623310" y="139622"/>
                  <a:pt x="665578" y="160272"/>
                </a:cubicBezTo>
                <a:lnTo>
                  <a:pt x="677885" y="170092"/>
                </a:lnTo>
                <a:lnTo>
                  <a:pt x="1624320" y="170092"/>
                </a:lnTo>
                <a:lnTo>
                  <a:pt x="1641946" y="156028"/>
                </a:lnTo>
                <a:cubicBezTo>
                  <a:pt x="1684214" y="135378"/>
                  <a:pt x="1730500" y="130467"/>
                  <a:pt x="1724547" y="3665"/>
                </a:cubicBezTo>
                <a:cubicBezTo>
                  <a:pt x="1800350" y="6443"/>
                  <a:pt x="1904132" y="887"/>
                  <a:pt x="2000474" y="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8" y="6220346"/>
            <a:ext cx="2970186" cy="5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543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8341111" y="0"/>
            <a:ext cx="3850889" cy="6102440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" name="Connecteur droit 14"/>
          <p:cNvCxnSpPr/>
          <p:nvPr userDrawn="1"/>
        </p:nvCxnSpPr>
        <p:spPr>
          <a:xfrm>
            <a:off x="456772" y="6102440"/>
            <a:ext cx="1128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ChristineB\Seenk-D\BNPP\2015-02\PPT_43-07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159" y="6252179"/>
            <a:ext cx="2064000" cy="42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51419" y="6393699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810933" y="6393699"/>
            <a:ext cx="645271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9EB242D7-6C47-4D9E-8D28-355658BB5730}" type="datetime1">
              <a:rPr lang="fr-FR" smtClean="0">
                <a:solidFill>
                  <a:srgbClr val="000000"/>
                </a:solidFill>
              </a:rPr>
              <a:pPr defTabSz="1211636">
                <a:defRPr/>
              </a:pPr>
              <a:t>18/06/2021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27720" y="6393699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636">
                <a:defRPr/>
              </a:pPr>
              <a:t>‹N°›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333373"/>
            <a:ext cx="1026395" cy="50393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6274941" y="1809342"/>
            <a:ext cx="3860474" cy="24158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CHANGE PICTURE</a:t>
            </a:r>
          </a:p>
        </p:txBody>
      </p:sp>
      <p:grpSp>
        <p:nvGrpSpPr>
          <p:cNvPr id="12" name="Groupe 11"/>
          <p:cNvGrpSpPr/>
          <p:nvPr userDrawn="1"/>
        </p:nvGrpSpPr>
        <p:grpSpPr>
          <a:xfrm>
            <a:off x="4370324" y="1341252"/>
            <a:ext cx="7821676" cy="3959523"/>
            <a:chOff x="4345286" y="1341562"/>
            <a:chExt cx="7776864" cy="3960440"/>
          </a:xfrm>
        </p:grpSpPr>
        <p:pic>
          <p:nvPicPr>
            <p:cNvPr id="18" name="Picture 5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45286" y="1341562"/>
              <a:ext cx="7776864" cy="396044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 userDrawn="1"/>
          </p:nvSpPr>
          <p:spPr>
            <a:xfrm>
              <a:off x="8014817" y="4270075"/>
              <a:ext cx="288032" cy="144016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8" y="6220346"/>
            <a:ext cx="2970186" cy="5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534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8341111" y="0"/>
            <a:ext cx="3850889" cy="6102440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" name="Connecteur droit 14"/>
          <p:cNvCxnSpPr/>
          <p:nvPr userDrawn="1"/>
        </p:nvCxnSpPr>
        <p:spPr>
          <a:xfrm>
            <a:off x="456772" y="6102440"/>
            <a:ext cx="1128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ChristineB\Seenk-D\BNPP\2015-02\PPT_43-07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159" y="6252179"/>
            <a:ext cx="2064000" cy="42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51419" y="6393699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810933" y="6393699"/>
            <a:ext cx="645271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9EB242D7-6C47-4D9E-8D28-355658BB5730}" type="datetime1">
              <a:rPr lang="fr-FR" smtClean="0">
                <a:solidFill>
                  <a:srgbClr val="000000"/>
                </a:solidFill>
              </a:rPr>
              <a:pPr defTabSz="1211636">
                <a:defRPr/>
              </a:pPr>
              <a:t>18/06/2021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27720" y="6393699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636">
                <a:defRPr/>
              </a:pPr>
              <a:t>‹N°›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333373"/>
            <a:ext cx="1026395" cy="50393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6274941" y="1809342"/>
            <a:ext cx="3860474" cy="24158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CHANGE PICTURE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8" y="6220346"/>
            <a:ext cx="2970186" cy="5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335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3069043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" name="Connecteur droit 14"/>
          <p:cNvCxnSpPr/>
          <p:nvPr userDrawn="1"/>
        </p:nvCxnSpPr>
        <p:spPr>
          <a:xfrm>
            <a:off x="456772" y="6102440"/>
            <a:ext cx="1128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ChristineB\Seenk-D\BNPP\2015-02\PPT_43-07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159" y="6252179"/>
            <a:ext cx="2064000" cy="42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56847" y="279561"/>
            <a:ext cx="11384470" cy="4320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lang="en-GB" sz="3599" b="0" i="0" u="none" strike="noStrike" kern="1200" baseline="0" noProof="0" dirty="0">
                <a:solidFill>
                  <a:schemeClr val="bg1"/>
                </a:solidFill>
                <a:latin typeface="BNPPSansCondensed" panose="02000000000000000000" pitchFamily="2" charset="0"/>
                <a:ea typeface="+mn-ea"/>
                <a:cs typeface="+mn-cs"/>
              </a:defRPr>
            </a:lvl1pPr>
            <a:lvl2pPr marL="607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4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1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51419" y="6393699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810933" y="6393699"/>
            <a:ext cx="645271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BC0428CE-3752-401F-AD33-9F7DB192C77C}" type="datetime1">
              <a:rPr lang="fr-FR" smtClean="0">
                <a:solidFill>
                  <a:srgbClr val="000000"/>
                </a:solidFill>
              </a:rPr>
              <a:pPr defTabSz="1211636">
                <a:defRPr/>
              </a:pPr>
              <a:t>18/06/2021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1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27720" y="6393699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636">
                <a:defRPr/>
              </a:pPr>
              <a:t>‹N°›</a:t>
            </a:fld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12" name="Connecteur droit 14"/>
          <p:cNvCxnSpPr/>
          <p:nvPr userDrawn="1"/>
        </p:nvCxnSpPr>
        <p:spPr>
          <a:xfrm>
            <a:off x="456772" y="890320"/>
            <a:ext cx="1128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5162" y="899390"/>
            <a:ext cx="7821676" cy="3959523"/>
          </a:xfrm>
          <a:prstGeom prst="rect">
            <a:avLst/>
          </a:prstGeom>
        </p:spPr>
      </p:pic>
      <p:sp>
        <p:nvSpPr>
          <p:cNvPr id="13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089779" y="1367481"/>
            <a:ext cx="3860474" cy="241588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CHANGE PICTURE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875169" y="3889733"/>
            <a:ext cx="289692" cy="71991"/>
          </a:xfrm>
          <a:prstGeom prst="rect">
            <a:avLst/>
          </a:prstGeom>
          <a:solidFill>
            <a:srgbClr val="13111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8" y="6220346"/>
            <a:ext cx="2970186" cy="5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986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o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100117" y="261382"/>
            <a:ext cx="1991768" cy="19798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cxnSp>
        <p:nvCxnSpPr>
          <p:cNvPr id="3" name="Connecteur droit 14"/>
          <p:cNvCxnSpPr/>
          <p:nvPr userDrawn="1"/>
        </p:nvCxnSpPr>
        <p:spPr>
          <a:xfrm>
            <a:off x="456772" y="6102440"/>
            <a:ext cx="1128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ChristineB\Seenk-D\BNPP\2015-02\PPT_43-07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159" y="6252179"/>
            <a:ext cx="2064000" cy="42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51419" y="6393699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810933" y="6393699"/>
            <a:ext cx="645271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96D5C5F0-65A0-4A5A-81B3-961B35982DF7}" type="datetime1">
              <a:rPr lang="fr-FR" smtClean="0">
                <a:solidFill>
                  <a:srgbClr val="000000"/>
                </a:solidFill>
              </a:rPr>
              <a:pPr defTabSz="1211636">
                <a:defRPr/>
              </a:pPr>
              <a:t>18/06/2021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27720" y="6393699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636">
                <a:defRPr/>
              </a:pPr>
              <a:t>‹N°›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333373"/>
            <a:ext cx="1026395" cy="50393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8" y="6220346"/>
            <a:ext cx="2970186" cy="5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71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6096000" cy="610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CHANGE PICTURE</a:t>
            </a:r>
          </a:p>
        </p:txBody>
      </p:sp>
      <p:cxnSp>
        <p:nvCxnSpPr>
          <p:cNvPr id="3" name="Connecteur droit 14"/>
          <p:cNvCxnSpPr/>
          <p:nvPr userDrawn="1"/>
        </p:nvCxnSpPr>
        <p:spPr>
          <a:xfrm>
            <a:off x="456772" y="6102440"/>
            <a:ext cx="1128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ChristineB\Seenk-D\BNPP\2015-02\PPT_43-07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159" y="6252179"/>
            <a:ext cx="2064000" cy="42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51419" y="6393699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810933" y="6393699"/>
            <a:ext cx="645271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FDD1FD64-6876-432C-9914-958FE703DF4E}" type="datetime1">
              <a:rPr lang="fr-FR" smtClean="0">
                <a:solidFill>
                  <a:srgbClr val="000000"/>
                </a:solidFill>
              </a:rPr>
              <a:pPr defTabSz="1211636">
                <a:defRPr/>
              </a:pPr>
              <a:t>18/06/2021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27720" y="6393699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636">
                <a:defRPr/>
              </a:pPr>
              <a:t>‹N°›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477356"/>
            <a:ext cx="863158" cy="28796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8" y="6220346"/>
            <a:ext cx="2970186" cy="5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865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102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CHANGE PICTURE</a:t>
            </a:r>
          </a:p>
        </p:txBody>
      </p:sp>
      <p:cxnSp>
        <p:nvCxnSpPr>
          <p:cNvPr id="3" name="Connecteur droit 14"/>
          <p:cNvCxnSpPr/>
          <p:nvPr userDrawn="1"/>
        </p:nvCxnSpPr>
        <p:spPr>
          <a:xfrm>
            <a:off x="456772" y="6102440"/>
            <a:ext cx="1128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ChristineB\Seenk-D\BNPP\2015-02\PPT_43-07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159" y="6252179"/>
            <a:ext cx="2064000" cy="42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51419" y="6393699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810933" y="6393699"/>
            <a:ext cx="645271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C9D4366B-346C-4D14-BD8E-F22D0C6FB2E3}" type="datetime1">
              <a:rPr lang="fr-FR" smtClean="0">
                <a:solidFill>
                  <a:srgbClr val="000000"/>
                </a:solidFill>
              </a:rPr>
              <a:pPr defTabSz="1211636">
                <a:defRPr/>
              </a:pPr>
              <a:t>18/06/2021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27720" y="6393699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636">
                <a:defRPr/>
              </a:pPr>
              <a:t>‹N°›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477356"/>
            <a:ext cx="863158" cy="28796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8" y="6220346"/>
            <a:ext cx="2970186" cy="5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222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080"/>
            <a:ext cx="12192000" cy="61122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166" tIns="60580" rIns="121166" bIns="60580" rtlCol="0" anchor="ctr"/>
          <a:lstStyle/>
          <a:p>
            <a:pPr algn="ctr" defTabSz="1211636"/>
            <a:endParaRPr lang="pt-PT" sz="1800">
              <a:solidFill>
                <a:srgbClr val="FFFFFF"/>
              </a:solidFill>
            </a:endParaRP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51419" y="6393699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810933" y="6393699"/>
            <a:ext cx="645271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1C3996F3-32C2-40A2-A3C1-C194E7CE03E3}" type="datetime1">
              <a:rPr lang="fr-FR" smtClean="0">
                <a:solidFill>
                  <a:srgbClr val="000000"/>
                </a:solidFill>
              </a:rPr>
              <a:pPr defTabSz="1211636">
                <a:defRPr/>
              </a:pPr>
              <a:t>18/06/2021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27720" y="6393699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636">
                <a:defRPr/>
              </a:pPr>
              <a:t>‹N°›</a:t>
            </a:fld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6" name="Picture 5" descr="C:\Users\ChristineB\Seenk-D\BNPP\2015-02\PPT_43-07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159" y="6252179"/>
            <a:ext cx="2064000" cy="42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8" y="6220346"/>
            <a:ext cx="2970186" cy="5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9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6118C-73C2-409B-81DB-7ECEB440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78D030-90D1-46BF-8901-6080D839C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7A74B8-8EB5-4C39-81BF-84D376001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EF150C-D449-413B-8C7E-6001D02A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DB8F9D-34F7-4293-901D-A6A474F82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760034F-2012-489D-9F33-65C9817B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3C56-A396-4181-A17A-68EED8D5DEF4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667D66-BE1C-4BD1-A23C-2C836055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8A87DF-6DF6-449D-8772-02BB5AE2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CDF-9C8C-4237-964E-54F7AAC250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8305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/>
          <p:cNvCxnSpPr/>
          <p:nvPr userDrawn="1"/>
        </p:nvCxnSpPr>
        <p:spPr>
          <a:xfrm>
            <a:off x="456772" y="879000"/>
            <a:ext cx="1128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866927"/>
            <a:ext cx="12192000" cy="52471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166" tIns="60580" rIns="121166" bIns="60580" rtlCol="0" anchor="ctr"/>
          <a:lstStyle/>
          <a:p>
            <a:pPr algn="ctr" defTabSz="1211636"/>
            <a:endParaRPr lang="pt-PT" sz="1800">
              <a:solidFill>
                <a:srgbClr val="FFFFFF"/>
              </a:solidFill>
            </a:endParaRPr>
          </a:p>
        </p:txBody>
      </p:sp>
      <p:sp>
        <p:nvSpPr>
          <p:cNvPr id="12" name="Titre 9"/>
          <p:cNvSpPr>
            <a:spLocks noGrp="1"/>
          </p:cNvSpPr>
          <p:nvPr>
            <p:ph type="title" hasCustomPrompt="1"/>
          </p:nvPr>
        </p:nvSpPr>
        <p:spPr>
          <a:xfrm>
            <a:off x="456772" y="99026"/>
            <a:ext cx="11280000" cy="745664"/>
          </a:xfrm>
        </p:spPr>
        <p:txBody>
          <a:bodyPr>
            <a:normAutofit/>
          </a:bodyPr>
          <a:lstStyle>
            <a:lvl1pPr>
              <a:defRPr sz="3599" baseline="0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51419" y="6393699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810933" y="6393699"/>
            <a:ext cx="645271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6F419C9D-6B96-4D80-85F4-F3106823BCF7}" type="datetime1">
              <a:rPr lang="fr-FR" smtClean="0">
                <a:solidFill>
                  <a:srgbClr val="000000"/>
                </a:solidFill>
              </a:rPr>
              <a:pPr defTabSz="1211636">
                <a:defRPr/>
              </a:pPr>
              <a:t>18/06/2021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27720" y="6393699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636">
                <a:defRPr/>
              </a:pPr>
              <a:t>‹N°›</a:t>
            </a:fld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8" name="Picture 7" descr="C:\Users\ChristineB\Seenk-D\BNPP\2015-02\PPT_43-07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159" y="6252179"/>
            <a:ext cx="2064000" cy="42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8" y="6220346"/>
            <a:ext cx="2970186" cy="5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053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6771" y="1137316"/>
            <a:ext cx="11280000" cy="4739961"/>
          </a:xfrm>
        </p:spPr>
        <p:txBody>
          <a:bodyPr/>
          <a:lstStyle>
            <a:lvl1pPr>
              <a:defRPr/>
            </a:lvl1pPr>
            <a:lvl2pPr marL="451376" indent="-225689">
              <a:defRPr/>
            </a:lvl2pPr>
            <a:lvl3pPr marL="677065" indent="-229683">
              <a:defRPr/>
            </a:lvl3pPr>
            <a:lvl4pPr marL="904750" indent="-217700">
              <a:defRPr/>
            </a:lvl4pPr>
            <a:lvl5pPr marL="3995" indent="5993">
              <a:defRPr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62E0-17E3-4E07-AE38-FC987C9E38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409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Slide title</a:t>
            </a:r>
          </a:p>
        </p:txBody>
      </p:sp>
      <p:sp>
        <p:nvSpPr>
          <p:cNvPr id="4" name="Espace réservé du numéro de diapositive 12">
            <a:extLst>
              <a:ext uri="{FF2B5EF4-FFF2-40B4-BE49-F238E27FC236}">
                <a16:creationId xmlns:a16="http://schemas.microsoft.com/office/drawing/2014/main" id="{2EF84681-F668-42D2-B859-92AA6FBFB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0632" y="6395561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lang="en-GB" sz="795" smtClean="0">
                <a:solidFill>
                  <a:schemeClr val="bg1"/>
                </a:solidFill>
              </a:defRPr>
            </a:lvl1pPr>
          </a:lstStyle>
          <a:p>
            <a:fld id="{276219AF-F5ED-455B-A512-B03AB360231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802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Slide title</a:t>
            </a:r>
          </a:p>
        </p:txBody>
      </p:sp>
      <p:sp>
        <p:nvSpPr>
          <p:cNvPr id="4" name="Espace réservé du numéro de diapositive 12">
            <a:extLst>
              <a:ext uri="{FF2B5EF4-FFF2-40B4-BE49-F238E27FC236}">
                <a16:creationId xmlns:a16="http://schemas.microsoft.com/office/drawing/2014/main" id="{2EF84681-F668-42D2-B859-92AA6FBFB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0632" y="6395561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lang="en-GB" sz="795" smtClean="0">
                <a:solidFill>
                  <a:schemeClr val="bg1"/>
                </a:solidFill>
              </a:defRPr>
            </a:lvl1pPr>
          </a:lstStyle>
          <a:p>
            <a:fld id="{276219AF-F5ED-455B-A512-B03AB360231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557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Slide title</a:t>
            </a:r>
          </a:p>
        </p:txBody>
      </p:sp>
      <p:sp>
        <p:nvSpPr>
          <p:cNvPr id="4" name="Espace réservé du numéro de diapositive 12">
            <a:extLst>
              <a:ext uri="{FF2B5EF4-FFF2-40B4-BE49-F238E27FC236}">
                <a16:creationId xmlns:a16="http://schemas.microsoft.com/office/drawing/2014/main" id="{2EF84681-F668-42D2-B859-92AA6FBFB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0632" y="6395561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lang="en-GB" sz="795" smtClean="0">
                <a:solidFill>
                  <a:schemeClr val="bg1"/>
                </a:solidFill>
              </a:defRPr>
            </a:lvl1pPr>
          </a:lstStyle>
          <a:p>
            <a:fld id="{276219AF-F5ED-455B-A512-B03AB360231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984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Slide title</a:t>
            </a:r>
          </a:p>
        </p:txBody>
      </p:sp>
      <p:sp>
        <p:nvSpPr>
          <p:cNvPr id="4" name="Espace réservé du numéro de diapositive 12">
            <a:extLst>
              <a:ext uri="{FF2B5EF4-FFF2-40B4-BE49-F238E27FC236}">
                <a16:creationId xmlns:a16="http://schemas.microsoft.com/office/drawing/2014/main" id="{2EF84681-F668-42D2-B859-92AA6FBFB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0632" y="6395561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lang="en-GB" sz="795" smtClean="0">
                <a:solidFill>
                  <a:schemeClr val="bg1"/>
                </a:solidFill>
              </a:defRPr>
            </a:lvl1pPr>
          </a:lstStyle>
          <a:p>
            <a:fld id="{276219AF-F5ED-455B-A512-B03AB360231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213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Slide title</a:t>
            </a:r>
          </a:p>
        </p:txBody>
      </p:sp>
      <p:sp>
        <p:nvSpPr>
          <p:cNvPr id="4" name="Espace réservé du numéro de diapositive 12">
            <a:extLst>
              <a:ext uri="{FF2B5EF4-FFF2-40B4-BE49-F238E27FC236}">
                <a16:creationId xmlns:a16="http://schemas.microsoft.com/office/drawing/2014/main" id="{2EF84681-F668-42D2-B859-92AA6FBFB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0632" y="6395561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lang="en-GB" sz="795" smtClean="0">
                <a:solidFill>
                  <a:schemeClr val="bg1"/>
                </a:solidFill>
              </a:defRPr>
            </a:lvl1pPr>
          </a:lstStyle>
          <a:p>
            <a:fld id="{276219AF-F5ED-455B-A512-B03AB360231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593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Slide title</a:t>
            </a:r>
          </a:p>
        </p:txBody>
      </p:sp>
      <p:sp>
        <p:nvSpPr>
          <p:cNvPr id="4" name="Espace réservé du numéro de diapositive 12">
            <a:extLst>
              <a:ext uri="{FF2B5EF4-FFF2-40B4-BE49-F238E27FC236}">
                <a16:creationId xmlns:a16="http://schemas.microsoft.com/office/drawing/2014/main" id="{2EF84681-F668-42D2-B859-92AA6FBFB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0632" y="6395561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lang="en-GB" sz="795" smtClean="0">
                <a:solidFill>
                  <a:schemeClr val="bg1"/>
                </a:solidFill>
              </a:defRPr>
            </a:lvl1pPr>
          </a:lstStyle>
          <a:p>
            <a:fld id="{276219AF-F5ED-455B-A512-B03AB360231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048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B19334B-9A9F-4E69-A80B-3FB82F5121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6699" y="117307"/>
            <a:ext cx="11431589" cy="791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2000" b="1" kern="1200" cap="all" spc="594" baseline="0" dirty="0">
                <a:solidFill>
                  <a:srgbClr val="00915A"/>
                </a:solidFill>
                <a:latin typeface="BNPP Sans Condensed" pitchFamily="50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C0E4EF34-1932-47E4-861D-74A888388D4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8152" y="1053220"/>
            <a:ext cx="11275697" cy="431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1200" b="0" kern="1200" spc="594" dirty="0">
                <a:solidFill>
                  <a:srgbClr val="FFFFFF">
                    <a:lumMod val="50000"/>
                  </a:srgbClr>
                </a:solidFill>
                <a:latin typeface="BNPP Sans" pitchFamily="50" charset="0"/>
                <a:ea typeface="ＭＳ Ｐゴシック"/>
                <a:cs typeface="Arial" panose="020B0604020202020204" pitchFamily="34" charset="0"/>
              </a:defRPr>
            </a:lvl1pPr>
          </a:lstStyle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90447173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C996C-ACFD-4856-963B-88943FAB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B1E7CD-FCF9-41A4-9797-6E0B02D9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3C56-A396-4181-A17A-68EED8D5DEF4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28BA6B-60E6-459E-9710-F7934365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629CE4-FA26-4EF1-A1F1-5EF1B453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CDF-9C8C-4237-964E-54F7AAC250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74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A6F60F4-C3C7-4139-8E56-52F59632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3C56-A396-4181-A17A-68EED8D5DEF4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FB8E88-12C9-44C7-98E2-7260A6DF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1F8FF4-0392-4FAB-A5B5-9A8647D9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CDF-9C8C-4237-964E-54F7AAC250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21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FF143-37EC-4D95-AEEA-D5755FF4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CB266F-7576-4CE1-8668-15C910BE5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AE21F1-0C06-4D28-81A2-D6758A679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9ABBD3-2010-4D02-BB84-AEC0EA59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3C56-A396-4181-A17A-68EED8D5DEF4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7025D2-98EC-4FD4-A943-32483177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BABBE0-E043-412C-AF43-C74F73EE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CDF-9C8C-4237-964E-54F7AAC250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08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8E6E97-0569-43D9-B31C-BAB409D6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566AAB8-ABBA-42E4-9963-55BF04A2A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625132-A4AF-4E39-8A34-73612D7CF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BCCFA9-C43A-4AB9-B6F1-540E9E86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3C56-A396-4181-A17A-68EED8D5DEF4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ACDA2E-8041-42C8-998C-2C9ABDAA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ED43AD-0148-4C4F-BACF-ABFEDF8C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BCDF-9C8C-4237-964E-54F7AAC250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5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32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57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Relationship Id="rId30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DD4189-60B4-4E88-9E29-CE9271D1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02FB86-0DF8-4998-8325-A6BEEA576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DF3EA9-7076-4C53-80BE-F119AD608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3C56-A396-4181-A17A-68EED8D5DEF4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9B7AF7-C3B0-4535-A1CB-FDF89185C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65E646-5317-4770-8435-6FC9A4CC8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EBCDF-9C8C-4237-964E-54F7AAC2501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859994762,&quot;Placement&quot;:&quot;Footer&quot;,&quot;Top&quot;:519.343,&quot;Left&quot;:844.5204,&quot;SlideWidth&quot;:960,&quot;SlideHeight&quot;:540}">
            <a:extLst>
              <a:ext uri="{FF2B5EF4-FFF2-40B4-BE49-F238E27FC236}">
                <a16:creationId xmlns:a16="http://schemas.microsoft.com/office/drawing/2014/main" id="{2BD96B74-FCD9-4301-9C7F-6120C185215D}"/>
              </a:ext>
            </a:extLst>
          </p:cNvPr>
          <p:cNvSpPr txBox="1"/>
          <p:nvPr userDrawn="1"/>
        </p:nvSpPr>
        <p:spPr>
          <a:xfrm>
            <a:off x="10725409" y="6595656"/>
            <a:ext cx="14665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FF"/>
                </a:solidFill>
                <a:latin typeface="Calibri" panose="020F0502020204030204" pitchFamily="34" charset="0"/>
              </a:rPr>
              <a:t>Classification : Internal</a:t>
            </a:r>
          </a:p>
        </p:txBody>
      </p:sp>
    </p:spTree>
    <p:extLst>
      <p:ext uri="{BB962C8B-B14F-4D97-AF65-F5344CB8AC3E}">
        <p14:creationId xmlns:p14="http://schemas.microsoft.com/office/powerpoint/2010/main" val="162812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6772" y="99026"/>
            <a:ext cx="11280000" cy="74566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59692" y="6395560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defTabSz="1211636">
              <a:buFont typeface="Arial"/>
              <a:buNone/>
              <a:defRPr/>
            </a:pPr>
            <a:fld id="{276219AF-F5ED-455B-A512-B03AB3602319}" type="slidenum">
              <a:rPr lang="en-GB" smtClean="0">
                <a:cs typeface="Arial"/>
                <a:sym typeface="Arial"/>
              </a:rPr>
              <a:pPr defTabSz="1211636">
                <a:buFont typeface="Arial"/>
                <a:buNone/>
                <a:defRPr/>
              </a:pPr>
              <a:t>‹N°›</a:t>
            </a:fld>
            <a:endParaRPr lang="en-GB" dirty="0">
              <a:cs typeface="Arial"/>
              <a:sym typeface="Arial"/>
            </a:endParaRPr>
          </a:p>
        </p:txBody>
      </p:sp>
      <p:sp>
        <p:nvSpPr>
          <p:cNvPr id="3" name="MSIPCMContentMarking" descr="{&quot;HashCode&quot;:1859994762,&quot;Placement&quot;:&quot;Footer&quot;,&quot;Top&quot;:519.343,&quot;Left&quot;:844.5204,&quot;SlideWidth&quot;:960,&quot;SlideHeight&quot;:540}">
            <a:extLst>
              <a:ext uri="{FF2B5EF4-FFF2-40B4-BE49-F238E27FC236}">
                <a16:creationId xmlns:a16="http://schemas.microsoft.com/office/drawing/2014/main" id="{F4DFAD55-4077-436A-A5D6-F2369E01F2AD}"/>
              </a:ext>
            </a:extLst>
          </p:cNvPr>
          <p:cNvSpPr txBox="1"/>
          <p:nvPr userDrawn="1"/>
        </p:nvSpPr>
        <p:spPr>
          <a:xfrm>
            <a:off x="10725409" y="6595656"/>
            <a:ext cx="14665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FF"/>
                </a:solidFill>
                <a:latin typeface="Calibri" panose="020F0502020204030204" pitchFamily="34" charset="0"/>
              </a:rPr>
              <a:t>Classification : Internal</a:t>
            </a:r>
            <a:endParaRPr lang="fr-FR" sz="10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44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708" r:id="rId14"/>
  </p:sldLayoutIdLst>
  <p:hf hdr="0"/>
  <p:txStyles>
    <p:titleStyle>
      <a:lvl1pPr algn="l" defTabSz="1211636" rtl="0" eaLnBrk="1" latinLnBrk="0" hangingPunct="1">
        <a:spcBef>
          <a:spcPct val="0"/>
        </a:spcBef>
        <a:buNone/>
        <a:defRPr sz="2899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1211636" rtl="0" eaLnBrk="1" latinLnBrk="0" hangingPunct="1">
        <a:spcBef>
          <a:spcPts val="266"/>
        </a:spcBef>
        <a:buClr>
          <a:schemeClr val="accent4"/>
        </a:buClr>
        <a:buSzPct val="100000"/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1096" indent="-237703" algn="l" defTabSz="1211636" rtl="0" eaLnBrk="1" latinLnBrk="0" hangingPunct="1">
        <a:spcBef>
          <a:spcPts val="266"/>
        </a:spcBef>
        <a:buClr>
          <a:schemeClr val="accent1"/>
        </a:buClr>
        <a:buSzPct val="9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6497" indent="-233494" algn="l" defTabSz="1211636" rtl="0" eaLnBrk="1" latinLnBrk="0" hangingPunct="1">
        <a:spcBef>
          <a:spcPts val="266"/>
        </a:spcBef>
        <a:buFont typeface="Wingdings" panose="05000000000000000000" pitchFamily="2" charset="2"/>
        <a:buChar char="§"/>
        <a:defRPr sz="19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35576" indent="-222970" algn="l" defTabSz="1211636" rtl="0" eaLnBrk="1" latinLnBrk="0" hangingPunct="1">
        <a:spcBef>
          <a:spcPts val="266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1211636" rtl="0" eaLnBrk="1" latinLnBrk="0" hangingPunct="1">
        <a:spcBef>
          <a:spcPts val="266"/>
        </a:spcBef>
        <a:buFontTx/>
        <a:buNone/>
        <a:defRPr sz="1300" kern="1200">
          <a:solidFill>
            <a:schemeClr val="tx2"/>
          </a:solidFill>
          <a:latin typeface="+mn-lt"/>
          <a:ea typeface="+mn-ea"/>
          <a:cs typeface="+mn-cs"/>
        </a:defRPr>
      </a:lvl5pPr>
      <a:lvl6pPr marL="3331997" indent="-302909" algn="l" defTabSz="121163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37809" indent="-302909" algn="l" defTabSz="121163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43628" indent="-302909" algn="l" defTabSz="121163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49446" indent="-302909" algn="l" defTabSz="121163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5818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1636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7454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3270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29089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34903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40722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46538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6772" y="261382"/>
            <a:ext cx="11280000" cy="42090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fr-FR" noProof="0" dirty="0"/>
              <a:t>CLICK TO EDIT MASTER TITLE STYLE</a:t>
            </a:r>
          </a:p>
        </p:txBody>
      </p: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51419" y="6393699"/>
            <a:ext cx="2688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810933" y="6393699"/>
            <a:ext cx="645271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944109EC-46A4-416B-8060-5CC42B177E81}" type="datetime1">
              <a:rPr lang="fr-FR" smtClean="0">
                <a:solidFill>
                  <a:srgbClr val="000000"/>
                </a:solidFill>
              </a:rPr>
              <a:pPr defTabSz="1211636">
                <a:defRPr/>
              </a:pPr>
              <a:t>18/06/2021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27720" y="6393699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pPr defTabSz="1211636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636">
                <a:defRPr/>
              </a:pPr>
              <a:t>‹N°›</a:t>
            </a:fld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491960" y="6433770"/>
            <a:ext cx="0" cy="99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775176" y="6433770"/>
            <a:ext cx="0" cy="99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SIPCMContentMarking" descr="{&quot;HashCode&quot;:1859994762,&quot;Placement&quot;:&quot;Footer&quot;,&quot;Top&quot;:519.343,&quot;Left&quot;:844.5204,&quot;SlideWidth&quot;:960,&quot;SlideHeight&quot;:540}">
            <a:extLst>
              <a:ext uri="{FF2B5EF4-FFF2-40B4-BE49-F238E27FC236}">
                <a16:creationId xmlns:a16="http://schemas.microsoft.com/office/drawing/2014/main" id="{C224F97B-0D11-46C7-8485-49946C196077}"/>
              </a:ext>
            </a:extLst>
          </p:cNvPr>
          <p:cNvSpPr txBox="1"/>
          <p:nvPr userDrawn="1"/>
        </p:nvSpPr>
        <p:spPr>
          <a:xfrm>
            <a:off x="10725409" y="6595656"/>
            <a:ext cx="14665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rmAutofit/>
          </a:bodyPr>
          <a:lstStyle/>
          <a:p>
            <a:pPr algn="r" defTabSz="1085415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FF"/>
                </a:solidFill>
                <a:latin typeface="Calibri" panose="020F0502020204030204" pitchFamily="34" charset="0"/>
                <a:cs typeface="Arial"/>
              </a:rPr>
              <a:t>Classification : Internal</a:t>
            </a:r>
            <a:endParaRPr lang="fr-FR" sz="1000" dirty="0">
              <a:solidFill>
                <a:srgbClr val="0000FF"/>
              </a:solidFill>
              <a:latin typeface="Calibri" panose="020F0502020204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512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</p:sldLayoutIdLst>
  <p:hf hdr="0"/>
  <p:txStyles>
    <p:titleStyle>
      <a:lvl1pPr marL="0" indent="0" algn="l" defTabSz="1211636" rtl="0" eaLnBrk="1" latinLnBrk="0" hangingPunct="1">
        <a:spcBef>
          <a:spcPts val="266"/>
        </a:spcBef>
        <a:buClr>
          <a:schemeClr val="accent4"/>
        </a:buClr>
        <a:buSzPct val="100000"/>
        <a:buFontTx/>
        <a:buNone/>
        <a:defRPr lang="en-GB" sz="3199" b="0" i="0" u="none" strike="noStrike" kern="1200" cap="all" spc="0" baseline="0" noProof="0" dirty="0">
          <a:solidFill>
            <a:srgbClr val="00925A"/>
          </a:solidFill>
          <a:latin typeface="BNPPSansCondensed" panose="02000000000000000000" pitchFamily="2" charset="0"/>
          <a:ea typeface="+mn-ea"/>
          <a:cs typeface="+mn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1211636" rtl="0" eaLnBrk="1" latinLnBrk="0" hangingPunct="1">
        <a:spcBef>
          <a:spcPts val="266"/>
        </a:spcBef>
        <a:buClr>
          <a:schemeClr val="accent4"/>
        </a:buClr>
        <a:buSzPct val="100000"/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1096" indent="-237703" algn="l" defTabSz="1211636" rtl="0" eaLnBrk="1" latinLnBrk="0" hangingPunct="1">
        <a:spcBef>
          <a:spcPts val="266"/>
        </a:spcBef>
        <a:buClr>
          <a:schemeClr val="accent1"/>
        </a:buClr>
        <a:buSzPct val="9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6497" indent="-233494" algn="l" defTabSz="1211636" rtl="0" eaLnBrk="1" latinLnBrk="0" hangingPunct="1">
        <a:spcBef>
          <a:spcPts val="266"/>
        </a:spcBef>
        <a:buFont typeface="Wingdings" panose="05000000000000000000" pitchFamily="2" charset="2"/>
        <a:buChar char="§"/>
        <a:defRPr sz="19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35576" indent="-222970" algn="l" defTabSz="1211636" rtl="0" eaLnBrk="1" latinLnBrk="0" hangingPunct="1">
        <a:spcBef>
          <a:spcPts val="266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1211636" rtl="0" eaLnBrk="1" latinLnBrk="0" hangingPunct="1">
        <a:spcBef>
          <a:spcPts val="266"/>
        </a:spcBef>
        <a:buFontTx/>
        <a:buNone/>
        <a:defRPr sz="1300" kern="1200">
          <a:solidFill>
            <a:schemeClr val="tx2"/>
          </a:solidFill>
          <a:latin typeface="+mn-lt"/>
          <a:ea typeface="+mn-ea"/>
          <a:cs typeface="+mn-cs"/>
        </a:defRPr>
      </a:lvl5pPr>
      <a:lvl6pPr marL="3331997" indent="-302909" algn="l" defTabSz="121163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37809" indent="-302909" algn="l" defTabSz="121163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43628" indent="-302909" algn="l" defTabSz="121163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49446" indent="-302909" algn="l" defTabSz="121163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5818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1636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7454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3270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29089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34903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40722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46538" algn="l" defTabSz="12116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chart" Target="../charts/chart2.xml"/><Relationship Id="rId7" Type="http://schemas.openxmlformats.org/officeDocument/2006/relationships/image" Target="../media/image45.sv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9.png"/><Relationship Id="rId5" Type="http://schemas.openxmlformats.org/officeDocument/2006/relationships/image" Target="../media/image5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66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9.sv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microsoft.com/office/2007/relationships/hdphoto" Target="../media/hdphoto4.wdp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microsoft.com/office/2007/relationships/hdphoto" Target="../media/hdphoto2.wdp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5CA5CB7-BECC-4E9F-A7BC-0E66CF07918F}"/>
              </a:ext>
            </a:extLst>
          </p:cNvPr>
          <p:cNvGrpSpPr/>
          <p:nvPr/>
        </p:nvGrpSpPr>
        <p:grpSpPr>
          <a:xfrm>
            <a:off x="0" y="595319"/>
            <a:ext cx="12192000" cy="4876800"/>
            <a:chOff x="0" y="595319"/>
            <a:chExt cx="12192000" cy="4876800"/>
          </a:xfrm>
        </p:grpSpPr>
        <p:pic>
          <p:nvPicPr>
            <p:cNvPr id="3" name="Image 2" descr="Une image contenant texte, document&#10;&#10;Description générée automatiquement">
              <a:extLst>
                <a:ext uri="{FF2B5EF4-FFF2-40B4-BE49-F238E27FC236}">
                  <a16:creationId xmlns:a16="http://schemas.microsoft.com/office/drawing/2014/main" id="{A0620F44-C553-495B-A72C-D8E4816EB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94" b="15392"/>
            <a:stretch/>
          </p:blipFill>
          <p:spPr>
            <a:xfrm>
              <a:off x="0" y="595319"/>
              <a:ext cx="12192000" cy="48768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EF26D2-DE9E-4F13-8084-184AF5AF17F6}"/>
                </a:ext>
              </a:extLst>
            </p:cNvPr>
            <p:cNvSpPr/>
            <p:nvPr/>
          </p:nvSpPr>
          <p:spPr>
            <a:xfrm>
              <a:off x="0" y="595319"/>
              <a:ext cx="12192000" cy="48768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" name="Espace réservé du texte 7"/>
          <p:cNvSpPr>
            <a:spLocks noGrp="1"/>
          </p:cNvSpPr>
          <p:nvPr>
            <p:ph type="subTitle" idx="1"/>
          </p:nvPr>
        </p:nvSpPr>
        <p:spPr>
          <a:xfrm>
            <a:off x="383250" y="163319"/>
            <a:ext cx="7104000" cy="432000"/>
          </a:xfrm>
        </p:spPr>
        <p:txBody>
          <a:bodyPr/>
          <a:lstStyle/>
          <a:p>
            <a:r>
              <a:rPr lang="en-US" sz="2800" dirty="0">
                <a:latin typeface="BNPP Sans Condensed Light" panose="02000000000000000000" pitchFamily="50" charset="0"/>
              </a:rPr>
              <a:t>Le : 17/06/2021</a:t>
            </a:r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0CC6DA01-8D84-4D67-83DC-BC19B230AE97}"/>
              </a:ext>
            </a:extLst>
          </p:cNvPr>
          <p:cNvSpPr txBox="1">
            <a:spLocks/>
          </p:cNvSpPr>
          <p:nvPr/>
        </p:nvSpPr>
        <p:spPr>
          <a:xfrm>
            <a:off x="383250" y="2697511"/>
            <a:ext cx="8471329" cy="8216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cap="all" spc="300" baseline="0">
                <a:solidFill>
                  <a:srgbClr val="009563"/>
                </a:solidFill>
                <a:latin typeface="BNPP Sans Condensed" panose="02000000000000000000" pitchFamily="2" charset="0"/>
              </a:defRPr>
            </a:lvl1pPr>
            <a:lvl2pPr marL="607269"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4537"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821807"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9075"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36344"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43612"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50881"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58150"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6000" dirty="0">
                <a:solidFill>
                  <a:schemeClr val="bg1"/>
                </a:solidFill>
              </a:rPr>
              <a:t>HISTORICAL Pricing APPROACH</a:t>
            </a:r>
          </a:p>
        </p:txBody>
      </p:sp>
    </p:spTree>
    <p:extLst>
      <p:ext uri="{BB962C8B-B14F-4D97-AF65-F5344CB8AC3E}">
        <p14:creationId xmlns:p14="http://schemas.microsoft.com/office/powerpoint/2010/main" val="121369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1">
            <a:extLst>
              <a:ext uri="{FF2B5EF4-FFF2-40B4-BE49-F238E27FC236}">
                <a16:creationId xmlns:a16="http://schemas.microsoft.com/office/drawing/2014/main" id="{7EB4C0E8-2D47-4407-BAB8-C5A3A5057082}"/>
              </a:ext>
            </a:extLst>
          </p:cNvPr>
          <p:cNvSpPr txBox="1">
            <a:spLocks/>
          </p:cNvSpPr>
          <p:nvPr/>
        </p:nvSpPr>
        <p:spPr>
          <a:xfrm>
            <a:off x="753795" y="171127"/>
            <a:ext cx="11319246" cy="4321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 defTabSz="1211878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lang="en-GB" sz="3200" b="0" i="0" u="none" strike="noStrike" kern="1200" baseline="0" noProof="0" dirty="0">
                <a:solidFill>
                  <a:srgbClr val="00925A"/>
                </a:solidFill>
                <a:latin typeface="BNPPSansCondensed" panose="02000000000000000000" pitchFamily="2" charset="0"/>
                <a:ea typeface="+mn-ea"/>
                <a:cs typeface="+mn-cs"/>
              </a:defRPr>
            </a:lvl1pPr>
            <a:lvl2pPr marL="607390" indent="0" algn="ctr" defTabSz="1211878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780" indent="0" algn="ctr" defTabSz="1211878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2171" indent="0" algn="ctr" defTabSz="1211878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561" indent="0" algn="ctr" defTabSz="1211878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951" indent="0" algn="ctr" defTabSz="1211878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4341" indent="0" algn="ctr" defTabSz="1211878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1731" indent="0" algn="ctr" defTabSz="1211878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9122" indent="0" algn="ctr" defTabSz="1211878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1878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rgbClr val="52CDC5"/>
              </a:buClr>
              <a:buSzPct val="100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925A"/>
                </a:solidFill>
                <a:effectLst/>
                <a:uLnTx/>
                <a:uFillTx/>
                <a:latin typeface="BNPPSansCondensed" panose="02000000000000000000" pitchFamily="2" charset="0"/>
                <a:ea typeface="+mn-ea"/>
                <a:cs typeface="+mn-cs"/>
              </a:rPr>
              <a:t>How to choose the most relevant one ?</a:t>
            </a:r>
          </a:p>
        </p:txBody>
      </p:sp>
      <p:sp>
        <p:nvSpPr>
          <p:cNvPr id="8" name="Rectangle à coins arrondis 21">
            <a:extLst>
              <a:ext uri="{FF2B5EF4-FFF2-40B4-BE49-F238E27FC236}">
                <a16:creationId xmlns:a16="http://schemas.microsoft.com/office/drawing/2014/main" id="{CA2A6046-CFAC-420E-9DCD-ECB442D6F31C}"/>
              </a:ext>
            </a:extLst>
          </p:cNvPr>
          <p:cNvSpPr/>
          <p:nvPr/>
        </p:nvSpPr>
        <p:spPr>
          <a:xfrm>
            <a:off x="454230" y="4739564"/>
            <a:ext cx="1859604" cy="900000"/>
          </a:xfrm>
          <a:prstGeom prst="roundRect">
            <a:avLst/>
          </a:prstGeom>
          <a:solidFill>
            <a:srgbClr val="00AB8E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119313" rIns="0" bIns="1193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312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61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NPP Sans Light"/>
                <a:ea typeface="+mn-ea"/>
                <a:cs typeface="Calibri" panose="020F0502020204030204" pitchFamily="34" charset="0"/>
              </a:rPr>
              <a:t>Random test</a:t>
            </a:r>
          </a:p>
        </p:txBody>
      </p:sp>
      <p:sp>
        <p:nvSpPr>
          <p:cNvPr id="9" name="Rectangle à coins arrondis 21">
            <a:extLst>
              <a:ext uri="{FF2B5EF4-FFF2-40B4-BE49-F238E27FC236}">
                <a16:creationId xmlns:a16="http://schemas.microsoft.com/office/drawing/2014/main" id="{97C00625-655A-49C6-8C3C-07CD4CBE1B53}"/>
              </a:ext>
            </a:extLst>
          </p:cNvPr>
          <p:cNvSpPr/>
          <p:nvPr/>
        </p:nvSpPr>
        <p:spPr>
          <a:xfrm>
            <a:off x="454229" y="3318562"/>
            <a:ext cx="1859604" cy="900000"/>
          </a:xfrm>
          <a:prstGeom prst="roundRect">
            <a:avLst/>
          </a:prstGeom>
          <a:solidFill>
            <a:srgbClr val="00AB8E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119313" rIns="0" bIns="1193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312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61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NPP Sans Light"/>
                <a:ea typeface="+mn-ea"/>
                <a:cs typeface="Calibri" panose="020F0502020204030204" pitchFamily="34" charset="0"/>
              </a:rPr>
              <a:t>Historical Method</a:t>
            </a:r>
          </a:p>
        </p:txBody>
      </p:sp>
      <p:sp>
        <p:nvSpPr>
          <p:cNvPr id="10" name="Rectangle à coins arrondis 21">
            <a:extLst>
              <a:ext uri="{FF2B5EF4-FFF2-40B4-BE49-F238E27FC236}">
                <a16:creationId xmlns:a16="http://schemas.microsoft.com/office/drawing/2014/main" id="{FA59E029-65DA-4544-93BC-CB8BEFAB92A3}"/>
              </a:ext>
            </a:extLst>
          </p:cNvPr>
          <p:cNvSpPr/>
          <p:nvPr/>
        </p:nvSpPr>
        <p:spPr>
          <a:xfrm>
            <a:off x="454229" y="1826630"/>
            <a:ext cx="1859604" cy="900000"/>
          </a:xfrm>
          <a:prstGeom prst="roundRect">
            <a:avLst/>
          </a:prstGeom>
          <a:solidFill>
            <a:srgbClr val="00AB8E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119313" rIns="0" bIns="1193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312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61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NPP Sans Light"/>
                <a:ea typeface="+mn-ea"/>
                <a:cs typeface="Calibri" panose="020F0502020204030204" pitchFamily="34" charset="0"/>
              </a:rPr>
              <a:t>Micro Margin Analysis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134D05E-568D-406C-B199-6ACA805EE17D}"/>
              </a:ext>
            </a:extLst>
          </p:cNvPr>
          <p:cNvSpPr txBox="1"/>
          <p:nvPr/>
        </p:nvSpPr>
        <p:spPr>
          <a:xfrm>
            <a:off x="3790948" y="793256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Analytics </a:t>
            </a:r>
          </a:p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robustness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26B5219-E30A-49F7-8217-0702A4E6DA32}"/>
              </a:ext>
            </a:extLst>
          </p:cNvPr>
          <p:cNvSpPr txBox="1"/>
          <p:nvPr/>
        </p:nvSpPr>
        <p:spPr>
          <a:xfrm>
            <a:off x="4945104" y="793256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Pre </a:t>
            </a:r>
          </a:p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requisite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4A9F0C8-2A0E-43C8-8409-778711C254EE}"/>
              </a:ext>
            </a:extLst>
          </p:cNvPr>
          <p:cNvSpPr txBox="1"/>
          <p:nvPr/>
        </p:nvSpPr>
        <p:spPr>
          <a:xfrm>
            <a:off x="2625414" y="793256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Potential </a:t>
            </a:r>
          </a:p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gain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BFDBAE-2CCF-4BC9-A91B-0326598FA32E}"/>
              </a:ext>
            </a:extLst>
          </p:cNvPr>
          <p:cNvSpPr txBox="1"/>
          <p:nvPr/>
        </p:nvSpPr>
        <p:spPr>
          <a:xfrm>
            <a:off x="6167070" y="793256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Monthly </a:t>
            </a:r>
          </a:p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Volumes</a:t>
            </a:r>
          </a:p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required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A0127D5-EC68-4ED3-AC0C-7EFB8E7E880C}"/>
              </a:ext>
            </a:extLst>
          </p:cNvPr>
          <p:cNvSpPr txBox="1"/>
          <p:nvPr/>
        </p:nvSpPr>
        <p:spPr>
          <a:xfrm>
            <a:off x="7332182" y="793256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Country</a:t>
            </a:r>
          </a:p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Project </a:t>
            </a:r>
          </a:p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efforts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32EBE8F-840E-431F-9816-FCF2323D07B5}"/>
              </a:ext>
            </a:extLst>
          </p:cNvPr>
          <p:cNvSpPr txBox="1"/>
          <p:nvPr/>
        </p:nvSpPr>
        <p:spPr>
          <a:xfrm>
            <a:off x="8467241" y="793256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 defTabSz="1085415"/>
            <a:r>
              <a:rPr lang="en-GB" sz="1400" b="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Impl</a:t>
            </a:r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. </a:t>
            </a:r>
          </a:p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efforts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B20C8FD-BB9A-424D-A04B-471902E8E66D}"/>
              </a:ext>
            </a:extLst>
          </p:cNvPr>
          <p:cNvSpPr txBox="1"/>
          <p:nvPr/>
        </p:nvSpPr>
        <p:spPr>
          <a:xfrm>
            <a:off x="9541793" y="793256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Price </a:t>
            </a:r>
          </a:p>
          <a:p>
            <a:pPr algn="ctr" defTabSz="1085415"/>
            <a:r>
              <a:rPr lang="en-GB" sz="1400" b="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individ</a:t>
            </a:r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. </a:t>
            </a:r>
          </a:p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potential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AC51566-77C5-4AC2-B749-D4EF3A95DF62}"/>
              </a:ext>
            </a:extLst>
          </p:cNvPr>
          <p:cNvSpPr txBox="1"/>
          <p:nvPr/>
        </p:nvSpPr>
        <p:spPr>
          <a:xfrm>
            <a:off x="10803008" y="784134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Monitoring </a:t>
            </a:r>
          </a:p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&amp; Evolution 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40D5111-66DE-4F86-9A3A-D0DC191859BF}"/>
              </a:ext>
            </a:extLst>
          </p:cNvPr>
          <p:cNvSpPr txBox="1"/>
          <p:nvPr/>
        </p:nvSpPr>
        <p:spPr>
          <a:xfrm>
            <a:off x="2625414" y="1819430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 defTabSz="1085415"/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Low to Medium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B8A79A1-D4E8-4571-8B23-DF5BAC62704A}"/>
              </a:ext>
            </a:extLst>
          </p:cNvPr>
          <p:cNvGrpSpPr/>
          <p:nvPr/>
        </p:nvGrpSpPr>
        <p:grpSpPr>
          <a:xfrm>
            <a:off x="3898007" y="1917626"/>
            <a:ext cx="700282" cy="718008"/>
            <a:chOff x="3844482" y="1819430"/>
            <a:chExt cx="914400" cy="914400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B97092F-9E0B-4A72-B03F-4FB1F006E6FC}"/>
                </a:ext>
              </a:extLst>
            </p:cNvPr>
            <p:cNvSpPr txBox="1"/>
            <p:nvPr/>
          </p:nvSpPr>
          <p:spPr>
            <a:xfrm>
              <a:off x="3844482" y="1819430"/>
              <a:ext cx="914400" cy="914400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/>
            <a:p>
              <a:pPr marL="0" marR="0" lvl="0" indent="0" algn="ctr" defTabSz="10854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BNPP Sans Light"/>
                <a:cs typeface="Arial"/>
              </a:endParaRPr>
            </a:p>
          </p:txBody>
        </p:sp>
        <p:grpSp>
          <p:nvGrpSpPr>
            <p:cNvPr id="22" name="Graphique 40" descr="Pyramide avec niveaux">
              <a:extLst>
                <a:ext uri="{FF2B5EF4-FFF2-40B4-BE49-F238E27FC236}">
                  <a16:creationId xmlns:a16="http://schemas.microsoft.com/office/drawing/2014/main" id="{7124E9DD-034B-4D63-A445-F96BA6D9F084}"/>
                </a:ext>
              </a:extLst>
            </p:cNvPr>
            <p:cNvGrpSpPr/>
            <p:nvPr/>
          </p:nvGrpSpPr>
          <p:grpSpPr>
            <a:xfrm>
              <a:off x="3959694" y="1934642"/>
              <a:ext cx="683976" cy="683976"/>
              <a:chOff x="3066498" y="2049984"/>
              <a:chExt cx="914400" cy="914400"/>
            </a:xfrm>
            <a:solidFill>
              <a:srgbClr val="00685E"/>
            </a:solidFill>
          </p:grpSpPr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BD384FCE-E702-437A-B65B-7A43497D0849}"/>
                  </a:ext>
                </a:extLst>
              </p:cNvPr>
              <p:cNvSpPr/>
              <p:nvPr/>
            </p:nvSpPr>
            <p:spPr>
              <a:xfrm>
                <a:off x="3318720" y="2402409"/>
                <a:ext cx="390525" cy="114300"/>
              </a:xfrm>
              <a:custGeom>
                <a:avLst/>
                <a:gdLst>
                  <a:gd name="connsiteX0" fmla="*/ 328136 w 390525"/>
                  <a:gd name="connsiteY0" fmla="*/ 0 h 114300"/>
                  <a:gd name="connsiteX1" fmla="*/ 65913 w 390525"/>
                  <a:gd name="connsiteY1" fmla="*/ 0 h 114300"/>
                  <a:gd name="connsiteX2" fmla="*/ 0 w 390525"/>
                  <a:gd name="connsiteY2" fmla="*/ 114300 h 114300"/>
                  <a:gd name="connsiteX3" fmla="*/ 394049 w 390525"/>
                  <a:gd name="connsiteY3" fmla="*/ 114300 h 114300"/>
                  <a:gd name="connsiteX4" fmla="*/ 328136 w 390525"/>
                  <a:gd name="connsiteY4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114300">
                    <a:moveTo>
                      <a:pt x="328136" y="0"/>
                    </a:moveTo>
                    <a:lnTo>
                      <a:pt x="65913" y="0"/>
                    </a:lnTo>
                    <a:lnTo>
                      <a:pt x="0" y="114300"/>
                    </a:lnTo>
                    <a:lnTo>
                      <a:pt x="394049" y="114300"/>
                    </a:lnTo>
                    <a:lnTo>
                      <a:pt x="328136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00685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121312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NPP Sans Light"/>
                </a:endParaRPr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569A697A-6B5A-42FA-B827-FAA7800822D1}"/>
                  </a:ext>
                </a:extLst>
              </p:cNvPr>
              <p:cNvSpPr/>
              <p:nvPr/>
            </p:nvSpPr>
            <p:spPr>
              <a:xfrm>
                <a:off x="3406636" y="2175333"/>
                <a:ext cx="209550" cy="180975"/>
              </a:xfrm>
              <a:custGeom>
                <a:avLst/>
                <a:gdLst>
                  <a:gd name="connsiteX0" fmla="*/ 109061 w 209550"/>
                  <a:gd name="connsiteY0" fmla="*/ 0 h 180975"/>
                  <a:gd name="connsiteX1" fmla="*/ 0 w 209550"/>
                  <a:gd name="connsiteY1" fmla="*/ 188976 h 180975"/>
                  <a:gd name="connsiteX2" fmla="*/ 218218 w 209550"/>
                  <a:gd name="connsiteY2" fmla="*/ 188976 h 180975"/>
                  <a:gd name="connsiteX3" fmla="*/ 109061 w 209550"/>
                  <a:gd name="connsiteY3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9550" h="180975">
                    <a:moveTo>
                      <a:pt x="109061" y="0"/>
                    </a:moveTo>
                    <a:lnTo>
                      <a:pt x="0" y="188976"/>
                    </a:lnTo>
                    <a:lnTo>
                      <a:pt x="218218" y="188976"/>
                    </a:lnTo>
                    <a:lnTo>
                      <a:pt x="109061" y="0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00685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121312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NPP Sans Light"/>
                </a:endParaRPr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BC35C4FF-3D6F-48DE-B805-EB422F305E4A}"/>
                  </a:ext>
                </a:extLst>
              </p:cNvPr>
              <p:cNvSpPr/>
              <p:nvPr/>
            </p:nvSpPr>
            <p:spPr>
              <a:xfrm>
                <a:off x="3230709" y="2554809"/>
                <a:ext cx="561975" cy="114300"/>
              </a:xfrm>
              <a:custGeom>
                <a:avLst/>
                <a:gdLst>
                  <a:gd name="connsiteX0" fmla="*/ 504063 w 561975"/>
                  <a:gd name="connsiteY0" fmla="*/ 0 h 114300"/>
                  <a:gd name="connsiteX1" fmla="*/ 66008 w 561975"/>
                  <a:gd name="connsiteY1" fmla="*/ 0 h 114300"/>
                  <a:gd name="connsiteX2" fmla="*/ 0 w 561975"/>
                  <a:gd name="connsiteY2" fmla="*/ 114300 h 114300"/>
                  <a:gd name="connsiteX3" fmla="*/ 570071 w 561975"/>
                  <a:gd name="connsiteY3" fmla="*/ 114300 h 114300"/>
                  <a:gd name="connsiteX4" fmla="*/ 504063 w 561975"/>
                  <a:gd name="connsiteY4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1975" h="114300">
                    <a:moveTo>
                      <a:pt x="504063" y="0"/>
                    </a:moveTo>
                    <a:lnTo>
                      <a:pt x="66008" y="0"/>
                    </a:lnTo>
                    <a:lnTo>
                      <a:pt x="0" y="114300"/>
                    </a:lnTo>
                    <a:lnTo>
                      <a:pt x="570071" y="114300"/>
                    </a:lnTo>
                    <a:lnTo>
                      <a:pt x="504063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00685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121312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NPP Sans Light"/>
                </a:endParaRPr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3C7BFC62-AF3E-428C-ADDD-F0A6D030B27D}"/>
                  </a:ext>
                </a:extLst>
              </p:cNvPr>
              <p:cNvSpPr/>
              <p:nvPr/>
            </p:nvSpPr>
            <p:spPr>
              <a:xfrm>
                <a:off x="3142698" y="2707209"/>
                <a:ext cx="742950" cy="114300"/>
              </a:xfrm>
              <a:custGeom>
                <a:avLst/>
                <a:gdLst>
                  <a:gd name="connsiteX0" fmla="*/ 680085 w 742950"/>
                  <a:gd name="connsiteY0" fmla="*/ 0 h 114300"/>
                  <a:gd name="connsiteX1" fmla="*/ 66008 w 742950"/>
                  <a:gd name="connsiteY1" fmla="*/ 0 h 114300"/>
                  <a:gd name="connsiteX2" fmla="*/ 0 w 742950"/>
                  <a:gd name="connsiteY2" fmla="*/ 114300 h 114300"/>
                  <a:gd name="connsiteX3" fmla="*/ 746093 w 742950"/>
                  <a:gd name="connsiteY3" fmla="*/ 114300 h 114300"/>
                  <a:gd name="connsiteX4" fmla="*/ 680085 w 742950"/>
                  <a:gd name="connsiteY4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950" h="114300">
                    <a:moveTo>
                      <a:pt x="680085" y="0"/>
                    </a:moveTo>
                    <a:lnTo>
                      <a:pt x="66008" y="0"/>
                    </a:lnTo>
                    <a:lnTo>
                      <a:pt x="0" y="114300"/>
                    </a:lnTo>
                    <a:lnTo>
                      <a:pt x="746093" y="114300"/>
                    </a:lnTo>
                    <a:lnTo>
                      <a:pt x="680085" y="0"/>
                    </a:lnTo>
                    <a:close/>
                  </a:path>
                </a:pathLst>
              </a:custGeom>
              <a:noFill/>
              <a:ln w="3175" cap="flat">
                <a:solidFill>
                  <a:srgbClr val="00685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121312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NPP Sans Light"/>
                </a:endParaRPr>
              </a:p>
            </p:txBody>
          </p:sp>
        </p:grpSp>
      </p:grpSp>
      <p:grpSp>
        <p:nvGrpSpPr>
          <p:cNvPr id="27" name="Graphique 40" descr="Pyramide avec niveaux">
            <a:extLst>
              <a:ext uri="{FF2B5EF4-FFF2-40B4-BE49-F238E27FC236}">
                <a16:creationId xmlns:a16="http://schemas.microsoft.com/office/drawing/2014/main" id="{CC01A786-82C6-411B-A945-A0F311EC2E61}"/>
              </a:ext>
            </a:extLst>
          </p:cNvPr>
          <p:cNvGrpSpPr/>
          <p:nvPr/>
        </p:nvGrpSpPr>
        <p:grpSpPr>
          <a:xfrm>
            <a:off x="3986241" y="3500025"/>
            <a:ext cx="523814" cy="537074"/>
            <a:chOff x="3066498" y="2049984"/>
            <a:chExt cx="914400" cy="914400"/>
          </a:xfrm>
          <a:solidFill>
            <a:srgbClr val="00685E"/>
          </a:solidFill>
        </p:grpSpPr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019BC491-7A54-4E8C-A65F-105802F6397F}"/>
                </a:ext>
              </a:extLst>
            </p:cNvPr>
            <p:cNvSpPr/>
            <p:nvPr/>
          </p:nvSpPr>
          <p:spPr>
            <a:xfrm>
              <a:off x="3318720" y="2402409"/>
              <a:ext cx="390525" cy="114300"/>
            </a:xfrm>
            <a:custGeom>
              <a:avLst/>
              <a:gdLst>
                <a:gd name="connsiteX0" fmla="*/ 328136 w 390525"/>
                <a:gd name="connsiteY0" fmla="*/ 0 h 114300"/>
                <a:gd name="connsiteX1" fmla="*/ 65913 w 390525"/>
                <a:gd name="connsiteY1" fmla="*/ 0 h 114300"/>
                <a:gd name="connsiteX2" fmla="*/ 0 w 390525"/>
                <a:gd name="connsiteY2" fmla="*/ 114300 h 114300"/>
                <a:gd name="connsiteX3" fmla="*/ 394049 w 390525"/>
                <a:gd name="connsiteY3" fmla="*/ 114300 h 114300"/>
                <a:gd name="connsiteX4" fmla="*/ 328136 w 390525"/>
                <a:gd name="connsiteY4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114300">
                  <a:moveTo>
                    <a:pt x="328136" y="0"/>
                  </a:moveTo>
                  <a:lnTo>
                    <a:pt x="65913" y="0"/>
                  </a:lnTo>
                  <a:lnTo>
                    <a:pt x="0" y="114300"/>
                  </a:lnTo>
                  <a:lnTo>
                    <a:pt x="394049" y="114300"/>
                  </a:lnTo>
                  <a:lnTo>
                    <a:pt x="328136" y="0"/>
                  </a:lnTo>
                  <a:close/>
                </a:path>
              </a:pathLst>
            </a:custGeom>
            <a:grpFill/>
            <a:ln w="3175" cap="flat">
              <a:solidFill>
                <a:srgbClr val="00685E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21312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/>
              </a:endParaRPr>
            </a:p>
          </p:txBody>
        </p: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9C8E732A-AD91-44C9-9242-5A8670904C43}"/>
                </a:ext>
              </a:extLst>
            </p:cNvPr>
            <p:cNvSpPr/>
            <p:nvPr/>
          </p:nvSpPr>
          <p:spPr>
            <a:xfrm>
              <a:off x="3406636" y="2175333"/>
              <a:ext cx="209550" cy="180975"/>
            </a:xfrm>
            <a:custGeom>
              <a:avLst/>
              <a:gdLst>
                <a:gd name="connsiteX0" fmla="*/ 109061 w 209550"/>
                <a:gd name="connsiteY0" fmla="*/ 0 h 180975"/>
                <a:gd name="connsiteX1" fmla="*/ 0 w 209550"/>
                <a:gd name="connsiteY1" fmla="*/ 188976 h 180975"/>
                <a:gd name="connsiteX2" fmla="*/ 218218 w 209550"/>
                <a:gd name="connsiteY2" fmla="*/ 188976 h 180975"/>
                <a:gd name="connsiteX3" fmla="*/ 109061 w 209550"/>
                <a:gd name="connsiteY3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180975">
                  <a:moveTo>
                    <a:pt x="109061" y="0"/>
                  </a:moveTo>
                  <a:lnTo>
                    <a:pt x="0" y="188976"/>
                  </a:lnTo>
                  <a:lnTo>
                    <a:pt x="218218" y="188976"/>
                  </a:lnTo>
                  <a:lnTo>
                    <a:pt x="109061" y="0"/>
                  </a:lnTo>
                  <a:close/>
                </a:path>
              </a:pathLst>
            </a:custGeom>
            <a:grpFill/>
            <a:ln w="3175" cap="flat">
              <a:solidFill>
                <a:srgbClr val="00685E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21312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/>
              </a:endParaRPr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BA71975E-29C6-48FD-8858-CC4595CFC45E}"/>
                </a:ext>
              </a:extLst>
            </p:cNvPr>
            <p:cNvSpPr/>
            <p:nvPr/>
          </p:nvSpPr>
          <p:spPr>
            <a:xfrm>
              <a:off x="3230709" y="2554809"/>
              <a:ext cx="561975" cy="114300"/>
            </a:xfrm>
            <a:custGeom>
              <a:avLst/>
              <a:gdLst>
                <a:gd name="connsiteX0" fmla="*/ 504063 w 561975"/>
                <a:gd name="connsiteY0" fmla="*/ 0 h 114300"/>
                <a:gd name="connsiteX1" fmla="*/ 66008 w 561975"/>
                <a:gd name="connsiteY1" fmla="*/ 0 h 114300"/>
                <a:gd name="connsiteX2" fmla="*/ 0 w 561975"/>
                <a:gd name="connsiteY2" fmla="*/ 114300 h 114300"/>
                <a:gd name="connsiteX3" fmla="*/ 570071 w 561975"/>
                <a:gd name="connsiteY3" fmla="*/ 114300 h 114300"/>
                <a:gd name="connsiteX4" fmla="*/ 504063 w 561975"/>
                <a:gd name="connsiteY4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75" h="114300">
                  <a:moveTo>
                    <a:pt x="504063" y="0"/>
                  </a:moveTo>
                  <a:lnTo>
                    <a:pt x="66008" y="0"/>
                  </a:lnTo>
                  <a:lnTo>
                    <a:pt x="0" y="114300"/>
                  </a:lnTo>
                  <a:lnTo>
                    <a:pt x="570071" y="114300"/>
                  </a:lnTo>
                  <a:lnTo>
                    <a:pt x="504063" y="0"/>
                  </a:lnTo>
                  <a:close/>
                </a:path>
              </a:pathLst>
            </a:custGeom>
            <a:solidFill>
              <a:srgbClr val="00685E"/>
            </a:solidFill>
            <a:ln w="3175" cap="flat">
              <a:solidFill>
                <a:srgbClr val="00685E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21312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/>
              </a:endParaRPr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73EF14DE-186A-4DAF-B807-2860B7552F68}"/>
                </a:ext>
              </a:extLst>
            </p:cNvPr>
            <p:cNvSpPr/>
            <p:nvPr/>
          </p:nvSpPr>
          <p:spPr>
            <a:xfrm>
              <a:off x="3142698" y="2707209"/>
              <a:ext cx="742950" cy="114300"/>
            </a:xfrm>
            <a:custGeom>
              <a:avLst/>
              <a:gdLst>
                <a:gd name="connsiteX0" fmla="*/ 680085 w 742950"/>
                <a:gd name="connsiteY0" fmla="*/ 0 h 114300"/>
                <a:gd name="connsiteX1" fmla="*/ 66008 w 742950"/>
                <a:gd name="connsiteY1" fmla="*/ 0 h 114300"/>
                <a:gd name="connsiteX2" fmla="*/ 0 w 742950"/>
                <a:gd name="connsiteY2" fmla="*/ 114300 h 114300"/>
                <a:gd name="connsiteX3" fmla="*/ 746093 w 742950"/>
                <a:gd name="connsiteY3" fmla="*/ 114300 h 114300"/>
                <a:gd name="connsiteX4" fmla="*/ 680085 w 742950"/>
                <a:gd name="connsiteY4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2950" h="114300">
                  <a:moveTo>
                    <a:pt x="680085" y="0"/>
                  </a:moveTo>
                  <a:lnTo>
                    <a:pt x="66008" y="0"/>
                  </a:lnTo>
                  <a:lnTo>
                    <a:pt x="0" y="114300"/>
                  </a:lnTo>
                  <a:lnTo>
                    <a:pt x="746093" y="114300"/>
                  </a:lnTo>
                  <a:lnTo>
                    <a:pt x="680085" y="0"/>
                  </a:lnTo>
                  <a:close/>
                </a:path>
              </a:pathLst>
            </a:custGeom>
            <a:noFill/>
            <a:ln w="3175" cap="flat">
              <a:solidFill>
                <a:srgbClr val="00685E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21312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/>
              </a:endParaRPr>
            </a:p>
          </p:txBody>
        </p:sp>
      </p:grpSp>
      <p:grpSp>
        <p:nvGrpSpPr>
          <p:cNvPr id="32" name="Graphique 40" descr="Pyramide avec niveaux">
            <a:extLst>
              <a:ext uri="{FF2B5EF4-FFF2-40B4-BE49-F238E27FC236}">
                <a16:creationId xmlns:a16="http://schemas.microsoft.com/office/drawing/2014/main" id="{769F1EA8-5260-4CAD-96BB-9C53B3FADE0B}"/>
              </a:ext>
            </a:extLst>
          </p:cNvPr>
          <p:cNvGrpSpPr/>
          <p:nvPr/>
        </p:nvGrpSpPr>
        <p:grpSpPr>
          <a:xfrm>
            <a:off x="3986241" y="4921027"/>
            <a:ext cx="523814" cy="537074"/>
            <a:chOff x="3066498" y="2049984"/>
            <a:chExt cx="914400" cy="914400"/>
          </a:xfrm>
          <a:solidFill>
            <a:srgbClr val="00685E"/>
          </a:solidFill>
        </p:grpSpPr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E476B142-3473-4C03-8E58-D45B4598398B}"/>
                </a:ext>
              </a:extLst>
            </p:cNvPr>
            <p:cNvSpPr/>
            <p:nvPr/>
          </p:nvSpPr>
          <p:spPr>
            <a:xfrm>
              <a:off x="3318720" y="2402409"/>
              <a:ext cx="390525" cy="114300"/>
            </a:xfrm>
            <a:custGeom>
              <a:avLst/>
              <a:gdLst>
                <a:gd name="connsiteX0" fmla="*/ 328136 w 390525"/>
                <a:gd name="connsiteY0" fmla="*/ 0 h 114300"/>
                <a:gd name="connsiteX1" fmla="*/ 65913 w 390525"/>
                <a:gd name="connsiteY1" fmla="*/ 0 h 114300"/>
                <a:gd name="connsiteX2" fmla="*/ 0 w 390525"/>
                <a:gd name="connsiteY2" fmla="*/ 114300 h 114300"/>
                <a:gd name="connsiteX3" fmla="*/ 394049 w 390525"/>
                <a:gd name="connsiteY3" fmla="*/ 114300 h 114300"/>
                <a:gd name="connsiteX4" fmla="*/ 328136 w 390525"/>
                <a:gd name="connsiteY4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114300">
                  <a:moveTo>
                    <a:pt x="328136" y="0"/>
                  </a:moveTo>
                  <a:lnTo>
                    <a:pt x="65913" y="0"/>
                  </a:lnTo>
                  <a:lnTo>
                    <a:pt x="0" y="114300"/>
                  </a:lnTo>
                  <a:lnTo>
                    <a:pt x="394049" y="114300"/>
                  </a:lnTo>
                  <a:lnTo>
                    <a:pt x="328136" y="0"/>
                  </a:lnTo>
                  <a:close/>
                </a:path>
              </a:pathLst>
            </a:custGeom>
            <a:grpFill/>
            <a:ln w="3175" cap="flat">
              <a:solidFill>
                <a:srgbClr val="00685E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21312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/>
              </a:endParaRPr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8759529F-5CB3-48FB-B685-0CB550D3E7EF}"/>
                </a:ext>
              </a:extLst>
            </p:cNvPr>
            <p:cNvSpPr/>
            <p:nvPr/>
          </p:nvSpPr>
          <p:spPr>
            <a:xfrm>
              <a:off x="3406636" y="2175333"/>
              <a:ext cx="209550" cy="180975"/>
            </a:xfrm>
            <a:custGeom>
              <a:avLst/>
              <a:gdLst>
                <a:gd name="connsiteX0" fmla="*/ 109061 w 209550"/>
                <a:gd name="connsiteY0" fmla="*/ 0 h 180975"/>
                <a:gd name="connsiteX1" fmla="*/ 0 w 209550"/>
                <a:gd name="connsiteY1" fmla="*/ 188976 h 180975"/>
                <a:gd name="connsiteX2" fmla="*/ 218218 w 209550"/>
                <a:gd name="connsiteY2" fmla="*/ 188976 h 180975"/>
                <a:gd name="connsiteX3" fmla="*/ 109061 w 209550"/>
                <a:gd name="connsiteY3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180975">
                  <a:moveTo>
                    <a:pt x="109061" y="0"/>
                  </a:moveTo>
                  <a:lnTo>
                    <a:pt x="0" y="188976"/>
                  </a:lnTo>
                  <a:lnTo>
                    <a:pt x="218218" y="188976"/>
                  </a:lnTo>
                  <a:lnTo>
                    <a:pt x="109061" y="0"/>
                  </a:lnTo>
                  <a:close/>
                </a:path>
              </a:pathLst>
            </a:custGeom>
            <a:grpFill/>
            <a:ln w="3175" cap="flat">
              <a:solidFill>
                <a:srgbClr val="00685E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21312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/>
              </a:endParaRPr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BF202E02-3146-4D8B-AAAD-C2EE8FC2DF23}"/>
                </a:ext>
              </a:extLst>
            </p:cNvPr>
            <p:cNvSpPr/>
            <p:nvPr/>
          </p:nvSpPr>
          <p:spPr>
            <a:xfrm>
              <a:off x="3230709" y="2554809"/>
              <a:ext cx="561975" cy="114300"/>
            </a:xfrm>
            <a:custGeom>
              <a:avLst/>
              <a:gdLst>
                <a:gd name="connsiteX0" fmla="*/ 504063 w 561975"/>
                <a:gd name="connsiteY0" fmla="*/ 0 h 114300"/>
                <a:gd name="connsiteX1" fmla="*/ 66008 w 561975"/>
                <a:gd name="connsiteY1" fmla="*/ 0 h 114300"/>
                <a:gd name="connsiteX2" fmla="*/ 0 w 561975"/>
                <a:gd name="connsiteY2" fmla="*/ 114300 h 114300"/>
                <a:gd name="connsiteX3" fmla="*/ 570071 w 561975"/>
                <a:gd name="connsiteY3" fmla="*/ 114300 h 114300"/>
                <a:gd name="connsiteX4" fmla="*/ 504063 w 561975"/>
                <a:gd name="connsiteY4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75" h="114300">
                  <a:moveTo>
                    <a:pt x="504063" y="0"/>
                  </a:moveTo>
                  <a:lnTo>
                    <a:pt x="66008" y="0"/>
                  </a:lnTo>
                  <a:lnTo>
                    <a:pt x="0" y="114300"/>
                  </a:lnTo>
                  <a:lnTo>
                    <a:pt x="570071" y="114300"/>
                  </a:lnTo>
                  <a:lnTo>
                    <a:pt x="504063" y="0"/>
                  </a:lnTo>
                  <a:close/>
                </a:path>
              </a:pathLst>
            </a:custGeom>
            <a:grpFill/>
            <a:ln w="3175" cap="flat">
              <a:solidFill>
                <a:srgbClr val="00685E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21312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/>
              </a:endParaRPr>
            </a:p>
          </p:txBody>
        </p:sp>
        <p:sp>
          <p:nvSpPr>
            <p:cNvPr id="36" name="Forme libre : forme 35">
              <a:extLst>
                <a:ext uri="{FF2B5EF4-FFF2-40B4-BE49-F238E27FC236}">
                  <a16:creationId xmlns:a16="http://schemas.microsoft.com/office/drawing/2014/main" id="{8EE20563-702F-4CBF-8C3C-E4FEADAF2DA8}"/>
                </a:ext>
              </a:extLst>
            </p:cNvPr>
            <p:cNvSpPr/>
            <p:nvPr/>
          </p:nvSpPr>
          <p:spPr>
            <a:xfrm>
              <a:off x="3142698" y="2707209"/>
              <a:ext cx="742950" cy="114300"/>
            </a:xfrm>
            <a:custGeom>
              <a:avLst/>
              <a:gdLst>
                <a:gd name="connsiteX0" fmla="*/ 680085 w 742950"/>
                <a:gd name="connsiteY0" fmla="*/ 0 h 114300"/>
                <a:gd name="connsiteX1" fmla="*/ 66008 w 742950"/>
                <a:gd name="connsiteY1" fmla="*/ 0 h 114300"/>
                <a:gd name="connsiteX2" fmla="*/ 0 w 742950"/>
                <a:gd name="connsiteY2" fmla="*/ 114300 h 114300"/>
                <a:gd name="connsiteX3" fmla="*/ 746093 w 742950"/>
                <a:gd name="connsiteY3" fmla="*/ 114300 h 114300"/>
                <a:gd name="connsiteX4" fmla="*/ 680085 w 742950"/>
                <a:gd name="connsiteY4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2950" h="114300">
                  <a:moveTo>
                    <a:pt x="680085" y="0"/>
                  </a:moveTo>
                  <a:lnTo>
                    <a:pt x="66008" y="0"/>
                  </a:lnTo>
                  <a:lnTo>
                    <a:pt x="0" y="114300"/>
                  </a:lnTo>
                  <a:lnTo>
                    <a:pt x="746093" y="114300"/>
                  </a:lnTo>
                  <a:lnTo>
                    <a:pt x="680085" y="0"/>
                  </a:lnTo>
                  <a:close/>
                </a:path>
              </a:pathLst>
            </a:custGeom>
            <a:solidFill>
              <a:srgbClr val="00685E"/>
            </a:solidFill>
            <a:ln w="3175" cap="flat">
              <a:solidFill>
                <a:srgbClr val="00685E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121312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/>
              </a:endParaRP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E9E3043E-5D80-494B-B2AD-032A6489762B}"/>
              </a:ext>
            </a:extLst>
          </p:cNvPr>
          <p:cNvSpPr txBox="1"/>
          <p:nvPr/>
        </p:nvSpPr>
        <p:spPr>
          <a:xfrm>
            <a:off x="2321117" y="3311362"/>
            <a:ext cx="1522994" cy="914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 defTabSz="1085415"/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Medium to High,</a:t>
            </a:r>
          </a:p>
          <a:p>
            <a:pPr algn="ctr" defTabSz="1085415"/>
            <a:r>
              <a:rPr lang="en-GB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Performance depends on what has been done in the past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B8DC23-547B-4234-A32C-71B3B522ACED}"/>
              </a:ext>
            </a:extLst>
          </p:cNvPr>
          <p:cNvSpPr txBox="1"/>
          <p:nvPr/>
        </p:nvSpPr>
        <p:spPr>
          <a:xfrm>
            <a:off x="2447073" y="4732364"/>
            <a:ext cx="1271082" cy="914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 defTabSz="1085415"/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Medium </a:t>
            </a:r>
          </a:p>
          <a:p>
            <a:pPr algn="ctr" defTabSz="1085415"/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to High,</a:t>
            </a:r>
          </a:p>
          <a:p>
            <a:pPr algn="ctr" defTabSz="1085415"/>
            <a:r>
              <a:rPr lang="en-GB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More robust and based on recent observations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0A4FA22-AB74-4ADD-A806-1CE3EAE713E4}"/>
              </a:ext>
            </a:extLst>
          </p:cNvPr>
          <p:cNvSpPr txBox="1"/>
          <p:nvPr/>
        </p:nvSpPr>
        <p:spPr>
          <a:xfrm>
            <a:off x="4945104" y="1819430"/>
            <a:ext cx="914400" cy="9144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 defTabSz="1085415"/>
            <a:r>
              <a:rPr lang="en-GB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Access to </a:t>
            </a:r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granular data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9272B36-49F5-40C2-AFEF-33ED1DEA79E4}"/>
              </a:ext>
            </a:extLst>
          </p:cNvPr>
          <p:cNvSpPr txBox="1"/>
          <p:nvPr/>
        </p:nvSpPr>
        <p:spPr>
          <a:xfrm>
            <a:off x="4743533" y="3269310"/>
            <a:ext cx="1317542" cy="998503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ctr" defTabSz="1085415"/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Different price strategies </a:t>
            </a:r>
            <a:r>
              <a:rPr lang="en-GB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in the past that contains “enough </a:t>
            </a:r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noise”</a:t>
            </a:r>
            <a:endParaRPr lang="en-GB" sz="1200" dirty="0">
              <a:solidFill>
                <a:srgbClr val="000000">
                  <a:lumMod val="65000"/>
                  <a:lumOff val="35000"/>
                </a:srgbClr>
              </a:solidFill>
              <a:latin typeface="BNPP Sans Light"/>
              <a:cs typeface="Arial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7FCECFF-86A9-4B74-8F64-AFE5415BB8AA}"/>
              </a:ext>
            </a:extLst>
          </p:cNvPr>
          <p:cNvSpPr txBox="1"/>
          <p:nvPr/>
        </p:nvSpPr>
        <p:spPr>
          <a:xfrm>
            <a:off x="4743533" y="4732364"/>
            <a:ext cx="1317542" cy="914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 defTabSz="1085415"/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Capacity to implement the test </a:t>
            </a:r>
            <a:r>
              <a:rPr lang="en-GB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correctly with sufficient spreads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FD058C2-E71C-4C87-B8C9-075A9820F317}"/>
              </a:ext>
            </a:extLst>
          </p:cNvPr>
          <p:cNvSpPr txBox="1"/>
          <p:nvPr/>
        </p:nvSpPr>
        <p:spPr>
          <a:xfrm>
            <a:off x="6167070" y="1819430"/>
            <a:ext cx="914400" cy="9144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 defTabSz="1085415"/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Low to Medium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C36B296-1A7C-4130-ADEA-DA975ABB7F70}"/>
              </a:ext>
            </a:extLst>
          </p:cNvPr>
          <p:cNvSpPr txBox="1"/>
          <p:nvPr/>
        </p:nvSpPr>
        <p:spPr>
          <a:xfrm>
            <a:off x="6102568" y="3276736"/>
            <a:ext cx="1091866" cy="1084000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ctr" defTabSz="1085415"/>
            <a:r>
              <a:rPr lang="en-GB" sz="1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Low to Medium</a:t>
            </a:r>
            <a:br>
              <a:rPr lang="en-GB" sz="1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</a:br>
            <a:r>
              <a:rPr lang="en-GB" sz="11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(# months of historical data to be assessed)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BB963EB-C8E4-4CA9-BF55-A63E08308470}"/>
              </a:ext>
            </a:extLst>
          </p:cNvPr>
          <p:cNvSpPr txBox="1"/>
          <p:nvPr/>
        </p:nvSpPr>
        <p:spPr>
          <a:xfrm>
            <a:off x="6167070" y="4732364"/>
            <a:ext cx="914400" cy="9144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 defTabSz="1085415"/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High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45A28F5-F0BE-41E2-9A92-A6ECB64CB25D}"/>
              </a:ext>
            </a:extLst>
          </p:cNvPr>
          <p:cNvSpPr txBox="1"/>
          <p:nvPr/>
        </p:nvSpPr>
        <p:spPr>
          <a:xfrm>
            <a:off x="7332182" y="3311362"/>
            <a:ext cx="914400" cy="9144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 defTabSz="1085415"/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Low</a:t>
            </a:r>
            <a:r>
              <a:rPr lang="en-GB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, focused on </a:t>
            </a:r>
          </a:p>
          <a:p>
            <a:pPr algn="ctr" defTabSz="1085415"/>
            <a:r>
              <a:rPr lang="en-GB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data and business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004D2EE-BD63-467C-8BF9-81C74B851695}"/>
              </a:ext>
            </a:extLst>
          </p:cNvPr>
          <p:cNvSpPr txBox="1"/>
          <p:nvPr/>
        </p:nvSpPr>
        <p:spPr>
          <a:xfrm>
            <a:off x="7207556" y="4732364"/>
            <a:ext cx="1163652" cy="914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 defTabSz="1085415"/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High</a:t>
            </a:r>
            <a:r>
              <a:rPr lang="en-GB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, IT front + ES to be adapted. Call </a:t>
            </a:r>
            <a:r>
              <a:rPr lang="en-GB" sz="1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center</a:t>
            </a:r>
            <a:r>
              <a:rPr lang="en-GB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 to be trained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3F21A2E-CAC1-408B-B041-21154D47469C}"/>
              </a:ext>
            </a:extLst>
          </p:cNvPr>
          <p:cNvSpPr txBox="1"/>
          <p:nvPr/>
        </p:nvSpPr>
        <p:spPr>
          <a:xfrm>
            <a:off x="8467241" y="1819430"/>
            <a:ext cx="914400" cy="9144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 defTabSz="1085415"/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Low</a:t>
            </a:r>
            <a:r>
              <a:rPr lang="en-GB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, focused on the price grid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816117A-7065-4989-B750-15AD7155E273}"/>
              </a:ext>
            </a:extLst>
          </p:cNvPr>
          <p:cNvSpPr txBox="1"/>
          <p:nvPr/>
        </p:nvSpPr>
        <p:spPr>
          <a:xfrm>
            <a:off x="8352146" y="3311362"/>
            <a:ext cx="1144590" cy="914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 defTabSz="1085415"/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High</a:t>
            </a:r>
            <a:r>
              <a:rPr lang="en-GB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, IT front + ES to be adapted. Agents to be trained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B26CD74-F083-43A0-84CB-4C3AEDB87B24}"/>
              </a:ext>
            </a:extLst>
          </p:cNvPr>
          <p:cNvSpPr txBox="1"/>
          <p:nvPr/>
        </p:nvSpPr>
        <p:spPr>
          <a:xfrm>
            <a:off x="7332182" y="1819430"/>
            <a:ext cx="914400" cy="9144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 defTabSz="1085415"/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Low</a:t>
            </a:r>
            <a:r>
              <a:rPr lang="en-GB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, focused on </a:t>
            </a:r>
          </a:p>
          <a:p>
            <a:pPr algn="ctr" defTabSz="1085415"/>
            <a:r>
              <a:rPr lang="en-GB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data and business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292F9E9-187E-4711-ABA5-31A1A258C326}"/>
              </a:ext>
            </a:extLst>
          </p:cNvPr>
          <p:cNvSpPr txBox="1"/>
          <p:nvPr/>
        </p:nvSpPr>
        <p:spPr>
          <a:xfrm>
            <a:off x="8403997" y="4509914"/>
            <a:ext cx="1074552" cy="113685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 defTabSz="1085415"/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Low to Medium</a:t>
            </a:r>
            <a:r>
              <a:rPr lang="en-GB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, as leveraging project dev.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A5FAC4-DD27-4A1E-ADB2-21DCA9A9AB90}"/>
              </a:ext>
            </a:extLst>
          </p:cNvPr>
          <p:cNvSpPr txBox="1"/>
          <p:nvPr/>
        </p:nvSpPr>
        <p:spPr>
          <a:xfrm>
            <a:off x="9541793" y="1819430"/>
            <a:ext cx="914400" cy="9144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 defTabSz="1085415"/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Low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EDA1BF7-C38F-4D07-B1F9-FDBB8D3E4C32}"/>
              </a:ext>
            </a:extLst>
          </p:cNvPr>
          <p:cNvSpPr txBox="1"/>
          <p:nvPr/>
        </p:nvSpPr>
        <p:spPr>
          <a:xfrm>
            <a:off x="9399056" y="3311362"/>
            <a:ext cx="1199874" cy="9144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 defTabSz="1085415"/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High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51A2394-C939-4480-BB25-00E9004FAAE9}"/>
              </a:ext>
            </a:extLst>
          </p:cNvPr>
          <p:cNvSpPr txBox="1"/>
          <p:nvPr/>
        </p:nvSpPr>
        <p:spPr>
          <a:xfrm>
            <a:off x="9399056" y="4732364"/>
            <a:ext cx="1199874" cy="9144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 defTabSz="1085415"/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Medium</a:t>
            </a:r>
            <a:r>
              <a:rPr lang="en-GB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, </a:t>
            </a:r>
          </a:p>
          <a:p>
            <a:pPr algn="ctr" defTabSz="1085415"/>
            <a:r>
              <a:rPr lang="en-GB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2 to 3 differentiated price grids</a:t>
            </a:r>
          </a:p>
          <a:p>
            <a:pPr algn="ctr" defTabSz="1085415"/>
            <a:endParaRPr lang="en-GB" sz="1200" b="1" dirty="0">
              <a:solidFill>
                <a:srgbClr val="000000">
                  <a:lumMod val="65000"/>
                  <a:lumOff val="35000"/>
                </a:srgbClr>
              </a:solidFill>
              <a:latin typeface="BNPP Sans Light"/>
              <a:cs typeface="Arial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8345C4D-5F13-4BDF-A482-8920BA419F73}"/>
              </a:ext>
            </a:extLst>
          </p:cNvPr>
          <p:cNvSpPr txBox="1"/>
          <p:nvPr/>
        </p:nvSpPr>
        <p:spPr>
          <a:xfrm>
            <a:off x="10803008" y="1819430"/>
            <a:ext cx="914400" cy="9144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 defTabSz="1085415"/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Low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9564EC1-BD4F-42DA-B9B1-6C2A19E14101}"/>
              </a:ext>
            </a:extLst>
          </p:cNvPr>
          <p:cNvSpPr txBox="1"/>
          <p:nvPr/>
        </p:nvSpPr>
        <p:spPr>
          <a:xfrm>
            <a:off x="10589946" y="3311362"/>
            <a:ext cx="1340524" cy="914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 defTabSz="1085415"/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Control group desired</a:t>
            </a:r>
          </a:p>
          <a:p>
            <a:pPr algn="ctr" defTabSz="1085415"/>
            <a:r>
              <a:rPr lang="en-GB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Data science experts to review models. Central support req.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C5CC67B-21EF-43CD-BEF7-746BA5C26E1F}"/>
              </a:ext>
            </a:extLst>
          </p:cNvPr>
          <p:cNvSpPr txBox="1"/>
          <p:nvPr/>
        </p:nvSpPr>
        <p:spPr>
          <a:xfrm>
            <a:off x="10589946" y="4732364"/>
            <a:ext cx="1340524" cy="914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 defTabSz="1085415"/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Control group desired</a:t>
            </a:r>
          </a:p>
          <a:p>
            <a:pPr algn="ctr" defTabSz="1085415"/>
            <a:r>
              <a:rPr lang="en-GB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Data science experts to review models. Central support req.</a:t>
            </a:r>
          </a:p>
          <a:p>
            <a:pPr algn="ctr" defTabSz="1085415"/>
            <a:endParaRPr lang="en-GB" sz="1200" dirty="0">
              <a:solidFill>
                <a:srgbClr val="000000">
                  <a:lumMod val="65000"/>
                  <a:lumOff val="35000"/>
                </a:srgbClr>
              </a:solidFill>
              <a:latin typeface="BNPP Sans Light"/>
              <a:cs typeface="Arial"/>
            </a:endParaRPr>
          </a:p>
        </p:txBody>
      </p:sp>
      <p:grpSp>
        <p:nvGrpSpPr>
          <p:cNvPr id="57" name="Group 29">
            <a:extLst>
              <a:ext uri="{FF2B5EF4-FFF2-40B4-BE49-F238E27FC236}">
                <a16:creationId xmlns:a16="http://schemas.microsoft.com/office/drawing/2014/main" id="{878DCB8A-362A-40C0-A397-1375E86E0FBF}"/>
              </a:ext>
            </a:extLst>
          </p:cNvPr>
          <p:cNvGrpSpPr/>
          <p:nvPr/>
        </p:nvGrpSpPr>
        <p:grpSpPr>
          <a:xfrm>
            <a:off x="12403" y="4293890"/>
            <a:ext cx="741392" cy="741392"/>
            <a:chOff x="-522300" y="1203172"/>
            <a:chExt cx="559248" cy="559248"/>
          </a:xfrm>
          <a:solidFill>
            <a:srgbClr val="FFFFFF"/>
          </a:solidFill>
        </p:grpSpPr>
        <p:sp>
          <p:nvSpPr>
            <p:cNvPr id="58" name="Oval 27">
              <a:extLst>
                <a:ext uri="{FF2B5EF4-FFF2-40B4-BE49-F238E27FC236}">
                  <a16:creationId xmlns:a16="http://schemas.microsoft.com/office/drawing/2014/main" id="{8921F731-0DFF-4920-AEC2-E8EC7DD9CAC6}"/>
                </a:ext>
              </a:extLst>
            </p:cNvPr>
            <p:cNvSpPr/>
            <p:nvPr/>
          </p:nvSpPr>
          <p:spPr>
            <a:xfrm>
              <a:off x="-522300" y="1203172"/>
              <a:ext cx="559248" cy="559248"/>
            </a:xfrm>
            <a:prstGeom prst="ellipse">
              <a:avLst/>
            </a:prstGeom>
            <a:grpFill/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1222" tIns="119313" rIns="121222" bIns="1193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312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5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/>
                <a:ea typeface="+mn-ea"/>
                <a:cs typeface="Calibri" panose="020F0502020204030204" pitchFamily="34" charset="0"/>
              </a:endParaRPr>
            </a:p>
          </p:txBody>
        </p:sp>
        <p:pic>
          <p:nvPicPr>
            <p:cNvPr id="59" name="Picture 24">
              <a:extLst>
                <a:ext uri="{FF2B5EF4-FFF2-40B4-BE49-F238E27FC236}">
                  <a16:creationId xmlns:a16="http://schemas.microsoft.com/office/drawing/2014/main" id="{4ACF7986-4F43-47E4-BA2D-76B7891F2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5556" y="1299916"/>
              <a:ext cx="365760" cy="365760"/>
            </a:xfrm>
            <a:prstGeom prst="rect">
              <a:avLst/>
            </a:prstGeom>
            <a:grpFill/>
          </p:spPr>
        </p:pic>
      </p:grpSp>
      <p:sp>
        <p:nvSpPr>
          <p:cNvPr id="60" name="Oval 28">
            <a:extLst>
              <a:ext uri="{FF2B5EF4-FFF2-40B4-BE49-F238E27FC236}">
                <a16:creationId xmlns:a16="http://schemas.microsoft.com/office/drawing/2014/main" id="{B6E51A58-F4CA-406C-B525-56DDE0363D87}"/>
              </a:ext>
            </a:extLst>
          </p:cNvPr>
          <p:cNvSpPr/>
          <p:nvPr/>
        </p:nvSpPr>
        <p:spPr>
          <a:xfrm>
            <a:off x="84411" y="2926685"/>
            <a:ext cx="741392" cy="741392"/>
          </a:xfrm>
          <a:prstGeom prst="ellipse">
            <a:avLst/>
          </a:prstGeom>
          <a:solidFill>
            <a:srgbClr val="FFFFFF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21222" tIns="119313" rIns="121222" bIns="1193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312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5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NPP Sans Light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61" name="Picture 26">
            <a:extLst>
              <a:ext uri="{FF2B5EF4-FFF2-40B4-BE49-F238E27FC236}">
                <a16:creationId xmlns:a16="http://schemas.microsoft.com/office/drawing/2014/main" id="{8A89D22F-5BC7-490F-BC62-9606819F2C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4" y="3059550"/>
            <a:ext cx="484886" cy="484886"/>
          </a:xfrm>
          <a:prstGeom prst="rect">
            <a:avLst/>
          </a:prstGeom>
        </p:spPr>
      </p:pic>
      <p:sp>
        <p:nvSpPr>
          <p:cNvPr id="62" name="Oval 28">
            <a:extLst>
              <a:ext uri="{FF2B5EF4-FFF2-40B4-BE49-F238E27FC236}">
                <a16:creationId xmlns:a16="http://schemas.microsoft.com/office/drawing/2014/main" id="{83187286-ABA2-4439-B83A-7BDFFEC968A8}"/>
              </a:ext>
            </a:extLst>
          </p:cNvPr>
          <p:cNvSpPr/>
          <p:nvPr/>
        </p:nvSpPr>
        <p:spPr>
          <a:xfrm>
            <a:off x="84411" y="1341562"/>
            <a:ext cx="741392" cy="741392"/>
          </a:xfrm>
          <a:prstGeom prst="ellipse">
            <a:avLst/>
          </a:prstGeom>
          <a:solidFill>
            <a:srgbClr val="FFFFFF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21222" tIns="119313" rIns="121222" bIns="1193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312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5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NPP Sans Light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CA84CF2D-43B2-45B5-A497-0A47D479FCB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t="15052" r="14468" b="14117"/>
          <a:stretch/>
        </p:blipFill>
        <p:spPr>
          <a:xfrm>
            <a:off x="216330" y="1554806"/>
            <a:ext cx="453755" cy="474206"/>
          </a:xfrm>
          <a:prstGeom prst="rect">
            <a:avLst/>
          </a:prstGeom>
          <a:solidFill>
            <a:srgbClr val="00AB8E"/>
          </a:solidFill>
          <a:ln>
            <a:noFill/>
          </a:ln>
          <a:effectLst/>
        </p:spPr>
      </p:pic>
      <p:pic>
        <p:nvPicPr>
          <p:cNvPr id="64" name="Graphique 63" descr="Loupe">
            <a:extLst>
              <a:ext uri="{FF2B5EF4-FFF2-40B4-BE49-F238E27FC236}">
                <a16:creationId xmlns:a16="http://schemas.microsoft.com/office/drawing/2014/main" id="{52ABEC6A-08BB-45D7-9120-AEF4AFEB2F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84307" y="3890449"/>
            <a:ext cx="741392" cy="741392"/>
          </a:xfrm>
          <a:prstGeom prst="rect">
            <a:avLst/>
          </a:prstGeom>
        </p:spPr>
      </p:pic>
      <p:sp>
        <p:nvSpPr>
          <p:cNvPr id="65" name="Espace réservé du numéro de diapositive 2">
            <a:extLst>
              <a:ext uri="{FF2B5EF4-FFF2-40B4-BE49-F238E27FC236}">
                <a16:creationId xmlns:a16="http://schemas.microsoft.com/office/drawing/2014/main" id="{6C29E0D2-16D9-47D5-88F9-F2EDE86A8206}"/>
              </a:ext>
            </a:extLst>
          </p:cNvPr>
          <p:cNvSpPr txBox="1">
            <a:spLocks/>
          </p:cNvSpPr>
          <p:nvPr/>
        </p:nvSpPr>
        <p:spPr bwMode="auto">
          <a:xfrm>
            <a:off x="11159692" y="6395560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914400" rtl="0" eaLnBrk="1" latinLnBrk="0" hangingPunct="1">
              <a:defRPr sz="1100" b="1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1636">
              <a:buFont typeface="Arial"/>
              <a:buNone/>
              <a:defRPr/>
            </a:pPr>
            <a:fld id="{276219AF-F5ED-455B-A512-B03AB3602319}" type="slidenum">
              <a:rPr lang="en-US" smtClean="0">
                <a:solidFill>
                  <a:srgbClr val="78848A">
                    <a:lumMod val="75000"/>
                  </a:srgbClr>
                </a:solidFill>
                <a:latin typeface="Arial"/>
                <a:cs typeface="Arial"/>
                <a:sym typeface="Arial"/>
              </a:rPr>
              <a:pPr defTabSz="1211636">
                <a:buFont typeface="Arial"/>
                <a:buNone/>
                <a:defRPr/>
              </a:pPr>
              <a:t>10</a:t>
            </a:fld>
            <a:endParaRPr lang="en-US" dirty="0">
              <a:solidFill>
                <a:srgbClr val="78848A">
                  <a:lumMod val="75000"/>
                </a:srgb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37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98168" y="155602"/>
            <a:ext cx="11316626" cy="432000"/>
          </a:xfrm>
        </p:spPr>
        <p:txBody>
          <a:bodyPr/>
          <a:lstStyle/>
          <a:p>
            <a:r>
              <a:rPr lang="en-GB" sz="3199" dirty="0"/>
              <a:t>Historical Method</a:t>
            </a:r>
          </a:p>
        </p:txBody>
      </p:sp>
      <p:sp>
        <p:nvSpPr>
          <p:cNvPr id="22" name="Rectangle à coins arrondis 21">
            <a:extLst>
              <a:ext uri="{FF2B5EF4-FFF2-40B4-BE49-F238E27FC236}">
                <a16:creationId xmlns:a16="http://schemas.microsoft.com/office/drawing/2014/main" id="{EB60C103-60F1-469A-82AA-77DE5E344CA3}"/>
              </a:ext>
            </a:extLst>
          </p:cNvPr>
          <p:cNvSpPr/>
          <p:nvPr/>
        </p:nvSpPr>
        <p:spPr>
          <a:xfrm>
            <a:off x="494024" y="1811803"/>
            <a:ext cx="2084923" cy="899792"/>
          </a:xfrm>
          <a:prstGeom prst="roundRect">
            <a:avLst/>
          </a:prstGeom>
          <a:solidFill>
            <a:srgbClr val="00AB8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19285" rIns="0" bIns="1192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61"/>
              </a:spcAft>
            </a:pPr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Historical Method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60D77A-5A48-44DC-91E4-358C65E05518}"/>
              </a:ext>
            </a:extLst>
          </p:cNvPr>
          <p:cNvSpPr/>
          <p:nvPr/>
        </p:nvSpPr>
        <p:spPr>
          <a:xfrm>
            <a:off x="8446866" y="1602801"/>
            <a:ext cx="3515144" cy="1259708"/>
          </a:xfrm>
          <a:prstGeom prst="rect">
            <a:avLst/>
          </a:prstGeom>
          <a:solidFill>
            <a:srgbClr val="BFBFBF">
              <a:alpha val="18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194" tIns="119285" rIns="121194" bIns="1192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7246" indent="-227246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Profitability calculated at </a:t>
            </a:r>
            <a:r>
              <a:rPr lang="en-US" sz="1200" b="1" dirty="0">
                <a:solidFill>
                  <a:schemeClr val="tx1"/>
                </a:solidFill>
                <a:cs typeface="Calibri" panose="020F0502020204030204" pitchFamily="34" charset="0"/>
              </a:rPr>
              <a:t>application level</a:t>
            </a:r>
          </a:p>
          <a:p>
            <a:pPr marL="227246" indent="-227246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Determine price elasticity at customer level through a machine </a:t>
            </a:r>
            <a:r>
              <a:rPr lang="en-US" sz="1200" b="1" dirty="0">
                <a:solidFill>
                  <a:schemeClr val="tx1"/>
                </a:solidFill>
                <a:cs typeface="Calibri" panose="020F0502020204030204" pitchFamily="34" charset="0"/>
              </a:rPr>
              <a:t>learning </a:t>
            </a: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algorithm</a:t>
            </a:r>
          </a:p>
          <a:p>
            <a:pPr marL="227246" indent="-227246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cs typeface="Calibri" panose="020F0502020204030204" pitchFamily="34" charset="0"/>
              </a:rPr>
              <a:t>Once first outputs are evaluated, take the decision to implement the approach</a:t>
            </a:r>
          </a:p>
        </p:txBody>
      </p:sp>
      <p:sp>
        <p:nvSpPr>
          <p:cNvPr id="32" name="Oval 28">
            <a:extLst>
              <a:ext uri="{FF2B5EF4-FFF2-40B4-BE49-F238E27FC236}">
                <a16:creationId xmlns:a16="http://schemas.microsoft.com/office/drawing/2014/main" id="{B20B2491-03DC-464C-ADD8-BD5C93EB8C51}"/>
              </a:ext>
            </a:extLst>
          </p:cNvPr>
          <p:cNvSpPr/>
          <p:nvPr/>
        </p:nvSpPr>
        <p:spPr>
          <a:xfrm>
            <a:off x="143337" y="1412282"/>
            <a:ext cx="741220" cy="74122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194" tIns="119285" rIns="121194" bIns="1192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6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pic>
        <p:nvPicPr>
          <p:cNvPr id="33" name="Picture 26">
            <a:extLst>
              <a:ext uri="{FF2B5EF4-FFF2-40B4-BE49-F238E27FC236}">
                <a16:creationId xmlns:a16="http://schemas.microsoft.com/office/drawing/2014/main" id="{76B49CC1-E188-4773-9AD5-C9B3F6A4EB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60" y="1540505"/>
            <a:ext cx="484774" cy="48477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FC11B26-8124-43FB-94AC-12A3C8F51246}"/>
              </a:ext>
            </a:extLst>
          </p:cNvPr>
          <p:cNvSpPr/>
          <p:nvPr/>
        </p:nvSpPr>
        <p:spPr>
          <a:xfrm>
            <a:off x="8314977" y="1019649"/>
            <a:ext cx="3515144" cy="3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61"/>
              </a:spcAft>
              <a:buClr>
                <a:schemeClr val="accent4"/>
              </a:buClr>
            </a:pPr>
            <a:r>
              <a:rPr lang="en-US" sz="1600" b="1" dirty="0">
                <a:cs typeface="Calibri" panose="020F0502020204030204" pitchFamily="34" charset="0"/>
              </a:rPr>
              <a:t>Methodology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712135-719D-48BC-8323-CC2CF9E076A6}"/>
              </a:ext>
            </a:extLst>
          </p:cNvPr>
          <p:cNvSpPr/>
          <p:nvPr/>
        </p:nvSpPr>
        <p:spPr>
          <a:xfrm>
            <a:off x="2763529" y="1019649"/>
            <a:ext cx="2679207" cy="3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cs typeface="Calibri" panose="020F0502020204030204" pitchFamily="34" charset="0"/>
              </a:rPr>
              <a:t>Approach</a:t>
            </a:r>
            <a:endParaRPr lang="en-US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8140B0-DC03-4AA8-BB36-7D285C5AB268}"/>
              </a:ext>
            </a:extLst>
          </p:cNvPr>
          <p:cNvSpPr/>
          <p:nvPr/>
        </p:nvSpPr>
        <p:spPr>
          <a:xfrm>
            <a:off x="5539253" y="1019649"/>
            <a:ext cx="2679207" cy="3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61"/>
              </a:spcAft>
              <a:buClr>
                <a:schemeClr val="accent4"/>
              </a:buClr>
            </a:pPr>
            <a:r>
              <a:rPr lang="en-US" sz="1600" b="1" dirty="0">
                <a:cs typeface="Calibri" panose="020F0502020204030204" pitchFamily="34" charset="0"/>
              </a:rPr>
              <a:t>Expected outcome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E3A97F-0DC6-4FE1-B09E-FCF816DDB005}"/>
              </a:ext>
            </a:extLst>
          </p:cNvPr>
          <p:cNvSpPr/>
          <p:nvPr/>
        </p:nvSpPr>
        <p:spPr>
          <a:xfrm>
            <a:off x="2895419" y="1602801"/>
            <a:ext cx="2679207" cy="1259708"/>
          </a:xfrm>
          <a:prstGeom prst="rect">
            <a:avLst/>
          </a:prstGeom>
          <a:solidFill>
            <a:srgbClr val="BFBFBF">
              <a:alpha val="18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194" tIns="119285" rIns="121194" bIns="1192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7246" indent="-227246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cs typeface="Calibri" panose="020F0502020204030204" pitchFamily="34" charset="0"/>
              </a:rPr>
              <a:t>Determine price sensitivity through the analysis of a large historical data set </a:t>
            </a: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containing “enough </a:t>
            </a:r>
            <a:r>
              <a:rPr lang="en-US" sz="1200" b="1" dirty="0">
                <a:solidFill>
                  <a:schemeClr val="tx1"/>
                </a:solidFill>
                <a:cs typeface="Calibri" panose="020F0502020204030204" pitchFamily="34" charset="0"/>
              </a:rPr>
              <a:t>noise”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33A3D4-793A-4713-999E-F6AE4B49ECD4}"/>
              </a:ext>
            </a:extLst>
          </p:cNvPr>
          <p:cNvSpPr/>
          <p:nvPr/>
        </p:nvSpPr>
        <p:spPr>
          <a:xfrm>
            <a:off x="5671143" y="1602801"/>
            <a:ext cx="2679207" cy="1259708"/>
          </a:xfrm>
          <a:prstGeom prst="rect">
            <a:avLst/>
          </a:prstGeom>
          <a:solidFill>
            <a:srgbClr val="BFBFBF">
              <a:alpha val="18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194" tIns="119285" rIns="121194" bIns="1192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7246" indent="-227246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Define the optimal price to maximize profits / production</a:t>
            </a:r>
          </a:p>
          <a:p>
            <a:pPr marL="227246" indent="-227246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Greater pricing individualization capacity based on client sensitivity </a:t>
            </a:r>
          </a:p>
        </p:txBody>
      </p:sp>
      <p:sp>
        <p:nvSpPr>
          <p:cNvPr id="41" name="Rectangle à coins arrondis 21">
            <a:extLst>
              <a:ext uri="{FF2B5EF4-FFF2-40B4-BE49-F238E27FC236}">
                <a16:creationId xmlns:a16="http://schemas.microsoft.com/office/drawing/2014/main" id="{15F7ABCD-9361-4AAF-945D-A74BE538B857}"/>
              </a:ext>
            </a:extLst>
          </p:cNvPr>
          <p:cNvSpPr/>
          <p:nvPr/>
        </p:nvSpPr>
        <p:spPr>
          <a:xfrm>
            <a:off x="623218" y="4376785"/>
            <a:ext cx="1859604" cy="900000"/>
          </a:xfrm>
          <a:prstGeom prst="roundRect">
            <a:avLst/>
          </a:prstGeom>
          <a:solidFill>
            <a:srgbClr val="00AB8E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119313" rIns="0" bIns="1193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312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61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NPP Sans Light"/>
                <a:ea typeface="+mn-ea"/>
                <a:cs typeface="Calibri" panose="020F0502020204030204" pitchFamily="34" charset="0"/>
              </a:rPr>
              <a:t>Characteristics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0862165-0E1C-4D85-AB6C-1CB3E3D242DF}"/>
              </a:ext>
            </a:extLst>
          </p:cNvPr>
          <p:cNvSpPr txBox="1"/>
          <p:nvPr/>
        </p:nvSpPr>
        <p:spPr>
          <a:xfrm>
            <a:off x="4976644" y="3294557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Pre </a:t>
            </a:r>
          </a:p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requisite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CAC1956-1D62-4BB1-BADC-D5DC16C14DEF}"/>
              </a:ext>
            </a:extLst>
          </p:cNvPr>
          <p:cNvSpPr txBox="1"/>
          <p:nvPr/>
        </p:nvSpPr>
        <p:spPr>
          <a:xfrm>
            <a:off x="3121980" y="3294557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Potential </a:t>
            </a:r>
          </a:p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gain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EDD9685-25AE-4C6C-8296-29731C201EA3}"/>
              </a:ext>
            </a:extLst>
          </p:cNvPr>
          <p:cNvSpPr txBox="1"/>
          <p:nvPr/>
        </p:nvSpPr>
        <p:spPr>
          <a:xfrm>
            <a:off x="6166532" y="3294557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Monthly </a:t>
            </a:r>
          </a:p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Volumes</a:t>
            </a:r>
          </a:p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required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7054201-5CF1-42F2-9B3C-B564AE777902}"/>
              </a:ext>
            </a:extLst>
          </p:cNvPr>
          <p:cNvSpPr txBox="1"/>
          <p:nvPr/>
        </p:nvSpPr>
        <p:spPr>
          <a:xfrm>
            <a:off x="7275162" y="3294557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Country</a:t>
            </a:r>
          </a:p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Project </a:t>
            </a:r>
          </a:p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efforts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F2D81DE-710E-4DD7-B24C-436E039C6C6B}"/>
              </a:ext>
            </a:extLst>
          </p:cNvPr>
          <p:cNvSpPr txBox="1"/>
          <p:nvPr/>
        </p:nvSpPr>
        <p:spPr>
          <a:xfrm>
            <a:off x="8467769" y="3294557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 defTabSz="1085415"/>
            <a:r>
              <a:rPr lang="en-GB" sz="1400" b="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Impl</a:t>
            </a:r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. </a:t>
            </a:r>
          </a:p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efforts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BE647B1-C502-467B-82FB-DF66F5D08038}"/>
              </a:ext>
            </a:extLst>
          </p:cNvPr>
          <p:cNvSpPr txBox="1"/>
          <p:nvPr/>
        </p:nvSpPr>
        <p:spPr>
          <a:xfrm>
            <a:off x="9556142" y="3294557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Price </a:t>
            </a:r>
          </a:p>
          <a:p>
            <a:pPr algn="ctr" defTabSz="1085415"/>
            <a:r>
              <a:rPr lang="en-GB" sz="1400" b="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individ</a:t>
            </a:r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. </a:t>
            </a:r>
          </a:p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potential 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D91BED8-6FB8-45BA-918C-F4A068EAE3EE}"/>
              </a:ext>
            </a:extLst>
          </p:cNvPr>
          <p:cNvSpPr txBox="1"/>
          <p:nvPr/>
        </p:nvSpPr>
        <p:spPr>
          <a:xfrm>
            <a:off x="10834548" y="3285435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Monitoring </a:t>
            </a:r>
          </a:p>
          <a:p>
            <a:pPr algn="ctr" defTabSz="1085415"/>
            <a:r>
              <a:rPr lang="en-GB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&amp; Evolution  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0F0C7B21-8ED1-4472-837D-F05ACE217CEC}"/>
              </a:ext>
            </a:extLst>
          </p:cNvPr>
          <p:cNvSpPr txBox="1"/>
          <p:nvPr/>
        </p:nvSpPr>
        <p:spPr>
          <a:xfrm>
            <a:off x="2727158" y="4411411"/>
            <a:ext cx="1704045" cy="914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 defTabSz="1085415"/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Medium to High,</a:t>
            </a:r>
          </a:p>
          <a:p>
            <a:pPr algn="ctr" defTabSz="1085415"/>
            <a:r>
              <a:rPr lang="en-GB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Performance depends on what has been done in the past (expected +10% NIBT)                       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516EA63-D6B0-41B7-B266-3372A34ED145}"/>
              </a:ext>
            </a:extLst>
          </p:cNvPr>
          <p:cNvSpPr txBox="1"/>
          <p:nvPr/>
        </p:nvSpPr>
        <p:spPr>
          <a:xfrm>
            <a:off x="4775073" y="4369359"/>
            <a:ext cx="1317542" cy="998503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ctr" defTabSz="1085415"/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Different price strategies </a:t>
            </a:r>
            <a:r>
              <a:rPr lang="en-GB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in the past that contains “enough </a:t>
            </a:r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noise”</a:t>
            </a:r>
            <a:endParaRPr lang="en-GB" sz="1200" dirty="0">
              <a:solidFill>
                <a:srgbClr val="000000">
                  <a:lumMod val="65000"/>
                  <a:lumOff val="35000"/>
                </a:srgbClr>
              </a:solidFill>
              <a:latin typeface="BNPP Sans Light"/>
              <a:cs typeface="Arial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BBCB450-50B5-4B9B-AD44-B340899D49A8}"/>
              </a:ext>
            </a:extLst>
          </p:cNvPr>
          <p:cNvSpPr txBox="1"/>
          <p:nvPr/>
        </p:nvSpPr>
        <p:spPr>
          <a:xfrm>
            <a:off x="6077799" y="4376785"/>
            <a:ext cx="1091866" cy="1084000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ctr" defTabSz="1085415"/>
            <a:r>
              <a:rPr lang="en-GB" sz="1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Low to Medium</a:t>
            </a:r>
            <a:br>
              <a:rPr lang="en-GB" sz="1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</a:br>
            <a:r>
              <a:rPr lang="en-GB" sz="11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(# months of historical data to be assessed)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68AF638-5E7B-485F-8D9F-A7840E8F7B2F}"/>
              </a:ext>
            </a:extLst>
          </p:cNvPr>
          <p:cNvSpPr txBox="1"/>
          <p:nvPr/>
        </p:nvSpPr>
        <p:spPr>
          <a:xfrm>
            <a:off x="7275162" y="4411411"/>
            <a:ext cx="914400" cy="9144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 defTabSz="1085415"/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Low</a:t>
            </a:r>
            <a:r>
              <a:rPr lang="en-GB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, focused on </a:t>
            </a:r>
          </a:p>
          <a:p>
            <a:pPr algn="ctr" defTabSz="1085415"/>
            <a:r>
              <a:rPr lang="en-GB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data and business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4BB6888F-D106-4277-8B45-8A50338C5CA2}"/>
              </a:ext>
            </a:extLst>
          </p:cNvPr>
          <p:cNvSpPr txBox="1"/>
          <p:nvPr/>
        </p:nvSpPr>
        <p:spPr>
          <a:xfrm>
            <a:off x="8352674" y="4411411"/>
            <a:ext cx="1144590" cy="914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 defTabSz="1085415"/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High</a:t>
            </a:r>
            <a:r>
              <a:rPr lang="en-GB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, IT front + ES to be adapted. Agents to be trained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25A751C4-4885-443A-9C75-55A5E7883CEC}"/>
              </a:ext>
            </a:extLst>
          </p:cNvPr>
          <p:cNvSpPr txBox="1"/>
          <p:nvPr/>
        </p:nvSpPr>
        <p:spPr>
          <a:xfrm>
            <a:off x="9413405" y="4411411"/>
            <a:ext cx="1199874" cy="9144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 defTabSz="1085415"/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High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A9105536-B9A4-4C5A-B3F7-EF4EBDCC7388}"/>
              </a:ext>
            </a:extLst>
          </p:cNvPr>
          <p:cNvSpPr txBox="1"/>
          <p:nvPr/>
        </p:nvSpPr>
        <p:spPr>
          <a:xfrm>
            <a:off x="10621486" y="4411411"/>
            <a:ext cx="1340524" cy="914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 defTabSz="1085415"/>
            <a:r>
              <a:rPr lang="en-GB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Control group desired</a:t>
            </a:r>
          </a:p>
          <a:p>
            <a:pPr algn="ctr" defTabSz="1085415"/>
            <a:r>
              <a:rPr lang="en-GB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  <a:cs typeface="Arial"/>
              </a:rPr>
              <a:t>Data science experts to review models. Central support req.</a:t>
            </a:r>
          </a:p>
        </p:txBody>
      </p:sp>
      <p:sp>
        <p:nvSpPr>
          <p:cNvPr id="35" name="Espace réservé du numéro de diapositive 2">
            <a:extLst>
              <a:ext uri="{FF2B5EF4-FFF2-40B4-BE49-F238E27FC236}">
                <a16:creationId xmlns:a16="http://schemas.microsoft.com/office/drawing/2014/main" id="{105EBAE8-F815-4394-99C4-DED2ABD3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9692" y="6395560"/>
            <a:ext cx="240000" cy="180000"/>
          </a:xfrm>
        </p:spPr>
        <p:txBody>
          <a:bodyPr/>
          <a:lstStyle/>
          <a:p>
            <a:pPr defTabSz="1211636">
              <a:buFont typeface="Arial"/>
              <a:buNone/>
              <a:defRPr/>
            </a:pPr>
            <a:fld id="{276219AF-F5ED-455B-A512-B03AB3602319}" type="slidenum">
              <a:rPr lang="en-GB" smtClean="0">
                <a:cs typeface="Arial"/>
                <a:sym typeface="Arial"/>
              </a:rPr>
              <a:pPr defTabSz="1211636">
                <a:buFont typeface="Arial"/>
                <a:buNone/>
                <a:defRPr/>
              </a:pPr>
              <a:t>11</a:t>
            </a:fld>
            <a:endParaRPr lang="en-GB" dirty="0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91249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FBECCD6A-5BDF-4182-B5E1-9A53A8A66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310" y="200278"/>
            <a:ext cx="7104000" cy="432000"/>
          </a:xfrm>
        </p:spPr>
        <p:txBody>
          <a:bodyPr/>
          <a:lstStyle/>
          <a:p>
            <a:r>
              <a:rPr lang="en-US" dirty="0"/>
              <a:t>Historical pricing core concept and output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4CFBA12-0ECA-47BE-9AF8-3BEF5363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1636">
              <a:buFont typeface="Arial"/>
              <a:buNone/>
              <a:defRPr/>
            </a:pPr>
            <a:fld id="{276219AF-F5ED-455B-A512-B03AB3602319}" type="slidenum">
              <a:rPr lang="en-GB" smtClean="0">
                <a:cs typeface="Arial"/>
                <a:sym typeface="Arial"/>
              </a:rPr>
              <a:pPr defTabSz="1211636">
                <a:buFont typeface="Arial"/>
                <a:buNone/>
                <a:defRPr/>
              </a:pPr>
              <a:t>12</a:t>
            </a:fld>
            <a:endParaRPr lang="en-GB" dirty="0">
              <a:cs typeface="Arial"/>
              <a:sym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BF4C23-C36C-4021-9D90-38F63259AEF1}"/>
              </a:ext>
            </a:extLst>
          </p:cNvPr>
          <p:cNvSpPr txBox="1"/>
          <p:nvPr/>
        </p:nvSpPr>
        <p:spPr>
          <a:xfrm>
            <a:off x="383251" y="919561"/>
            <a:ext cx="11507856" cy="843489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txBody>
          <a:bodyPr wrap="square" lIns="71571" tIns="0" rIns="71571" bIns="0" rtlCol="0" anchor="ctr">
            <a:noAutofit/>
          </a:bodyPr>
          <a:lstStyle/>
          <a:p>
            <a:pPr defTabSz="1212878"/>
            <a:r>
              <a:rPr lang="en-US" sz="1600" b="1" dirty="0">
                <a:solidFill>
                  <a:srgbClr val="000000"/>
                </a:solidFill>
                <a:latin typeface="BNPP Sans Light"/>
              </a:rPr>
              <a:t>Elasticity model : </a:t>
            </a:r>
          </a:p>
          <a:p>
            <a:pPr defTabSz="1212878"/>
            <a:r>
              <a:rPr lang="en-US" sz="1600" dirty="0">
                <a:solidFill>
                  <a:srgbClr val="000000"/>
                </a:solidFill>
                <a:latin typeface="BNPP Sans Light"/>
              </a:rPr>
              <a:t>Predict the </a:t>
            </a:r>
            <a:r>
              <a:rPr lang="en-US" sz="1600" i="1" dirty="0">
                <a:solidFill>
                  <a:srgbClr val="000000"/>
                </a:solidFill>
                <a:latin typeface="BNPP Sans Light"/>
              </a:rPr>
              <a:t>subscription probability </a:t>
            </a:r>
            <a:r>
              <a:rPr lang="en-US" sz="1600" dirty="0">
                <a:solidFill>
                  <a:srgbClr val="000000"/>
                </a:solidFill>
                <a:latin typeface="BNPP Sans Light"/>
              </a:rPr>
              <a:t>of the client as a </a:t>
            </a:r>
            <a:r>
              <a:rPr lang="en-US" sz="1600" i="1" dirty="0">
                <a:solidFill>
                  <a:srgbClr val="000000"/>
                </a:solidFill>
                <a:latin typeface="BNPP Sans Light"/>
              </a:rPr>
              <a:t>function of the proposed rate</a:t>
            </a:r>
            <a:r>
              <a:rPr lang="en-US" sz="1600" dirty="0">
                <a:solidFill>
                  <a:srgbClr val="000000"/>
                </a:solidFill>
                <a:latin typeface="BNPP Sans Light"/>
              </a:rPr>
              <a:t>. Depending on the client and the loan characteristics and market benchmarks.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05D86D-0832-4C3B-A988-C0350B1E6FEB}"/>
              </a:ext>
            </a:extLst>
          </p:cNvPr>
          <p:cNvSpPr txBox="1"/>
          <p:nvPr/>
        </p:nvSpPr>
        <p:spPr>
          <a:xfrm>
            <a:off x="383250" y="1976302"/>
            <a:ext cx="11507857" cy="843489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txBody>
          <a:bodyPr wrap="square" lIns="71571" tIns="0" rIns="71571" bIns="0" rtlCol="0" anchor="ctr">
            <a:noAutofit/>
          </a:bodyPr>
          <a:lstStyle/>
          <a:p>
            <a:pPr defTabSz="1212878"/>
            <a:r>
              <a:rPr lang="en-US" sz="1600" b="1" dirty="0">
                <a:solidFill>
                  <a:srgbClr val="000000"/>
                </a:solidFill>
                <a:latin typeface="BNPP Sans Light"/>
              </a:rPr>
              <a:t>Profit optimization strategy : </a:t>
            </a:r>
          </a:p>
          <a:p>
            <a:pPr defTabSz="1212878"/>
            <a:r>
              <a:rPr lang="en-US" sz="1600" dirty="0">
                <a:solidFill>
                  <a:srgbClr val="000000"/>
                </a:solidFill>
                <a:latin typeface="BNPP Sans Light"/>
              </a:rPr>
              <a:t>Margin-based profit increase for  low-sensitivity clients. </a:t>
            </a:r>
          </a:p>
          <a:p>
            <a:pPr defTabSz="1212878"/>
            <a:r>
              <a:rPr lang="en-US" sz="1600" dirty="0">
                <a:solidFill>
                  <a:srgbClr val="000000"/>
                </a:solidFill>
                <a:latin typeface="BNPP Sans Light"/>
              </a:rPr>
              <a:t>Volume-based profit increase for high-sensitivity clients. 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E51A4DB-8A26-40BA-9709-57A6280B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10" y="2962357"/>
            <a:ext cx="7530440" cy="30496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D03E71-DCA6-47D5-B950-CB33432B0C89}"/>
              </a:ext>
            </a:extLst>
          </p:cNvPr>
          <p:cNvSpPr/>
          <p:nvPr/>
        </p:nvSpPr>
        <p:spPr>
          <a:xfrm>
            <a:off x="383250" y="2962357"/>
            <a:ext cx="3682865" cy="288200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txBody>
          <a:bodyPr wrap="square" lIns="71571" tIns="0" rIns="71571" bIns="0" rtlCol="0" anchor="ctr">
            <a:noAutofit/>
          </a:bodyPr>
          <a:lstStyle/>
          <a:p>
            <a:pPr defTabSz="1212878"/>
            <a:r>
              <a:rPr lang="en-US" sz="1600" dirty="0">
                <a:solidFill>
                  <a:srgbClr val="000000"/>
                </a:solidFill>
                <a:latin typeface="BNPP Sans Light"/>
              </a:rPr>
              <a:t>The historical pricing is based on an internally developed method </a:t>
            </a:r>
          </a:p>
          <a:p>
            <a:pPr defTabSz="1212878"/>
            <a:r>
              <a:rPr lang="en-US" sz="1600" dirty="0" err="1">
                <a:solidFill>
                  <a:srgbClr val="000000"/>
                </a:solidFill>
                <a:latin typeface="BNPP Sans Light"/>
              </a:rPr>
              <a:t>AGBoost</a:t>
            </a:r>
            <a:r>
              <a:rPr lang="en-US" sz="1600">
                <a:solidFill>
                  <a:srgbClr val="000000"/>
                </a:solidFill>
                <a:latin typeface="BNPP Sans Light"/>
              </a:rPr>
              <a:t>, a </a:t>
            </a:r>
            <a:r>
              <a:rPr lang="en-US" sz="1600" dirty="0">
                <a:solidFill>
                  <a:srgbClr val="000000"/>
                </a:solidFill>
                <a:latin typeface="BNPP Sans Light"/>
              </a:rPr>
              <a:t>predictive modeling pipeline designed </a:t>
            </a:r>
            <a:r>
              <a:rPr lang="en-US" sz="1600" b="1" dirty="0">
                <a:solidFill>
                  <a:srgbClr val="000000"/>
                </a:solidFill>
                <a:latin typeface="BNPP Sans Light"/>
              </a:rPr>
              <a:t>to benefit from machine learning accuracy </a:t>
            </a:r>
            <a:r>
              <a:rPr lang="en-US" sz="1600" dirty="0">
                <a:solidFill>
                  <a:srgbClr val="000000"/>
                </a:solidFill>
                <a:latin typeface="BNPP Sans Light"/>
              </a:rPr>
              <a:t>while displaying the results in a </a:t>
            </a:r>
            <a:r>
              <a:rPr lang="en-US" sz="1600" b="1" dirty="0">
                <a:solidFill>
                  <a:srgbClr val="000000"/>
                </a:solidFill>
                <a:latin typeface="BNPP Sans Light"/>
              </a:rPr>
              <a:t>fully interpretable model. </a:t>
            </a:r>
          </a:p>
          <a:p>
            <a:pPr defTabSz="1212878"/>
            <a:endParaRPr lang="en-US" sz="1600" b="1" dirty="0">
              <a:solidFill>
                <a:srgbClr val="000000"/>
              </a:solidFill>
              <a:latin typeface="BNPP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B32AAC-0789-4EF6-A775-EB118D9F3F36}"/>
              </a:ext>
            </a:extLst>
          </p:cNvPr>
          <p:cNvSpPr/>
          <p:nvPr/>
        </p:nvSpPr>
        <p:spPr>
          <a:xfrm>
            <a:off x="4020386" y="2938397"/>
            <a:ext cx="1433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BNPP Sans Light" panose="02000503020000020004" pitchFamily="50" charset="0"/>
                <a:cs typeface="Calibri" panose="020F0502020204030204" pitchFamily="34" charset="0"/>
              </a:rPr>
              <a:t>Example output</a:t>
            </a:r>
            <a:endParaRPr lang="en-US" dirty="0">
              <a:latin typeface="BNPP Sans Light" panose="02000503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3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55860" y="52945"/>
            <a:ext cx="10233950" cy="887684"/>
          </a:xfrm>
        </p:spPr>
        <p:txBody>
          <a:bodyPr/>
          <a:lstStyle/>
          <a:p>
            <a:r>
              <a:rPr lang="en-US" sz="1800" dirty="0">
                <a:sym typeface="Wingdings" panose="05000000000000000000" pitchFamily="2" charset="2"/>
              </a:rPr>
              <a:t>Historical data approach has been tested since 2018</a:t>
            </a:r>
          </a:p>
          <a:p>
            <a:r>
              <a:rPr lang="en-US" sz="1800" dirty="0">
                <a:sym typeface="Wingdings" panose="05000000000000000000" pitchFamily="2" charset="2"/>
              </a:rPr>
              <a:t>and leverages already several successful implementations across BNPP entities &amp; products</a:t>
            </a:r>
            <a:endParaRPr lang="pt-PT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1636">
              <a:defRPr/>
            </a:pPr>
            <a:fld id="{276219AF-F5ED-455B-A512-B03AB3602319}" type="slidenum">
              <a:rPr lang="en-GB">
                <a:solidFill>
                  <a:srgbClr val="000000"/>
                </a:solidFill>
                <a:latin typeface="BNPP Sans Light"/>
              </a:rPr>
              <a:pPr defTabSz="1211636">
                <a:defRPr/>
              </a:pPr>
              <a:t>13</a:t>
            </a:fld>
            <a:endParaRPr lang="en-GB" dirty="0">
              <a:solidFill>
                <a:srgbClr val="000000"/>
              </a:solidFill>
              <a:latin typeface="BNPP Sans Light"/>
            </a:endParaRPr>
          </a:p>
        </p:txBody>
      </p:sp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30770BFD-9279-4326-B9F9-A6D793D74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335614"/>
              </p:ext>
            </p:extLst>
          </p:nvPr>
        </p:nvGraphicFramePr>
        <p:xfrm>
          <a:off x="1416563" y="1227194"/>
          <a:ext cx="10366752" cy="4826723"/>
        </p:xfrm>
        <a:graphic>
          <a:graphicData uri="http://schemas.openxmlformats.org/drawingml/2006/table">
            <a:tbl>
              <a:tblPr/>
              <a:tblGrid>
                <a:gridCol w="85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050">
                  <a:extLst>
                    <a:ext uri="{9D8B030D-6E8A-4147-A177-3AD203B41FA5}">
                      <a16:colId xmlns:a16="http://schemas.microsoft.com/office/drawing/2014/main" val="1060834828"/>
                    </a:ext>
                  </a:extLst>
                </a:gridCol>
                <a:gridCol w="6983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1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endParaRPr lang="fr-FR" sz="1400" b="1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noProof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Entity</a:t>
                      </a: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noProof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Details</a:t>
                      </a: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454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endParaRPr lang="fr-FR" sz="1100" b="1" kern="1200" noProof="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3842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Personal Loan</a:t>
                      </a: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defTabSz="914400" fontAlgn="ctr">
                        <a:lnSpc>
                          <a:spcPct val="9000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Implemented</a:t>
                      </a: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 defTabSz="914400" fontAlgn="ctr">
                        <a:lnSpc>
                          <a:spcPct val="90000"/>
                        </a:lnSpc>
                        <a:spcBef>
                          <a:spcPts val="300"/>
                        </a:spcBef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14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+10% NBI observed since implementation in Nov 18 (champion challenger test)</a:t>
                      </a:r>
                    </a:p>
                    <a:p>
                      <a:pPr marL="180000" indent="-180000" defTabSz="914400" fontAlgn="ctr">
                        <a:lnSpc>
                          <a:spcPct val="90000"/>
                        </a:lnSpc>
                        <a:spcBef>
                          <a:spcPts val="300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Model updated in Oct 19 and July 20</a:t>
                      </a: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758">
                <a:tc v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200" b="1" kern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4000" marR="7622" marT="7622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794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SME</a:t>
                      </a: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Validation test ongoing</a:t>
                      </a: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Modelisation OK, test ongoing S1 2021</a:t>
                      </a: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971338"/>
                  </a:ext>
                </a:extLst>
              </a:tr>
              <a:tr h="47575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endParaRPr lang="fr-FR" sz="1100" b="1" kern="1200" noProof="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3842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Real estate</a:t>
                      </a: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Validation test in discussion</a:t>
                      </a: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marR="0" indent="-18000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POC done</a:t>
                      </a:r>
                    </a:p>
                    <a:p>
                      <a:pPr marL="180000" marR="0" indent="-18000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Champion challenge test under discussion</a:t>
                      </a:r>
                      <a:endParaRPr lang="en-US" sz="1400" b="0" i="0" u="none" strike="noStrike" kern="1200" baseline="0" noProof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173397"/>
                  </a:ext>
                </a:extLst>
              </a:tr>
              <a:tr h="425673">
                <a:tc v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200" b="1" kern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4000" marR="7622" marT="7622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794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SME</a:t>
                      </a: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Validation test planned</a:t>
                      </a: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test ongoing S1 2021</a:t>
                      </a: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36615"/>
                  </a:ext>
                </a:extLst>
              </a:tr>
              <a:tr h="679873">
                <a:tc row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fr-FR" sz="1100" b="1" kern="1200" noProof="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3842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794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SME</a:t>
                      </a: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Validation test planned</a:t>
                      </a: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indent="-18000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+10% NIBT observed on live model (10% and then 20% of prod)</a:t>
                      </a:r>
                    </a:p>
                    <a:p>
                      <a:pPr marL="180000" marR="0" indent="-18000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Test on hold in 2020 due to covid – Test relaunched Q1 2021</a:t>
                      </a: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93805"/>
                  </a:ext>
                </a:extLst>
              </a:tr>
              <a:tr h="434241">
                <a:tc v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200" b="1" kern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4000" marR="7622" marT="7622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794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Personal Loan</a:t>
                      </a: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Preliminary random test</a:t>
                      </a: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indent="-18000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Model to be elaborated following random test to create « noise »</a:t>
                      </a: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58"/>
                  </a:ext>
                </a:extLst>
              </a:tr>
              <a:tr h="647552">
                <a:tc row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fr-FR" sz="1100" b="1" kern="1200" noProof="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79958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794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86794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Personal Loan</a:t>
                      </a: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Validation test planned</a:t>
                      </a: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indent="-18000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400" b="0" i="0" u="none" strike="noStrike" kern="1200" baseline="0" noProof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180000" marR="0" indent="-18000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Model done end of 20 to be live tested in 21</a:t>
                      </a: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0863">
                <a:tc v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200" b="1" kern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4000" marR="7622" marT="7622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794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86794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86794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Personal Loan</a:t>
                      </a: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Implemented</a:t>
                      </a: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indent="-18000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400" b="0" i="0" u="none" strike="noStrike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180000" marR="0" indent="-18000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400" b="0" i="0" u="none" strike="noStrike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180000" marR="0" indent="-18000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Model elaborated in Q2-Q3 20 and live in prod in Jan 21 – first results </a:t>
                      </a:r>
                      <a:r>
                        <a:rPr lang="en-US" sz="1400" b="0" i="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analysed</a:t>
                      </a:r>
                      <a:endParaRPr lang="en-US" sz="1400" b="0" i="0" u="none" strike="noStrike" kern="1200" baseline="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1983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2" name="flag_france">
            <a:extLst>
              <a:ext uri="{FF2B5EF4-FFF2-40B4-BE49-F238E27FC236}">
                <a16:creationId xmlns:a16="http://schemas.microsoft.com/office/drawing/2014/main" id="{21509844-85E0-40BE-B4C8-4FA0626D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1991" y="1800324"/>
            <a:ext cx="540215" cy="359917"/>
          </a:xfrm>
          <a:prstGeom prst="rect">
            <a:avLst/>
          </a:prstGeom>
          <a:noFill/>
          <a:ln w="3175">
            <a:noFill/>
          </a:ln>
        </p:spPr>
      </p:pic>
      <p:pic>
        <p:nvPicPr>
          <p:cNvPr id="23" name="flag_belgium">
            <a:extLst>
              <a:ext uri="{FF2B5EF4-FFF2-40B4-BE49-F238E27FC236}">
                <a16:creationId xmlns:a16="http://schemas.microsoft.com/office/drawing/2014/main" id="{D244700E-5F7E-4D31-AD75-FBC3C00D9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2161" y="2871139"/>
            <a:ext cx="539875" cy="359917"/>
          </a:xfrm>
          <a:prstGeom prst="rect">
            <a:avLst/>
          </a:prstGeom>
          <a:noFill/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A8F3F987-76E8-44D9-855E-56B22FCA2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143" y="3779165"/>
            <a:ext cx="613910" cy="4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flag_france">
            <a:extLst>
              <a:ext uri="{FF2B5EF4-FFF2-40B4-BE49-F238E27FC236}">
                <a16:creationId xmlns:a16="http://schemas.microsoft.com/office/drawing/2014/main" id="{ADF59E0E-50B0-4FBB-91C5-C1B81B776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1991" y="4726092"/>
            <a:ext cx="540215" cy="359917"/>
          </a:xfrm>
          <a:prstGeom prst="rect">
            <a:avLst/>
          </a:prstGeom>
          <a:noFill/>
          <a:ln w="3175">
            <a:noFill/>
          </a:ln>
        </p:spPr>
      </p:pic>
      <p:pic>
        <p:nvPicPr>
          <p:cNvPr id="26" name="Picture 13" descr="Drapeau de la Suède — Wikipédia">
            <a:extLst>
              <a:ext uri="{FF2B5EF4-FFF2-40B4-BE49-F238E27FC236}">
                <a16:creationId xmlns:a16="http://schemas.microsoft.com/office/drawing/2014/main" id="{40214D7B-2400-48BF-8FDD-FE96642FB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350" y="5351722"/>
            <a:ext cx="577496" cy="35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8DA0A74-D218-4F15-97FF-6626FA856E81}"/>
              </a:ext>
            </a:extLst>
          </p:cNvPr>
          <p:cNvSpPr txBox="1"/>
          <p:nvPr/>
        </p:nvSpPr>
        <p:spPr>
          <a:xfrm>
            <a:off x="192711" y="2565104"/>
            <a:ext cx="978964" cy="79190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defTabSz="1085198"/>
            <a:r>
              <a:rPr lang="en-US" sz="1600" b="1">
                <a:solidFill>
                  <a:srgbClr val="000000"/>
                </a:solidFill>
                <a:latin typeface="BNPP Sans Light" panose="02000503020000020004" pitchFamily="50" charset="0"/>
                <a:cs typeface="Arial"/>
              </a:rPr>
              <a:t>Retail </a:t>
            </a:r>
          </a:p>
          <a:p>
            <a:pPr defTabSz="1085198"/>
            <a:r>
              <a:rPr lang="en-US" sz="1600" b="1">
                <a:solidFill>
                  <a:srgbClr val="000000"/>
                </a:solidFill>
                <a:latin typeface="BNPP Sans Light" panose="02000503020000020004" pitchFamily="50" charset="0"/>
                <a:cs typeface="Arial"/>
              </a:rPr>
              <a:t>Banking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CD3D2C2-C4B3-4653-B005-8D72DCFF862C}"/>
              </a:ext>
            </a:extLst>
          </p:cNvPr>
          <p:cNvSpPr txBox="1"/>
          <p:nvPr/>
        </p:nvSpPr>
        <p:spPr>
          <a:xfrm>
            <a:off x="192711" y="4955769"/>
            <a:ext cx="1079870" cy="79190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defTabSz="1085198"/>
            <a:r>
              <a:rPr lang="en-US" sz="1600" b="1">
                <a:solidFill>
                  <a:srgbClr val="000000"/>
                </a:solidFill>
                <a:latin typeface="BNPP Sans Light" panose="02000503020000020004" pitchFamily="50" charset="0"/>
                <a:cs typeface="Arial"/>
              </a:rPr>
              <a:t>Personal </a:t>
            </a:r>
          </a:p>
          <a:p>
            <a:pPr defTabSz="1085198"/>
            <a:r>
              <a:rPr lang="en-US" sz="1600" b="1">
                <a:solidFill>
                  <a:srgbClr val="000000"/>
                </a:solidFill>
                <a:latin typeface="BNPP Sans Light" panose="02000503020000020004" pitchFamily="50" charset="0"/>
                <a:cs typeface="Arial"/>
              </a:rPr>
              <a:t>Finance</a:t>
            </a:r>
          </a:p>
        </p:txBody>
      </p:sp>
    </p:spTree>
    <p:extLst>
      <p:ext uri="{BB962C8B-B14F-4D97-AF65-F5344CB8AC3E}">
        <p14:creationId xmlns:p14="http://schemas.microsoft.com/office/powerpoint/2010/main" val="725043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55860" y="52945"/>
            <a:ext cx="10233950" cy="585964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The model built using the historical data in France</a:t>
            </a:r>
            <a:endParaRPr lang="pt-PT" dirty="0"/>
          </a:p>
        </p:txBody>
      </p:sp>
      <p:graphicFrame>
        <p:nvGraphicFramePr>
          <p:cNvPr id="63" name="Tableau 62">
            <a:extLst>
              <a:ext uri="{FF2B5EF4-FFF2-40B4-BE49-F238E27FC236}">
                <a16:creationId xmlns:a16="http://schemas.microsoft.com/office/drawing/2014/main" id="{CFCE1706-5898-4560-984B-64D8CD66C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83863"/>
              </p:ext>
            </p:extLst>
          </p:nvPr>
        </p:nvGraphicFramePr>
        <p:xfrm>
          <a:off x="5228390" y="1455313"/>
          <a:ext cx="1728192" cy="1434437"/>
        </p:xfrm>
        <a:graphic>
          <a:graphicData uri="http://schemas.openxmlformats.org/drawingml/2006/table">
            <a:tbl>
              <a:tblPr firstRow="1" bandRow="1"/>
              <a:tblGrid>
                <a:gridCol w="864096">
                  <a:extLst>
                    <a:ext uri="{9D8B030D-6E8A-4147-A177-3AD203B41FA5}">
                      <a16:colId xmlns:a16="http://schemas.microsoft.com/office/drawing/2014/main" val="114434864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68185908"/>
                    </a:ext>
                  </a:extLst>
                </a:gridCol>
              </a:tblGrid>
              <a:tr h="279937">
                <a:tc gridSpan="2">
                  <a:txBody>
                    <a:bodyPr/>
                    <a:lstStyle>
                      <a:lvl1pPr marL="0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fr-FR" sz="1000" noProof="0" dirty="0"/>
                        <a:t>Coût du risque (CdR) déclaratif</a:t>
                      </a: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BAE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5717"/>
                  </a:ext>
                </a:extLst>
              </a:tr>
              <a:tr h="230900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CdR ≤ 0.5%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+0,0%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29309"/>
                  </a:ext>
                </a:extLst>
              </a:tr>
              <a:tr h="230900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CdR ∈ ]0,5% ; 1%]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+0,9%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40207"/>
                  </a:ext>
                </a:extLst>
              </a:tr>
              <a:tr h="230900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CdR ∈ ]1% ; 1,5%]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+1,9%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80712"/>
                  </a:ext>
                </a:extLst>
              </a:tr>
              <a:tr h="230900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CdR ∈ ]1,5% ; 2,5%]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+2,5%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147236"/>
                  </a:ext>
                </a:extLst>
              </a:tr>
              <a:tr h="230900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CdR &gt; 2.5%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+3,1%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08572"/>
                  </a:ext>
                </a:extLst>
              </a:tr>
            </a:tbl>
          </a:graphicData>
        </a:graphic>
      </p:graphicFrame>
      <p:graphicFrame>
        <p:nvGraphicFramePr>
          <p:cNvPr id="64" name="Tableau 63">
            <a:extLst>
              <a:ext uri="{FF2B5EF4-FFF2-40B4-BE49-F238E27FC236}">
                <a16:creationId xmlns:a16="http://schemas.microsoft.com/office/drawing/2014/main" id="{B591AD22-47EF-4B08-91EB-43C536067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480596"/>
              </p:ext>
            </p:extLst>
          </p:nvPr>
        </p:nvGraphicFramePr>
        <p:xfrm>
          <a:off x="4431780" y="1455313"/>
          <a:ext cx="686122" cy="1141968"/>
        </p:xfrm>
        <a:graphic>
          <a:graphicData uri="http://schemas.openxmlformats.org/drawingml/2006/table">
            <a:tbl>
              <a:tblPr firstRow="1" bandRow="1"/>
              <a:tblGrid>
                <a:gridCol w="686122">
                  <a:extLst>
                    <a:ext uri="{9D8B030D-6E8A-4147-A177-3AD203B41FA5}">
                      <a16:colId xmlns:a16="http://schemas.microsoft.com/office/drawing/2014/main" val="1144348646"/>
                    </a:ext>
                  </a:extLst>
                </a:gridCol>
              </a:tblGrid>
              <a:tr h="1141968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fr-FR" sz="1000" noProof="0" dirty="0"/>
                        <a:t>Prix de</a:t>
                      </a:r>
                      <a:br>
                        <a:rPr lang="fr-FR" sz="1000" noProof="0" dirty="0"/>
                      </a:br>
                      <a:r>
                        <a:rPr lang="fr-FR" sz="1000" noProof="0" dirty="0"/>
                        <a:t>base : 4,64%</a:t>
                      </a:r>
                    </a:p>
                  </a:txBody>
                  <a:tcPr marL="45720" marR="4572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BAE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5717"/>
                  </a:ext>
                </a:extLst>
              </a:tr>
            </a:tbl>
          </a:graphicData>
        </a:graphic>
      </p:graphicFrame>
      <p:graphicFrame>
        <p:nvGraphicFramePr>
          <p:cNvPr id="65" name="Tableau 64">
            <a:extLst>
              <a:ext uri="{FF2B5EF4-FFF2-40B4-BE49-F238E27FC236}">
                <a16:creationId xmlns:a16="http://schemas.microsoft.com/office/drawing/2014/main" id="{7711E917-1EA6-416B-9D72-C93050940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642728"/>
              </p:ext>
            </p:extLst>
          </p:nvPr>
        </p:nvGraphicFramePr>
        <p:xfrm>
          <a:off x="7067070" y="1455313"/>
          <a:ext cx="1728192" cy="1561327"/>
        </p:xfrm>
        <a:graphic>
          <a:graphicData uri="http://schemas.openxmlformats.org/drawingml/2006/table">
            <a:tbl>
              <a:tblPr firstRow="1" bandRow="1"/>
              <a:tblGrid>
                <a:gridCol w="864096">
                  <a:extLst>
                    <a:ext uri="{9D8B030D-6E8A-4147-A177-3AD203B41FA5}">
                      <a16:colId xmlns:a16="http://schemas.microsoft.com/office/drawing/2014/main" val="114434864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68185908"/>
                    </a:ext>
                  </a:extLst>
                </a:gridCol>
              </a:tblGrid>
              <a:tr h="221671">
                <a:tc gridSpan="2">
                  <a:txBody>
                    <a:bodyPr/>
                    <a:lstStyle>
                      <a:lvl1pPr marL="0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fr-FR" sz="1000" noProof="0" dirty="0"/>
                        <a:t>Durée (mois)</a:t>
                      </a: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BAE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5717"/>
                  </a:ext>
                </a:extLst>
              </a:tr>
              <a:tr h="167457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+0,0%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29309"/>
                  </a:ext>
                </a:extLst>
              </a:tr>
              <a:tr h="167457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&lt; n &lt; 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+1,3%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177577"/>
                  </a:ext>
                </a:extLst>
              </a:tr>
              <a:tr h="167457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&lt; n &lt; 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+1,8%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42742"/>
                  </a:ext>
                </a:extLst>
              </a:tr>
              <a:tr h="167457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&lt; n &lt; 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+2,5%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40207"/>
                  </a:ext>
                </a:extLst>
              </a:tr>
              <a:tr h="167457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&lt; n &lt; 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+3,2%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80712"/>
                  </a:ext>
                </a:extLst>
              </a:tr>
              <a:tr h="167457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&lt; n &lt; 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+3,6%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147236"/>
                  </a:ext>
                </a:extLst>
              </a:tr>
              <a:tr h="167457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&lt; n &lt; 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+5,0%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08572"/>
                  </a:ext>
                </a:extLst>
              </a:tr>
              <a:tr h="167457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rtl="0" fontAlgn="ctr">
                        <a:buFont typeface="Wingdings" panose="05000000000000000000" pitchFamily="2" charset="2"/>
                        <a:buNone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+4,0%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44152"/>
                  </a:ext>
                </a:extLst>
              </a:tr>
            </a:tbl>
          </a:graphicData>
        </a:graphic>
      </p:graphicFrame>
      <p:graphicFrame>
        <p:nvGraphicFramePr>
          <p:cNvPr id="66" name="Tableau 65">
            <a:extLst>
              <a:ext uri="{FF2B5EF4-FFF2-40B4-BE49-F238E27FC236}">
                <a16:creationId xmlns:a16="http://schemas.microsoft.com/office/drawing/2014/main" id="{C02353E7-6DED-4377-B5D0-D9610DFFB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220231"/>
              </p:ext>
            </p:extLst>
          </p:nvPr>
        </p:nvGraphicFramePr>
        <p:xfrm>
          <a:off x="8905750" y="1455313"/>
          <a:ext cx="1728192" cy="2016225"/>
        </p:xfrm>
        <a:graphic>
          <a:graphicData uri="http://schemas.openxmlformats.org/drawingml/2006/table">
            <a:tbl>
              <a:tblPr firstRow="1" bandRow="1"/>
              <a:tblGrid>
                <a:gridCol w="864096">
                  <a:extLst>
                    <a:ext uri="{9D8B030D-6E8A-4147-A177-3AD203B41FA5}">
                      <a16:colId xmlns:a16="http://schemas.microsoft.com/office/drawing/2014/main" val="114434864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68185908"/>
                    </a:ext>
                  </a:extLst>
                </a:gridCol>
              </a:tblGrid>
              <a:tr h="186332">
                <a:tc gridSpan="2">
                  <a:txBody>
                    <a:bodyPr/>
                    <a:lstStyle>
                      <a:lvl1pPr marL="0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fr-FR" sz="1000" noProof="0" dirty="0"/>
                        <a:t>Montant demandé</a:t>
                      </a: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BAE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5717"/>
                  </a:ext>
                </a:extLst>
              </a:tr>
              <a:tr h="140761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3495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+9,6%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29309"/>
                  </a:ext>
                </a:extLst>
              </a:tr>
              <a:tr h="140761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3495 &lt; n &lt; 3713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+2,5%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19551"/>
                  </a:ext>
                </a:extLst>
              </a:tr>
              <a:tr h="140761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3713 &lt; n &lt; 5895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-1,2%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353412"/>
                  </a:ext>
                </a:extLst>
              </a:tr>
              <a:tr h="140761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5895 &lt; n &lt; 9880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-2,0%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273561"/>
                  </a:ext>
                </a:extLst>
              </a:tr>
              <a:tr h="140761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9880 &lt; n &lt; 14979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-2,2%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688367"/>
                  </a:ext>
                </a:extLst>
              </a:tr>
              <a:tr h="140761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14979 &lt; n &lt; 19971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-2,4%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999345"/>
                  </a:ext>
                </a:extLst>
              </a:tr>
              <a:tr h="140761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19971 &lt; n &lt; 24996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-2,5%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876329"/>
                  </a:ext>
                </a:extLst>
              </a:tr>
              <a:tr h="140761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24996 &lt; n &lt; 29484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-2,7%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40207"/>
                  </a:ext>
                </a:extLst>
              </a:tr>
              <a:tr h="140761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29484 &lt; n &lt; 39814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-3,1%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80712"/>
                  </a:ext>
                </a:extLst>
              </a:tr>
              <a:tr h="140761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39814 &lt; n &lt; 51031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-3,4%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147236"/>
                  </a:ext>
                </a:extLst>
              </a:tr>
              <a:tr h="140761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51031 &lt; n &lt; 77455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-3,7%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08572"/>
                  </a:ext>
                </a:extLst>
              </a:tr>
              <a:tr h="140761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77455 &lt; n &lt; 97250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-5,7%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944152"/>
                  </a:ext>
                </a:extLst>
              </a:tr>
              <a:tr h="140761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rtl="0" fontAlgn="ctr">
                        <a:buFont typeface="Wingdings" panose="05000000000000000000" pitchFamily="2" charset="2"/>
                        <a:buNone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97250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-7,1%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321159"/>
                  </a:ext>
                </a:extLst>
              </a:tr>
            </a:tbl>
          </a:graphicData>
        </a:graphic>
      </p:graphicFrame>
      <p:graphicFrame>
        <p:nvGraphicFramePr>
          <p:cNvPr id="67" name="Tableau 66">
            <a:extLst>
              <a:ext uri="{FF2B5EF4-FFF2-40B4-BE49-F238E27FC236}">
                <a16:creationId xmlns:a16="http://schemas.microsoft.com/office/drawing/2014/main" id="{A555FB94-030B-4416-8A3D-479DF4890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76871"/>
              </p:ext>
            </p:extLst>
          </p:nvPr>
        </p:nvGraphicFramePr>
        <p:xfrm>
          <a:off x="7078316" y="3581126"/>
          <a:ext cx="1702914" cy="477914"/>
        </p:xfrm>
        <a:graphic>
          <a:graphicData uri="http://schemas.openxmlformats.org/drawingml/2006/table">
            <a:tbl>
              <a:tblPr firstRow="1" bandRow="1"/>
              <a:tblGrid>
                <a:gridCol w="851457">
                  <a:extLst>
                    <a:ext uri="{9D8B030D-6E8A-4147-A177-3AD203B41FA5}">
                      <a16:colId xmlns:a16="http://schemas.microsoft.com/office/drawing/2014/main" val="1144348646"/>
                    </a:ext>
                  </a:extLst>
                </a:gridCol>
                <a:gridCol w="851457">
                  <a:extLst>
                    <a:ext uri="{9D8B030D-6E8A-4147-A177-3AD203B41FA5}">
                      <a16:colId xmlns:a16="http://schemas.microsoft.com/office/drawing/2014/main" val="168185908"/>
                    </a:ext>
                  </a:extLst>
                </a:gridCol>
              </a:tblGrid>
              <a:tr h="151656">
                <a:tc gridSpan="2">
                  <a:txBody>
                    <a:bodyPr/>
                    <a:lstStyle>
                      <a:lvl1pPr marL="0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867948" rtl="0" eaLnBrk="1" fontAlgn="ctr" latinLnBrk="0" hangingPunct="1"/>
                      <a:r>
                        <a:rPr lang="fr-FR" sz="10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Client connu ("optionnel")</a:t>
                      </a:r>
                    </a:p>
                  </a:txBody>
                  <a:tcPr marL="67592" marR="67592" marT="33796" marB="3379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BAE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5717"/>
                  </a:ext>
                </a:extLst>
              </a:tr>
              <a:tr h="125090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867948" rtl="0" eaLnBrk="1" fontAlgn="ctr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Non</a:t>
                      </a:r>
                    </a:p>
                  </a:txBody>
                  <a:tcPr marL="7041" marR="7041" marT="704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867948" rtl="0" eaLnBrk="1" fontAlgn="ctr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-1,3%</a:t>
                      </a:r>
                    </a:p>
                  </a:txBody>
                  <a:tcPr marL="7041" marR="7041" marT="7041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29309"/>
                  </a:ext>
                </a:extLst>
              </a:tr>
              <a:tr h="125090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867948" rtl="0" eaLnBrk="1" fontAlgn="ctr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Oui ; Autre</a:t>
                      </a:r>
                    </a:p>
                  </a:txBody>
                  <a:tcPr marL="7041" marR="7041" marT="704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867948" rtl="0" eaLnBrk="1" fontAlgn="ctr" latinLnBrk="0" hangingPunct="1"/>
                      <a:r>
                        <a:rPr lang="fr-F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+0,0%</a:t>
                      </a:r>
                    </a:p>
                  </a:txBody>
                  <a:tcPr marL="7041" marR="7041" marT="7041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50136"/>
                  </a:ext>
                </a:extLst>
              </a:tr>
            </a:tbl>
          </a:graphicData>
        </a:graphic>
      </p:graphicFrame>
      <p:graphicFrame>
        <p:nvGraphicFramePr>
          <p:cNvPr id="68" name="Tableau 67">
            <a:extLst>
              <a:ext uri="{FF2B5EF4-FFF2-40B4-BE49-F238E27FC236}">
                <a16:creationId xmlns:a16="http://schemas.microsoft.com/office/drawing/2014/main" id="{3F07E5FB-C35F-4543-8F07-F956C4601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279147"/>
              </p:ext>
            </p:extLst>
          </p:nvPr>
        </p:nvGraphicFramePr>
        <p:xfrm>
          <a:off x="5228390" y="4446165"/>
          <a:ext cx="1728192" cy="934095"/>
        </p:xfrm>
        <a:graphic>
          <a:graphicData uri="http://schemas.openxmlformats.org/drawingml/2006/table">
            <a:tbl>
              <a:tblPr firstRow="1" bandRow="1"/>
              <a:tblGrid>
                <a:gridCol w="864096">
                  <a:extLst>
                    <a:ext uri="{9D8B030D-6E8A-4147-A177-3AD203B41FA5}">
                      <a16:colId xmlns:a16="http://schemas.microsoft.com/office/drawing/2014/main" val="114434864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68185908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0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fr-FR" sz="1000" noProof="0" dirty="0"/>
                        <a:t>Situation à l’habitat</a:t>
                      </a: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BAE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5717"/>
                  </a:ext>
                </a:extLst>
              </a:tr>
              <a:tr h="237108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DIVERS, LOG. FAM., NR, PROPRIETAIRE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-0,8%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29309"/>
                  </a:ext>
                </a:extLst>
              </a:tr>
              <a:tr h="182478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LOCATAIRE, LOG. EMPLOYER, Autre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+0,0%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273561"/>
                  </a:ext>
                </a:extLst>
              </a:tr>
              <a:tr h="182478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ACCESSION PROPRIETE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+0,2%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688367"/>
                  </a:ext>
                </a:extLst>
              </a:tr>
            </a:tbl>
          </a:graphicData>
        </a:graphic>
      </p:graphicFrame>
      <p:graphicFrame>
        <p:nvGraphicFramePr>
          <p:cNvPr id="69" name="Tableau 68">
            <a:extLst>
              <a:ext uri="{FF2B5EF4-FFF2-40B4-BE49-F238E27FC236}">
                <a16:creationId xmlns:a16="http://schemas.microsoft.com/office/drawing/2014/main" id="{76A79B7D-09F8-41EA-A040-B9C70339E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869343"/>
              </p:ext>
            </p:extLst>
          </p:nvPr>
        </p:nvGraphicFramePr>
        <p:xfrm>
          <a:off x="8905750" y="3510238"/>
          <a:ext cx="1728192" cy="904875"/>
        </p:xfrm>
        <a:graphic>
          <a:graphicData uri="http://schemas.openxmlformats.org/drawingml/2006/table">
            <a:tbl>
              <a:tblPr firstRow="1" bandRow="1"/>
              <a:tblGrid>
                <a:gridCol w="891971">
                  <a:extLst>
                    <a:ext uri="{9D8B030D-6E8A-4147-A177-3AD203B41FA5}">
                      <a16:colId xmlns:a16="http://schemas.microsoft.com/office/drawing/2014/main" val="307402633"/>
                    </a:ext>
                  </a:extLst>
                </a:gridCol>
                <a:gridCol w="836221">
                  <a:extLst>
                    <a:ext uri="{9D8B030D-6E8A-4147-A177-3AD203B41FA5}">
                      <a16:colId xmlns:a16="http://schemas.microsoft.com/office/drawing/2014/main" val="210680992"/>
                    </a:ext>
                  </a:extLst>
                </a:gridCol>
              </a:tblGrid>
              <a:tr h="200025">
                <a:tc gridSpan="2"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 de projet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BAE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674568"/>
                  </a:ext>
                </a:extLst>
              </a:tr>
              <a:tr h="304800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VN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CCF"/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-0,7%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814620"/>
                  </a:ext>
                </a:extLst>
              </a:tr>
              <a:tr h="200025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VO ; Autre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EE9"/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+0,0%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10735"/>
                  </a:ext>
                </a:extLst>
              </a:tr>
              <a:tr h="200025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DIVERS ; TRAVAUX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CCF"/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&amp;quot"/>
                        </a:rPr>
                        <a:t>+0,3%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142459"/>
                  </a:ext>
                </a:extLst>
              </a:tr>
            </a:tbl>
          </a:graphicData>
        </a:graphic>
      </p:graphicFrame>
      <p:graphicFrame>
        <p:nvGraphicFramePr>
          <p:cNvPr id="70" name="Tableau 69">
            <a:extLst>
              <a:ext uri="{FF2B5EF4-FFF2-40B4-BE49-F238E27FC236}">
                <a16:creationId xmlns:a16="http://schemas.microsoft.com/office/drawing/2014/main" id="{4A500FE9-0F9C-4374-9D70-16BFBFB33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660999"/>
              </p:ext>
            </p:extLst>
          </p:nvPr>
        </p:nvGraphicFramePr>
        <p:xfrm>
          <a:off x="5228390" y="3021243"/>
          <a:ext cx="1728192" cy="1393870"/>
        </p:xfrm>
        <a:graphic>
          <a:graphicData uri="http://schemas.openxmlformats.org/drawingml/2006/table">
            <a:tbl>
              <a:tblPr firstRow="1" bandRow="1"/>
              <a:tblGrid>
                <a:gridCol w="864096">
                  <a:extLst>
                    <a:ext uri="{9D8B030D-6E8A-4147-A177-3AD203B41FA5}">
                      <a16:colId xmlns:a16="http://schemas.microsoft.com/office/drawing/2014/main" val="114434864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68185908"/>
                    </a:ext>
                  </a:extLst>
                </a:gridCol>
              </a:tblGrid>
              <a:tr h="221671">
                <a:tc gridSpan="2">
                  <a:txBody>
                    <a:bodyPr/>
                    <a:lstStyle>
                      <a:lvl1pPr marL="0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fr-FR" sz="1000" noProof="0" dirty="0"/>
                        <a:t>Revenus (mensuels foyer)</a:t>
                      </a: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BAE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5717"/>
                  </a:ext>
                </a:extLst>
              </a:tr>
              <a:tr h="167457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2000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+0,0%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29309"/>
                  </a:ext>
                </a:extLst>
              </a:tr>
              <a:tr h="167457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 &lt; n &lt; 2488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-0,3%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177577"/>
                  </a:ext>
                </a:extLst>
              </a:tr>
              <a:tr h="167457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2488 &lt; n &lt; 3000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-0,5%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42742"/>
                  </a:ext>
                </a:extLst>
              </a:tr>
              <a:tr h="167457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 &lt; n &lt; 3500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-0,8%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40207"/>
                  </a:ext>
                </a:extLst>
              </a:tr>
              <a:tr h="167457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 &lt; n &lt; 5480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-1,1%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80712"/>
                  </a:ext>
                </a:extLst>
              </a:tr>
              <a:tr h="167457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5480 &lt; n &lt; 56732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-0,8%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147236"/>
                  </a:ext>
                </a:extLst>
              </a:tr>
              <a:tr h="167457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56732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-1,7%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08572"/>
                  </a:ext>
                </a:extLst>
              </a:tr>
            </a:tbl>
          </a:graphicData>
        </a:graphic>
      </p:graphicFrame>
      <p:graphicFrame>
        <p:nvGraphicFramePr>
          <p:cNvPr id="71" name="Tableau 70">
            <a:extLst>
              <a:ext uri="{FF2B5EF4-FFF2-40B4-BE49-F238E27FC236}">
                <a16:creationId xmlns:a16="http://schemas.microsoft.com/office/drawing/2014/main" id="{73C6B716-FC44-4E43-B398-67D737240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040920"/>
              </p:ext>
            </p:extLst>
          </p:nvPr>
        </p:nvGraphicFramePr>
        <p:xfrm>
          <a:off x="7050409" y="4446164"/>
          <a:ext cx="1728192" cy="934096"/>
        </p:xfrm>
        <a:graphic>
          <a:graphicData uri="http://schemas.openxmlformats.org/drawingml/2006/table">
            <a:tbl>
              <a:tblPr firstRow="1" bandRow="1"/>
              <a:tblGrid>
                <a:gridCol w="864096">
                  <a:extLst>
                    <a:ext uri="{9D8B030D-6E8A-4147-A177-3AD203B41FA5}">
                      <a16:colId xmlns:a16="http://schemas.microsoft.com/office/drawing/2014/main" val="114434864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68185908"/>
                    </a:ext>
                  </a:extLst>
                </a:gridCol>
              </a:tblGrid>
              <a:tr h="181718">
                <a:tc gridSpan="2">
                  <a:txBody>
                    <a:bodyPr/>
                    <a:lstStyle>
                      <a:lvl1pPr marL="0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fr-FR" sz="1000" noProof="0" dirty="0"/>
                        <a:t>Ancienneté dans l'emploi</a:t>
                      </a: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BAE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5717"/>
                  </a:ext>
                </a:extLst>
              </a:tr>
              <a:tr h="259481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+0,0%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29309"/>
                  </a:ext>
                </a:extLst>
              </a:tr>
              <a:tr h="177811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&lt; n &lt; 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+0,2%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273561"/>
                  </a:ext>
                </a:extLst>
              </a:tr>
              <a:tr h="177811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&lt; n &lt; 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+0,4%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688367"/>
                  </a:ext>
                </a:extLst>
              </a:tr>
              <a:tr h="137275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&gt; 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+0,8%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999345"/>
                  </a:ext>
                </a:extLst>
              </a:tr>
            </a:tbl>
          </a:graphicData>
        </a:graphic>
      </p:graphicFrame>
      <p:graphicFrame>
        <p:nvGraphicFramePr>
          <p:cNvPr id="72" name="Tableau 71">
            <a:extLst>
              <a:ext uri="{FF2B5EF4-FFF2-40B4-BE49-F238E27FC236}">
                <a16:creationId xmlns:a16="http://schemas.microsoft.com/office/drawing/2014/main" id="{64926905-DA39-4EE9-9C36-54AC86C5A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563460"/>
              </p:ext>
            </p:extLst>
          </p:nvPr>
        </p:nvGraphicFramePr>
        <p:xfrm>
          <a:off x="8905750" y="4446164"/>
          <a:ext cx="1728192" cy="712839"/>
        </p:xfrm>
        <a:graphic>
          <a:graphicData uri="http://schemas.openxmlformats.org/drawingml/2006/table">
            <a:tbl>
              <a:tblPr firstRow="1" bandRow="1"/>
              <a:tblGrid>
                <a:gridCol w="864096">
                  <a:extLst>
                    <a:ext uri="{9D8B030D-6E8A-4147-A177-3AD203B41FA5}">
                      <a16:colId xmlns:a16="http://schemas.microsoft.com/office/drawing/2014/main" val="114434864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68185908"/>
                    </a:ext>
                  </a:extLst>
                </a:gridCol>
              </a:tblGrid>
              <a:tr h="205164">
                <a:tc gridSpan="2">
                  <a:txBody>
                    <a:bodyPr/>
                    <a:lstStyle>
                      <a:lvl1pPr marL="0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fr-FR" sz="1000" noProof="0" dirty="0"/>
                        <a:t>Charges mensuelles</a:t>
                      </a:r>
                    </a:p>
                  </a:txBody>
                  <a:tcPr marL="45720" marR="45720" marT="10800" marB="108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BAE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5717"/>
                  </a:ext>
                </a:extLst>
              </a:tr>
              <a:tr h="169225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+0,0%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29309"/>
                  </a:ext>
                </a:extLst>
              </a:tr>
              <a:tr h="169225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&lt; n &lt; 18618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+0,5%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50136"/>
                  </a:ext>
                </a:extLst>
              </a:tr>
              <a:tr h="169225"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rtl="0" fontAlgn="ctr">
                        <a:buFont typeface="Wingdings" panose="05000000000000000000" pitchFamily="2" charset="2"/>
                        <a:buNone/>
                      </a:pP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18618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0581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11636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817454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423270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029089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634903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240722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4846538" algn="l" defTabSz="1211636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+1,1%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1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54266"/>
                  </a:ext>
                </a:extLst>
              </a:tr>
            </a:tbl>
          </a:graphicData>
        </a:graphic>
      </p:graphicFrame>
      <p:grpSp>
        <p:nvGrpSpPr>
          <p:cNvPr id="73" name="Groupe 72">
            <a:extLst>
              <a:ext uri="{FF2B5EF4-FFF2-40B4-BE49-F238E27FC236}">
                <a16:creationId xmlns:a16="http://schemas.microsoft.com/office/drawing/2014/main" id="{95041287-7933-470B-93EC-129E70402541}"/>
              </a:ext>
            </a:extLst>
          </p:cNvPr>
          <p:cNvGrpSpPr/>
          <p:nvPr/>
        </p:nvGrpSpPr>
        <p:grpSpPr>
          <a:xfrm>
            <a:off x="5075964" y="1911217"/>
            <a:ext cx="194364" cy="193256"/>
            <a:chOff x="2555776" y="2429785"/>
            <a:chExt cx="360040" cy="357989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6DEB7C81-DB38-4515-92CC-941948BF9D52}"/>
                </a:ext>
              </a:extLst>
            </p:cNvPr>
            <p:cNvSpPr/>
            <p:nvPr/>
          </p:nvSpPr>
          <p:spPr>
            <a:xfrm>
              <a:off x="2555776" y="2429785"/>
              <a:ext cx="360040" cy="357989"/>
            </a:xfrm>
            <a:prstGeom prst="ellipse">
              <a:avLst/>
            </a:prstGeom>
            <a:solidFill>
              <a:srgbClr val="A8DBAE"/>
            </a:solidFill>
            <a:ln w="19050">
              <a:solidFill>
                <a:srgbClr val="FFFFFF"/>
              </a:solidFill>
            </a:ln>
            <a:effectLst/>
          </p:spPr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Signe Plus 74">
              <a:extLst>
                <a:ext uri="{FF2B5EF4-FFF2-40B4-BE49-F238E27FC236}">
                  <a16:creationId xmlns:a16="http://schemas.microsoft.com/office/drawing/2014/main" id="{2C18D580-25CD-4749-B7DA-E220238FAD98}"/>
                </a:ext>
              </a:extLst>
            </p:cNvPr>
            <p:cNvSpPr/>
            <p:nvPr/>
          </p:nvSpPr>
          <p:spPr>
            <a:xfrm>
              <a:off x="2607469" y="2480452"/>
              <a:ext cx="256654" cy="256654"/>
            </a:xfrm>
            <a:prstGeom prst="mathPlus">
              <a:avLst>
                <a:gd name="adj1" fmla="val 16465"/>
              </a:avLst>
            </a:prstGeom>
            <a:solidFill>
              <a:srgbClr val="000000">
                <a:lumMod val="50000"/>
                <a:lumOff val="50000"/>
              </a:srgbClr>
            </a:solidFill>
            <a:ln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2E256840-46CD-4DDF-96DF-201996434FA7}"/>
              </a:ext>
            </a:extLst>
          </p:cNvPr>
          <p:cNvGrpSpPr/>
          <p:nvPr/>
        </p:nvGrpSpPr>
        <p:grpSpPr>
          <a:xfrm>
            <a:off x="6914644" y="1911217"/>
            <a:ext cx="194364" cy="193256"/>
            <a:chOff x="2555776" y="2429785"/>
            <a:chExt cx="360040" cy="357989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2E74B11D-480E-4B15-B5B3-0AEB5A337543}"/>
                </a:ext>
              </a:extLst>
            </p:cNvPr>
            <p:cNvSpPr/>
            <p:nvPr/>
          </p:nvSpPr>
          <p:spPr>
            <a:xfrm>
              <a:off x="2555776" y="2429785"/>
              <a:ext cx="360040" cy="357989"/>
            </a:xfrm>
            <a:prstGeom prst="ellipse">
              <a:avLst/>
            </a:prstGeom>
            <a:solidFill>
              <a:srgbClr val="A8DBAE"/>
            </a:solidFill>
            <a:ln w="19050">
              <a:solidFill>
                <a:srgbClr val="FFFFFF"/>
              </a:solidFill>
            </a:ln>
            <a:effectLst/>
          </p:spPr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Signe Plus 77">
              <a:extLst>
                <a:ext uri="{FF2B5EF4-FFF2-40B4-BE49-F238E27FC236}">
                  <a16:creationId xmlns:a16="http://schemas.microsoft.com/office/drawing/2014/main" id="{75A88A36-FE81-4C4F-9C8F-B88D4077A929}"/>
                </a:ext>
              </a:extLst>
            </p:cNvPr>
            <p:cNvSpPr/>
            <p:nvPr/>
          </p:nvSpPr>
          <p:spPr>
            <a:xfrm>
              <a:off x="2607469" y="2480452"/>
              <a:ext cx="256654" cy="256654"/>
            </a:xfrm>
            <a:prstGeom prst="mathPlus">
              <a:avLst>
                <a:gd name="adj1" fmla="val 16465"/>
              </a:avLst>
            </a:prstGeom>
            <a:solidFill>
              <a:srgbClr val="000000">
                <a:lumMod val="50000"/>
                <a:lumOff val="50000"/>
              </a:srgbClr>
            </a:solidFill>
            <a:ln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4FABDBCE-5839-42DB-8856-A0C65378047D}"/>
              </a:ext>
            </a:extLst>
          </p:cNvPr>
          <p:cNvGrpSpPr/>
          <p:nvPr/>
        </p:nvGrpSpPr>
        <p:grpSpPr>
          <a:xfrm>
            <a:off x="8753324" y="1911217"/>
            <a:ext cx="194364" cy="193256"/>
            <a:chOff x="2555776" y="2429785"/>
            <a:chExt cx="360040" cy="357989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2D5130B8-E96F-417B-96FD-3D6B323BD2A7}"/>
                </a:ext>
              </a:extLst>
            </p:cNvPr>
            <p:cNvSpPr/>
            <p:nvPr/>
          </p:nvSpPr>
          <p:spPr>
            <a:xfrm>
              <a:off x="2555776" y="2429785"/>
              <a:ext cx="360040" cy="357989"/>
            </a:xfrm>
            <a:prstGeom prst="ellipse">
              <a:avLst/>
            </a:prstGeom>
            <a:solidFill>
              <a:srgbClr val="A8DBAE"/>
            </a:solidFill>
            <a:ln w="19050">
              <a:solidFill>
                <a:srgbClr val="FFFFFF"/>
              </a:solidFill>
            </a:ln>
            <a:effectLst/>
          </p:spPr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Signe Plus 80">
              <a:extLst>
                <a:ext uri="{FF2B5EF4-FFF2-40B4-BE49-F238E27FC236}">
                  <a16:creationId xmlns:a16="http://schemas.microsoft.com/office/drawing/2014/main" id="{06DE56DD-AE7C-460F-9EEB-55FD46A9A863}"/>
                </a:ext>
              </a:extLst>
            </p:cNvPr>
            <p:cNvSpPr/>
            <p:nvPr/>
          </p:nvSpPr>
          <p:spPr>
            <a:xfrm>
              <a:off x="2607469" y="2480452"/>
              <a:ext cx="256654" cy="256654"/>
            </a:xfrm>
            <a:prstGeom prst="mathPlus">
              <a:avLst>
                <a:gd name="adj1" fmla="val 16465"/>
              </a:avLst>
            </a:prstGeom>
            <a:solidFill>
              <a:srgbClr val="000000">
                <a:lumMod val="50000"/>
                <a:lumOff val="50000"/>
              </a:srgbClr>
            </a:solidFill>
            <a:ln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BE3571E4-5539-426E-A05E-EF0C0C3BFC6D}"/>
              </a:ext>
            </a:extLst>
          </p:cNvPr>
          <p:cNvGrpSpPr/>
          <p:nvPr/>
        </p:nvGrpSpPr>
        <p:grpSpPr>
          <a:xfrm>
            <a:off x="6906313" y="3786958"/>
            <a:ext cx="194364" cy="193256"/>
            <a:chOff x="2555776" y="2429785"/>
            <a:chExt cx="360040" cy="357989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ACB8C8EC-18B9-4FF8-92D8-DE681EEBDAEC}"/>
                </a:ext>
              </a:extLst>
            </p:cNvPr>
            <p:cNvSpPr/>
            <p:nvPr/>
          </p:nvSpPr>
          <p:spPr>
            <a:xfrm>
              <a:off x="2555776" y="2429785"/>
              <a:ext cx="360040" cy="357989"/>
            </a:xfrm>
            <a:prstGeom prst="ellipse">
              <a:avLst/>
            </a:prstGeom>
            <a:solidFill>
              <a:srgbClr val="A8DBAE"/>
            </a:solidFill>
            <a:ln w="19050">
              <a:solidFill>
                <a:srgbClr val="FFFFFF"/>
              </a:solidFill>
            </a:ln>
            <a:effectLst/>
          </p:spPr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Signe Plus 83">
              <a:extLst>
                <a:ext uri="{FF2B5EF4-FFF2-40B4-BE49-F238E27FC236}">
                  <a16:creationId xmlns:a16="http://schemas.microsoft.com/office/drawing/2014/main" id="{398036A2-CA28-4FD9-94D4-3426C4EA4DAD}"/>
                </a:ext>
              </a:extLst>
            </p:cNvPr>
            <p:cNvSpPr/>
            <p:nvPr/>
          </p:nvSpPr>
          <p:spPr>
            <a:xfrm>
              <a:off x="2607469" y="2480452"/>
              <a:ext cx="256654" cy="256654"/>
            </a:xfrm>
            <a:prstGeom prst="mathPlus">
              <a:avLst>
                <a:gd name="adj1" fmla="val 16465"/>
              </a:avLst>
            </a:prstGeom>
            <a:solidFill>
              <a:srgbClr val="000000">
                <a:lumMod val="50000"/>
                <a:lumOff val="50000"/>
              </a:srgbClr>
            </a:solidFill>
            <a:ln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884392C1-4BD1-4100-A730-80E7D82CB35F}"/>
              </a:ext>
            </a:extLst>
          </p:cNvPr>
          <p:cNvGrpSpPr/>
          <p:nvPr/>
        </p:nvGrpSpPr>
        <p:grpSpPr>
          <a:xfrm>
            <a:off x="8744994" y="3786958"/>
            <a:ext cx="194364" cy="193256"/>
            <a:chOff x="2555776" y="2429785"/>
            <a:chExt cx="360040" cy="357989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6643530-9430-4D6E-A7C1-1FD65A3B5089}"/>
                </a:ext>
              </a:extLst>
            </p:cNvPr>
            <p:cNvSpPr/>
            <p:nvPr/>
          </p:nvSpPr>
          <p:spPr>
            <a:xfrm>
              <a:off x="2555776" y="2429785"/>
              <a:ext cx="360040" cy="357989"/>
            </a:xfrm>
            <a:prstGeom prst="ellipse">
              <a:avLst/>
            </a:prstGeom>
            <a:solidFill>
              <a:srgbClr val="A8DBAE"/>
            </a:solidFill>
            <a:ln w="19050">
              <a:solidFill>
                <a:srgbClr val="FFFFFF"/>
              </a:solidFill>
            </a:ln>
            <a:effectLst/>
          </p:spPr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Signe Plus 86">
              <a:extLst>
                <a:ext uri="{FF2B5EF4-FFF2-40B4-BE49-F238E27FC236}">
                  <a16:creationId xmlns:a16="http://schemas.microsoft.com/office/drawing/2014/main" id="{C97B1DB1-2EB0-4F1A-A466-CA87EBEC78A2}"/>
                </a:ext>
              </a:extLst>
            </p:cNvPr>
            <p:cNvSpPr/>
            <p:nvPr/>
          </p:nvSpPr>
          <p:spPr>
            <a:xfrm>
              <a:off x="2607469" y="2480452"/>
              <a:ext cx="256654" cy="256654"/>
            </a:xfrm>
            <a:prstGeom prst="mathPlus">
              <a:avLst>
                <a:gd name="adj1" fmla="val 16465"/>
              </a:avLst>
            </a:prstGeom>
            <a:solidFill>
              <a:srgbClr val="000000">
                <a:lumMod val="50000"/>
                <a:lumOff val="50000"/>
              </a:srgbClr>
            </a:solidFill>
            <a:ln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ED29AF72-3E5D-4B92-9863-87AD6EB4AC8F}"/>
              </a:ext>
            </a:extLst>
          </p:cNvPr>
          <p:cNvGrpSpPr/>
          <p:nvPr/>
        </p:nvGrpSpPr>
        <p:grpSpPr>
          <a:xfrm>
            <a:off x="6906313" y="4768033"/>
            <a:ext cx="194364" cy="193256"/>
            <a:chOff x="2555776" y="2429785"/>
            <a:chExt cx="360040" cy="357989"/>
          </a:xfrm>
        </p:grpSpPr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7BBFEB4E-541B-40F1-8230-D8431BB7E1BE}"/>
                </a:ext>
              </a:extLst>
            </p:cNvPr>
            <p:cNvSpPr/>
            <p:nvPr/>
          </p:nvSpPr>
          <p:spPr>
            <a:xfrm>
              <a:off x="2555776" y="2429785"/>
              <a:ext cx="360040" cy="357989"/>
            </a:xfrm>
            <a:prstGeom prst="ellipse">
              <a:avLst/>
            </a:prstGeom>
            <a:solidFill>
              <a:srgbClr val="A8DBAE"/>
            </a:solidFill>
            <a:ln w="19050">
              <a:solidFill>
                <a:srgbClr val="FFFFFF"/>
              </a:solidFill>
            </a:ln>
            <a:effectLst/>
          </p:spPr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Signe Plus 89">
              <a:extLst>
                <a:ext uri="{FF2B5EF4-FFF2-40B4-BE49-F238E27FC236}">
                  <a16:creationId xmlns:a16="http://schemas.microsoft.com/office/drawing/2014/main" id="{185EE109-6EB8-4A59-AA6F-B4030F8CDB5F}"/>
                </a:ext>
              </a:extLst>
            </p:cNvPr>
            <p:cNvSpPr/>
            <p:nvPr/>
          </p:nvSpPr>
          <p:spPr>
            <a:xfrm>
              <a:off x="2607469" y="2480452"/>
              <a:ext cx="256654" cy="256654"/>
            </a:xfrm>
            <a:prstGeom prst="mathPlus">
              <a:avLst>
                <a:gd name="adj1" fmla="val 16465"/>
              </a:avLst>
            </a:prstGeom>
            <a:solidFill>
              <a:srgbClr val="000000">
                <a:lumMod val="50000"/>
                <a:lumOff val="50000"/>
              </a:srgbClr>
            </a:solidFill>
            <a:ln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B4E77AEB-3DAA-4EB3-BC6C-30560B027061}"/>
              </a:ext>
            </a:extLst>
          </p:cNvPr>
          <p:cNvGrpSpPr/>
          <p:nvPr/>
        </p:nvGrpSpPr>
        <p:grpSpPr>
          <a:xfrm>
            <a:off x="8744994" y="4768033"/>
            <a:ext cx="194364" cy="193256"/>
            <a:chOff x="2555776" y="2429785"/>
            <a:chExt cx="360040" cy="357989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4F5C7486-2C69-4887-9C48-4904C2BDB272}"/>
                </a:ext>
              </a:extLst>
            </p:cNvPr>
            <p:cNvSpPr/>
            <p:nvPr/>
          </p:nvSpPr>
          <p:spPr>
            <a:xfrm>
              <a:off x="2555776" y="2429785"/>
              <a:ext cx="360040" cy="357989"/>
            </a:xfrm>
            <a:prstGeom prst="ellipse">
              <a:avLst/>
            </a:prstGeom>
            <a:solidFill>
              <a:srgbClr val="A8DBAE"/>
            </a:solidFill>
            <a:ln w="19050">
              <a:solidFill>
                <a:srgbClr val="FFFFFF"/>
              </a:solidFill>
            </a:ln>
            <a:effectLst/>
          </p:spPr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Signe Plus 92">
              <a:extLst>
                <a:ext uri="{FF2B5EF4-FFF2-40B4-BE49-F238E27FC236}">
                  <a16:creationId xmlns:a16="http://schemas.microsoft.com/office/drawing/2014/main" id="{CAA1C556-3A23-46EC-8D81-E5835A7093B1}"/>
                </a:ext>
              </a:extLst>
            </p:cNvPr>
            <p:cNvSpPr/>
            <p:nvPr/>
          </p:nvSpPr>
          <p:spPr>
            <a:xfrm>
              <a:off x="2607469" y="2480452"/>
              <a:ext cx="256654" cy="256654"/>
            </a:xfrm>
            <a:prstGeom prst="mathPlus">
              <a:avLst>
                <a:gd name="adj1" fmla="val 16465"/>
              </a:avLst>
            </a:prstGeom>
            <a:solidFill>
              <a:srgbClr val="000000">
                <a:lumMod val="50000"/>
                <a:lumOff val="50000"/>
              </a:srgbClr>
            </a:solidFill>
            <a:ln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5D591352-846D-44BC-B200-4EC2FFEF5040}"/>
              </a:ext>
            </a:extLst>
          </p:cNvPr>
          <p:cNvGrpSpPr/>
          <p:nvPr/>
        </p:nvGrpSpPr>
        <p:grpSpPr>
          <a:xfrm>
            <a:off x="5039413" y="3786958"/>
            <a:ext cx="194364" cy="193256"/>
            <a:chOff x="2555776" y="2429785"/>
            <a:chExt cx="360040" cy="357989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4CA67DD0-5A59-450F-8E02-6DFA99F06E76}"/>
                </a:ext>
              </a:extLst>
            </p:cNvPr>
            <p:cNvSpPr/>
            <p:nvPr/>
          </p:nvSpPr>
          <p:spPr>
            <a:xfrm>
              <a:off x="2555776" y="2429785"/>
              <a:ext cx="360040" cy="357989"/>
            </a:xfrm>
            <a:prstGeom prst="ellipse">
              <a:avLst/>
            </a:prstGeom>
            <a:solidFill>
              <a:srgbClr val="A8DBAE"/>
            </a:solidFill>
            <a:ln w="19050">
              <a:solidFill>
                <a:srgbClr val="FFFFFF"/>
              </a:solidFill>
            </a:ln>
            <a:effectLst/>
          </p:spPr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Signe Plus 95">
              <a:extLst>
                <a:ext uri="{FF2B5EF4-FFF2-40B4-BE49-F238E27FC236}">
                  <a16:creationId xmlns:a16="http://schemas.microsoft.com/office/drawing/2014/main" id="{3F371F16-C17D-4F67-AD3B-16D05E1651C1}"/>
                </a:ext>
              </a:extLst>
            </p:cNvPr>
            <p:cNvSpPr/>
            <p:nvPr/>
          </p:nvSpPr>
          <p:spPr>
            <a:xfrm>
              <a:off x="2607469" y="2480452"/>
              <a:ext cx="256654" cy="256654"/>
            </a:xfrm>
            <a:prstGeom prst="mathPlus">
              <a:avLst>
                <a:gd name="adj1" fmla="val 16465"/>
              </a:avLst>
            </a:prstGeom>
            <a:solidFill>
              <a:srgbClr val="000000">
                <a:lumMod val="50000"/>
                <a:lumOff val="50000"/>
              </a:srgbClr>
            </a:solidFill>
            <a:ln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A0019E26-DF92-4718-A50D-F648125750E6}"/>
              </a:ext>
            </a:extLst>
          </p:cNvPr>
          <p:cNvGrpSpPr/>
          <p:nvPr/>
        </p:nvGrpSpPr>
        <p:grpSpPr>
          <a:xfrm>
            <a:off x="5039413" y="4768033"/>
            <a:ext cx="194364" cy="193256"/>
            <a:chOff x="2555776" y="2429785"/>
            <a:chExt cx="360040" cy="357989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5E80E907-D65A-466F-9BAD-E0ED4752E369}"/>
                </a:ext>
              </a:extLst>
            </p:cNvPr>
            <p:cNvSpPr/>
            <p:nvPr/>
          </p:nvSpPr>
          <p:spPr>
            <a:xfrm>
              <a:off x="2555776" y="2429785"/>
              <a:ext cx="360040" cy="357989"/>
            </a:xfrm>
            <a:prstGeom prst="ellipse">
              <a:avLst/>
            </a:prstGeom>
            <a:solidFill>
              <a:srgbClr val="A8DBAE"/>
            </a:solidFill>
            <a:ln w="19050">
              <a:solidFill>
                <a:srgbClr val="FFFFFF"/>
              </a:solidFill>
            </a:ln>
            <a:effectLst/>
          </p:spPr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Signe Plus 98">
              <a:extLst>
                <a:ext uri="{FF2B5EF4-FFF2-40B4-BE49-F238E27FC236}">
                  <a16:creationId xmlns:a16="http://schemas.microsoft.com/office/drawing/2014/main" id="{48978957-4061-49E7-9687-A6F5420A047F}"/>
                </a:ext>
              </a:extLst>
            </p:cNvPr>
            <p:cNvSpPr/>
            <p:nvPr/>
          </p:nvSpPr>
          <p:spPr>
            <a:xfrm>
              <a:off x="2607469" y="2480452"/>
              <a:ext cx="256654" cy="256654"/>
            </a:xfrm>
            <a:prstGeom prst="mathPlus">
              <a:avLst>
                <a:gd name="adj1" fmla="val 16465"/>
              </a:avLst>
            </a:prstGeom>
            <a:solidFill>
              <a:srgbClr val="000000">
                <a:lumMod val="50000"/>
                <a:lumOff val="50000"/>
              </a:srgbClr>
            </a:solidFill>
            <a:ln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4325B54-AD18-4D11-86BC-A180013ECD98}"/>
              </a:ext>
            </a:extLst>
          </p:cNvPr>
          <p:cNvSpPr/>
          <p:nvPr/>
        </p:nvSpPr>
        <p:spPr>
          <a:xfrm>
            <a:off x="4427041" y="1282754"/>
            <a:ext cx="6202163" cy="157882"/>
          </a:xfrm>
          <a:prstGeom prst="rect">
            <a:avLst/>
          </a:prstGeom>
          <a:solidFill>
            <a:srgbClr val="FFFFFF">
              <a:lumMod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3C914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Prix optimisé issu du modèle, selon les caractéristiques du client &amp; de la demande</a:t>
            </a:r>
          </a:p>
        </p:txBody>
      </p:sp>
      <p:pic>
        <p:nvPicPr>
          <p:cNvPr id="105" name="flag_france">
            <a:extLst>
              <a:ext uri="{FF2B5EF4-FFF2-40B4-BE49-F238E27FC236}">
                <a16:creationId xmlns:a16="http://schemas.microsoft.com/office/drawing/2014/main" id="{087C0030-7678-4ADF-8BBD-5D2B2D5D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09584" y="500781"/>
            <a:ext cx="540215" cy="359917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106" name="Espace réservé du numéro de diapositive 4">
            <a:extLst>
              <a:ext uri="{FF2B5EF4-FFF2-40B4-BE49-F238E27FC236}">
                <a16:creationId xmlns:a16="http://schemas.microsoft.com/office/drawing/2014/main" id="{14C57816-807A-4561-A66D-C8B75E31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9692" y="6395560"/>
            <a:ext cx="240000" cy="180000"/>
          </a:xfrm>
        </p:spPr>
        <p:txBody>
          <a:bodyPr/>
          <a:lstStyle/>
          <a:p>
            <a:pPr defTabSz="1211636">
              <a:defRPr/>
            </a:pPr>
            <a:fld id="{276219AF-F5ED-455B-A512-B03AB3602319}" type="slidenum">
              <a:rPr lang="en-GB">
                <a:solidFill>
                  <a:srgbClr val="000000"/>
                </a:solidFill>
                <a:latin typeface="BNPP Sans Light"/>
              </a:rPr>
              <a:pPr defTabSz="1211636">
                <a:defRPr/>
              </a:pPr>
              <a:t>14</a:t>
            </a:fld>
            <a:endParaRPr lang="en-GB" dirty="0">
              <a:solidFill>
                <a:srgbClr val="000000"/>
              </a:solidFill>
              <a:latin typeface="BNPP Sans Light"/>
            </a:endParaRP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F6ABF2CF-25AB-4255-86BF-725962293659}"/>
              </a:ext>
            </a:extLst>
          </p:cNvPr>
          <p:cNvSpPr/>
          <p:nvPr/>
        </p:nvSpPr>
        <p:spPr>
          <a:xfrm>
            <a:off x="451242" y="5806874"/>
            <a:ext cx="10183454" cy="193256"/>
          </a:xfrm>
          <a:prstGeom prst="roundRect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200" dirty="0">
                <a:solidFill>
                  <a:srgbClr val="009563"/>
                </a:solidFill>
              </a:rPr>
              <a:t>1: Aire sous la courbe ROC </a:t>
            </a:r>
            <a:r>
              <a:rPr lang="fr-FR" sz="1200" i="1" dirty="0">
                <a:solidFill>
                  <a:srgbClr val="009563"/>
                </a:solidFill>
              </a:rPr>
              <a:t>(receiver operating characteristic)</a:t>
            </a:r>
            <a:r>
              <a:rPr lang="fr-FR" sz="1200" dirty="0">
                <a:solidFill>
                  <a:srgbClr val="009563"/>
                </a:solidFill>
              </a:rPr>
              <a:t>, valant entre 0,5 (modèle aléatoire) et 1 (modèle prédictif parfait)</a:t>
            </a:r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33A35338-12A5-4F89-AFA6-6FD1D147F9FE}"/>
              </a:ext>
            </a:extLst>
          </p:cNvPr>
          <p:cNvSpPr/>
          <p:nvPr/>
        </p:nvSpPr>
        <p:spPr>
          <a:xfrm>
            <a:off x="1451142" y="1961124"/>
            <a:ext cx="959948" cy="959948"/>
          </a:xfrm>
          <a:prstGeom prst="ellipse">
            <a:avLst/>
          </a:prstGeom>
          <a:noFill/>
          <a:ln w="57150" cap="flat" cmpd="sng" algn="ctr">
            <a:solidFill>
              <a:srgbClr val="A8DBAE">
                <a:lumMod val="40000"/>
                <a:lumOff val="6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srgbClr val="A8DBA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0,78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5A69778E-62C7-4F48-9F00-7F7384D6F26C}"/>
              </a:ext>
            </a:extLst>
          </p:cNvPr>
          <p:cNvSpPr/>
          <p:nvPr/>
        </p:nvSpPr>
        <p:spPr>
          <a:xfrm>
            <a:off x="2674728" y="1961124"/>
            <a:ext cx="959948" cy="959948"/>
          </a:xfrm>
          <a:prstGeom prst="ellipse">
            <a:avLst/>
          </a:prstGeom>
          <a:noFill/>
          <a:ln w="57150" cap="flat" cmpd="sng" algn="ctr">
            <a:solidFill>
              <a:srgbClr val="A8DBAE">
                <a:lumMod val="40000"/>
                <a:lumOff val="6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srgbClr val="A8DBA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0,82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8335259-25A1-46B1-A541-A60E3C937AAA}"/>
              </a:ext>
            </a:extLst>
          </p:cNvPr>
          <p:cNvSpPr/>
          <p:nvPr/>
        </p:nvSpPr>
        <p:spPr>
          <a:xfrm>
            <a:off x="2674728" y="3178131"/>
            <a:ext cx="959948" cy="959948"/>
          </a:xfrm>
          <a:prstGeom prst="ellipse">
            <a:avLst/>
          </a:prstGeom>
          <a:noFill/>
          <a:ln w="57150" cap="flat" cmpd="sng" algn="ctr">
            <a:solidFill>
              <a:srgbClr val="A8DBAE">
                <a:lumMod val="40000"/>
                <a:lumOff val="6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srgbClr val="A8DBA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0,75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A890A59B-048D-4719-91E3-67D65F75BE43}"/>
              </a:ext>
            </a:extLst>
          </p:cNvPr>
          <p:cNvSpPr/>
          <p:nvPr/>
        </p:nvSpPr>
        <p:spPr>
          <a:xfrm>
            <a:off x="1451142" y="3178131"/>
            <a:ext cx="959948" cy="959948"/>
          </a:xfrm>
          <a:prstGeom prst="ellipse">
            <a:avLst/>
          </a:prstGeom>
          <a:noFill/>
          <a:ln w="57150" cap="flat" cmpd="sng" algn="ctr">
            <a:solidFill>
              <a:srgbClr val="A8DBAE">
                <a:lumMod val="40000"/>
                <a:lumOff val="6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0" cap="none" spc="0" normalizeH="0" baseline="0" noProof="0" dirty="0">
                <a:ln>
                  <a:noFill/>
                </a:ln>
                <a:solidFill>
                  <a:srgbClr val="A8DBA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0,80</a:t>
            </a:r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68818641-5C23-490C-9C83-70CE47A1A71D}"/>
              </a:ext>
            </a:extLst>
          </p:cNvPr>
          <p:cNvSpPr/>
          <p:nvPr/>
        </p:nvSpPr>
        <p:spPr>
          <a:xfrm>
            <a:off x="1052404" y="1294886"/>
            <a:ext cx="2908162" cy="409179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571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Mesure</a:t>
            </a:r>
            <a: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performance (AUC</a:t>
            </a:r>
            <a:r>
              <a:rPr kumimoji="0" lang="en-US" sz="1000" b="1" i="0" u="none" strike="noStrike" kern="0" cap="none" spc="0" normalizeH="0" baseline="3000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of the model,</a:t>
            </a:r>
            <a:b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periods between </a:t>
            </a:r>
            <a:r>
              <a:rPr kumimoji="0" lang="en-US" sz="1000" b="1" i="0" u="none" strike="noStrike" kern="0" cap="none" spc="0" normalizeH="0" baseline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july</a:t>
            </a:r>
            <a: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1000" b="1" i="0" u="none" strike="noStrike" kern="0" cap="none" spc="0" normalizeH="0" baseline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december</a:t>
            </a:r>
            <a:r>
              <a:rPr kumimoji="0" lang="en-US" sz="1000" b="1" i="0" u="none" strike="noStrike" kern="0" cap="none" spc="0" normalizeH="0" baseline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2019</a:t>
            </a:r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8A5852AB-E9F4-499E-BE28-5C6A246B2606}"/>
              </a:ext>
            </a:extLst>
          </p:cNvPr>
          <p:cNvSpPr/>
          <p:nvPr/>
        </p:nvSpPr>
        <p:spPr>
          <a:xfrm>
            <a:off x="1595366" y="2661475"/>
            <a:ext cx="671500" cy="190774"/>
          </a:xfrm>
          <a:prstGeom prst="ellipse">
            <a:avLst/>
          </a:prstGeom>
          <a:noFill/>
          <a:ln w="571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non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A8DBA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15654A6E-8EF7-4602-BCA4-B64E56894B62}"/>
              </a:ext>
            </a:extLst>
          </p:cNvPr>
          <p:cNvSpPr/>
          <p:nvPr/>
        </p:nvSpPr>
        <p:spPr>
          <a:xfrm>
            <a:off x="2818952" y="2661475"/>
            <a:ext cx="671500" cy="190774"/>
          </a:xfrm>
          <a:prstGeom prst="ellipse">
            <a:avLst/>
          </a:prstGeom>
          <a:noFill/>
          <a:ln w="571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non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A8DBA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VN</a:t>
            </a:r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698196CB-8A06-4923-9FEB-28349B76D87F}"/>
              </a:ext>
            </a:extLst>
          </p:cNvPr>
          <p:cNvSpPr/>
          <p:nvPr/>
        </p:nvSpPr>
        <p:spPr>
          <a:xfrm>
            <a:off x="2818952" y="3878482"/>
            <a:ext cx="671500" cy="190774"/>
          </a:xfrm>
          <a:prstGeom prst="ellipse">
            <a:avLst/>
          </a:prstGeom>
          <a:noFill/>
          <a:ln w="571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non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A8DBA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DV</a:t>
            </a: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D4DB675A-E854-45D2-9E37-9E90A4C18526}"/>
              </a:ext>
            </a:extLst>
          </p:cNvPr>
          <p:cNvSpPr/>
          <p:nvPr/>
        </p:nvSpPr>
        <p:spPr>
          <a:xfrm>
            <a:off x="1595366" y="3878482"/>
            <a:ext cx="671500" cy="190774"/>
          </a:xfrm>
          <a:prstGeom prst="ellipse">
            <a:avLst/>
          </a:prstGeom>
          <a:noFill/>
          <a:ln w="571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non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A8DBA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TVX</a:t>
            </a:r>
          </a:p>
        </p:txBody>
      </p:sp>
    </p:spTree>
    <p:extLst>
      <p:ext uri="{BB962C8B-B14F-4D97-AF65-F5344CB8AC3E}">
        <p14:creationId xmlns:p14="http://schemas.microsoft.com/office/powerpoint/2010/main" val="4050509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aphique 35">
            <a:extLst>
              <a:ext uri="{FF2B5EF4-FFF2-40B4-BE49-F238E27FC236}">
                <a16:creationId xmlns:a16="http://schemas.microsoft.com/office/drawing/2014/main" id="{FFAD76AB-FEEF-4E6D-97C3-5BA51EDB28AE}"/>
              </a:ext>
            </a:extLst>
          </p:cNvPr>
          <p:cNvGraphicFramePr>
            <a:graphicFrameLocks/>
          </p:cNvGraphicFramePr>
          <p:nvPr/>
        </p:nvGraphicFramePr>
        <p:xfrm>
          <a:off x="5960627" y="1341745"/>
          <a:ext cx="3730429" cy="1951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4" name="Graphique 43">
            <a:extLst>
              <a:ext uri="{FF2B5EF4-FFF2-40B4-BE49-F238E27FC236}">
                <a16:creationId xmlns:a16="http://schemas.microsoft.com/office/drawing/2014/main" id="{B7770170-60CB-4D47-B015-805FF881B623}"/>
              </a:ext>
            </a:extLst>
          </p:cNvPr>
          <p:cNvGraphicFramePr>
            <a:graphicFrameLocks/>
          </p:cNvGraphicFramePr>
          <p:nvPr/>
        </p:nvGraphicFramePr>
        <p:xfrm>
          <a:off x="8975653" y="1338848"/>
          <a:ext cx="3396464" cy="1951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ous-titre 1">
            <a:extLst>
              <a:ext uri="{FF2B5EF4-FFF2-40B4-BE49-F238E27FC236}">
                <a16:creationId xmlns:a16="http://schemas.microsoft.com/office/drawing/2014/main" id="{844AC568-19CE-43E6-9345-37DBFD5EA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991" y="247832"/>
            <a:ext cx="9307806" cy="432000"/>
          </a:xfrm>
        </p:spPr>
        <p:txBody>
          <a:bodyPr/>
          <a:lstStyle/>
          <a:p>
            <a:r>
              <a:rPr lang="en-GB" dirty="0">
                <a:solidFill>
                  <a:srgbClr val="009051"/>
                </a:solidFill>
              </a:rPr>
              <a:t>Sweden has switched in 2021 to a pricing strategy based on historical data</a:t>
            </a:r>
          </a:p>
        </p:txBody>
      </p:sp>
      <p:sp>
        <p:nvSpPr>
          <p:cNvPr id="35" name="Espace réservé du numéro de diapositive 4">
            <a:extLst>
              <a:ext uri="{FF2B5EF4-FFF2-40B4-BE49-F238E27FC236}">
                <a16:creationId xmlns:a16="http://schemas.microsoft.com/office/drawing/2014/main" id="{A16FE91E-C05D-4264-9874-0EFA5BFC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1636">
              <a:defRPr/>
            </a:pPr>
            <a:fld id="{276219AF-F5ED-455B-A512-B03AB3602319}" type="slidenum">
              <a:rPr lang="en-GB">
                <a:solidFill>
                  <a:srgbClr val="000000"/>
                </a:solidFill>
                <a:latin typeface="BNPP Sans Light"/>
              </a:rPr>
              <a:pPr defTabSz="1211636">
                <a:defRPr/>
              </a:pPr>
              <a:t>15</a:t>
            </a:fld>
            <a:endParaRPr lang="en-GB" dirty="0">
              <a:solidFill>
                <a:srgbClr val="000000"/>
              </a:solidFill>
              <a:latin typeface="BNPP Sans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FB3086-1B78-4AF2-89BE-77F094281782}"/>
              </a:ext>
            </a:extLst>
          </p:cNvPr>
          <p:cNvSpPr/>
          <p:nvPr/>
        </p:nvSpPr>
        <p:spPr bwMode="auto">
          <a:xfrm>
            <a:off x="480676" y="1033323"/>
            <a:ext cx="5255367" cy="2107712"/>
          </a:xfrm>
          <a:prstGeom prst="rect">
            <a:avLst/>
          </a:prstGeom>
          <a:noFill/>
          <a:ln w="9525" cap="flat" cmpd="sng" algn="ctr">
            <a:solidFill>
              <a:srgbClr val="00B07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1983" tIns="359917" rIns="71983" bIns="35992" numCol="1" rtlCol="0" anchor="t" anchorCtr="0" compatLnSpc="1">
            <a:prstTxWarp prst="textNoShape">
              <a:avLst/>
            </a:prstTxWarp>
          </a:bodyPr>
          <a:lstStyle/>
          <a:p>
            <a:pPr marL="358703" lvl="1" indent="-184113" defTabSz="1212878">
              <a:spcBef>
                <a:spcPts val="600"/>
              </a:spcBef>
              <a:spcAft>
                <a:spcPts val="298"/>
              </a:spcAft>
              <a:buClr>
                <a:srgbClr val="FFC000"/>
              </a:buClr>
              <a:buSzPct val="140000"/>
              <a:buFont typeface="Wingdings" panose="05000000000000000000" pitchFamily="2" charset="2"/>
              <a:buChar char="§"/>
              <a:defRPr/>
            </a:pPr>
            <a:r>
              <a:rPr lang="en-US" sz="1300" dirty="0">
                <a:solidFill>
                  <a:srgbClr val="000000">
                    <a:lumMod val="50000"/>
                    <a:lumOff val="50000"/>
                  </a:srgbClr>
                </a:solidFill>
                <a:latin typeface="BNPP Sans Light" panose="02000503020000020004" pitchFamily="50" charset="0"/>
              </a:rPr>
              <a:t>Pricing on Sweden Brokerage was </a:t>
            </a:r>
            <a:r>
              <a:rPr lang="en-US" sz="1300" b="1" dirty="0">
                <a:solidFill>
                  <a:srgbClr val="000000">
                    <a:lumMod val="50000"/>
                    <a:lumOff val="50000"/>
                  </a:srgbClr>
                </a:solidFill>
                <a:latin typeface="BNPP Sans Light" panose="02000503020000020004" pitchFamily="50" charset="0"/>
              </a:rPr>
              <a:t>risk based </a:t>
            </a:r>
            <a:r>
              <a:rPr lang="en-US" sz="1300" dirty="0">
                <a:solidFill>
                  <a:srgbClr val="000000">
                    <a:lumMod val="50000"/>
                    <a:lumOff val="50000"/>
                  </a:srgbClr>
                </a:solidFill>
                <a:latin typeface="BNPP Sans Light" panose="02000503020000020004" pitchFamily="50" charset="0"/>
              </a:rPr>
              <a:t>using SW PF score</a:t>
            </a:r>
          </a:p>
          <a:p>
            <a:pPr marL="358703" lvl="1" indent="-184113" defTabSz="1212878">
              <a:spcBef>
                <a:spcPts val="600"/>
              </a:spcBef>
              <a:spcAft>
                <a:spcPts val="298"/>
              </a:spcAft>
              <a:buClr>
                <a:srgbClr val="FFC000"/>
              </a:buClr>
              <a:buSzPct val="140000"/>
              <a:buFont typeface="Wingdings" panose="05000000000000000000" pitchFamily="2" charset="2"/>
              <a:buChar char="§"/>
              <a:defRPr/>
            </a:pPr>
            <a:r>
              <a:rPr lang="en-US" sz="1300" dirty="0">
                <a:solidFill>
                  <a:srgbClr val="000000">
                    <a:lumMod val="50000"/>
                    <a:lumOff val="50000"/>
                  </a:srgbClr>
                </a:solidFill>
                <a:latin typeface="BNPP Sans Light" panose="02000503020000020004" pitchFamily="50" charset="0"/>
              </a:rPr>
              <a:t>Local Business observed </a:t>
            </a:r>
            <a:r>
              <a:rPr lang="en-US" sz="1300" b="1" dirty="0">
                <a:solidFill>
                  <a:srgbClr val="000000">
                    <a:lumMod val="50000"/>
                    <a:lumOff val="50000"/>
                  </a:srgbClr>
                </a:solidFill>
                <a:latin typeface="BNPP Sans Light" panose="02000503020000020004" pitchFamily="50" charset="0"/>
              </a:rPr>
              <a:t>pricing positioning issues </a:t>
            </a:r>
            <a:r>
              <a:rPr lang="en-US" sz="1300" dirty="0">
                <a:solidFill>
                  <a:srgbClr val="000000">
                    <a:lumMod val="50000"/>
                    <a:lumOff val="50000"/>
                  </a:srgbClr>
                </a:solidFill>
                <a:latin typeface="BNPP Sans Light" panose="02000503020000020004" pitchFamily="50" charset="0"/>
              </a:rPr>
              <a:t>on lower risk profiles</a:t>
            </a:r>
          </a:p>
          <a:p>
            <a:pPr marL="358703" lvl="1" indent="-184113" defTabSz="1212878">
              <a:spcBef>
                <a:spcPts val="600"/>
              </a:spcBef>
              <a:spcAft>
                <a:spcPts val="298"/>
              </a:spcAft>
              <a:buClr>
                <a:srgbClr val="FFC000"/>
              </a:buClr>
              <a:buSzPct val="140000"/>
              <a:buFont typeface="Wingdings" panose="05000000000000000000" pitchFamily="2" charset="2"/>
              <a:buChar char="§"/>
              <a:defRPr/>
            </a:pPr>
            <a:r>
              <a:rPr lang="en-US" sz="1300" dirty="0">
                <a:solidFill>
                  <a:srgbClr val="000000">
                    <a:lumMod val="50000"/>
                    <a:lumOff val="50000"/>
                  </a:srgbClr>
                </a:solidFill>
                <a:latin typeface="BNPP Sans Light" panose="02000503020000020004" pitchFamily="50" charset="0"/>
              </a:rPr>
              <a:t>No AB Testing possible </a:t>
            </a:r>
            <a:r>
              <a:rPr lang="en-US" sz="1300" dirty="0">
                <a:solidFill>
                  <a:srgbClr val="000000">
                    <a:lumMod val="50000"/>
                    <a:lumOff val="50000"/>
                  </a:srgbClr>
                </a:solidFill>
                <a:latin typeface="BNPP Sans Light" panose="02000503020000020004" pitchFamily="50" charset="0"/>
                <a:sym typeface="Wingdings" panose="05000000000000000000" pitchFamily="2" charset="2"/>
              </a:rPr>
              <a:t></a:t>
            </a:r>
            <a:r>
              <a:rPr lang="en-US" sz="1300" dirty="0">
                <a:solidFill>
                  <a:srgbClr val="000000">
                    <a:lumMod val="50000"/>
                    <a:lumOff val="50000"/>
                  </a:srgbClr>
                </a:solidFill>
                <a:latin typeface="BNPP Sans Light" panose="02000503020000020004" pitchFamily="50" charset="0"/>
              </a:rPr>
              <a:t> Decision to apply new historical approach: Measurement of elasticity </a:t>
            </a:r>
            <a:r>
              <a:rPr lang="en-US" sz="1300" b="1" dirty="0">
                <a:solidFill>
                  <a:srgbClr val="000000">
                    <a:lumMod val="50000"/>
                    <a:lumOff val="50000"/>
                  </a:srgbClr>
                </a:solidFill>
                <a:latin typeface="BNPP Sans Light" panose="02000503020000020004" pitchFamily="50" charset="0"/>
              </a:rPr>
              <a:t>observed through variation of price level over 21 months: </a:t>
            </a:r>
            <a:r>
              <a:rPr lang="en-US" sz="1300" dirty="0">
                <a:solidFill>
                  <a:srgbClr val="000000">
                    <a:lumMod val="50000"/>
                    <a:lumOff val="50000"/>
                  </a:srgbClr>
                </a:solidFill>
                <a:latin typeface="BNPP Sans Light" panose="02000503020000020004" pitchFamily="50" charset="0"/>
              </a:rPr>
              <a:t>August 2018 to April 2020.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D7618D-86B6-40C2-A3D7-E40BC2FD2580}"/>
              </a:ext>
            </a:extLst>
          </p:cNvPr>
          <p:cNvSpPr txBox="1"/>
          <p:nvPr/>
        </p:nvSpPr>
        <p:spPr>
          <a:xfrm>
            <a:off x="552669" y="905364"/>
            <a:ext cx="1223852" cy="3077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 u="sng">
                <a:solidFill>
                  <a:schemeClr val="tx1">
                    <a:lumMod val="75000"/>
                    <a:lumOff val="25000"/>
                  </a:schemeClr>
                </a:solidFill>
                <a:latin typeface="BNPP Sans "/>
              </a:defRPr>
            </a:lvl1pPr>
          </a:lstStyle>
          <a:p>
            <a:pPr marL="358703" algn="l" defTabSz="1212878"/>
            <a:r>
              <a:rPr lang="en-US" sz="1400" u="none" dirty="0">
                <a:solidFill>
                  <a:srgbClr val="000000">
                    <a:lumMod val="75000"/>
                    <a:lumOff val="25000"/>
                  </a:srgbClr>
                </a:solidFill>
                <a:latin typeface="BNPP Sans Light" panose="02000503020000020004" pitchFamily="50" charset="0"/>
              </a:rPr>
              <a:t>Context</a:t>
            </a:r>
          </a:p>
        </p:txBody>
      </p:sp>
      <p:graphicFrame>
        <p:nvGraphicFramePr>
          <p:cNvPr id="30" name="Table 42">
            <a:extLst>
              <a:ext uri="{FF2B5EF4-FFF2-40B4-BE49-F238E27FC236}">
                <a16:creationId xmlns:a16="http://schemas.microsoft.com/office/drawing/2014/main" id="{87131168-6616-4AA8-BE11-9651242691E9}"/>
              </a:ext>
            </a:extLst>
          </p:cNvPr>
          <p:cNvGraphicFramePr>
            <a:graphicFrameLocks noGrp="1"/>
          </p:cNvGraphicFramePr>
          <p:nvPr/>
        </p:nvGraphicFramePr>
        <p:xfrm>
          <a:off x="480677" y="3893862"/>
          <a:ext cx="3734940" cy="1982840"/>
        </p:xfrm>
        <a:graphic>
          <a:graphicData uri="http://schemas.openxmlformats.org/drawingml/2006/table">
            <a:tbl>
              <a:tblPr/>
              <a:tblGrid>
                <a:gridCol w="1431218">
                  <a:extLst>
                    <a:ext uri="{9D8B030D-6E8A-4147-A177-3AD203B41FA5}">
                      <a16:colId xmlns:a16="http://schemas.microsoft.com/office/drawing/2014/main" val="271086527"/>
                    </a:ext>
                  </a:extLst>
                </a:gridCol>
                <a:gridCol w="1151861">
                  <a:extLst>
                    <a:ext uri="{9D8B030D-6E8A-4147-A177-3AD203B41FA5}">
                      <a16:colId xmlns:a16="http://schemas.microsoft.com/office/drawing/2014/main" val="3145684390"/>
                    </a:ext>
                  </a:extLst>
                </a:gridCol>
                <a:gridCol w="1151861">
                  <a:extLst>
                    <a:ext uri="{9D8B030D-6E8A-4147-A177-3AD203B41FA5}">
                      <a16:colId xmlns:a16="http://schemas.microsoft.com/office/drawing/2014/main" val="961719010"/>
                    </a:ext>
                  </a:extLst>
                </a:gridCol>
              </a:tblGrid>
              <a:tr h="203716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Pricing</a:t>
                      </a:r>
                      <a:r>
                        <a:rPr lang="da-DK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elements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</a:t>
                      </a:r>
                      <a:endParaRPr lang="da-DK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Individualised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715831"/>
                  </a:ext>
                </a:extLst>
              </a:tr>
              <a:tr h="196926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 price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1,20%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324746"/>
                  </a:ext>
                </a:extLst>
              </a:tr>
              <a:tr h="196926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Margin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+1,70%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904551"/>
                  </a:ext>
                </a:extLst>
              </a:tr>
              <a:tr h="196926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Tenor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+0,50%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(3 levels)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681913"/>
                  </a:ext>
                </a:extLst>
              </a:tr>
              <a:tr h="196926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+0,50%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(4 levels)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779732"/>
                  </a:ext>
                </a:extLst>
              </a:tr>
              <a:tr h="196926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r>
                        <a:rPr lang="da-DK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</a:t>
                      </a:r>
                      <a:r>
                        <a:rPr lang="da-D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o-</a:t>
                      </a:r>
                      <a:r>
                        <a:rPr lang="da-DK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applicant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+0,20%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(2 levels)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55697"/>
                  </a:ext>
                </a:extLst>
              </a:tr>
              <a:tr h="196926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Sevenday</a:t>
                      </a:r>
                      <a:r>
                        <a:rPr lang="da-D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score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+3,00%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(10 levels)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194018"/>
                  </a:ext>
                </a:extLst>
              </a:tr>
              <a:tr h="196926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 adjustment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+0,20%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(10 levels)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500305"/>
                  </a:ext>
                </a:extLst>
              </a:tr>
              <a:tr h="196926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Rounding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+0,15%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134998"/>
                  </a:ext>
                </a:extLst>
              </a:tr>
              <a:tr h="203716"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Approved</a:t>
                      </a:r>
                      <a:r>
                        <a:rPr lang="da-DK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a-DK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</a:t>
                      </a:r>
                      <a:endParaRPr lang="da-DK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7,25%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329569"/>
                  </a:ext>
                </a:extLst>
              </a:tr>
            </a:tbl>
          </a:graphicData>
        </a:graphic>
      </p:graphicFrame>
      <p:sp>
        <p:nvSpPr>
          <p:cNvPr id="31" name="ZoneTexte 97">
            <a:extLst>
              <a:ext uri="{FF2B5EF4-FFF2-40B4-BE49-F238E27FC236}">
                <a16:creationId xmlns:a16="http://schemas.microsoft.com/office/drawing/2014/main" id="{1285C707-4364-4829-878F-7CFFF5E781E3}"/>
              </a:ext>
            </a:extLst>
          </p:cNvPr>
          <p:cNvSpPr txBox="1"/>
          <p:nvPr/>
        </p:nvSpPr>
        <p:spPr>
          <a:xfrm>
            <a:off x="1208681" y="3404166"/>
            <a:ext cx="4239398" cy="3077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 u="sng">
                <a:solidFill>
                  <a:schemeClr val="tx1">
                    <a:lumMod val="75000"/>
                    <a:lumOff val="25000"/>
                  </a:schemeClr>
                </a:solidFill>
                <a:latin typeface="BNPP Sans "/>
              </a:defRPr>
            </a:lvl1pPr>
          </a:lstStyle>
          <a:p>
            <a:pPr algn="l" defTabSz="1212878"/>
            <a:r>
              <a:rPr lang="en-US" sz="1400" u="none" dirty="0">
                <a:solidFill>
                  <a:srgbClr val="000000">
                    <a:lumMod val="75000"/>
                    <a:lumOff val="25000"/>
                  </a:srgbClr>
                </a:solidFill>
                <a:latin typeface="BNPP Sans Light" panose="02000503020000020004" pitchFamily="50" charset="0"/>
              </a:rPr>
              <a:t>Individualized pricing formula (Fake example)</a:t>
            </a:r>
          </a:p>
        </p:txBody>
      </p:sp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14A8D1D1-22E7-4D30-8533-DF81B25BA9CD}"/>
              </a:ext>
            </a:extLst>
          </p:cNvPr>
          <p:cNvGraphicFramePr>
            <a:graphicFrameLocks noGrp="1"/>
          </p:cNvGraphicFramePr>
          <p:nvPr/>
        </p:nvGraphicFramePr>
        <p:xfrm>
          <a:off x="4442475" y="5006751"/>
          <a:ext cx="1259708" cy="870073"/>
        </p:xfrm>
        <a:graphic>
          <a:graphicData uri="http://schemas.openxmlformats.org/drawingml/2006/table">
            <a:tbl>
              <a:tblPr/>
              <a:tblGrid>
                <a:gridCol w="647850">
                  <a:extLst>
                    <a:ext uri="{9D8B030D-6E8A-4147-A177-3AD203B41FA5}">
                      <a16:colId xmlns:a16="http://schemas.microsoft.com/office/drawing/2014/main" val="1949203962"/>
                    </a:ext>
                  </a:extLst>
                </a:gridCol>
                <a:gridCol w="611858">
                  <a:extLst>
                    <a:ext uri="{9D8B030D-6E8A-4147-A177-3AD203B41FA5}">
                      <a16:colId xmlns:a16="http://schemas.microsoft.com/office/drawing/2014/main" val="3167980150"/>
                    </a:ext>
                  </a:extLst>
                </a:gridCol>
              </a:tblGrid>
              <a:tr h="17405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a-D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662420"/>
                  </a:ext>
                </a:extLst>
              </a:tr>
              <a:tr h="17395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50.000     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0,50%</a:t>
                      </a:r>
                    </a:p>
                  </a:txBody>
                  <a:tcPr marL="6349" marR="6349" marT="634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13373"/>
                  </a:ext>
                </a:extLst>
              </a:tr>
              <a:tr h="17395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150.000   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0,25%</a:t>
                      </a:r>
                    </a:p>
                  </a:txBody>
                  <a:tcPr marL="6349" marR="6349" marT="634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476007"/>
                  </a:ext>
                </a:extLst>
              </a:tr>
              <a:tr h="17395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350.000     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-0,15%</a:t>
                      </a:r>
                    </a:p>
                  </a:txBody>
                  <a:tcPr marL="6349" marR="6349" marT="634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129496"/>
                  </a:ext>
                </a:extLst>
              </a:tr>
              <a:tr h="174053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500.000    </a:t>
                      </a:r>
                    </a:p>
                  </a:txBody>
                  <a:tcPr marL="6349" marR="6349" marT="6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0,30%</a:t>
                      </a:r>
                    </a:p>
                  </a:txBody>
                  <a:tcPr marL="6349" marR="6349" marT="63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53097"/>
                  </a:ext>
                </a:extLst>
              </a:tr>
            </a:tbl>
          </a:graphicData>
        </a:graphic>
      </p:graphicFrame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A29BBEE7-F54E-4601-92B2-A86C39EDB372}"/>
              </a:ext>
            </a:extLst>
          </p:cNvPr>
          <p:cNvGraphicFramePr>
            <a:graphicFrameLocks noGrp="1"/>
          </p:cNvGraphicFramePr>
          <p:nvPr/>
        </p:nvGraphicFramePr>
        <p:xfrm>
          <a:off x="4442475" y="4182556"/>
          <a:ext cx="1259708" cy="696084"/>
        </p:xfrm>
        <a:graphic>
          <a:graphicData uri="http://schemas.openxmlformats.org/drawingml/2006/table">
            <a:tbl>
              <a:tblPr/>
              <a:tblGrid>
                <a:gridCol w="629854">
                  <a:extLst>
                    <a:ext uri="{9D8B030D-6E8A-4147-A177-3AD203B41FA5}">
                      <a16:colId xmlns:a16="http://schemas.microsoft.com/office/drawing/2014/main" val="828546362"/>
                    </a:ext>
                  </a:extLst>
                </a:gridCol>
                <a:gridCol w="629854">
                  <a:extLst>
                    <a:ext uri="{9D8B030D-6E8A-4147-A177-3AD203B41FA5}">
                      <a16:colId xmlns:a16="http://schemas.microsoft.com/office/drawing/2014/main" val="4090174054"/>
                    </a:ext>
                  </a:extLst>
                </a:gridCol>
              </a:tblGrid>
              <a:tr h="17405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a-D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Tenor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9865"/>
                  </a:ext>
                </a:extLst>
              </a:tr>
              <a:tr h="17395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349" marR="6349" marT="634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164827"/>
                  </a:ext>
                </a:extLst>
              </a:tr>
              <a:tr h="17395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0,25%</a:t>
                      </a:r>
                    </a:p>
                  </a:txBody>
                  <a:tcPr marL="6349" marR="6349" marT="634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611156"/>
                  </a:ext>
                </a:extLst>
              </a:tr>
              <a:tr h="174053"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 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0,50%</a:t>
                      </a:r>
                    </a:p>
                  </a:txBody>
                  <a:tcPr marL="6349" marR="6349" marT="634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520095"/>
                  </a:ext>
                </a:extLst>
              </a:tr>
            </a:tbl>
          </a:graphicData>
        </a:graphic>
      </p:graphicFrame>
      <p:sp>
        <p:nvSpPr>
          <p:cNvPr id="37" name="ZoneTexte 97">
            <a:extLst>
              <a:ext uri="{FF2B5EF4-FFF2-40B4-BE49-F238E27FC236}">
                <a16:creationId xmlns:a16="http://schemas.microsoft.com/office/drawing/2014/main" id="{05822BDB-6CE4-432E-8DC9-BBFB0559F1CD}"/>
              </a:ext>
            </a:extLst>
          </p:cNvPr>
          <p:cNvSpPr txBox="1"/>
          <p:nvPr/>
        </p:nvSpPr>
        <p:spPr>
          <a:xfrm>
            <a:off x="4442475" y="3915898"/>
            <a:ext cx="1259708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 u="sng">
                <a:solidFill>
                  <a:schemeClr val="tx1">
                    <a:lumMod val="75000"/>
                    <a:lumOff val="25000"/>
                  </a:schemeClr>
                </a:solidFill>
                <a:latin typeface="BNPP Sans "/>
              </a:defRPr>
            </a:lvl1pPr>
          </a:lstStyle>
          <a:p>
            <a:pPr defTabSz="1212878"/>
            <a:r>
              <a:rPr lang="en-US" sz="1200" b="0" i="1" u="none" dirty="0">
                <a:solidFill>
                  <a:srgbClr val="000000">
                    <a:lumMod val="75000"/>
                    <a:lumOff val="25000"/>
                  </a:srgbClr>
                </a:solidFill>
                <a:latin typeface="BNPP Sans Light" panose="02000503020000020004" pitchFamily="50" charset="0"/>
              </a:rPr>
              <a:t>Example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5D138A7-F356-4F1A-A433-5B7CF471FF85}"/>
              </a:ext>
            </a:extLst>
          </p:cNvPr>
          <p:cNvSpPr txBox="1"/>
          <p:nvPr/>
        </p:nvSpPr>
        <p:spPr>
          <a:xfrm>
            <a:off x="6057791" y="1067460"/>
            <a:ext cx="2753053" cy="3077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000" b="1" u="sng">
                <a:solidFill>
                  <a:schemeClr val="tx1">
                    <a:lumMod val="75000"/>
                    <a:lumOff val="25000"/>
                  </a:schemeClr>
                </a:solidFill>
                <a:latin typeface="BNPP Sans "/>
              </a:defRPr>
            </a:lvl1pPr>
          </a:lstStyle>
          <a:p>
            <a:pPr marL="6349" indent="-6349" algn="l" defTabSz="1212878"/>
            <a:r>
              <a:rPr lang="en-US" sz="1400" u="none" dirty="0">
                <a:solidFill>
                  <a:srgbClr val="000000">
                    <a:lumMod val="75000"/>
                    <a:lumOff val="25000"/>
                  </a:srgbClr>
                </a:solidFill>
                <a:latin typeface="BNPP Sans Light" panose="02000503020000020004" pitchFamily="50" charset="0"/>
              </a:rPr>
              <a:t>Yearly Production forecast (M€)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0E6A247-E719-4C6B-A9E5-47A9A0EF326A}"/>
              </a:ext>
            </a:extLst>
          </p:cNvPr>
          <p:cNvSpPr txBox="1"/>
          <p:nvPr/>
        </p:nvSpPr>
        <p:spPr>
          <a:xfrm>
            <a:off x="9215487" y="1067460"/>
            <a:ext cx="2519697" cy="3077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000" b="1" u="sng">
                <a:solidFill>
                  <a:schemeClr val="tx1">
                    <a:lumMod val="75000"/>
                    <a:lumOff val="25000"/>
                  </a:schemeClr>
                </a:solidFill>
                <a:latin typeface="BNPP Sans "/>
              </a:defRPr>
            </a:lvl1pPr>
          </a:lstStyle>
          <a:p>
            <a:pPr algn="l" defTabSz="1212878"/>
            <a:r>
              <a:rPr lang="en-US" sz="1400" u="none" dirty="0">
                <a:solidFill>
                  <a:srgbClr val="000000">
                    <a:lumMod val="75000"/>
                    <a:lumOff val="25000"/>
                  </a:srgbClr>
                </a:solidFill>
                <a:latin typeface="BNPP Sans Light" panose="02000503020000020004" pitchFamily="50" charset="0"/>
              </a:rPr>
              <a:t>Yearly Generated NIBT (M€)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C08A40A-E495-4DF3-BE83-398412BF4112}"/>
              </a:ext>
            </a:extLst>
          </p:cNvPr>
          <p:cNvCxnSpPr>
            <a:cxnSpLocks/>
          </p:cNvCxnSpPr>
          <p:nvPr/>
        </p:nvCxnSpPr>
        <p:spPr>
          <a:xfrm flipH="1">
            <a:off x="4118374" y="4302834"/>
            <a:ext cx="287965" cy="27117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D610356E-55B9-4B98-9CFF-68FD1004EC09}"/>
              </a:ext>
            </a:extLst>
          </p:cNvPr>
          <p:cNvCxnSpPr>
            <a:cxnSpLocks/>
          </p:cNvCxnSpPr>
          <p:nvPr/>
        </p:nvCxnSpPr>
        <p:spPr>
          <a:xfrm flipH="1" flipV="1">
            <a:off x="4089702" y="4837760"/>
            <a:ext cx="316638" cy="23275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E09DE1F-2FD5-412B-9132-776E7777E1EA}"/>
              </a:ext>
            </a:extLst>
          </p:cNvPr>
          <p:cNvSpPr/>
          <p:nvPr/>
        </p:nvSpPr>
        <p:spPr bwMode="auto">
          <a:xfrm>
            <a:off x="6024009" y="3561501"/>
            <a:ext cx="5831297" cy="2315204"/>
          </a:xfrm>
          <a:prstGeom prst="rect">
            <a:avLst/>
          </a:prstGeom>
          <a:noFill/>
          <a:ln w="9525" cap="flat" cmpd="sng" algn="ctr">
            <a:solidFill>
              <a:srgbClr val="00B07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71983" tIns="359917" rIns="71983" bIns="35992" numCol="1" rtlCol="0" anchor="t" anchorCtr="0" compatLnSpc="1">
            <a:prstTxWarp prst="textNoShape">
              <a:avLst/>
            </a:prstTxWarp>
          </a:bodyPr>
          <a:lstStyle/>
          <a:p>
            <a:pPr marL="358703" lvl="1" indent="-184113" defTabSz="1212878">
              <a:spcBef>
                <a:spcPts val="1200"/>
              </a:spcBef>
              <a:spcAft>
                <a:spcPts val="298"/>
              </a:spcAft>
              <a:buClr>
                <a:srgbClr val="FFC000"/>
              </a:buClr>
              <a:buSzPct val="140000"/>
              <a:buFont typeface="Wingdings" panose="05000000000000000000" pitchFamily="2" charset="2"/>
              <a:buChar char="§"/>
              <a:defRPr/>
            </a:pPr>
            <a:r>
              <a:rPr lang="en-US" sz="1300" dirty="0">
                <a:solidFill>
                  <a:srgbClr val="000000">
                    <a:lumMod val="50000"/>
                    <a:lumOff val="50000"/>
                  </a:srgbClr>
                </a:solidFill>
                <a:latin typeface="BNPP Sans Light" panose="02000503020000020004" pitchFamily="50" charset="0"/>
              </a:rPr>
              <a:t>Implementation on the </a:t>
            </a:r>
            <a:r>
              <a:rPr lang="en-US" sz="1300" b="1" dirty="0">
                <a:solidFill>
                  <a:srgbClr val="000000">
                    <a:lumMod val="50000"/>
                    <a:lumOff val="50000"/>
                  </a:srgbClr>
                </a:solidFill>
                <a:latin typeface="BNPP Sans Light" panose="02000503020000020004" pitchFamily="50" charset="0"/>
              </a:rPr>
              <a:t>5</a:t>
            </a:r>
            <a:r>
              <a:rPr lang="en-US" sz="1300" b="1" baseline="30000" dirty="0">
                <a:solidFill>
                  <a:srgbClr val="000000">
                    <a:lumMod val="50000"/>
                    <a:lumOff val="50000"/>
                  </a:srgbClr>
                </a:solidFill>
                <a:latin typeface="BNPP Sans Light" panose="02000503020000020004" pitchFamily="50" charset="0"/>
              </a:rPr>
              <a:t>th</a:t>
            </a:r>
            <a:r>
              <a:rPr lang="en-US" sz="1300" b="1" dirty="0">
                <a:solidFill>
                  <a:srgbClr val="000000">
                    <a:lumMod val="50000"/>
                    <a:lumOff val="50000"/>
                  </a:srgbClr>
                </a:solidFill>
                <a:latin typeface="BNPP Sans Light" panose="02000503020000020004" pitchFamily="50" charset="0"/>
              </a:rPr>
              <a:t> of Jan 2021</a:t>
            </a:r>
          </a:p>
          <a:p>
            <a:pPr marL="358703" lvl="1" indent="-184113" defTabSz="1212878">
              <a:spcBef>
                <a:spcPts val="1200"/>
              </a:spcBef>
              <a:spcAft>
                <a:spcPts val="298"/>
              </a:spcAft>
              <a:buClr>
                <a:srgbClr val="FFC000"/>
              </a:buClr>
              <a:buSzPct val="140000"/>
              <a:buFont typeface="Wingdings" panose="05000000000000000000" pitchFamily="2" charset="2"/>
              <a:buChar char="§"/>
              <a:defRPr/>
            </a:pPr>
            <a:r>
              <a:rPr lang="en-US" sz="1300" b="1" dirty="0">
                <a:solidFill>
                  <a:srgbClr val="000000">
                    <a:lumMod val="50000"/>
                    <a:lumOff val="50000"/>
                  </a:srgbClr>
                </a:solidFill>
                <a:latin typeface="BNPP Sans Light" panose="02000503020000020004" pitchFamily="50" charset="0"/>
              </a:rPr>
              <a:t>First implementation </a:t>
            </a:r>
            <a:r>
              <a:rPr lang="en-US" sz="1300" dirty="0">
                <a:solidFill>
                  <a:srgbClr val="000000">
                    <a:lumMod val="50000"/>
                    <a:lumOff val="50000"/>
                  </a:srgbClr>
                </a:solidFill>
                <a:latin typeface="BNPP Sans Light" panose="02000503020000020004" pitchFamily="50" charset="0"/>
              </a:rPr>
              <a:t>in PF of a pricing formula that provides a strong level of </a:t>
            </a:r>
            <a:r>
              <a:rPr lang="en-US" sz="1300" b="1" dirty="0">
                <a:solidFill>
                  <a:srgbClr val="000000">
                    <a:lumMod val="50000"/>
                    <a:lumOff val="50000"/>
                  </a:srgbClr>
                </a:solidFill>
                <a:latin typeface="BNPP Sans Light" panose="02000503020000020004" pitchFamily="50" charset="0"/>
              </a:rPr>
              <a:t>price individualization</a:t>
            </a:r>
          </a:p>
          <a:p>
            <a:pPr marL="358703" lvl="1" indent="-184113" defTabSz="1212878">
              <a:spcBef>
                <a:spcPts val="1200"/>
              </a:spcBef>
              <a:spcAft>
                <a:spcPts val="298"/>
              </a:spcAft>
              <a:buClr>
                <a:srgbClr val="FFC000"/>
              </a:buClr>
              <a:buSzPct val="140000"/>
              <a:buFont typeface="Wingdings" panose="05000000000000000000" pitchFamily="2" charset="2"/>
              <a:buChar char="§"/>
              <a:defRPr/>
            </a:pPr>
            <a:r>
              <a:rPr lang="en-US" sz="1300" dirty="0">
                <a:solidFill>
                  <a:srgbClr val="000000">
                    <a:lumMod val="50000"/>
                    <a:lumOff val="50000"/>
                  </a:srgbClr>
                </a:solidFill>
                <a:latin typeface="BNPP Sans Light" panose="02000503020000020004" pitchFamily="50" charset="0"/>
              </a:rPr>
              <a:t>First weeks following implementation showing potential need to adapt slightly model : elasticity observed is higher than modelized </a:t>
            </a:r>
            <a:r>
              <a:rPr lang="en-US" sz="1300" dirty="0">
                <a:solidFill>
                  <a:srgbClr val="000000">
                    <a:lumMod val="50000"/>
                    <a:lumOff val="50000"/>
                  </a:srgbClr>
                </a:solidFill>
                <a:latin typeface="BNPP Sans Light" panose="02000503020000020004" pitchFamily="50" charset="0"/>
                <a:sym typeface="Wingdings" panose="05000000000000000000" pitchFamily="2" charset="2"/>
              </a:rPr>
              <a:t> deeper review planned in April</a:t>
            </a:r>
            <a:endParaRPr lang="en-US" sz="1300" dirty="0">
              <a:solidFill>
                <a:srgbClr val="000000">
                  <a:lumMod val="50000"/>
                  <a:lumOff val="50000"/>
                </a:srgbClr>
              </a:solidFill>
              <a:latin typeface="BNPP Sans Light" panose="02000503020000020004" pitchFamily="50" charset="0"/>
            </a:endParaRPr>
          </a:p>
          <a:p>
            <a:pPr marL="358703" lvl="1" indent="-184113" defTabSz="1212878">
              <a:spcBef>
                <a:spcPts val="1200"/>
              </a:spcBef>
              <a:spcAft>
                <a:spcPts val="298"/>
              </a:spcAft>
              <a:buClr>
                <a:srgbClr val="FFC000"/>
              </a:buClr>
              <a:buSzPct val="140000"/>
              <a:buFont typeface="Wingdings" panose="05000000000000000000" pitchFamily="2" charset="2"/>
              <a:buChar char="§"/>
              <a:defRPr/>
            </a:pPr>
            <a:r>
              <a:rPr lang="en-US" sz="1300" b="1" dirty="0">
                <a:solidFill>
                  <a:srgbClr val="000000">
                    <a:lumMod val="50000"/>
                    <a:lumOff val="50000"/>
                  </a:srgbClr>
                </a:solidFill>
                <a:latin typeface="BNPP Sans Light" panose="02000503020000020004" pitchFamily="50" charset="0"/>
              </a:rPr>
              <a:t>Good and close </a:t>
            </a:r>
            <a:r>
              <a:rPr lang="en-US" sz="1300" dirty="0">
                <a:solidFill>
                  <a:srgbClr val="000000">
                    <a:lumMod val="50000"/>
                    <a:lumOff val="50000"/>
                  </a:srgbClr>
                </a:solidFill>
                <a:latin typeface="BNPP Sans Light" panose="02000503020000020004" pitchFamily="50" charset="0"/>
              </a:rPr>
              <a:t>cooperation between local and central team</a:t>
            </a:r>
          </a:p>
          <a:p>
            <a:pPr marL="358703" lvl="1" indent="-184113" defTabSz="1212878">
              <a:spcBef>
                <a:spcPts val="1200"/>
              </a:spcBef>
              <a:spcAft>
                <a:spcPts val="298"/>
              </a:spcAft>
              <a:buClr>
                <a:srgbClr val="FFC000"/>
              </a:buClr>
              <a:buSzPct val="140000"/>
              <a:buFont typeface="Wingdings" panose="05000000000000000000" pitchFamily="2" charset="2"/>
              <a:buChar char="§"/>
              <a:defRPr/>
            </a:pPr>
            <a:endParaRPr lang="en-US" sz="1300" dirty="0">
              <a:solidFill>
                <a:srgbClr val="000000">
                  <a:lumMod val="50000"/>
                  <a:lumOff val="50000"/>
                </a:srgbClr>
              </a:solidFill>
              <a:latin typeface="BNPP Sans Light" panose="02000503020000020004" pitchFamily="50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F57D86F-212A-463F-BDDB-DECE053CFFE1}"/>
              </a:ext>
            </a:extLst>
          </p:cNvPr>
          <p:cNvSpPr txBox="1"/>
          <p:nvPr/>
        </p:nvSpPr>
        <p:spPr>
          <a:xfrm>
            <a:off x="6239983" y="3397247"/>
            <a:ext cx="3243956" cy="3077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2400" b="1" u="sng">
                <a:solidFill>
                  <a:schemeClr val="tx1">
                    <a:lumMod val="75000"/>
                    <a:lumOff val="25000"/>
                  </a:schemeClr>
                </a:solidFill>
                <a:latin typeface="BNPP Sans "/>
              </a:defRPr>
            </a:lvl1pPr>
          </a:lstStyle>
          <a:p>
            <a:pPr marL="355529" algn="l" defTabSz="1212878"/>
            <a:r>
              <a:rPr lang="en-US" sz="1400" i="1" u="none" dirty="0">
                <a:solidFill>
                  <a:srgbClr val="000000">
                    <a:lumMod val="75000"/>
                    <a:lumOff val="25000"/>
                  </a:srgbClr>
                </a:solidFill>
                <a:latin typeface="BNPP Sans Light" panose="02000503020000020004" pitchFamily="50" charset="0"/>
              </a:rPr>
              <a:t>  Implementation steps</a:t>
            </a:r>
          </a:p>
        </p:txBody>
      </p:sp>
      <p:pic>
        <p:nvPicPr>
          <p:cNvPr id="46" name="Graphique 45" descr="Carte avec repère">
            <a:extLst>
              <a:ext uri="{FF2B5EF4-FFF2-40B4-BE49-F238E27FC236}">
                <a16:creationId xmlns:a16="http://schemas.microsoft.com/office/drawing/2014/main" id="{C2B6C049-B97E-40AC-BC97-37DA127D92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3575" y="3321057"/>
            <a:ext cx="395908" cy="395908"/>
          </a:xfrm>
          <a:prstGeom prst="rect">
            <a:avLst/>
          </a:prstGeom>
        </p:spPr>
      </p:pic>
      <p:pic>
        <p:nvPicPr>
          <p:cNvPr id="7" name="Graphique 6" descr="Présentation avec camembert">
            <a:extLst>
              <a:ext uri="{FF2B5EF4-FFF2-40B4-BE49-F238E27FC236}">
                <a16:creationId xmlns:a16="http://schemas.microsoft.com/office/drawing/2014/main" id="{6913E9F9-4695-4464-A978-F566827057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083" y="861263"/>
            <a:ext cx="395908" cy="39590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E589302-DD9B-4353-BE75-B92680C4BEE2}"/>
              </a:ext>
            </a:extLst>
          </p:cNvPr>
          <p:cNvSpPr txBox="1"/>
          <p:nvPr/>
        </p:nvSpPr>
        <p:spPr>
          <a:xfrm>
            <a:off x="9623576" y="2493113"/>
            <a:ext cx="395908" cy="167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1212878"/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1,56%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B9B0B82-37E4-4891-8352-6F680C575EA4}"/>
              </a:ext>
            </a:extLst>
          </p:cNvPr>
          <p:cNvSpPr txBox="1"/>
          <p:nvPr/>
        </p:nvSpPr>
        <p:spPr>
          <a:xfrm>
            <a:off x="10931562" y="2248807"/>
            <a:ext cx="395908" cy="167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1212878"/>
            <a:r>
              <a:rPr lang="en-GB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1,84%</a:t>
            </a:r>
          </a:p>
        </p:txBody>
      </p:sp>
      <p:pic>
        <p:nvPicPr>
          <p:cNvPr id="38" name="Picture 13" descr="Drapeau de la Suède — Wikipédia">
            <a:extLst>
              <a:ext uri="{FF2B5EF4-FFF2-40B4-BE49-F238E27FC236}">
                <a16:creationId xmlns:a16="http://schemas.microsoft.com/office/drawing/2014/main" id="{1CA88029-454B-4F4A-95A9-2901B8FB3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944" y="255032"/>
            <a:ext cx="577496" cy="35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0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8209AA22-324B-402E-9785-3D0610D87E27}"/>
              </a:ext>
            </a:extLst>
          </p:cNvPr>
          <p:cNvSpPr txBox="1"/>
          <p:nvPr/>
        </p:nvSpPr>
        <p:spPr>
          <a:xfrm>
            <a:off x="411275" y="890662"/>
            <a:ext cx="11206417" cy="7125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 panose="02000503020000020004" pitchFamily="50" charset="0"/>
                <a:ea typeface="+mn-ea"/>
                <a:cs typeface="+mn-cs"/>
              </a:rPr>
              <a:t>A price test in 2018 in Poland led to the conclusion that the interest rate and the fees are independent.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600" b="1" dirty="0">
                <a:solidFill>
                  <a:srgbClr val="000000"/>
                </a:solidFill>
                <a:latin typeface="BNPP Sans Light" panose="02000503020000020004" pitchFamily="50" charset="0"/>
              </a:rPr>
              <a:t>A price test is going to take place for the interest rate and it would be accompanied by a historical approach on the fees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 panose="02000503020000020004" pitchFamily="50" charset="0"/>
                <a:ea typeface="+mn-ea"/>
                <a:cs typeface="+mn-cs"/>
              </a:rPr>
              <a:t>  </a:t>
            </a:r>
            <a:endParaRPr lang="en-US" sz="1600" dirty="0">
              <a:solidFill>
                <a:srgbClr val="000000"/>
              </a:solidFill>
              <a:latin typeface="BNPP Sans Light" panose="02000503020000020004" pitchFamily="50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NPP Sans Light" panose="02000503020000020004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NPP Sans Light" panose="02000503020000020004" pitchFamily="50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39FD1-66F2-4218-9C8A-3867FAA81093}"/>
              </a:ext>
            </a:extLst>
          </p:cNvPr>
          <p:cNvSpPr/>
          <p:nvPr/>
        </p:nvSpPr>
        <p:spPr bwMode="auto">
          <a:xfrm>
            <a:off x="2493119" y="1942330"/>
            <a:ext cx="737295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pitchFamily="34" charset="-128"/>
              </a:rPr>
              <a:t>Generated OS / application – based on IR and fees (2018 Results)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37B8640-B4A5-4C3B-B91F-872463EAB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857" y="2473994"/>
            <a:ext cx="5110876" cy="26411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FF02E7-3A04-4E44-BA54-358474608B6A}"/>
              </a:ext>
            </a:extLst>
          </p:cNvPr>
          <p:cNvSpPr/>
          <p:nvPr/>
        </p:nvSpPr>
        <p:spPr bwMode="auto">
          <a:xfrm>
            <a:off x="1967013" y="5258046"/>
            <a:ext cx="8425169" cy="57606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ea typeface="ＭＳ Ｐゴシック" pitchFamily="34" charset="-128"/>
              </a:rPr>
              <a:t>There is no dependency between interest rate and fees positioning. The optimization will be thus realized in two separate steps: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ea typeface="ＭＳ Ｐゴシック" pitchFamily="34" charset="-128"/>
              </a:rPr>
              <a:t>a first optimization of Interest rate and then an optimization of the fees 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36D2EFC-DCD3-4087-9371-639BACD22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515" y="217205"/>
            <a:ext cx="10676177" cy="432000"/>
          </a:xfrm>
        </p:spPr>
        <p:txBody>
          <a:bodyPr/>
          <a:lstStyle/>
          <a:p>
            <a:r>
              <a:rPr lang="en-US" sz="1200" i="1" dirty="0"/>
              <a:t>POLAND Price test first conclusion (2018)</a:t>
            </a:r>
            <a:br>
              <a:rPr lang="en-US" dirty="0"/>
            </a:br>
            <a:r>
              <a:rPr lang="en-US" dirty="0"/>
              <a:t>Interest rate and fees positioning are not interrelated</a:t>
            </a:r>
            <a:endParaRPr lang="fr-FR" dirty="0"/>
          </a:p>
        </p:txBody>
      </p:sp>
      <p:pic>
        <p:nvPicPr>
          <p:cNvPr id="1026" name="Picture 2" descr="Drapeau de la Pologne">
            <a:extLst>
              <a:ext uri="{FF2B5EF4-FFF2-40B4-BE49-F238E27FC236}">
                <a16:creationId xmlns:a16="http://schemas.microsoft.com/office/drawing/2014/main" id="{0AF0EC45-C899-45D8-95C1-581518126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080" y="374592"/>
            <a:ext cx="670810" cy="42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numéro de diapositive 4">
            <a:extLst>
              <a:ext uri="{FF2B5EF4-FFF2-40B4-BE49-F238E27FC236}">
                <a16:creationId xmlns:a16="http://schemas.microsoft.com/office/drawing/2014/main" id="{A80E0C46-FE26-4FB4-9D43-18CFBAC3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9692" y="6395560"/>
            <a:ext cx="240000" cy="180000"/>
          </a:xfrm>
        </p:spPr>
        <p:txBody>
          <a:bodyPr/>
          <a:lstStyle/>
          <a:p>
            <a:pPr defTabSz="1211636">
              <a:defRPr/>
            </a:pPr>
            <a:fld id="{276219AF-F5ED-455B-A512-B03AB3602319}" type="slidenum">
              <a:rPr lang="en-GB">
                <a:solidFill>
                  <a:srgbClr val="000000"/>
                </a:solidFill>
                <a:latin typeface="BNPP Sans Light"/>
              </a:rPr>
              <a:pPr defTabSz="1211636">
                <a:defRPr/>
              </a:pPr>
              <a:t>16</a:t>
            </a:fld>
            <a:endParaRPr lang="en-GB" dirty="0">
              <a:solidFill>
                <a:srgbClr val="000000"/>
              </a:solidFill>
              <a:latin typeface="BNPP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428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10571983-50CB-4A21-95B8-08528E23A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422" y="113652"/>
            <a:ext cx="11458385" cy="432000"/>
          </a:xfrm>
        </p:spPr>
        <p:txBody>
          <a:bodyPr/>
          <a:lstStyle/>
          <a:p>
            <a:r>
              <a:rPr lang="en-US" dirty="0">
                <a:solidFill>
                  <a:srgbClr val="009C67"/>
                </a:solidFill>
              </a:rPr>
              <a:t>Historical Pricing POLAND : Scope and target definition </a:t>
            </a:r>
          </a:p>
        </p:txBody>
      </p:sp>
      <p:sp>
        <p:nvSpPr>
          <p:cNvPr id="131" name="Sous-titre 1">
            <a:extLst>
              <a:ext uri="{FF2B5EF4-FFF2-40B4-BE49-F238E27FC236}">
                <a16:creationId xmlns:a16="http://schemas.microsoft.com/office/drawing/2014/main" id="{C36E2D8A-16D7-444C-8797-08F669E330B3}"/>
              </a:ext>
            </a:extLst>
          </p:cNvPr>
          <p:cNvSpPr txBox="1">
            <a:spLocks/>
          </p:cNvSpPr>
          <p:nvPr/>
        </p:nvSpPr>
        <p:spPr>
          <a:xfrm>
            <a:off x="3767383" y="637375"/>
            <a:ext cx="11458385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cap="all" spc="300" baseline="0">
                <a:solidFill>
                  <a:schemeClr val="tx2"/>
                </a:solidFill>
                <a:latin typeface="BNPP Sans Condensed" panose="02000000000000000000" pitchFamily="2" charset="0"/>
                <a:ea typeface="+mn-ea"/>
                <a:cs typeface="+mn-cs"/>
              </a:defRPr>
            </a:lvl1pPr>
            <a:lvl2pPr marL="60726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53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180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0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34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361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088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815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cap="none" dirty="0">
                <a:solidFill>
                  <a:schemeClr val="tx1"/>
                </a:solidFill>
                <a:latin typeface="BNPP Rounded Light" panose="02000503020000020004" pitchFamily="50" charset="0"/>
              </a:rPr>
              <a:t>scope definition (from 06/20 to 05/21 )</a:t>
            </a: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36BC7AF0-B4A7-4279-BD96-4213698A578D}"/>
              </a:ext>
            </a:extLst>
          </p:cNvPr>
          <p:cNvGraphicFramePr>
            <a:graphicFrameLocks noGrp="1"/>
          </p:cNvGraphicFramePr>
          <p:nvPr/>
        </p:nvGraphicFramePr>
        <p:xfrm>
          <a:off x="5769930" y="4132246"/>
          <a:ext cx="5706605" cy="169296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18633">
                  <a:extLst>
                    <a:ext uri="{9D8B030D-6E8A-4147-A177-3AD203B41FA5}">
                      <a16:colId xmlns:a16="http://schemas.microsoft.com/office/drawing/2014/main" val="27940272"/>
                    </a:ext>
                  </a:extLst>
                </a:gridCol>
                <a:gridCol w="762567">
                  <a:extLst>
                    <a:ext uri="{9D8B030D-6E8A-4147-A177-3AD203B41FA5}">
                      <a16:colId xmlns:a16="http://schemas.microsoft.com/office/drawing/2014/main" val="171922681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3191694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17099203"/>
                    </a:ext>
                  </a:extLst>
                </a:gridCol>
                <a:gridCol w="1337805">
                  <a:extLst>
                    <a:ext uri="{9D8B030D-6E8A-4147-A177-3AD203B41FA5}">
                      <a16:colId xmlns:a16="http://schemas.microsoft.com/office/drawing/2014/main" val="2231047152"/>
                    </a:ext>
                  </a:extLst>
                </a:gridCol>
              </a:tblGrid>
              <a:tr h="79447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Type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requests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 err="1">
                          <a:effectLst/>
                        </a:rPr>
                        <a:t>Financed</a:t>
                      </a:r>
                      <a:r>
                        <a:rPr lang="fr-FR" sz="1200" b="1" u="none" strike="noStrike" dirty="0">
                          <a:effectLst/>
                        </a:rPr>
                        <a:t> rate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Financed</a:t>
                      </a: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 billion of </a:t>
                      </a:r>
                      <a:r>
                        <a:rPr lang="fr-F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zł</a:t>
                      </a:r>
                      <a:r>
                        <a:rPr lang="fr-F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 err="1">
                          <a:effectLst/>
                        </a:rPr>
                        <a:t>Financed</a:t>
                      </a:r>
                      <a:r>
                        <a:rPr lang="fr-FR" sz="1200" b="1" u="none" strike="noStrike" dirty="0">
                          <a:effectLst/>
                        </a:rPr>
                        <a:t> </a:t>
                      </a:r>
                      <a:r>
                        <a:rPr lang="fr-FR" sz="1200" b="1" u="none" strike="noStrike" dirty="0" err="1">
                          <a:effectLst/>
                        </a:rPr>
                        <a:t>Genos</a:t>
                      </a:r>
                      <a:endParaRPr lang="fr-FR" sz="1200" b="1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 billion of </a:t>
                      </a:r>
                      <a:r>
                        <a:rPr lang="fr-FR" sz="12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zł</a:t>
                      </a:r>
                      <a:r>
                        <a:rPr lang="fr-F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1399864"/>
                  </a:ext>
                </a:extLst>
              </a:tr>
              <a:tr h="4229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Cash Loan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91 591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69 %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1,67 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4,18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6675697"/>
                  </a:ext>
                </a:extLst>
              </a:tr>
              <a:tr h="47555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effectLst/>
                        </a:rPr>
                        <a:t>Consolidation Loan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23 601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65 %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0,86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u="none" strike="noStrike" dirty="0">
                          <a:effectLst/>
                        </a:rPr>
                        <a:t>2,74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43061814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E71262BC-56FA-4E85-9B8C-3B31AE243C21}"/>
              </a:ext>
            </a:extLst>
          </p:cNvPr>
          <p:cNvSpPr txBox="1"/>
          <p:nvPr/>
        </p:nvSpPr>
        <p:spPr>
          <a:xfrm>
            <a:off x="390313" y="1613359"/>
            <a:ext cx="4549873" cy="367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BNPP Serif" panose="02000000000000000000" pitchFamily="50" charset="0"/>
              </a:rPr>
              <a:t>Two principal components of the price are the interest rate and the entry fees.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BNPP Serif" panose="02000000000000000000" pitchFamily="50" charset="0"/>
              </a:rPr>
              <a:t>The interest rate is stable at the usury rate, at a level of 7.2%  for the cash loans and 6.9% for the consolidation loans.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BNPP Serif" panose="02000000000000000000" pitchFamily="50" charset="0"/>
              </a:rPr>
              <a:t>The entry fees have a higher variance than the interest rate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n-US" sz="1600" dirty="0">
                <a:latin typeface="BNPP Serif" panose="02000000000000000000" pitchFamily="50" charset="0"/>
              </a:rPr>
              <a:t>Test the randomness of the entry fees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Þ"/>
            </a:pPr>
            <a:endParaRPr lang="en-US" sz="1600" dirty="0">
              <a:latin typeface="BNPP Serif" panose="02000000000000000000" pitchFamily="50" charset="0"/>
            </a:endParaRPr>
          </a:p>
        </p:txBody>
      </p:sp>
      <p:graphicFrame>
        <p:nvGraphicFramePr>
          <p:cNvPr id="20" name="Graphique 19">
            <a:extLst>
              <a:ext uri="{FF2B5EF4-FFF2-40B4-BE49-F238E27FC236}">
                <a16:creationId xmlns:a16="http://schemas.microsoft.com/office/drawing/2014/main" id="{E4283987-7D8E-4CA5-B246-5DDD7326CDCA}"/>
              </a:ext>
            </a:extLst>
          </p:cNvPr>
          <p:cNvGraphicFramePr>
            <a:graphicFrameLocks/>
          </p:cNvGraphicFramePr>
          <p:nvPr/>
        </p:nvGraphicFramePr>
        <p:xfrm>
          <a:off x="5252484" y="987532"/>
          <a:ext cx="6772939" cy="2975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1" name="Groupe 20">
            <a:extLst>
              <a:ext uri="{FF2B5EF4-FFF2-40B4-BE49-F238E27FC236}">
                <a16:creationId xmlns:a16="http://schemas.microsoft.com/office/drawing/2014/main" id="{49BA3F25-87D8-4EBA-BFA3-1603049B2988}"/>
              </a:ext>
            </a:extLst>
          </p:cNvPr>
          <p:cNvGrpSpPr/>
          <p:nvPr/>
        </p:nvGrpSpPr>
        <p:grpSpPr>
          <a:xfrm>
            <a:off x="5352648" y="950284"/>
            <a:ext cx="6602351" cy="2276858"/>
            <a:chOff x="2302437" y="1640302"/>
            <a:chExt cx="7062116" cy="24354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DFC78CF-44FF-4B79-BA6F-4E6DB9F3A330}"/>
                </a:ext>
              </a:extLst>
            </p:cNvPr>
            <p:cNvSpPr/>
            <p:nvPr/>
          </p:nvSpPr>
          <p:spPr>
            <a:xfrm>
              <a:off x="2302437" y="1642367"/>
              <a:ext cx="99299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665324</a:t>
              </a:r>
              <a:r>
                <a:rPr lang="fr-FR" sz="1400" b="1" dirty="0"/>
                <a:t> 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753556-AA00-423E-AF0C-D9BDD9A45DE8}"/>
                </a:ext>
              </a:extLst>
            </p:cNvPr>
            <p:cNvSpPr/>
            <p:nvPr/>
          </p:nvSpPr>
          <p:spPr>
            <a:xfrm>
              <a:off x="3079676" y="1640302"/>
              <a:ext cx="9929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-215635</a:t>
              </a:r>
            </a:p>
            <a:p>
              <a:pPr algn="ctr"/>
              <a:r>
                <a:rPr lang="fr-FR" sz="1400" b="1" dirty="0"/>
                <a:t>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FD8CF8-9D43-4C57-9F79-76048B135E52}"/>
                </a:ext>
              </a:extLst>
            </p:cNvPr>
            <p:cNvSpPr/>
            <p:nvPr/>
          </p:nvSpPr>
          <p:spPr>
            <a:xfrm>
              <a:off x="4044792" y="2445243"/>
              <a:ext cx="99299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-43640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B082226-82CE-4D02-9470-951EF4AA841A}"/>
                </a:ext>
              </a:extLst>
            </p:cNvPr>
            <p:cNvSpPr/>
            <p:nvPr/>
          </p:nvSpPr>
          <p:spPr>
            <a:xfrm>
              <a:off x="4869578" y="2559149"/>
              <a:ext cx="99299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-190081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458621-77A0-41A0-997A-FAA781007D51}"/>
                </a:ext>
              </a:extLst>
            </p:cNvPr>
            <p:cNvSpPr/>
            <p:nvPr/>
          </p:nvSpPr>
          <p:spPr>
            <a:xfrm>
              <a:off x="5741940" y="3270463"/>
              <a:ext cx="992994" cy="2797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-92130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5C02EC-2A1F-4E07-94CA-7C444B7ACD6C}"/>
                </a:ext>
              </a:extLst>
            </p:cNvPr>
            <p:cNvSpPr/>
            <p:nvPr/>
          </p:nvSpPr>
          <p:spPr>
            <a:xfrm>
              <a:off x="6610064" y="3592332"/>
              <a:ext cx="992995" cy="2797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-3403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22A04A-E5C6-4765-AD50-F3BCF06ED25A}"/>
                </a:ext>
              </a:extLst>
            </p:cNvPr>
            <p:cNvSpPr/>
            <p:nvPr/>
          </p:nvSpPr>
          <p:spPr>
            <a:xfrm>
              <a:off x="7414473" y="3600059"/>
              <a:ext cx="992995" cy="475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-5243</a:t>
              </a:r>
            </a:p>
            <a:p>
              <a:pPr algn="ctr"/>
              <a:r>
                <a:rPr lang="fr-FR" sz="1400" b="1" dirty="0"/>
                <a:t>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BC4B9A-A250-4BB6-BACF-7EB8842A37D9}"/>
                </a:ext>
              </a:extLst>
            </p:cNvPr>
            <p:cNvSpPr/>
            <p:nvPr/>
          </p:nvSpPr>
          <p:spPr>
            <a:xfrm>
              <a:off x="8371558" y="3644735"/>
              <a:ext cx="992995" cy="2797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115192</a:t>
              </a:r>
              <a:endParaRPr lang="fr-FR" sz="1400" b="1" dirty="0"/>
            </a:p>
          </p:txBody>
        </p:sp>
      </p:grpSp>
      <p:sp>
        <p:nvSpPr>
          <p:cNvPr id="18" name="Espace réservé du numéro de diapositive 2">
            <a:extLst>
              <a:ext uri="{FF2B5EF4-FFF2-40B4-BE49-F238E27FC236}">
                <a16:creationId xmlns:a16="http://schemas.microsoft.com/office/drawing/2014/main" id="{89D7F545-A87C-4B46-9E23-778C0DFC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9692" y="6395560"/>
            <a:ext cx="240000" cy="180000"/>
          </a:xfrm>
        </p:spPr>
        <p:txBody>
          <a:bodyPr/>
          <a:lstStyle/>
          <a:p>
            <a:pPr defTabSz="1211636">
              <a:buFont typeface="Arial"/>
              <a:buNone/>
              <a:defRPr/>
            </a:pPr>
            <a:fld id="{276219AF-F5ED-455B-A512-B03AB3602319}" type="slidenum">
              <a:rPr lang="en-GB" smtClean="0">
                <a:cs typeface="Arial"/>
                <a:sym typeface="Arial"/>
              </a:rPr>
              <a:pPr defTabSz="1211636">
                <a:buFont typeface="Arial"/>
                <a:buNone/>
                <a:defRPr/>
              </a:pPr>
              <a:t>17</a:t>
            </a:fld>
            <a:endParaRPr lang="en-GB" dirty="0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6756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10571983-50CB-4A21-95B8-08528E23A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209" y="176781"/>
            <a:ext cx="11131920" cy="432000"/>
          </a:xfrm>
        </p:spPr>
        <p:txBody>
          <a:bodyPr/>
          <a:lstStyle/>
          <a:p>
            <a:r>
              <a:rPr lang="en-US" dirty="0">
                <a:solidFill>
                  <a:srgbClr val="009C67"/>
                </a:solidFill>
              </a:rPr>
              <a:t>Historical Pricing POLAND : ENTRY FEES : target to test an historical pricing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1262BC-56FA-4E85-9B8C-3B31AE243C21}"/>
              </a:ext>
            </a:extLst>
          </p:cNvPr>
          <p:cNvSpPr txBox="1"/>
          <p:nvPr/>
        </p:nvSpPr>
        <p:spPr>
          <a:xfrm>
            <a:off x="610531" y="843862"/>
            <a:ext cx="5045788" cy="196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BNPP Serif" panose="02000000000000000000" pitchFamily="50" charset="0"/>
              </a:defRPr>
            </a:lvl1pPr>
          </a:lstStyle>
          <a:p>
            <a:r>
              <a:rPr lang="en-US" dirty="0"/>
              <a:t>More than 80% of the </a:t>
            </a:r>
            <a:r>
              <a:rPr lang="en-US" b="1" dirty="0">
                <a:solidFill>
                  <a:srgbClr val="009C67"/>
                </a:solidFill>
              </a:rPr>
              <a:t>interest rates </a:t>
            </a:r>
            <a:r>
              <a:rPr lang="en-US" dirty="0"/>
              <a:t>are equal to the usury rate (7.2%), and this price hasn’t move since June 2020.</a:t>
            </a:r>
          </a:p>
          <a:p>
            <a:r>
              <a:rPr lang="en-US" dirty="0"/>
              <a:t>Therefore, it will </a:t>
            </a:r>
            <a:r>
              <a:rPr lang="en-US" i="1" dirty="0"/>
              <a:t>be impossible to build an elasticity model on the nominal price</a:t>
            </a:r>
          </a:p>
        </p:txBody>
      </p:sp>
      <p:graphicFrame>
        <p:nvGraphicFramePr>
          <p:cNvPr id="21" name="Graphique 20">
            <a:extLst>
              <a:ext uri="{FF2B5EF4-FFF2-40B4-BE49-F238E27FC236}">
                <a16:creationId xmlns:a16="http://schemas.microsoft.com/office/drawing/2014/main" id="{5EDA56AE-4D5B-4213-B504-322A2C7B28C4}"/>
              </a:ext>
            </a:extLst>
          </p:cNvPr>
          <p:cNvGraphicFramePr>
            <a:graphicFrameLocks/>
          </p:cNvGraphicFramePr>
          <p:nvPr/>
        </p:nvGraphicFramePr>
        <p:xfrm>
          <a:off x="390313" y="2966002"/>
          <a:ext cx="5490462" cy="2702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7890806-7905-4554-9CE1-85782B8C3FB0}"/>
              </a:ext>
            </a:extLst>
          </p:cNvPr>
          <p:cNvCxnSpPr/>
          <p:nvPr/>
        </p:nvCxnSpPr>
        <p:spPr>
          <a:xfrm>
            <a:off x="5840135" y="670560"/>
            <a:ext cx="0" cy="5249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E0F04BD9-7A61-4527-80FE-849E63A6B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85171"/>
            <a:ext cx="5938202" cy="330017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27A4C07-B824-4D7B-A32F-B861800B9D60}"/>
              </a:ext>
            </a:extLst>
          </p:cNvPr>
          <p:cNvSpPr txBox="1"/>
          <p:nvPr/>
        </p:nvSpPr>
        <p:spPr>
          <a:xfrm>
            <a:off x="6502401" y="2816982"/>
            <a:ext cx="5153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NPP Serif" panose="02000000000000000000" pitchFamily="50" charset="0"/>
              </a:rPr>
              <a:t>Evolution of the entry fees between June 2020 and May 2021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CB5B1B2-5C7F-4726-8B2C-BCE827811EC5}"/>
              </a:ext>
            </a:extLst>
          </p:cNvPr>
          <p:cNvSpPr txBox="1"/>
          <p:nvPr/>
        </p:nvSpPr>
        <p:spPr>
          <a:xfrm>
            <a:off x="6209905" y="843862"/>
            <a:ext cx="5445752" cy="159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BNPP Serif" panose="02000000000000000000" pitchFamily="50" charset="0"/>
              </a:defRPr>
            </a:lvl1pPr>
          </a:lstStyle>
          <a:p>
            <a:r>
              <a:rPr lang="en-US" dirty="0"/>
              <a:t>However, the </a:t>
            </a:r>
            <a:r>
              <a:rPr lang="en-US" b="1" dirty="0">
                <a:solidFill>
                  <a:srgbClr val="009C67"/>
                </a:solidFill>
              </a:rPr>
              <a:t>entry fees</a:t>
            </a:r>
            <a:r>
              <a:rPr lang="en-US" dirty="0"/>
              <a:t> have changed a lot in one year, between 0% and 8% of the </a:t>
            </a:r>
            <a:r>
              <a:rPr lang="en-US" dirty="0" err="1"/>
              <a:t>GenOS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009563"/>
                </a:solidFill>
              </a:rPr>
              <a:t>We have </a:t>
            </a:r>
            <a:r>
              <a:rPr lang="en-US" b="1" i="1" dirty="0">
                <a:solidFill>
                  <a:srgbClr val="009563"/>
                </a:solidFill>
              </a:rPr>
              <a:t>enough noise to test an historical model with the entry fees as a target.</a:t>
            </a:r>
            <a:endParaRPr lang="en-US" dirty="0"/>
          </a:p>
        </p:txBody>
      </p:sp>
      <p:sp>
        <p:nvSpPr>
          <p:cNvPr id="11" name="Espace réservé du numéro de diapositive 2">
            <a:extLst>
              <a:ext uri="{FF2B5EF4-FFF2-40B4-BE49-F238E27FC236}">
                <a16:creationId xmlns:a16="http://schemas.microsoft.com/office/drawing/2014/main" id="{9870CC04-6F0D-4B10-8F8D-CA2E05A6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9692" y="6395560"/>
            <a:ext cx="240000" cy="180000"/>
          </a:xfrm>
        </p:spPr>
        <p:txBody>
          <a:bodyPr/>
          <a:lstStyle/>
          <a:p>
            <a:pPr defTabSz="1211636">
              <a:buFont typeface="Arial"/>
              <a:buNone/>
              <a:defRPr/>
            </a:pPr>
            <a:fld id="{276219AF-F5ED-455B-A512-B03AB3602319}" type="slidenum">
              <a:rPr lang="en-GB" smtClean="0">
                <a:cs typeface="Arial"/>
                <a:sym typeface="Arial"/>
              </a:rPr>
              <a:pPr defTabSz="1211636">
                <a:buFont typeface="Arial"/>
                <a:buNone/>
                <a:defRPr/>
              </a:pPr>
              <a:t>18</a:t>
            </a:fld>
            <a:endParaRPr lang="en-GB" dirty="0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4701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ous-titre 10">
            <a:extLst>
              <a:ext uri="{FF2B5EF4-FFF2-40B4-BE49-F238E27FC236}">
                <a16:creationId xmlns:a16="http://schemas.microsoft.com/office/drawing/2014/main" id="{2F556B31-A595-40D3-AEDE-1A314AE04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 Core concepts of the elasticity model</a:t>
            </a:r>
            <a:endParaRPr lang="en-GB" dirty="0"/>
          </a:p>
        </p:txBody>
      </p:sp>
      <p:sp>
        <p:nvSpPr>
          <p:cNvPr id="215" name="Espace réservé du numéro de diapositive 4">
            <a:extLst>
              <a:ext uri="{FF2B5EF4-FFF2-40B4-BE49-F238E27FC236}">
                <a16:creationId xmlns:a16="http://schemas.microsoft.com/office/drawing/2014/main" id="{F9C006D4-76D0-4263-B875-90B858D7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1636">
              <a:defRPr/>
            </a:pPr>
            <a:fld id="{276219AF-F5ED-455B-A512-B03AB3602319}" type="slidenum">
              <a:rPr lang="en-GB">
                <a:solidFill>
                  <a:srgbClr val="000000"/>
                </a:solidFill>
                <a:latin typeface="BNPP Sans Light"/>
              </a:rPr>
              <a:pPr defTabSz="1211636">
                <a:defRPr/>
              </a:pPr>
              <a:t>19</a:t>
            </a:fld>
            <a:endParaRPr lang="en-GB" dirty="0">
              <a:solidFill>
                <a:srgbClr val="000000"/>
              </a:solidFill>
              <a:latin typeface="BNPP Sans Light"/>
            </a:endParaRPr>
          </a:p>
        </p:txBody>
      </p:sp>
      <p:sp>
        <p:nvSpPr>
          <p:cNvPr id="250" name="ZoneTexte 249"/>
          <p:cNvSpPr txBox="1"/>
          <p:nvPr/>
        </p:nvSpPr>
        <p:spPr>
          <a:xfrm>
            <a:off x="1442143" y="1236498"/>
            <a:ext cx="9710814" cy="843489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txBody>
          <a:bodyPr wrap="square" lIns="71571" tIns="0" rIns="71571" bIns="0" rtlCol="0" anchor="ctr">
            <a:noAutofit/>
          </a:bodyPr>
          <a:lstStyle/>
          <a:p>
            <a:pPr defTabSz="1212878"/>
            <a:r>
              <a:rPr lang="en-US" sz="1600" b="1" dirty="0">
                <a:solidFill>
                  <a:srgbClr val="000000"/>
                </a:solidFill>
                <a:latin typeface="BNPP Sans Light"/>
              </a:rPr>
              <a:t>The core idea </a:t>
            </a:r>
            <a:r>
              <a:rPr lang="en-US" sz="1600" dirty="0">
                <a:solidFill>
                  <a:srgbClr val="000000"/>
                </a:solidFill>
                <a:latin typeface="BNPP Sans Light"/>
              </a:rPr>
              <a:t>of the elasticity model is to use the available data (client and loan characteristics, market   benchmarks, …) </a:t>
            </a:r>
            <a:r>
              <a:rPr lang="en-US" sz="1600" b="1" dirty="0">
                <a:solidFill>
                  <a:srgbClr val="000000"/>
                </a:solidFill>
                <a:latin typeface="BNPP Sans Light"/>
              </a:rPr>
              <a:t>to predict the subscription probability of the client as a function of the proposed rate.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6D54455-C9F2-4A83-9443-B4943281C795}"/>
              </a:ext>
            </a:extLst>
          </p:cNvPr>
          <p:cNvSpPr/>
          <p:nvPr/>
        </p:nvSpPr>
        <p:spPr>
          <a:xfrm rot="16200000">
            <a:off x="2384950" y="3442436"/>
            <a:ext cx="1823103" cy="1089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2878"/>
            <a:r>
              <a:rPr lang="en-US" sz="895" dirty="0">
                <a:solidFill>
                  <a:srgbClr val="FFFFFF"/>
                </a:solidFill>
                <a:latin typeface="BNPP Sans Light"/>
              </a:rPr>
              <a:t>Subscription probability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FC81216-45EF-4690-9C0F-064046F8C33C}"/>
              </a:ext>
            </a:extLst>
          </p:cNvPr>
          <p:cNvSpPr/>
          <p:nvPr/>
        </p:nvSpPr>
        <p:spPr>
          <a:xfrm>
            <a:off x="5595229" y="2481838"/>
            <a:ext cx="1588470" cy="6099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2878"/>
            <a:r>
              <a:rPr lang="en-US" sz="1400" b="1" i="1" dirty="0">
                <a:solidFill>
                  <a:srgbClr val="000000"/>
                </a:solidFill>
                <a:latin typeface="BNPP Sans Light"/>
              </a:rPr>
              <a:t>Individual elasticity curves</a:t>
            </a:r>
          </a:p>
        </p:txBody>
      </p:sp>
      <p:pic>
        <p:nvPicPr>
          <p:cNvPr id="222" name="Picture 4" descr="\\PARDMP25HD\c40831$\workarea\Downloads\noun_Data_1720305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1"/>
          <a:stretch/>
        </p:blipFill>
        <p:spPr bwMode="auto">
          <a:xfrm>
            <a:off x="545503" y="3763586"/>
            <a:ext cx="754466" cy="65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\\PARDMP25HD\c40831$\workarea\Downloads\noun_Data_1720305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1"/>
          <a:stretch/>
        </p:blipFill>
        <p:spPr bwMode="auto">
          <a:xfrm>
            <a:off x="1657691" y="3763586"/>
            <a:ext cx="754466" cy="65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4" descr="\\PARDMP25HD\c40831$\workarea\Downloads\noun_Data_1720305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1"/>
          <a:stretch/>
        </p:blipFill>
        <p:spPr bwMode="auto">
          <a:xfrm>
            <a:off x="1673417" y="4790994"/>
            <a:ext cx="754466" cy="65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7FC81216-45EF-4690-9C0F-064046F8C33C}"/>
              </a:ext>
            </a:extLst>
          </p:cNvPr>
          <p:cNvSpPr/>
          <p:nvPr/>
        </p:nvSpPr>
        <p:spPr>
          <a:xfrm>
            <a:off x="716883" y="2481838"/>
            <a:ext cx="1588470" cy="6099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2878"/>
            <a:r>
              <a:rPr lang="en-US" sz="1400" b="1" i="1" dirty="0">
                <a:solidFill>
                  <a:srgbClr val="000000"/>
                </a:solidFill>
                <a:latin typeface="BNPP Sans Light"/>
              </a:rPr>
              <a:t>Deep historical data set</a:t>
            </a:r>
          </a:p>
        </p:txBody>
      </p:sp>
      <p:pic>
        <p:nvPicPr>
          <p:cNvPr id="228" name="Picture 2" descr="\\PARDMP25HD\c40831$\workarea\Downloads\configuration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438" y="3328464"/>
            <a:ext cx="709016" cy="70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9" name="Rectangle 228">
            <a:extLst>
              <a:ext uri="{FF2B5EF4-FFF2-40B4-BE49-F238E27FC236}">
                <a16:creationId xmlns:a16="http://schemas.microsoft.com/office/drawing/2014/main" id="{7FC81216-45EF-4690-9C0F-064046F8C33C}"/>
              </a:ext>
            </a:extLst>
          </p:cNvPr>
          <p:cNvSpPr/>
          <p:nvPr/>
        </p:nvSpPr>
        <p:spPr>
          <a:xfrm>
            <a:off x="3155711" y="2481838"/>
            <a:ext cx="1588470" cy="6099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2878"/>
            <a:r>
              <a:rPr lang="en-US" sz="1400" b="1" i="1" dirty="0">
                <a:solidFill>
                  <a:srgbClr val="000000"/>
                </a:solidFill>
                <a:latin typeface="BNPP Sans Light"/>
              </a:rPr>
              <a:t>Elasticity modelling</a:t>
            </a:r>
          </a:p>
        </p:txBody>
      </p:sp>
      <p:cxnSp>
        <p:nvCxnSpPr>
          <p:cNvPr id="238" name="Connecteur droit avec flèche 237"/>
          <p:cNvCxnSpPr>
            <a:cxnSpLocks/>
          </p:cNvCxnSpPr>
          <p:nvPr/>
        </p:nvCxnSpPr>
        <p:spPr>
          <a:xfrm flipV="1">
            <a:off x="2571660" y="2785873"/>
            <a:ext cx="317744" cy="1880"/>
          </a:xfrm>
          <a:prstGeom prst="straightConnector1">
            <a:avLst/>
          </a:prstGeom>
          <a:ln w="53975">
            <a:solidFill>
              <a:srgbClr val="64A05A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avec flèche 239"/>
          <p:cNvCxnSpPr>
            <a:cxnSpLocks/>
          </p:cNvCxnSpPr>
          <p:nvPr/>
        </p:nvCxnSpPr>
        <p:spPr>
          <a:xfrm flipV="1">
            <a:off x="5010487" y="2785000"/>
            <a:ext cx="318434" cy="3628"/>
          </a:xfrm>
          <a:prstGeom prst="straightConnector1">
            <a:avLst/>
          </a:prstGeom>
          <a:ln w="53975">
            <a:solidFill>
              <a:srgbClr val="64A05A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C6D54455-C9F2-4A83-9443-B4943281C795}"/>
              </a:ext>
            </a:extLst>
          </p:cNvPr>
          <p:cNvSpPr/>
          <p:nvPr/>
        </p:nvSpPr>
        <p:spPr>
          <a:xfrm>
            <a:off x="241418" y="3402265"/>
            <a:ext cx="1359351" cy="141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2878"/>
            <a:r>
              <a:rPr lang="en-US" sz="1400" dirty="0">
                <a:solidFill>
                  <a:srgbClr val="000000"/>
                </a:solidFill>
                <a:latin typeface="BNPP Sans Light"/>
              </a:rPr>
              <a:t>Loans &amp; financial data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C6D54455-C9F2-4A83-9443-B4943281C795}"/>
              </a:ext>
            </a:extLst>
          </p:cNvPr>
          <p:cNvSpPr/>
          <p:nvPr/>
        </p:nvSpPr>
        <p:spPr>
          <a:xfrm>
            <a:off x="1665019" y="3402265"/>
            <a:ext cx="736522" cy="141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2878"/>
            <a:r>
              <a:rPr lang="en-US" sz="1400" dirty="0">
                <a:solidFill>
                  <a:srgbClr val="000000"/>
                </a:solidFill>
                <a:latin typeface="BNPP Sans Light"/>
              </a:rPr>
              <a:t>Clients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C6D54455-C9F2-4A83-9443-B4943281C795}"/>
              </a:ext>
            </a:extLst>
          </p:cNvPr>
          <p:cNvSpPr/>
          <p:nvPr/>
        </p:nvSpPr>
        <p:spPr>
          <a:xfrm>
            <a:off x="1451958" y="4593893"/>
            <a:ext cx="1197381" cy="141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2878"/>
            <a:r>
              <a:rPr lang="en-US" sz="1400" dirty="0">
                <a:solidFill>
                  <a:srgbClr val="000000"/>
                </a:solidFill>
                <a:latin typeface="BNPP Sans Light"/>
              </a:rPr>
              <a:t>Applications</a:t>
            </a:r>
          </a:p>
        </p:txBody>
      </p:sp>
      <p:cxnSp>
        <p:nvCxnSpPr>
          <p:cNvPr id="175" name="Connecteur droit avec flèche 174">
            <a:extLst>
              <a:ext uri="{FF2B5EF4-FFF2-40B4-BE49-F238E27FC236}">
                <a16:creationId xmlns:a16="http://schemas.microsoft.com/office/drawing/2014/main" id="{F7C4FF61-CF65-41CD-9E9F-EE9091AED667}"/>
              </a:ext>
            </a:extLst>
          </p:cNvPr>
          <p:cNvCxnSpPr/>
          <p:nvPr/>
        </p:nvCxnSpPr>
        <p:spPr>
          <a:xfrm flipV="1">
            <a:off x="5401408" y="3200628"/>
            <a:ext cx="0" cy="93023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>
            <a:extLst>
              <a:ext uri="{FF2B5EF4-FFF2-40B4-BE49-F238E27FC236}">
                <a16:creationId xmlns:a16="http://schemas.microsoft.com/office/drawing/2014/main" id="{5B2BE094-A252-4062-A086-5C091AB01CBA}"/>
              </a:ext>
            </a:extLst>
          </p:cNvPr>
          <p:cNvCxnSpPr/>
          <p:nvPr/>
        </p:nvCxnSpPr>
        <p:spPr>
          <a:xfrm flipV="1">
            <a:off x="5403894" y="4132300"/>
            <a:ext cx="1580305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8481693-A476-4C16-9EAA-6C65421F3498}"/>
              </a:ext>
            </a:extLst>
          </p:cNvPr>
          <p:cNvSpPr/>
          <p:nvPr/>
        </p:nvSpPr>
        <p:spPr>
          <a:xfrm>
            <a:off x="5869292" y="4162399"/>
            <a:ext cx="1564905" cy="112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2878"/>
            <a:r>
              <a:rPr lang="en-US" sz="895" dirty="0">
                <a:solidFill>
                  <a:srgbClr val="000000"/>
                </a:solidFill>
                <a:latin typeface="BNPP Sans Light"/>
              </a:rPr>
              <a:t>Proposed rate</a:t>
            </a:r>
          </a:p>
        </p:txBody>
      </p:sp>
      <p:grpSp>
        <p:nvGrpSpPr>
          <p:cNvPr id="178" name="Groupe 177">
            <a:extLst>
              <a:ext uri="{FF2B5EF4-FFF2-40B4-BE49-F238E27FC236}">
                <a16:creationId xmlns:a16="http://schemas.microsoft.com/office/drawing/2014/main" id="{F21B3B98-0795-4744-BEF2-79794F6E3792}"/>
              </a:ext>
            </a:extLst>
          </p:cNvPr>
          <p:cNvGrpSpPr/>
          <p:nvPr/>
        </p:nvGrpSpPr>
        <p:grpSpPr>
          <a:xfrm>
            <a:off x="5363228" y="3311148"/>
            <a:ext cx="76358" cy="819711"/>
            <a:chOff x="3273024" y="1287944"/>
            <a:chExt cx="144016" cy="1449403"/>
          </a:xfrm>
        </p:grpSpPr>
        <p:cxnSp>
          <p:nvCxnSpPr>
            <p:cNvPr id="199" name="Connecteur droit 198">
              <a:extLst>
                <a:ext uri="{FF2B5EF4-FFF2-40B4-BE49-F238E27FC236}">
                  <a16:creationId xmlns:a16="http://schemas.microsoft.com/office/drawing/2014/main" id="{4A0F53B1-78FE-463D-82E5-699545CA1C48}"/>
                </a:ext>
              </a:extLst>
            </p:cNvPr>
            <p:cNvCxnSpPr/>
            <p:nvPr/>
          </p:nvCxnSpPr>
          <p:spPr>
            <a:xfrm>
              <a:off x="3273024" y="1287944"/>
              <a:ext cx="144016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4B1FA2E9-2BE6-497D-88C4-56A9D2347B72}"/>
                </a:ext>
              </a:extLst>
            </p:cNvPr>
            <p:cNvCxnSpPr/>
            <p:nvPr/>
          </p:nvCxnSpPr>
          <p:spPr>
            <a:xfrm>
              <a:off x="3286124" y="1384571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Connecteur droit 200">
              <a:extLst>
                <a:ext uri="{FF2B5EF4-FFF2-40B4-BE49-F238E27FC236}">
                  <a16:creationId xmlns:a16="http://schemas.microsoft.com/office/drawing/2014/main" id="{463F6E25-AC98-4B66-B246-B3AED7937FC3}"/>
                </a:ext>
              </a:extLst>
            </p:cNvPr>
            <p:cNvCxnSpPr/>
            <p:nvPr/>
          </p:nvCxnSpPr>
          <p:spPr>
            <a:xfrm>
              <a:off x="3286124" y="1481198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Connecteur droit 201">
              <a:extLst>
                <a:ext uri="{FF2B5EF4-FFF2-40B4-BE49-F238E27FC236}">
                  <a16:creationId xmlns:a16="http://schemas.microsoft.com/office/drawing/2014/main" id="{6031D133-790F-41F0-AC43-D409697EC91F}"/>
                </a:ext>
              </a:extLst>
            </p:cNvPr>
            <p:cNvCxnSpPr/>
            <p:nvPr/>
          </p:nvCxnSpPr>
          <p:spPr>
            <a:xfrm>
              <a:off x="3286124" y="1577825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BE9B3A9-6919-482E-B580-4FE3511CF1ED}"/>
                </a:ext>
              </a:extLst>
            </p:cNvPr>
            <p:cNvCxnSpPr/>
            <p:nvPr/>
          </p:nvCxnSpPr>
          <p:spPr>
            <a:xfrm>
              <a:off x="3286124" y="1674452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Connecteur droit 203">
              <a:extLst>
                <a:ext uri="{FF2B5EF4-FFF2-40B4-BE49-F238E27FC236}">
                  <a16:creationId xmlns:a16="http://schemas.microsoft.com/office/drawing/2014/main" id="{85D2F92E-92EA-422D-925C-E857F653FEE4}"/>
                </a:ext>
              </a:extLst>
            </p:cNvPr>
            <p:cNvCxnSpPr/>
            <p:nvPr/>
          </p:nvCxnSpPr>
          <p:spPr>
            <a:xfrm>
              <a:off x="3286124" y="1771079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Connecteur droit 204">
              <a:extLst>
                <a:ext uri="{FF2B5EF4-FFF2-40B4-BE49-F238E27FC236}">
                  <a16:creationId xmlns:a16="http://schemas.microsoft.com/office/drawing/2014/main" id="{93BB3F66-96F1-44BD-A355-48413210A179}"/>
                </a:ext>
              </a:extLst>
            </p:cNvPr>
            <p:cNvCxnSpPr/>
            <p:nvPr/>
          </p:nvCxnSpPr>
          <p:spPr>
            <a:xfrm>
              <a:off x="3286124" y="1867706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AAE7E6B9-3F23-402F-82E3-F4C4E0A132A9}"/>
                </a:ext>
              </a:extLst>
            </p:cNvPr>
            <p:cNvCxnSpPr/>
            <p:nvPr/>
          </p:nvCxnSpPr>
          <p:spPr>
            <a:xfrm>
              <a:off x="3286124" y="1964333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Connecteur droit 206">
              <a:extLst>
                <a:ext uri="{FF2B5EF4-FFF2-40B4-BE49-F238E27FC236}">
                  <a16:creationId xmlns:a16="http://schemas.microsoft.com/office/drawing/2014/main" id="{04D5E5D2-DB02-48F6-B251-D5FE03B16190}"/>
                </a:ext>
              </a:extLst>
            </p:cNvPr>
            <p:cNvCxnSpPr/>
            <p:nvPr/>
          </p:nvCxnSpPr>
          <p:spPr>
            <a:xfrm>
              <a:off x="3286124" y="2060960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Connecteur droit 207">
              <a:extLst>
                <a:ext uri="{FF2B5EF4-FFF2-40B4-BE49-F238E27FC236}">
                  <a16:creationId xmlns:a16="http://schemas.microsoft.com/office/drawing/2014/main" id="{1D32D3D5-C18B-4F2F-8C3D-4996AE7DE1E8}"/>
                </a:ext>
              </a:extLst>
            </p:cNvPr>
            <p:cNvCxnSpPr/>
            <p:nvPr/>
          </p:nvCxnSpPr>
          <p:spPr>
            <a:xfrm>
              <a:off x="3286124" y="2157587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Connecteur droit 208">
              <a:extLst>
                <a:ext uri="{FF2B5EF4-FFF2-40B4-BE49-F238E27FC236}">
                  <a16:creationId xmlns:a16="http://schemas.microsoft.com/office/drawing/2014/main" id="{C8F13F83-742B-4EB5-8F13-83DE5B8DF771}"/>
                </a:ext>
              </a:extLst>
            </p:cNvPr>
            <p:cNvCxnSpPr/>
            <p:nvPr/>
          </p:nvCxnSpPr>
          <p:spPr>
            <a:xfrm>
              <a:off x="3286124" y="2254214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Connecteur droit 209">
              <a:extLst>
                <a:ext uri="{FF2B5EF4-FFF2-40B4-BE49-F238E27FC236}">
                  <a16:creationId xmlns:a16="http://schemas.microsoft.com/office/drawing/2014/main" id="{662FBDAD-104D-411D-A1A7-EE63260C8DF6}"/>
                </a:ext>
              </a:extLst>
            </p:cNvPr>
            <p:cNvCxnSpPr/>
            <p:nvPr/>
          </p:nvCxnSpPr>
          <p:spPr>
            <a:xfrm>
              <a:off x="3286124" y="2350841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Connecteur droit 210">
              <a:extLst>
                <a:ext uri="{FF2B5EF4-FFF2-40B4-BE49-F238E27FC236}">
                  <a16:creationId xmlns:a16="http://schemas.microsoft.com/office/drawing/2014/main" id="{C5F0CD64-9819-42FF-8FDC-9258AEA0CABA}"/>
                </a:ext>
              </a:extLst>
            </p:cNvPr>
            <p:cNvCxnSpPr/>
            <p:nvPr/>
          </p:nvCxnSpPr>
          <p:spPr>
            <a:xfrm>
              <a:off x="3286124" y="2447468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Connecteur droit 211">
              <a:extLst>
                <a:ext uri="{FF2B5EF4-FFF2-40B4-BE49-F238E27FC236}">
                  <a16:creationId xmlns:a16="http://schemas.microsoft.com/office/drawing/2014/main" id="{8C7E5988-9F29-4D05-B217-ED757316476B}"/>
                </a:ext>
              </a:extLst>
            </p:cNvPr>
            <p:cNvCxnSpPr/>
            <p:nvPr/>
          </p:nvCxnSpPr>
          <p:spPr>
            <a:xfrm>
              <a:off x="3286124" y="2544095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Connecteur droit 212">
              <a:extLst>
                <a:ext uri="{FF2B5EF4-FFF2-40B4-BE49-F238E27FC236}">
                  <a16:creationId xmlns:a16="http://schemas.microsoft.com/office/drawing/2014/main" id="{E8B45DB9-ABA6-4723-8C58-0A1D1EC4A55F}"/>
                </a:ext>
              </a:extLst>
            </p:cNvPr>
            <p:cNvCxnSpPr/>
            <p:nvPr/>
          </p:nvCxnSpPr>
          <p:spPr>
            <a:xfrm>
              <a:off x="3286124" y="2640722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Connecteur droit 213">
              <a:extLst>
                <a:ext uri="{FF2B5EF4-FFF2-40B4-BE49-F238E27FC236}">
                  <a16:creationId xmlns:a16="http://schemas.microsoft.com/office/drawing/2014/main" id="{143635F2-B7FD-427B-8B85-B33B2BB64794}"/>
                </a:ext>
              </a:extLst>
            </p:cNvPr>
            <p:cNvCxnSpPr/>
            <p:nvPr/>
          </p:nvCxnSpPr>
          <p:spPr>
            <a:xfrm>
              <a:off x="3273024" y="2737347"/>
              <a:ext cx="144016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B1BEBAD4-C3EE-4497-A60D-24C37DDB1487}"/>
              </a:ext>
            </a:extLst>
          </p:cNvPr>
          <p:cNvGrpSpPr/>
          <p:nvPr/>
        </p:nvGrpSpPr>
        <p:grpSpPr>
          <a:xfrm rot="5400000">
            <a:off x="6104291" y="3399268"/>
            <a:ext cx="60298" cy="1466067"/>
            <a:chOff x="4025499" y="1287944"/>
            <a:chExt cx="144016" cy="1449403"/>
          </a:xfrm>
        </p:grpSpPr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1659D30D-E20C-4B07-91F1-D8CC5C1DBCC3}"/>
                </a:ext>
              </a:extLst>
            </p:cNvPr>
            <p:cNvCxnSpPr/>
            <p:nvPr/>
          </p:nvCxnSpPr>
          <p:spPr>
            <a:xfrm>
              <a:off x="4025499" y="1287944"/>
              <a:ext cx="144016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D5FB7845-0877-4A02-A250-10940FFCAB38}"/>
                </a:ext>
              </a:extLst>
            </p:cNvPr>
            <p:cNvGrpSpPr/>
            <p:nvPr/>
          </p:nvGrpSpPr>
          <p:grpSpPr>
            <a:xfrm>
              <a:off x="4038599" y="1384571"/>
              <a:ext cx="117816" cy="1256151"/>
              <a:chOff x="3282550" y="1384571"/>
              <a:chExt cx="144016" cy="1256151"/>
            </a:xfrm>
          </p:grpSpPr>
          <p:cxnSp>
            <p:nvCxnSpPr>
              <p:cNvPr id="185" name="Connecteur droit 184">
                <a:extLst>
                  <a:ext uri="{FF2B5EF4-FFF2-40B4-BE49-F238E27FC236}">
                    <a16:creationId xmlns:a16="http://schemas.microsoft.com/office/drawing/2014/main" id="{E202CAD2-1C01-4FA0-A9A4-06B6715BF682}"/>
                  </a:ext>
                </a:extLst>
              </p:cNvPr>
              <p:cNvCxnSpPr/>
              <p:nvPr/>
            </p:nvCxnSpPr>
            <p:spPr>
              <a:xfrm>
                <a:off x="3282550" y="1384571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>
                <a:extLst>
                  <a:ext uri="{FF2B5EF4-FFF2-40B4-BE49-F238E27FC236}">
                    <a16:creationId xmlns:a16="http://schemas.microsoft.com/office/drawing/2014/main" id="{00D51F70-7355-4017-BB89-FF00536C3D1E}"/>
                  </a:ext>
                </a:extLst>
              </p:cNvPr>
              <p:cNvCxnSpPr/>
              <p:nvPr/>
            </p:nvCxnSpPr>
            <p:spPr>
              <a:xfrm>
                <a:off x="3282550" y="1481198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>
                <a:extLst>
                  <a:ext uri="{FF2B5EF4-FFF2-40B4-BE49-F238E27FC236}">
                    <a16:creationId xmlns:a16="http://schemas.microsoft.com/office/drawing/2014/main" id="{9A21FF9E-A8D5-45F7-BB9E-1A08B5D984FB}"/>
                  </a:ext>
                </a:extLst>
              </p:cNvPr>
              <p:cNvCxnSpPr/>
              <p:nvPr/>
            </p:nvCxnSpPr>
            <p:spPr>
              <a:xfrm>
                <a:off x="3282550" y="1577825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>
                <a:extLst>
                  <a:ext uri="{FF2B5EF4-FFF2-40B4-BE49-F238E27FC236}">
                    <a16:creationId xmlns:a16="http://schemas.microsoft.com/office/drawing/2014/main" id="{5F1C7C56-7251-4EBA-8C31-C35D4C639393}"/>
                  </a:ext>
                </a:extLst>
              </p:cNvPr>
              <p:cNvCxnSpPr/>
              <p:nvPr/>
            </p:nvCxnSpPr>
            <p:spPr>
              <a:xfrm>
                <a:off x="3282550" y="1674452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>
                <a:extLst>
                  <a:ext uri="{FF2B5EF4-FFF2-40B4-BE49-F238E27FC236}">
                    <a16:creationId xmlns:a16="http://schemas.microsoft.com/office/drawing/2014/main" id="{4AD56B81-FA93-44BB-97CC-EF88D8E185D4}"/>
                  </a:ext>
                </a:extLst>
              </p:cNvPr>
              <p:cNvCxnSpPr/>
              <p:nvPr/>
            </p:nvCxnSpPr>
            <p:spPr>
              <a:xfrm>
                <a:off x="3282550" y="1771079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09DCFF83-1541-44D1-B03B-D32A109CBD1F}"/>
                  </a:ext>
                </a:extLst>
              </p:cNvPr>
              <p:cNvCxnSpPr/>
              <p:nvPr/>
            </p:nvCxnSpPr>
            <p:spPr>
              <a:xfrm>
                <a:off x="3282550" y="1867706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Connecteur droit 190">
                <a:extLst>
                  <a:ext uri="{FF2B5EF4-FFF2-40B4-BE49-F238E27FC236}">
                    <a16:creationId xmlns:a16="http://schemas.microsoft.com/office/drawing/2014/main" id="{B48BA8C1-A742-47A0-A4BE-6A762FA90038}"/>
                  </a:ext>
                </a:extLst>
              </p:cNvPr>
              <p:cNvCxnSpPr/>
              <p:nvPr/>
            </p:nvCxnSpPr>
            <p:spPr>
              <a:xfrm>
                <a:off x="3282550" y="1964333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191">
                <a:extLst>
                  <a:ext uri="{FF2B5EF4-FFF2-40B4-BE49-F238E27FC236}">
                    <a16:creationId xmlns:a16="http://schemas.microsoft.com/office/drawing/2014/main" id="{0F14A422-8A3C-4CAD-8A51-322616DC485C}"/>
                  </a:ext>
                </a:extLst>
              </p:cNvPr>
              <p:cNvCxnSpPr/>
              <p:nvPr/>
            </p:nvCxnSpPr>
            <p:spPr>
              <a:xfrm>
                <a:off x="3282550" y="2060960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Connecteur droit 192">
                <a:extLst>
                  <a:ext uri="{FF2B5EF4-FFF2-40B4-BE49-F238E27FC236}">
                    <a16:creationId xmlns:a16="http://schemas.microsoft.com/office/drawing/2014/main" id="{0C7842B3-550E-4A02-AC5C-1D6952F292C8}"/>
                  </a:ext>
                </a:extLst>
              </p:cNvPr>
              <p:cNvCxnSpPr/>
              <p:nvPr/>
            </p:nvCxnSpPr>
            <p:spPr>
              <a:xfrm>
                <a:off x="3282550" y="2157587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Connecteur droit 193">
                <a:extLst>
                  <a:ext uri="{FF2B5EF4-FFF2-40B4-BE49-F238E27FC236}">
                    <a16:creationId xmlns:a16="http://schemas.microsoft.com/office/drawing/2014/main" id="{77EDBFBE-419F-42C7-AFC4-F2EF56E0D9FF}"/>
                  </a:ext>
                </a:extLst>
              </p:cNvPr>
              <p:cNvCxnSpPr/>
              <p:nvPr/>
            </p:nvCxnSpPr>
            <p:spPr>
              <a:xfrm>
                <a:off x="3282550" y="2254214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Connecteur droit 194">
                <a:extLst>
                  <a:ext uri="{FF2B5EF4-FFF2-40B4-BE49-F238E27FC236}">
                    <a16:creationId xmlns:a16="http://schemas.microsoft.com/office/drawing/2014/main" id="{E8504783-8492-4D10-AA0C-D35BC7BA066A}"/>
                  </a:ext>
                </a:extLst>
              </p:cNvPr>
              <p:cNvCxnSpPr/>
              <p:nvPr/>
            </p:nvCxnSpPr>
            <p:spPr>
              <a:xfrm>
                <a:off x="3282550" y="2350841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Connecteur droit 195">
                <a:extLst>
                  <a:ext uri="{FF2B5EF4-FFF2-40B4-BE49-F238E27FC236}">
                    <a16:creationId xmlns:a16="http://schemas.microsoft.com/office/drawing/2014/main" id="{9558D1E0-5E8C-4633-B93E-45C912B9E2EA}"/>
                  </a:ext>
                </a:extLst>
              </p:cNvPr>
              <p:cNvCxnSpPr/>
              <p:nvPr/>
            </p:nvCxnSpPr>
            <p:spPr>
              <a:xfrm>
                <a:off x="3282550" y="2447468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>
                <a:extLst>
                  <a:ext uri="{FF2B5EF4-FFF2-40B4-BE49-F238E27FC236}">
                    <a16:creationId xmlns:a16="http://schemas.microsoft.com/office/drawing/2014/main" id="{5AA7CEBA-8073-4D11-8168-03ED0471C046}"/>
                  </a:ext>
                </a:extLst>
              </p:cNvPr>
              <p:cNvCxnSpPr/>
              <p:nvPr/>
            </p:nvCxnSpPr>
            <p:spPr>
              <a:xfrm>
                <a:off x="3282550" y="2544095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478413CA-CC1C-40FD-A09E-7842302A1020}"/>
                  </a:ext>
                </a:extLst>
              </p:cNvPr>
              <p:cNvCxnSpPr/>
              <p:nvPr/>
            </p:nvCxnSpPr>
            <p:spPr>
              <a:xfrm>
                <a:off x="3282550" y="2640722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5C0F1790-045B-4D9C-958A-78F14C7FB1D3}"/>
                </a:ext>
              </a:extLst>
            </p:cNvPr>
            <p:cNvCxnSpPr/>
            <p:nvPr/>
          </p:nvCxnSpPr>
          <p:spPr>
            <a:xfrm>
              <a:off x="4025499" y="2737347"/>
              <a:ext cx="144016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0" name="Forme libre : forme 96">
            <a:extLst>
              <a:ext uri="{FF2B5EF4-FFF2-40B4-BE49-F238E27FC236}">
                <a16:creationId xmlns:a16="http://schemas.microsoft.com/office/drawing/2014/main" id="{8D2F803A-E09A-466C-B850-D961A2FFCD8E}"/>
              </a:ext>
            </a:extLst>
          </p:cNvPr>
          <p:cNvSpPr/>
          <p:nvPr/>
        </p:nvSpPr>
        <p:spPr>
          <a:xfrm>
            <a:off x="5399863" y="3402265"/>
            <a:ext cx="1517786" cy="589466"/>
          </a:xfrm>
          <a:custGeom>
            <a:avLst/>
            <a:gdLst>
              <a:gd name="connsiteX0" fmla="*/ 0 w 1728788"/>
              <a:gd name="connsiteY0" fmla="*/ 0 h 871538"/>
              <a:gd name="connsiteX1" fmla="*/ 276225 w 1728788"/>
              <a:gd name="connsiteY1" fmla="*/ 47625 h 871538"/>
              <a:gd name="connsiteX2" fmla="*/ 571500 w 1728788"/>
              <a:gd name="connsiteY2" fmla="*/ 242888 h 871538"/>
              <a:gd name="connsiteX3" fmla="*/ 790575 w 1728788"/>
              <a:gd name="connsiteY3" fmla="*/ 552450 h 871538"/>
              <a:gd name="connsiteX4" fmla="*/ 1081088 w 1728788"/>
              <a:gd name="connsiteY4" fmla="*/ 738188 h 871538"/>
              <a:gd name="connsiteX5" fmla="*/ 1471613 w 1728788"/>
              <a:gd name="connsiteY5" fmla="*/ 833438 h 871538"/>
              <a:gd name="connsiteX6" fmla="*/ 1728788 w 1728788"/>
              <a:gd name="connsiteY6" fmla="*/ 871538 h 87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8788" h="871538">
                <a:moveTo>
                  <a:pt x="0" y="0"/>
                </a:moveTo>
                <a:cubicBezTo>
                  <a:pt x="90487" y="3572"/>
                  <a:pt x="180975" y="7144"/>
                  <a:pt x="276225" y="47625"/>
                </a:cubicBezTo>
                <a:cubicBezTo>
                  <a:pt x="371475" y="88106"/>
                  <a:pt x="485775" y="158751"/>
                  <a:pt x="571500" y="242888"/>
                </a:cubicBezTo>
                <a:cubicBezTo>
                  <a:pt x="657225" y="327026"/>
                  <a:pt x="705644" y="469900"/>
                  <a:pt x="790575" y="552450"/>
                </a:cubicBezTo>
                <a:cubicBezTo>
                  <a:pt x="875506" y="635000"/>
                  <a:pt x="967582" y="691357"/>
                  <a:pt x="1081088" y="738188"/>
                </a:cubicBezTo>
                <a:cubicBezTo>
                  <a:pt x="1194594" y="785019"/>
                  <a:pt x="1363663" y="811213"/>
                  <a:pt x="1471613" y="833438"/>
                </a:cubicBezTo>
                <a:cubicBezTo>
                  <a:pt x="1579563" y="855663"/>
                  <a:pt x="1654175" y="863600"/>
                  <a:pt x="1728788" y="871538"/>
                </a:cubicBezTo>
              </a:path>
            </a:pathLst>
          </a:cu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2878"/>
            <a:endParaRPr lang="en-US" sz="1392">
              <a:solidFill>
                <a:srgbClr val="000000"/>
              </a:solidFill>
              <a:latin typeface="BNPP Sans Light"/>
            </a:endParaRPr>
          </a:p>
        </p:txBody>
      </p:sp>
      <p:sp>
        <p:nvSpPr>
          <p:cNvPr id="217" name="Rectangle : coins arrondis 216">
            <a:extLst>
              <a:ext uri="{FF2B5EF4-FFF2-40B4-BE49-F238E27FC236}">
                <a16:creationId xmlns:a16="http://schemas.microsoft.com/office/drawing/2014/main" id="{D1CE0D9C-3AF1-4076-AE8B-6F4180AF5A03}"/>
              </a:ext>
            </a:extLst>
          </p:cNvPr>
          <p:cNvSpPr/>
          <p:nvPr/>
        </p:nvSpPr>
        <p:spPr>
          <a:xfrm>
            <a:off x="6253871" y="3439268"/>
            <a:ext cx="849457" cy="25769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786" tIns="35786" rIns="35786" bIns="35786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1212878"/>
            <a:r>
              <a:rPr lang="fr-FR" sz="1044" dirty="0">
                <a:solidFill>
                  <a:srgbClr val="002060"/>
                </a:solidFill>
                <a:latin typeface="BNPP Sans Light"/>
              </a:rPr>
              <a:t>Customer A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33A452E-66A6-4B58-848B-47F38708F216}"/>
              </a:ext>
            </a:extLst>
          </p:cNvPr>
          <p:cNvGrpSpPr>
            <a:grpSpLocks/>
          </p:cNvGrpSpPr>
          <p:nvPr/>
        </p:nvGrpSpPr>
        <p:grpSpPr>
          <a:xfrm>
            <a:off x="5201410" y="4109574"/>
            <a:ext cx="2223902" cy="1319827"/>
            <a:chOff x="3262780" y="836516"/>
            <a:chExt cx="2223761" cy="17131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D54455-C9F2-4A83-9443-B4943281C795}"/>
                </a:ext>
              </a:extLst>
            </p:cNvPr>
            <p:cNvSpPr/>
            <p:nvPr/>
          </p:nvSpPr>
          <p:spPr>
            <a:xfrm rot="16200000">
              <a:off x="2467760" y="1631536"/>
              <a:ext cx="1685662" cy="9562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2878"/>
              <a:r>
                <a:rPr lang="en-US" sz="895" dirty="0">
                  <a:solidFill>
                    <a:srgbClr val="FFFFFF"/>
                  </a:solidFill>
                  <a:latin typeface="BNPP Sans Light"/>
                </a:rPr>
                <a:t>Subscription probability</a:t>
              </a:r>
            </a:p>
          </p:txBody>
        </p:sp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F7C4FF61-CF65-41CD-9E9F-EE9091AED667}"/>
                </a:ext>
              </a:extLst>
            </p:cNvPr>
            <p:cNvCxnSpPr/>
            <p:nvPr/>
          </p:nvCxnSpPr>
          <p:spPr>
            <a:xfrm flipV="1">
              <a:off x="3453881" y="1155877"/>
              <a:ext cx="0" cy="1207423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5B2BE094-A252-4062-A086-5C091AB01CBA}"/>
                </a:ext>
              </a:extLst>
            </p:cNvPr>
            <p:cNvCxnSpPr/>
            <p:nvPr/>
          </p:nvCxnSpPr>
          <p:spPr>
            <a:xfrm flipV="1">
              <a:off x="3456366" y="2365170"/>
              <a:ext cx="158020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481693-A476-4C16-9EAA-6C65421F3498}"/>
                </a:ext>
              </a:extLst>
            </p:cNvPr>
            <p:cNvSpPr/>
            <p:nvPr/>
          </p:nvSpPr>
          <p:spPr>
            <a:xfrm>
              <a:off x="3921735" y="2404238"/>
              <a:ext cx="1564806" cy="14539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2878"/>
              <a:r>
                <a:rPr lang="en-US" sz="895" dirty="0">
                  <a:solidFill>
                    <a:srgbClr val="000000"/>
                  </a:solidFill>
                  <a:latin typeface="BNPP Sans Light"/>
                </a:rPr>
                <a:t>Proposed rate</a:t>
              </a:r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F21B3B98-0795-4744-BEF2-79794F6E3792}"/>
                </a:ext>
              </a:extLst>
            </p:cNvPr>
            <p:cNvGrpSpPr/>
            <p:nvPr/>
          </p:nvGrpSpPr>
          <p:grpSpPr>
            <a:xfrm>
              <a:off x="3415703" y="1299329"/>
              <a:ext cx="76354" cy="1063970"/>
              <a:chOff x="3273024" y="1287944"/>
              <a:chExt cx="144016" cy="1449403"/>
            </a:xfrm>
          </p:grpSpPr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4A0F53B1-78FE-463D-82E5-699545CA1C48}"/>
                  </a:ext>
                </a:extLst>
              </p:cNvPr>
              <p:cNvCxnSpPr/>
              <p:nvPr/>
            </p:nvCxnSpPr>
            <p:spPr>
              <a:xfrm>
                <a:off x="3273024" y="1287944"/>
                <a:ext cx="144016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4B1FA2E9-2BE6-497D-88C4-56A9D2347B72}"/>
                  </a:ext>
                </a:extLst>
              </p:cNvPr>
              <p:cNvCxnSpPr/>
              <p:nvPr/>
            </p:nvCxnSpPr>
            <p:spPr>
              <a:xfrm>
                <a:off x="3286124" y="1384571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463F6E25-AC98-4B66-B246-B3AED7937FC3}"/>
                  </a:ext>
                </a:extLst>
              </p:cNvPr>
              <p:cNvCxnSpPr/>
              <p:nvPr/>
            </p:nvCxnSpPr>
            <p:spPr>
              <a:xfrm>
                <a:off x="3286124" y="1481198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6031D133-790F-41F0-AC43-D409697EC91F}"/>
                  </a:ext>
                </a:extLst>
              </p:cNvPr>
              <p:cNvCxnSpPr/>
              <p:nvPr/>
            </p:nvCxnSpPr>
            <p:spPr>
              <a:xfrm>
                <a:off x="3286124" y="1577825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1BE9B3A9-6919-482E-B580-4FE3511CF1ED}"/>
                  </a:ext>
                </a:extLst>
              </p:cNvPr>
              <p:cNvCxnSpPr/>
              <p:nvPr/>
            </p:nvCxnSpPr>
            <p:spPr>
              <a:xfrm>
                <a:off x="3286124" y="1674452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85D2F92E-92EA-422D-925C-E857F653FEE4}"/>
                  </a:ext>
                </a:extLst>
              </p:cNvPr>
              <p:cNvCxnSpPr/>
              <p:nvPr/>
            </p:nvCxnSpPr>
            <p:spPr>
              <a:xfrm>
                <a:off x="3286124" y="1771079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93BB3F66-96F1-44BD-A355-48413210A179}"/>
                  </a:ext>
                </a:extLst>
              </p:cNvPr>
              <p:cNvCxnSpPr/>
              <p:nvPr/>
            </p:nvCxnSpPr>
            <p:spPr>
              <a:xfrm>
                <a:off x="3286124" y="1867706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AAE7E6B9-3F23-402F-82E3-F4C4E0A132A9}"/>
                  </a:ext>
                </a:extLst>
              </p:cNvPr>
              <p:cNvCxnSpPr/>
              <p:nvPr/>
            </p:nvCxnSpPr>
            <p:spPr>
              <a:xfrm>
                <a:off x="3286124" y="1964333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04D5E5D2-DB02-48F6-B251-D5FE03B16190}"/>
                  </a:ext>
                </a:extLst>
              </p:cNvPr>
              <p:cNvCxnSpPr/>
              <p:nvPr/>
            </p:nvCxnSpPr>
            <p:spPr>
              <a:xfrm>
                <a:off x="3286124" y="2060960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1D32D3D5-C18B-4F2F-8C3D-4996AE7DE1E8}"/>
                  </a:ext>
                </a:extLst>
              </p:cNvPr>
              <p:cNvCxnSpPr/>
              <p:nvPr/>
            </p:nvCxnSpPr>
            <p:spPr>
              <a:xfrm>
                <a:off x="3286124" y="2157587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C8F13F83-742B-4EB5-8F13-83DE5B8DF771}"/>
                  </a:ext>
                </a:extLst>
              </p:cNvPr>
              <p:cNvCxnSpPr/>
              <p:nvPr/>
            </p:nvCxnSpPr>
            <p:spPr>
              <a:xfrm>
                <a:off x="3286124" y="2254214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662FBDAD-104D-411D-A1A7-EE63260C8DF6}"/>
                  </a:ext>
                </a:extLst>
              </p:cNvPr>
              <p:cNvCxnSpPr/>
              <p:nvPr/>
            </p:nvCxnSpPr>
            <p:spPr>
              <a:xfrm>
                <a:off x="3286124" y="2350841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C5F0CD64-9819-42FF-8FDC-9258AEA0CABA}"/>
                  </a:ext>
                </a:extLst>
              </p:cNvPr>
              <p:cNvCxnSpPr/>
              <p:nvPr/>
            </p:nvCxnSpPr>
            <p:spPr>
              <a:xfrm>
                <a:off x="3286124" y="2447468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8C7E5988-9F29-4D05-B217-ED757316476B}"/>
                  </a:ext>
                </a:extLst>
              </p:cNvPr>
              <p:cNvCxnSpPr/>
              <p:nvPr/>
            </p:nvCxnSpPr>
            <p:spPr>
              <a:xfrm>
                <a:off x="3286124" y="2544095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E8B45DB9-ABA6-4723-8C58-0A1D1EC4A55F}"/>
                  </a:ext>
                </a:extLst>
              </p:cNvPr>
              <p:cNvCxnSpPr/>
              <p:nvPr/>
            </p:nvCxnSpPr>
            <p:spPr>
              <a:xfrm>
                <a:off x="3286124" y="2640722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143635F2-B7FD-427B-8B85-B33B2BB64794}"/>
                  </a:ext>
                </a:extLst>
              </p:cNvPr>
              <p:cNvCxnSpPr/>
              <p:nvPr/>
            </p:nvCxnSpPr>
            <p:spPr>
              <a:xfrm>
                <a:off x="3273024" y="2737347"/>
                <a:ext cx="144016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B1BEBAD4-C3EE-4497-A60D-24C37DDB1487}"/>
                </a:ext>
              </a:extLst>
            </p:cNvPr>
            <p:cNvGrpSpPr/>
            <p:nvPr/>
          </p:nvGrpSpPr>
          <p:grpSpPr>
            <a:xfrm rot="5400000">
              <a:off x="4147734" y="1632184"/>
              <a:ext cx="78266" cy="1465974"/>
              <a:chOff x="4025499" y="1287944"/>
              <a:chExt cx="144016" cy="1449403"/>
            </a:xfrm>
          </p:grpSpPr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1659D30D-E20C-4B07-91F1-D8CC5C1DBCC3}"/>
                  </a:ext>
                </a:extLst>
              </p:cNvPr>
              <p:cNvCxnSpPr/>
              <p:nvPr/>
            </p:nvCxnSpPr>
            <p:spPr>
              <a:xfrm>
                <a:off x="4025499" y="1287944"/>
                <a:ext cx="144016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D5FB7845-0877-4A02-A250-10940FFCAB38}"/>
                  </a:ext>
                </a:extLst>
              </p:cNvPr>
              <p:cNvGrpSpPr/>
              <p:nvPr/>
            </p:nvGrpSpPr>
            <p:grpSpPr>
              <a:xfrm>
                <a:off x="4038599" y="1384571"/>
                <a:ext cx="117816" cy="1256151"/>
                <a:chOff x="3282550" y="1384571"/>
                <a:chExt cx="144016" cy="1256151"/>
              </a:xfrm>
            </p:grpSpPr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E202CAD2-1C01-4FA0-A9A4-06B6715BF682}"/>
                    </a:ext>
                  </a:extLst>
                </p:cNvPr>
                <p:cNvCxnSpPr/>
                <p:nvPr/>
              </p:nvCxnSpPr>
              <p:spPr>
                <a:xfrm>
                  <a:off x="3282550" y="1384571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00D51F70-7355-4017-BB89-FF00536C3D1E}"/>
                    </a:ext>
                  </a:extLst>
                </p:cNvPr>
                <p:cNvCxnSpPr/>
                <p:nvPr/>
              </p:nvCxnSpPr>
              <p:spPr>
                <a:xfrm>
                  <a:off x="3282550" y="1481198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9A21FF9E-A8D5-45F7-BB9E-1A08B5D984FB}"/>
                    </a:ext>
                  </a:extLst>
                </p:cNvPr>
                <p:cNvCxnSpPr/>
                <p:nvPr/>
              </p:nvCxnSpPr>
              <p:spPr>
                <a:xfrm>
                  <a:off x="3282550" y="1577825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5F1C7C56-7251-4EBA-8C31-C35D4C639393}"/>
                    </a:ext>
                  </a:extLst>
                </p:cNvPr>
                <p:cNvCxnSpPr/>
                <p:nvPr/>
              </p:nvCxnSpPr>
              <p:spPr>
                <a:xfrm>
                  <a:off x="3282550" y="1674452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AD56B81-FA93-44BB-97CC-EF88D8E185D4}"/>
                    </a:ext>
                  </a:extLst>
                </p:cNvPr>
                <p:cNvCxnSpPr/>
                <p:nvPr/>
              </p:nvCxnSpPr>
              <p:spPr>
                <a:xfrm>
                  <a:off x="3282550" y="1771079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09DCFF83-1541-44D1-B03B-D32A109CBD1F}"/>
                    </a:ext>
                  </a:extLst>
                </p:cNvPr>
                <p:cNvCxnSpPr/>
                <p:nvPr/>
              </p:nvCxnSpPr>
              <p:spPr>
                <a:xfrm>
                  <a:off x="3282550" y="1867706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B48BA8C1-A742-47A0-A4BE-6A762FA90038}"/>
                    </a:ext>
                  </a:extLst>
                </p:cNvPr>
                <p:cNvCxnSpPr/>
                <p:nvPr/>
              </p:nvCxnSpPr>
              <p:spPr>
                <a:xfrm>
                  <a:off x="3282550" y="1964333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0F14A422-8A3C-4CAD-8A51-322616DC485C}"/>
                    </a:ext>
                  </a:extLst>
                </p:cNvPr>
                <p:cNvCxnSpPr/>
                <p:nvPr/>
              </p:nvCxnSpPr>
              <p:spPr>
                <a:xfrm>
                  <a:off x="3282550" y="2060960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0C7842B3-550E-4A02-AC5C-1D6952F292C8}"/>
                    </a:ext>
                  </a:extLst>
                </p:cNvPr>
                <p:cNvCxnSpPr/>
                <p:nvPr/>
              </p:nvCxnSpPr>
              <p:spPr>
                <a:xfrm>
                  <a:off x="3282550" y="2157587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eur droit 24">
                  <a:extLst>
                    <a:ext uri="{FF2B5EF4-FFF2-40B4-BE49-F238E27FC236}">
                      <a16:creationId xmlns:a16="http://schemas.microsoft.com/office/drawing/2014/main" id="{77EDBFBE-419F-42C7-AFC4-F2EF56E0D9FF}"/>
                    </a:ext>
                  </a:extLst>
                </p:cNvPr>
                <p:cNvCxnSpPr/>
                <p:nvPr/>
              </p:nvCxnSpPr>
              <p:spPr>
                <a:xfrm>
                  <a:off x="3282550" y="2254214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25">
                  <a:extLst>
                    <a:ext uri="{FF2B5EF4-FFF2-40B4-BE49-F238E27FC236}">
                      <a16:creationId xmlns:a16="http://schemas.microsoft.com/office/drawing/2014/main" id="{E8504783-8492-4D10-AA0C-D35BC7BA066A}"/>
                    </a:ext>
                  </a:extLst>
                </p:cNvPr>
                <p:cNvCxnSpPr/>
                <p:nvPr/>
              </p:nvCxnSpPr>
              <p:spPr>
                <a:xfrm>
                  <a:off x="3282550" y="2350841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26">
                  <a:extLst>
                    <a:ext uri="{FF2B5EF4-FFF2-40B4-BE49-F238E27FC236}">
                      <a16:creationId xmlns:a16="http://schemas.microsoft.com/office/drawing/2014/main" id="{9558D1E0-5E8C-4633-B93E-45C912B9E2EA}"/>
                    </a:ext>
                  </a:extLst>
                </p:cNvPr>
                <p:cNvCxnSpPr/>
                <p:nvPr/>
              </p:nvCxnSpPr>
              <p:spPr>
                <a:xfrm>
                  <a:off x="3282550" y="2447468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5AA7CEBA-8073-4D11-8168-03ED0471C046}"/>
                    </a:ext>
                  </a:extLst>
                </p:cNvPr>
                <p:cNvCxnSpPr/>
                <p:nvPr/>
              </p:nvCxnSpPr>
              <p:spPr>
                <a:xfrm>
                  <a:off x="3282550" y="2544095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478413CA-CC1C-40FD-A09E-7842302A1020}"/>
                    </a:ext>
                  </a:extLst>
                </p:cNvPr>
                <p:cNvCxnSpPr/>
                <p:nvPr/>
              </p:nvCxnSpPr>
              <p:spPr>
                <a:xfrm>
                  <a:off x="3282550" y="2640722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5C0F1790-045B-4D9C-958A-78F14C7FB1D3}"/>
                  </a:ext>
                </a:extLst>
              </p:cNvPr>
              <p:cNvCxnSpPr/>
              <p:nvPr/>
            </p:nvCxnSpPr>
            <p:spPr>
              <a:xfrm>
                <a:off x="4025499" y="2737347"/>
                <a:ext cx="144016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1" name="Forme libre 220"/>
          <p:cNvSpPr/>
          <p:nvPr/>
        </p:nvSpPr>
        <p:spPr>
          <a:xfrm>
            <a:off x="5390227" y="4676263"/>
            <a:ext cx="1547896" cy="369881"/>
          </a:xfrm>
          <a:custGeom>
            <a:avLst/>
            <a:gdLst>
              <a:gd name="connsiteX0" fmla="*/ 0 w 2423786"/>
              <a:gd name="connsiteY0" fmla="*/ 0 h 914400"/>
              <a:gd name="connsiteX1" fmla="*/ 557408 w 2423786"/>
              <a:gd name="connsiteY1" fmla="*/ 81419 h 914400"/>
              <a:gd name="connsiteX2" fmla="*/ 970767 w 2423786"/>
              <a:gd name="connsiteY2" fmla="*/ 338202 h 914400"/>
              <a:gd name="connsiteX3" fmla="*/ 1703540 w 2423786"/>
              <a:gd name="connsiteY3" fmla="*/ 770350 h 914400"/>
              <a:gd name="connsiteX4" fmla="*/ 2423786 w 2423786"/>
              <a:gd name="connsiteY4" fmla="*/ 914400 h 914400"/>
              <a:gd name="connsiteX0" fmla="*/ 0 w 2423786"/>
              <a:gd name="connsiteY0" fmla="*/ 0 h 914400"/>
              <a:gd name="connsiteX1" fmla="*/ 829432 w 2423786"/>
              <a:gd name="connsiteY1" fmla="*/ 81419 h 914400"/>
              <a:gd name="connsiteX2" fmla="*/ 970767 w 2423786"/>
              <a:gd name="connsiteY2" fmla="*/ 338202 h 914400"/>
              <a:gd name="connsiteX3" fmla="*/ 1703540 w 2423786"/>
              <a:gd name="connsiteY3" fmla="*/ 770350 h 914400"/>
              <a:gd name="connsiteX4" fmla="*/ 2423786 w 2423786"/>
              <a:gd name="connsiteY4" fmla="*/ 914400 h 914400"/>
              <a:gd name="connsiteX0" fmla="*/ 0 w 2423786"/>
              <a:gd name="connsiteY0" fmla="*/ 0 h 914400"/>
              <a:gd name="connsiteX1" fmla="*/ 829432 w 2423786"/>
              <a:gd name="connsiteY1" fmla="*/ 81419 h 914400"/>
              <a:gd name="connsiteX2" fmla="*/ 1540725 w 2423786"/>
              <a:gd name="connsiteY2" fmla="*/ 378809 h 914400"/>
              <a:gd name="connsiteX3" fmla="*/ 1703540 w 2423786"/>
              <a:gd name="connsiteY3" fmla="*/ 770350 h 914400"/>
              <a:gd name="connsiteX4" fmla="*/ 2423786 w 2423786"/>
              <a:gd name="connsiteY4" fmla="*/ 914400 h 914400"/>
              <a:gd name="connsiteX0" fmla="*/ 0 w 2423786"/>
              <a:gd name="connsiteY0" fmla="*/ 0 h 914400"/>
              <a:gd name="connsiteX1" fmla="*/ 829432 w 2423786"/>
              <a:gd name="connsiteY1" fmla="*/ 81419 h 914400"/>
              <a:gd name="connsiteX2" fmla="*/ 1540725 w 2423786"/>
              <a:gd name="connsiteY2" fmla="*/ 378809 h 914400"/>
              <a:gd name="connsiteX3" fmla="*/ 1897843 w 2423786"/>
              <a:gd name="connsiteY3" fmla="*/ 621457 h 914400"/>
              <a:gd name="connsiteX4" fmla="*/ 2423786 w 2423786"/>
              <a:gd name="connsiteY4" fmla="*/ 914400 h 914400"/>
              <a:gd name="connsiteX0" fmla="*/ 0 w 2488554"/>
              <a:gd name="connsiteY0" fmla="*/ 0 h 765507"/>
              <a:gd name="connsiteX1" fmla="*/ 829432 w 2488554"/>
              <a:gd name="connsiteY1" fmla="*/ 81419 h 765507"/>
              <a:gd name="connsiteX2" fmla="*/ 1540725 w 2488554"/>
              <a:gd name="connsiteY2" fmla="*/ 378809 h 765507"/>
              <a:gd name="connsiteX3" fmla="*/ 1897843 w 2488554"/>
              <a:gd name="connsiteY3" fmla="*/ 621457 h 765507"/>
              <a:gd name="connsiteX4" fmla="*/ 2488554 w 2488554"/>
              <a:gd name="connsiteY4" fmla="*/ 765507 h 765507"/>
              <a:gd name="connsiteX0" fmla="*/ 0 w 2488554"/>
              <a:gd name="connsiteY0" fmla="*/ 0 h 765507"/>
              <a:gd name="connsiteX1" fmla="*/ 829432 w 2488554"/>
              <a:gd name="connsiteY1" fmla="*/ 81419 h 765507"/>
              <a:gd name="connsiteX2" fmla="*/ 1450051 w 2488554"/>
              <a:gd name="connsiteY2" fmla="*/ 365274 h 765507"/>
              <a:gd name="connsiteX3" fmla="*/ 1897843 w 2488554"/>
              <a:gd name="connsiteY3" fmla="*/ 621457 h 765507"/>
              <a:gd name="connsiteX4" fmla="*/ 2488554 w 2488554"/>
              <a:gd name="connsiteY4" fmla="*/ 765507 h 765507"/>
              <a:gd name="connsiteX0" fmla="*/ 0 w 2488554"/>
              <a:gd name="connsiteY0" fmla="*/ 0 h 765507"/>
              <a:gd name="connsiteX1" fmla="*/ 596269 w 2488554"/>
              <a:gd name="connsiteY1" fmla="*/ 81419 h 765507"/>
              <a:gd name="connsiteX2" fmla="*/ 1450051 w 2488554"/>
              <a:gd name="connsiteY2" fmla="*/ 365274 h 765507"/>
              <a:gd name="connsiteX3" fmla="*/ 1897843 w 2488554"/>
              <a:gd name="connsiteY3" fmla="*/ 621457 h 765507"/>
              <a:gd name="connsiteX4" fmla="*/ 2488554 w 2488554"/>
              <a:gd name="connsiteY4" fmla="*/ 765507 h 765507"/>
              <a:gd name="connsiteX0" fmla="*/ 0 w 2488554"/>
              <a:gd name="connsiteY0" fmla="*/ 0 h 765507"/>
              <a:gd name="connsiteX1" fmla="*/ 673990 w 2488554"/>
              <a:gd name="connsiteY1" fmla="*/ 67884 h 765507"/>
              <a:gd name="connsiteX2" fmla="*/ 1450051 w 2488554"/>
              <a:gd name="connsiteY2" fmla="*/ 365274 h 765507"/>
              <a:gd name="connsiteX3" fmla="*/ 1897843 w 2488554"/>
              <a:gd name="connsiteY3" fmla="*/ 621457 h 765507"/>
              <a:gd name="connsiteX4" fmla="*/ 2488554 w 2488554"/>
              <a:gd name="connsiteY4" fmla="*/ 765507 h 765507"/>
              <a:gd name="connsiteX0" fmla="*/ 0 w 2488554"/>
              <a:gd name="connsiteY0" fmla="*/ 0 h 765507"/>
              <a:gd name="connsiteX1" fmla="*/ 673990 w 2488554"/>
              <a:gd name="connsiteY1" fmla="*/ 67884 h 765507"/>
              <a:gd name="connsiteX2" fmla="*/ 1450051 w 2488554"/>
              <a:gd name="connsiteY2" fmla="*/ 365274 h 765507"/>
              <a:gd name="connsiteX3" fmla="*/ 1897843 w 2488554"/>
              <a:gd name="connsiteY3" fmla="*/ 621457 h 765507"/>
              <a:gd name="connsiteX4" fmla="*/ 2488554 w 2488554"/>
              <a:gd name="connsiteY4" fmla="*/ 765507 h 76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8554" h="765507">
                <a:moveTo>
                  <a:pt x="0" y="0"/>
                </a:moveTo>
                <a:cubicBezTo>
                  <a:pt x="197806" y="12526"/>
                  <a:pt x="432315" y="7005"/>
                  <a:pt x="673990" y="67884"/>
                </a:cubicBezTo>
                <a:cubicBezTo>
                  <a:pt x="915665" y="128763"/>
                  <a:pt x="1246076" y="273012"/>
                  <a:pt x="1450051" y="365274"/>
                </a:cubicBezTo>
                <a:cubicBezTo>
                  <a:pt x="1654026" y="457536"/>
                  <a:pt x="1655673" y="525424"/>
                  <a:pt x="1897843" y="621457"/>
                </a:cubicBezTo>
                <a:cubicBezTo>
                  <a:pt x="2140013" y="717490"/>
                  <a:pt x="2249516" y="741498"/>
                  <a:pt x="2488554" y="765507"/>
                </a:cubicBezTo>
              </a:path>
            </a:pathLst>
          </a:custGeom>
          <a:noFill/>
          <a:ln w="9525">
            <a:solidFill>
              <a:schemeClr val="accent4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2878"/>
            <a:endParaRPr lang="fr-FR" sz="2386">
              <a:solidFill>
                <a:srgbClr val="FFFFFF"/>
              </a:solidFill>
              <a:latin typeface="BNPP Sans Light"/>
            </a:endParaRPr>
          </a:p>
        </p:txBody>
      </p:sp>
      <p:sp>
        <p:nvSpPr>
          <p:cNvPr id="216" name="Rectangle : coins arrondis 216">
            <a:extLst>
              <a:ext uri="{FF2B5EF4-FFF2-40B4-BE49-F238E27FC236}">
                <a16:creationId xmlns:a16="http://schemas.microsoft.com/office/drawing/2014/main" id="{D1CE0D9C-3AF1-4076-AE8B-6F4180AF5A03}"/>
              </a:ext>
            </a:extLst>
          </p:cNvPr>
          <p:cNvSpPr/>
          <p:nvPr/>
        </p:nvSpPr>
        <p:spPr>
          <a:xfrm>
            <a:off x="6230383" y="4603839"/>
            <a:ext cx="849458" cy="25769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786" tIns="35786" rIns="35786" bIns="35786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1212878"/>
            <a:r>
              <a:rPr lang="fr-FR" sz="1044" dirty="0">
                <a:solidFill>
                  <a:srgbClr val="002060"/>
                </a:solidFill>
                <a:latin typeface="BNPP Sans Light"/>
              </a:rPr>
              <a:t>Customer B</a:t>
            </a:r>
          </a:p>
        </p:txBody>
      </p: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A33A452E-66A6-4B58-848B-47F38708F216}"/>
              </a:ext>
            </a:extLst>
          </p:cNvPr>
          <p:cNvGrpSpPr>
            <a:grpSpLocks/>
          </p:cNvGrpSpPr>
          <p:nvPr/>
        </p:nvGrpSpPr>
        <p:grpSpPr>
          <a:xfrm>
            <a:off x="7183700" y="3410779"/>
            <a:ext cx="2223902" cy="1319827"/>
            <a:chOff x="3262780" y="836516"/>
            <a:chExt cx="2223761" cy="1713112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6D54455-C9F2-4A83-9443-B4943281C795}"/>
                </a:ext>
              </a:extLst>
            </p:cNvPr>
            <p:cNvSpPr/>
            <p:nvPr/>
          </p:nvSpPr>
          <p:spPr>
            <a:xfrm rot="16200000">
              <a:off x="2467760" y="1631536"/>
              <a:ext cx="1685662" cy="9562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2878"/>
              <a:r>
                <a:rPr lang="en-US" sz="895" dirty="0">
                  <a:solidFill>
                    <a:srgbClr val="FFFFFF"/>
                  </a:solidFill>
                  <a:latin typeface="BNPP Sans Light"/>
                </a:rPr>
                <a:t>Subscription probability</a:t>
              </a:r>
            </a:p>
          </p:txBody>
        </p:sp>
        <p:cxnSp>
          <p:nvCxnSpPr>
            <p:cNvPr id="133" name="Connecteur droit avec flèche 132">
              <a:extLst>
                <a:ext uri="{FF2B5EF4-FFF2-40B4-BE49-F238E27FC236}">
                  <a16:creationId xmlns:a16="http://schemas.microsoft.com/office/drawing/2014/main" id="{F7C4FF61-CF65-41CD-9E9F-EE9091AED667}"/>
                </a:ext>
              </a:extLst>
            </p:cNvPr>
            <p:cNvCxnSpPr/>
            <p:nvPr/>
          </p:nvCxnSpPr>
          <p:spPr>
            <a:xfrm flipV="1">
              <a:off x="3453881" y="1155877"/>
              <a:ext cx="0" cy="1207423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avec flèche 133">
              <a:extLst>
                <a:ext uri="{FF2B5EF4-FFF2-40B4-BE49-F238E27FC236}">
                  <a16:creationId xmlns:a16="http://schemas.microsoft.com/office/drawing/2014/main" id="{5B2BE094-A252-4062-A086-5C091AB01CBA}"/>
                </a:ext>
              </a:extLst>
            </p:cNvPr>
            <p:cNvCxnSpPr/>
            <p:nvPr/>
          </p:nvCxnSpPr>
          <p:spPr>
            <a:xfrm flipV="1">
              <a:off x="3456366" y="2365170"/>
              <a:ext cx="158020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8481693-A476-4C16-9EAA-6C65421F3498}"/>
                </a:ext>
              </a:extLst>
            </p:cNvPr>
            <p:cNvSpPr/>
            <p:nvPr/>
          </p:nvSpPr>
          <p:spPr>
            <a:xfrm>
              <a:off x="3921735" y="2404238"/>
              <a:ext cx="1564806" cy="14539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2878"/>
              <a:r>
                <a:rPr lang="en-US" sz="895" dirty="0">
                  <a:solidFill>
                    <a:srgbClr val="000000"/>
                  </a:solidFill>
                  <a:latin typeface="BNPP Sans Light"/>
                </a:rPr>
                <a:t>Proposed rate</a:t>
              </a:r>
            </a:p>
          </p:txBody>
        </p:sp>
        <p:grpSp>
          <p:nvGrpSpPr>
            <p:cNvPr id="136" name="Groupe 135">
              <a:extLst>
                <a:ext uri="{FF2B5EF4-FFF2-40B4-BE49-F238E27FC236}">
                  <a16:creationId xmlns:a16="http://schemas.microsoft.com/office/drawing/2014/main" id="{F21B3B98-0795-4744-BEF2-79794F6E3792}"/>
                </a:ext>
              </a:extLst>
            </p:cNvPr>
            <p:cNvGrpSpPr/>
            <p:nvPr/>
          </p:nvGrpSpPr>
          <p:grpSpPr>
            <a:xfrm>
              <a:off x="3415703" y="1299329"/>
              <a:ext cx="76354" cy="1063970"/>
              <a:chOff x="3273024" y="1287944"/>
              <a:chExt cx="144016" cy="1449403"/>
            </a:xfrm>
          </p:grpSpPr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4A0F53B1-78FE-463D-82E5-699545CA1C48}"/>
                  </a:ext>
                </a:extLst>
              </p:cNvPr>
              <p:cNvCxnSpPr/>
              <p:nvPr/>
            </p:nvCxnSpPr>
            <p:spPr>
              <a:xfrm>
                <a:off x="3273024" y="1287944"/>
                <a:ext cx="144016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4B1FA2E9-2BE6-497D-88C4-56A9D2347B72}"/>
                  </a:ext>
                </a:extLst>
              </p:cNvPr>
              <p:cNvCxnSpPr/>
              <p:nvPr/>
            </p:nvCxnSpPr>
            <p:spPr>
              <a:xfrm>
                <a:off x="3286124" y="1384571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463F6E25-AC98-4B66-B246-B3AED7937FC3}"/>
                  </a:ext>
                </a:extLst>
              </p:cNvPr>
              <p:cNvCxnSpPr/>
              <p:nvPr/>
            </p:nvCxnSpPr>
            <p:spPr>
              <a:xfrm>
                <a:off x="3286124" y="1481198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6031D133-790F-41F0-AC43-D409697EC91F}"/>
                  </a:ext>
                </a:extLst>
              </p:cNvPr>
              <p:cNvCxnSpPr/>
              <p:nvPr/>
            </p:nvCxnSpPr>
            <p:spPr>
              <a:xfrm>
                <a:off x="3286124" y="1577825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1BE9B3A9-6919-482E-B580-4FE3511CF1ED}"/>
                  </a:ext>
                </a:extLst>
              </p:cNvPr>
              <p:cNvCxnSpPr/>
              <p:nvPr/>
            </p:nvCxnSpPr>
            <p:spPr>
              <a:xfrm>
                <a:off x="3286124" y="1674452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85D2F92E-92EA-422D-925C-E857F653FEE4}"/>
                  </a:ext>
                </a:extLst>
              </p:cNvPr>
              <p:cNvCxnSpPr/>
              <p:nvPr/>
            </p:nvCxnSpPr>
            <p:spPr>
              <a:xfrm>
                <a:off x="3286124" y="1771079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162">
                <a:extLst>
                  <a:ext uri="{FF2B5EF4-FFF2-40B4-BE49-F238E27FC236}">
                    <a16:creationId xmlns:a16="http://schemas.microsoft.com/office/drawing/2014/main" id="{93BB3F66-96F1-44BD-A355-48413210A179}"/>
                  </a:ext>
                </a:extLst>
              </p:cNvPr>
              <p:cNvCxnSpPr/>
              <p:nvPr/>
            </p:nvCxnSpPr>
            <p:spPr>
              <a:xfrm>
                <a:off x="3286124" y="1867706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Connecteur droit 163">
                <a:extLst>
                  <a:ext uri="{FF2B5EF4-FFF2-40B4-BE49-F238E27FC236}">
                    <a16:creationId xmlns:a16="http://schemas.microsoft.com/office/drawing/2014/main" id="{AAE7E6B9-3F23-402F-82E3-F4C4E0A132A9}"/>
                  </a:ext>
                </a:extLst>
              </p:cNvPr>
              <p:cNvCxnSpPr/>
              <p:nvPr/>
            </p:nvCxnSpPr>
            <p:spPr>
              <a:xfrm>
                <a:off x="3286124" y="1964333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>
                <a:extLst>
                  <a:ext uri="{FF2B5EF4-FFF2-40B4-BE49-F238E27FC236}">
                    <a16:creationId xmlns:a16="http://schemas.microsoft.com/office/drawing/2014/main" id="{04D5E5D2-DB02-48F6-B251-D5FE03B16190}"/>
                  </a:ext>
                </a:extLst>
              </p:cNvPr>
              <p:cNvCxnSpPr/>
              <p:nvPr/>
            </p:nvCxnSpPr>
            <p:spPr>
              <a:xfrm>
                <a:off x="3286124" y="2060960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Connecteur droit 165">
                <a:extLst>
                  <a:ext uri="{FF2B5EF4-FFF2-40B4-BE49-F238E27FC236}">
                    <a16:creationId xmlns:a16="http://schemas.microsoft.com/office/drawing/2014/main" id="{1D32D3D5-C18B-4F2F-8C3D-4996AE7DE1E8}"/>
                  </a:ext>
                </a:extLst>
              </p:cNvPr>
              <p:cNvCxnSpPr/>
              <p:nvPr/>
            </p:nvCxnSpPr>
            <p:spPr>
              <a:xfrm>
                <a:off x="3286124" y="2157587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166">
                <a:extLst>
                  <a:ext uri="{FF2B5EF4-FFF2-40B4-BE49-F238E27FC236}">
                    <a16:creationId xmlns:a16="http://schemas.microsoft.com/office/drawing/2014/main" id="{C8F13F83-742B-4EB5-8F13-83DE5B8DF771}"/>
                  </a:ext>
                </a:extLst>
              </p:cNvPr>
              <p:cNvCxnSpPr/>
              <p:nvPr/>
            </p:nvCxnSpPr>
            <p:spPr>
              <a:xfrm>
                <a:off x="3286124" y="2254214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662FBDAD-104D-411D-A1A7-EE63260C8DF6}"/>
                  </a:ext>
                </a:extLst>
              </p:cNvPr>
              <p:cNvCxnSpPr/>
              <p:nvPr/>
            </p:nvCxnSpPr>
            <p:spPr>
              <a:xfrm>
                <a:off x="3286124" y="2350841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C5F0CD64-9819-42FF-8FDC-9258AEA0CABA}"/>
                  </a:ext>
                </a:extLst>
              </p:cNvPr>
              <p:cNvCxnSpPr/>
              <p:nvPr/>
            </p:nvCxnSpPr>
            <p:spPr>
              <a:xfrm>
                <a:off x="3286124" y="2447468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>
                <a:extLst>
                  <a:ext uri="{FF2B5EF4-FFF2-40B4-BE49-F238E27FC236}">
                    <a16:creationId xmlns:a16="http://schemas.microsoft.com/office/drawing/2014/main" id="{8C7E5988-9F29-4D05-B217-ED757316476B}"/>
                  </a:ext>
                </a:extLst>
              </p:cNvPr>
              <p:cNvCxnSpPr/>
              <p:nvPr/>
            </p:nvCxnSpPr>
            <p:spPr>
              <a:xfrm>
                <a:off x="3286124" y="2544095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Connecteur droit 170">
                <a:extLst>
                  <a:ext uri="{FF2B5EF4-FFF2-40B4-BE49-F238E27FC236}">
                    <a16:creationId xmlns:a16="http://schemas.microsoft.com/office/drawing/2014/main" id="{E8B45DB9-ABA6-4723-8C58-0A1D1EC4A55F}"/>
                  </a:ext>
                </a:extLst>
              </p:cNvPr>
              <p:cNvCxnSpPr/>
              <p:nvPr/>
            </p:nvCxnSpPr>
            <p:spPr>
              <a:xfrm>
                <a:off x="3286124" y="2640722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Connecteur droit 171">
                <a:extLst>
                  <a:ext uri="{FF2B5EF4-FFF2-40B4-BE49-F238E27FC236}">
                    <a16:creationId xmlns:a16="http://schemas.microsoft.com/office/drawing/2014/main" id="{143635F2-B7FD-427B-8B85-B33B2BB64794}"/>
                  </a:ext>
                </a:extLst>
              </p:cNvPr>
              <p:cNvCxnSpPr/>
              <p:nvPr/>
            </p:nvCxnSpPr>
            <p:spPr>
              <a:xfrm>
                <a:off x="3273024" y="2737347"/>
                <a:ext cx="144016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e 136">
              <a:extLst>
                <a:ext uri="{FF2B5EF4-FFF2-40B4-BE49-F238E27FC236}">
                  <a16:creationId xmlns:a16="http://schemas.microsoft.com/office/drawing/2014/main" id="{B1BEBAD4-C3EE-4497-A60D-24C37DDB1487}"/>
                </a:ext>
              </a:extLst>
            </p:cNvPr>
            <p:cNvGrpSpPr/>
            <p:nvPr/>
          </p:nvGrpSpPr>
          <p:grpSpPr>
            <a:xfrm rot="5400000">
              <a:off x="4147734" y="1632184"/>
              <a:ext cx="78266" cy="1465974"/>
              <a:chOff x="4025499" y="1287944"/>
              <a:chExt cx="144016" cy="1449403"/>
            </a:xfrm>
          </p:grpSpPr>
          <p:cxnSp>
            <p:nvCxnSpPr>
              <p:cNvPr id="140" name="Connecteur droit 139">
                <a:extLst>
                  <a:ext uri="{FF2B5EF4-FFF2-40B4-BE49-F238E27FC236}">
                    <a16:creationId xmlns:a16="http://schemas.microsoft.com/office/drawing/2014/main" id="{1659D30D-E20C-4B07-91F1-D8CC5C1DBCC3}"/>
                  </a:ext>
                </a:extLst>
              </p:cNvPr>
              <p:cNvCxnSpPr/>
              <p:nvPr/>
            </p:nvCxnSpPr>
            <p:spPr>
              <a:xfrm>
                <a:off x="4025499" y="1287944"/>
                <a:ext cx="144016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D5FB7845-0877-4A02-A250-10940FFCAB38}"/>
                  </a:ext>
                </a:extLst>
              </p:cNvPr>
              <p:cNvGrpSpPr/>
              <p:nvPr/>
            </p:nvGrpSpPr>
            <p:grpSpPr>
              <a:xfrm>
                <a:off x="4038599" y="1384571"/>
                <a:ext cx="117816" cy="1256151"/>
                <a:chOff x="3282550" y="1384571"/>
                <a:chExt cx="144016" cy="1256151"/>
              </a:xfrm>
            </p:grpSpPr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E202CAD2-1C01-4FA0-A9A4-06B6715BF682}"/>
                    </a:ext>
                  </a:extLst>
                </p:cNvPr>
                <p:cNvCxnSpPr/>
                <p:nvPr/>
              </p:nvCxnSpPr>
              <p:spPr>
                <a:xfrm>
                  <a:off x="3282550" y="1384571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0D51F70-7355-4017-BB89-FF00536C3D1E}"/>
                    </a:ext>
                  </a:extLst>
                </p:cNvPr>
                <p:cNvCxnSpPr/>
                <p:nvPr/>
              </p:nvCxnSpPr>
              <p:spPr>
                <a:xfrm>
                  <a:off x="3282550" y="1481198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9A21FF9E-A8D5-45F7-BB9E-1A08B5D984FB}"/>
                    </a:ext>
                  </a:extLst>
                </p:cNvPr>
                <p:cNvCxnSpPr/>
                <p:nvPr/>
              </p:nvCxnSpPr>
              <p:spPr>
                <a:xfrm>
                  <a:off x="3282550" y="1577825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5F1C7C56-7251-4EBA-8C31-C35D4C639393}"/>
                    </a:ext>
                  </a:extLst>
                </p:cNvPr>
                <p:cNvCxnSpPr/>
                <p:nvPr/>
              </p:nvCxnSpPr>
              <p:spPr>
                <a:xfrm>
                  <a:off x="3282550" y="1674452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Connecteur droit 146">
                  <a:extLst>
                    <a:ext uri="{FF2B5EF4-FFF2-40B4-BE49-F238E27FC236}">
                      <a16:creationId xmlns:a16="http://schemas.microsoft.com/office/drawing/2014/main" id="{4AD56B81-FA93-44BB-97CC-EF88D8E185D4}"/>
                    </a:ext>
                  </a:extLst>
                </p:cNvPr>
                <p:cNvCxnSpPr/>
                <p:nvPr/>
              </p:nvCxnSpPr>
              <p:spPr>
                <a:xfrm>
                  <a:off x="3282550" y="1771079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necteur droit 147">
                  <a:extLst>
                    <a:ext uri="{FF2B5EF4-FFF2-40B4-BE49-F238E27FC236}">
                      <a16:creationId xmlns:a16="http://schemas.microsoft.com/office/drawing/2014/main" id="{09DCFF83-1541-44D1-B03B-D32A109CBD1F}"/>
                    </a:ext>
                  </a:extLst>
                </p:cNvPr>
                <p:cNvCxnSpPr/>
                <p:nvPr/>
              </p:nvCxnSpPr>
              <p:spPr>
                <a:xfrm>
                  <a:off x="3282550" y="1867706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Connecteur droit 148">
                  <a:extLst>
                    <a:ext uri="{FF2B5EF4-FFF2-40B4-BE49-F238E27FC236}">
                      <a16:creationId xmlns:a16="http://schemas.microsoft.com/office/drawing/2014/main" id="{B48BA8C1-A742-47A0-A4BE-6A762FA90038}"/>
                    </a:ext>
                  </a:extLst>
                </p:cNvPr>
                <p:cNvCxnSpPr/>
                <p:nvPr/>
              </p:nvCxnSpPr>
              <p:spPr>
                <a:xfrm>
                  <a:off x="3282550" y="1964333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cteur droit 149">
                  <a:extLst>
                    <a:ext uri="{FF2B5EF4-FFF2-40B4-BE49-F238E27FC236}">
                      <a16:creationId xmlns:a16="http://schemas.microsoft.com/office/drawing/2014/main" id="{0F14A422-8A3C-4CAD-8A51-322616DC485C}"/>
                    </a:ext>
                  </a:extLst>
                </p:cNvPr>
                <p:cNvCxnSpPr/>
                <p:nvPr/>
              </p:nvCxnSpPr>
              <p:spPr>
                <a:xfrm>
                  <a:off x="3282550" y="2060960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Connecteur droit 150">
                  <a:extLst>
                    <a:ext uri="{FF2B5EF4-FFF2-40B4-BE49-F238E27FC236}">
                      <a16:creationId xmlns:a16="http://schemas.microsoft.com/office/drawing/2014/main" id="{0C7842B3-550E-4A02-AC5C-1D6952F292C8}"/>
                    </a:ext>
                  </a:extLst>
                </p:cNvPr>
                <p:cNvCxnSpPr/>
                <p:nvPr/>
              </p:nvCxnSpPr>
              <p:spPr>
                <a:xfrm>
                  <a:off x="3282550" y="2157587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77EDBFBE-419F-42C7-AFC4-F2EF56E0D9FF}"/>
                    </a:ext>
                  </a:extLst>
                </p:cNvPr>
                <p:cNvCxnSpPr/>
                <p:nvPr/>
              </p:nvCxnSpPr>
              <p:spPr>
                <a:xfrm>
                  <a:off x="3282550" y="2254214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E8504783-8492-4D10-AA0C-D35BC7BA066A}"/>
                    </a:ext>
                  </a:extLst>
                </p:cNvPr>
                <p:cNvCxnSpPr/>
                <p:nvPr/>
              </p:nvCxnSpPr>
              <p:spPr>
                <a:xfrm>
                  <a:off x="3282550" y="2350841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necteur droit 153">
                  <a:extLst>
                    <a:ext uri="{FF2B5EF4-FFF2-40B4-BE49-F238E27FC236}">
                      <a16:creationId xmlns:a16="http://schemas.microsoft.com/office/drawing/2014/main" id="{9558D1E0-5E8C-4633-B93E-45C912B9E2EA}"/>
                    </a:ext>
                  </a:extLst>
                </p:cNvPr>
                <p:cNvCxnSpPr/>
                <p:nvPr/>
              </p:nvCxnSpPr>
              <p:spPr>
                <a:xfrm>
                  <a:off x="3282550" y="2447468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onnecteur droit 154">
                  <a:extLst>
                    <a:ext uri="{FF2B5EF4-FFF2-40B4-BE49-F238E27FC236}">
                      <a16:creationId xmlns:a16="http://schemas.microsoft.com/office/drawing/2014/main" id="{5AA7CEBA-8073-4D11-8168-03ED0471C046}"/>
                    </a:ext>
                  </a:extLst>
                </p:cNvPr>
                <p:cNvCxnSpPr/>
                <p:nvPr/>
              </p:nvCxnSpPr>
              <p:spPr>
                <a:xfrm>
                  <a:off x="3282550" y="2544095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onnecteur droit 155">
                  <a:extLst>
                    <a:ext uri="{FF2B5EF4-FFF2-40B4-BE49-F238E27FC236}">
                      <a16:creationId xmlns:a16="http://schemas.microsoft.com/office/drawing/2014/main" id="{478413CA-CC1C-40FD-A09E-7842302A1020}"/>
                    </a:ext>
                  </a:extLst>
                </p:cNvPr>
                <p:cNvCxnSpPr/>
                <p:nvPr/>
              </p:nvCxnSpPr>
              <p:spPr>
                <a:xfrm>
                  <a:off x="3282550" y="2640722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2" name="Connecteur droit 141">
                <a:extLst>
                  <a:ext uri="{FF2B5EF4-FFF2-40B4-BE49-F238E27FC236}">
                    <a16:creationId xmlns:a16="http://schemas.microsoft.com/office/drawing/2014/main" id="{5C0F1790-045B-4D9C-958A-78F14C7FB1D3}"/>
                  </a:ext>
                </a:extLst>
              </p:cNvPr>
              <p:cNvCxnSpPr/>
              <p:nvPr/>
            </p:nvCxnSpPr>
            <p:spPr>
              <a:xfrm>
                <a:off x="4025499" y="2737347"/>
                <a:ext cx="144016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9" name="Forme libre 218"/>
          <p:cNvSpPr/>
          <p:nvPr/>
        </p:nvSpPr>
        <p:spPr>
          <a:xfrm>
            <a:off x="7388024" y="3857101"/>
            <a:ext cx="1503030" cy="640332"/>
          </a:xfrm>
          <a:custGeom>
            <a:avLst/>
            <a:gdLst>
              <a:gd name="connsiteX0" fmla="*/ 0 w 2110636"/>
              <a:gd name="connsiteY0" fmla="*/ 0 h 952781"/>
              <a:gd name="connsiteX1" fmla="*/ 256784 w 2110636"/>
              <a:gd name="connsiteY1" fmla="*/ 43841 h 952781"/>
              <a:gd name="connsiteX2" fmla="*/ 519831 w 2110636"/>
              <a:gd name="connsiteY2" fmla="*/ 112734 h 952781"/>
              <a:gd name="connsiteX3" fmla="*/ 776614 w 2110636"/>
              <a:gd name="connsiteY3" fmla="*/ 231731 h 952781"/>
              <a:gd name="connsiteX4" fmla="*/ 1183710 w 2110636"/>
              <a:gd name="connsiteY4" fmla="*/ 526093 h 952781"/>
              <a:gd name="connsiteX5" fmla="*/ 1359074 w 2110636"/>
              <a:gd name="connsiteY5" fmla="*/ 626301 h 952781"/>
              <a:gd name="connsiteX6" fmla="*/ 1835064 w 2110636"/>
              <a:gd name="connsiteY6" fmla="*/ 901874 h 952781"/>
              <a:gd name="connsiteX7" fmla="*/ 2110636 w 2110636"/>
              <a:gd name="connsiteY7" fmla="*/ 951978 h 95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10636" h="952781">
                <a:moveTo>
                  <a:pt x="0" y="0"/>
                </a:moveTo>
                <a:cubicBezTo>
                  <a:pt x="85073" y="12526"/>
                  <a:pt x="170146" y="25052"/>
                  <a:pt x="256784" y="43841"/>
                </a:cubicBezTo>
                <a:cubicBezTo>
                  <a:pt x="343422" y="62630"/>
                  <a:pt x="433193" y="81419"/>
                  <a:pt x="519831" y="112734"/>
                </a:cubicBezTo>
                <a:cubicBezTo>
                  <a:pt x="606469" y="144049"/>
                  <a:pt x="665968" y="162838"/>
                  <a:pt x="776614" y="231731"/>
                </a:cubicBezTo>
                <a:cubicBezTo>
                  <a:pt x="887260" y="300624"/>
                  <a:pt x="1086633" y="460331"/>
                  <a:pt x="1183710" y="526093"/>
                </a:cubicBezTo>
                <a:cubicBezTo>
                  <a:pt x="1280787" y="591855"/>
                  <a:pt x="1359074" y="626301"/>
                  <a:pt x="1359074" y="626301"/>
                </a:cubicBezTo>
                <a:cubicBezTo>
                  <a:pt x="1467633" y="688931"/>
                  <a:pt x="1709804" y="847595"/>
                  <a:pt x="1835064" y="901874"/>
                </a:cubicBezTo>
                <a:cubicBezTo>
                  <a:pt x="1960324" y="956153"/>
                  <a:pt x="2035480" y="954065"/>
                  <a:pt x="2110636" y="951978"/>
                </a:cubicBezTo>
              </a:path>
            </a:pathLst>
          </a:custGeom>
          <a:noFill/>
          <a:ln w="9525">
            <a:solidFill>
              <a:schemeClr val="accent4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2878"/>
            <a:endParaRPr lang="fr-FR" sz="2386">
              <a:solidFill>
                <a:srgbClr val="FFFFFF"/>
              </a:solidFill>
              <a:latin typeface="BNPP Sans Light"/>
            </a:endParaRPr>
          </a:p>
        </p:txBody>
      </p:sp>
      <p:sp>
        <p:nvSpPr>
          <p:cNvPr id="224" name="Rectangle : coins arrondis 216">
            <a:extLst>
              <a:ext uri="{FF2B5EF4-FFF2-40B4-BE49-F238E27FC236}">
                <a16:creationId xmlns:a16="http://schemas.microsoft.com/office/drawing/2014/main" id="{D1CE0D9C-3AF1-4076-AE8B-6F4180AF5A03}"/>
              </a:ext>
            </a:extLst>
          </p:cNvPr>
          <p:cNvSpPr/>
          <p:nvPr/>
        </p:nvSpPr>
        <p:spPr>
          <a:xfrm>
            <a:off x="8220675" y="3918752"/>
            <a:ext cx="849458" cy="25769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786" tIns="35786" rIns="35786" bIns="35786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1212878"/>
            <a:r>
              <a:rPr lang="fr-FR" sz="1044" dirty="0">
                <a:solidFill>
                  <a:srgbClr val="002060"/>
                </a:solidFill>
                <a:latin typeface="BNPP Sans Light"/>
              </a:rPr>
              <a:t>Customer C</a:t>
            </a:r>
          </a:p>
        </p:txBody>
      </p:sp>
      <p:sp>
        <p:nvSpPr>
          <p:cNvPr id="232" name="ZoneTexte 231">
            <a:extLst>
              <a:ext uri="{FF2B5EF4-FFF2-40B4-BE49-F238E27FC236}">
                <a16:creationId xmlns:a16="http://schemas.microsoft.com/office/drawing/2014/main" id="{0F9EDA18-0CC7-484B-A115-CC924928D501}"/>
              </a:ext>
            </a:extLst>
          </p:cNvPr>
          <p:cNvSpPr txBox="1"/>
          <p:nvPr/>
        </p:nvSpPr>
        <p:spPr>
          <a:xfrm>
            <a:off x="9222111" y="3149529"/>
            <a:ext cx="2777179" cy="1563510"/>
          </a:xfrm>
          <a:prstGeom prst="rect">
            <a:avLst/>
          </a:prstGeom>
          <a:noFill/>
          <a:ln w="25400">
            <a:noFill/>
          </a:ln>
        </p:spPr>
        <p:txBody>
          <a:bodyPr wrap="square" lIns="71571" tIns="0" rIns="71571" bIns="0" rtlCol="0" anchor="ctr">
            <a:noAutofit/>
          </a:bodyPr>
          <a:lstStyle/>
          <a:p>
            <a:pPr marL="285693" indent="-285693" defTabSz="1212878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00"/>
              </a:solidFill>
              <a:latin typeface="BNPP Sans Light"/>
            </a:endParaRPr>
          </a:p>
          <a:p>
            <a:pPr marL="285693" indent="-285693" defTabSz="1212878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latin typeface="BNPP Sans Light"/>
              </a:rPr>
              <a:t>The subscription probability should be a </a:t>
            </a:r>
            <a:r>
              <a:rPr lang="en-US" sz="1400" b="1" dirty="0">
                <a:solidFill>
                  <a:srgbClr val="000000"/>
                </a:solidFill>
                <a:latin typeface="BNPP Sans Light"/>
              </a:rPr>
              <a:t>smooth and decreasing function </a:t>
            </a:r>
            <a:r>
              <a:rPr lang="en-US" sz="1400" dirty="0">
                <a:solidFill>
                  <a:srgbClr val="000000"/>
                </a:solidFill>
                <a:latin typeface="BNPP Sans Light"/>
              </a:rPr>
              <a:t>of the proposed rate.</a:t>
            </a:r>
          </a:p>
          <a:p>
            <a:pPr marL="285693" indent="-285693" defTabSz="1212878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00"/>
              </a:solidFill>
              <a:latin typeface="BNPP Sans Light"/>
            </a:endParaRPr>
          </a:p>
          <a:p>
            <a:pPr marL="285693" indent="-285693" defTabSz="1212878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latin typeface="BNPP Sans Light"/>
              </a:rPr>
              <a:t>The </a:t>
            </a:r>
            <a:r>
              <a:rPr lang="en-US" sz="1400" b="1" dirty="0">
                <a:solidFill>
                  <a:srgbClr val="000000"/>
                </a:solidFill>
                <a:latin typeface="BNPP Sans Light"/>
              </a:rPr>
              <a:t>price sensitivity </a:t>
            </a:r>
            <a:r>
              <a:rPr lang="en-US" sz="1400" dirty="0">
                <a:solidFill>
                  <a:srgbClr val="000000"/>
                </a:solidFill>
                <a:latin typeface="BNPP Sans Light"/>
              </a:rPr>
              <a:t>– dependency  of the subscription probability on the proposed rate – </a:t>
            </a:r>
            <a:r>
              <a:rPr lang="en-US" sz="1400" b="1" dirty="0">
                <a:solidFill>
                  <a:srgbClr val="000000"/>
                </a:solidFill>
                <a:latin typeface="BNPP Sans Light"/>
              </a:rPr>
              <a:t>should vary from client to client</a:t>
            </a:r>
            <a:r>
              <a:rPr lang="en-US" sz="1400" dirty="0">
                <a:solidFill>
                  <a:srgbClr val="000000"/>
                </a:solidFill>
                <a:latin typeface="BNPP Sans Light"/>
              </a:rPr>
              <a:t>. </a:t>
            </a:r>
          </a:p>
          <a:p>
            <a:pPr marL="285693" indent="-285693" defTabSz="1212878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000000"/>
              </a:solidFill>
              <a:latin typeface="BNPP Sans Light"/>
            </a:endParaRPr>
          </a:p>
        </p:txBody>
      </p:sp>
      <p:sp>
        <p:nvSpPr>
          <p:cNvPr id="237" name="Triangle isocèle 236">
            <a:extLst>
              <a:ext uri="{FF2B5EF4-FFF2-40B4-BE49-F238E27FC236}">
                <a16:creationId xmlns:a16="http://schemas.microsoft.com/office/drawing/2014/main" id="{F211FF4F-83F6-4A23-9433-546A153FD719}"/>
              </a:ext>
            </a:extLst>
          </p:cNvPr>
          <p:cNvSpPr/>
          <p:nvPr/>
        </p:nvSpPr>
        <p:spPr>
          <a:xfrm rot="5400000">
            <a:off x="611228" y="1452546"/>
            <a:ext cx="843489" cy="411393"/>
          </a:xfrm>
          <a:prstGeom prst="triangl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2878"/>
            <a:endParaRPr lang="en-GB" sz="1400" dirty="0">
              <a:solidFill>
                <a:srgbClr val="000000"/>
              </a:solidFill>
              <a:latin typeface="BNPP Sans Light"/>
            </a:endParaRPr>
          </a:p>
        </p:txBody>
      </p:sp>
      <p:pic>
        <p:nvPicPr>
          <p:cNvPr id="241" name="Picture 4" descr="\\PARDMP25HD\c40831$\workarea\Downloads\noun_Data_1720305.png">
            <a:extLst>
              <a:ext uri="{FF2B5EF4-FFF2-40B4-BE49-F238E27FC236}">
                <a16:creationId xmlns:a16="http://schemas.microsoft.com/office/drawing/2014/main" id="{E4B6A9DC-C693-419B-B835-3D981BFBE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1"/>
          <a:stretch/>
        </p:blipFill>
        <p:spPr bwMode="auto">
          <a:xfrm>
            <a:off x="557389" y="4797798"/>
            <a:ext cx="754466" cy="65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" name="Rectangle 241">
            <a:extLst>
              <a:ext uri="{FF2B5EF4-FFF2-40B4-BE49-F238E27FC236}">
                <a16:creationId xmlns:a16="http://schemas.microsoft.com/office/drawing/2014/main" id="{CED555F7-7573-4001-8FD4-432905A54F5D}"/>
              </a:ext>
            </a:extLst>
          </p:cNvPr>
          <p:cNvSpPr/>
          <p:nvPr/>
        </p:nvSpPr>
        <p:spPr>
          <a:xfrm>
            <a:off x="370455" y="4583058"/>
            <a:ext cx="1128333" cy="141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2878"/>
            <a:r>
              <a:rPr lang="en-US" sz="1400" dirty="0">
                <a:solidFill>
                  <a:srgbClr val="000000"/>
                </a:solidFill>
                <a:latin typeface="BNPP Sans Light"/>
              </a:rPr>
              <a:t>Competition</a:t>
            </a:r>
          </a:p>
        </p:txBody>
      </p:sp>
      <p:sp>
        <p:nvSpPr>
          <p:cNvPr id="243" name="Bulle narrative : rectangle 242">
            <a:extLst>
              <a:ext uri="{FF2B5EF4-FFF2-40B4-BE49-F238E27FC236}">
                <a16:creationId xmlns:a16="http://schemas.microsoft.com/office/drawing/2014/main" id="{B0FDB5C1-F0C6-4B72-B45F-ED423CA60565}"/>
              </a:ext>
            </a:extLst>
          </p:cNvPr>
          <p:cNvSpPr/>
          <p:nvPr/>
        </p:nvSpPr>
        <p:spPr>
          <a:xfrm>
            <a:off x="2776474" y="4497433"/>
            <a:ext cx="2085580" cy="1379273"/>
          </a:xfrm>
          <a:prstGeom prst="wedgeRectCallout">
            <a:avLst>
              <a:gd name="adj1" fmla="val -65952"/>
              <a:gd name="adj2" fmla="val -15023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2878"/>
            <a:r>
              <a:rPr lang="en-GB" sz="1400" dirty="0">
                <a:solidFill>
                  <a:srgbClr val="000000"/>
                </a:solidFill>
                <a:latin typeface="BNPP Sans Light"/>
              </a:rPr>
              <a:t>Application Data has to include “</a:t>
            </a:r>
            <a:r>
              <a:rPr lang="en-GB" sz="1400" b="1" dirty="0">
                <a:solidFill>
                  <a:srgbClr val="000000"/>
                </a:solidFill>
                <a:latin typeface="BNPP Sans Light"/>
              </a:rPr>
              <a:t>noise</a:t>
            </a:r>
            <a:r>
              <a:rPr lang="en-GB" sz="1400" dirty="0">
                <a:solidFill>
                  <a:srgbClr val="000000"/>
                </a:solidFill>
                <a:latin typeface="BNPP Sans Light"/>
              </a:rPr>
              <a:t>” (change in price positioning, derogations, etc.) to avoid creating a </a:t>
            </a:r>
            <a:r>
              <a:rPr lang="en-GB" sz="1400" b="1" dirty="0">
                <a:solidFill>
                  <a:srgbClr val="000000"/>
                </a:solidFill>
                <a:latin typeface="BNPP Sans Light"/>
              </a:rPr>
              <a:t>deterministic model</a:t>
            </a:r>
          </a:p>
        </p:txBody>
      </p:sp>
    </p:spTree>
    <p:extLst>
      <p:ext uri="{BB962C8B-B14F-4D97-AF65-F5344CB8AC3E}">
        <p14:creationId xmlns:p14="http://schemas.microsoft.com/office/powerpoint/2010/main" val="293355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1">
            <a:extLst>
              <a:ext uri="{FF2B5EF4-FFF2-40B4-BE49-F238E27FC236}">
                <a16:creationId xmlns:a16="http://schemas.microsoft.com/office/drawing/2014/main" id="{7EB4C0E8-2D47-4407-BAB8-C5A3A5057082}"/>
              </a:ext>
            </a:extLst>
          </p:cNvPr>
          <p:cNvSpPr txBox="1">
            <a:spLocks/>
          </p:cNvSpPr>
          <p:nvPr/>
        </p:nvSpPr>
        <p:spPr>
          <a:xfrm>
            <a:off x="726174" y="138900"/>
            <a:ext cx="11319246" cy="4321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 defTabSz="1211878" rtl="0" eaLnBrk="1" latinLnBrk="0" hangingPunct="1">
              <a:spcBef>
                <a:spcPts val="266"/>
              </a:spcBef>
              <a:buClr>
                <a:schemeClr val="accent4"/>
              </a:buClr>
              <a:buSzPct val="100000"/>
              <a:buFontTx/>
              <a:buNone/>
              <a:defRPr lang="en-GB" sz="3200" b="0" i="0" u="none" strike="noStrike" kern="1200" baseline="0" noProof="0" dirty="0">
                <a:solidFill>
                  <a:srgbClr val="00925A"/>
                </a:solidFill>
                <a:latin typeface="BNPPSansCondensed" panose="02000000000000000000" pitchFamily="2" charset="0"/>
                <a:ea typeface="+mn-ea"/>
                <a:cs typeface="+mn-cs"/>
              </a:defRPr>
            </a:lvl1pPr>
            <a:lvl2pPr marL="607390" indent="0" algn="ctr" defTabSz="1211878" rtl="0" eaLnBrk="1" latinLnBrk="0" hangingPunct="1">
              <a:spcBef>
                <a:spcPts val="266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4780" indent="0" algn="ctr" defTabSz="1211878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2171" indent="0" algn="ctr" defTabSz="1211878" rtl="0" eaLnBrk="1" latinLnBrk="0" hangingPunct="1">
              <a:spcBef>
                <a:spcPts val="266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29561" indent="0" algn="ctr" defTabSz="1211878" rtl="0" eaLnBrk="1" latinLnBrk="0" hangingPunct="1">
              <a:spcBef>
                <a:spcPts val="266"/>
              </a:spcBef>
              <a:buFontTx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36951" indent="0" algn="ctr" defTabSz="1211878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44341" indent="0" algn="ctr" defTabSz="1211878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51731" indent="0" algn="ctr" defTabSz="1211878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59122" indent="0" algn="ctr" defTabSz="1211878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1878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rgbClr val="52CDC5"/>
              </a:buClr>
              <a:buSzPct val="100000"/>
              <a:buFontTx/>
              <a:buNone/>
              <a:tabLst/>
              <a:defRPr/>
            </a:pPr>
            <a:r>
              <a:rPr lang="en-US" sz="2800" dirty="0"/>
              <a:t>Historical method : creates ready to implement price grid Score from historical loan requests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925A"/>
              </a:solidFill>
              <a:effectLst/>
              <a:uLnTx/>
              <a:uFillTx/>
              <a:latin typeface="BNPPSansCondensed" panose="02000000000000000000" pitchFamily="2" charset="0"/>
              <a:ea typeface="+mn-ea"/>
              <a:cs typeface="+mn-cs"/>
            </a:endParaRPr>
          </a:p>
        </p:txBody>
      </p:sp>
      <p:sp>
        <p:nvSpPr>
          <p:cNvPr id="65" name="Espace réservé du numéro de diapositive 2">
            <a:extLst>
              <a:ext uri="{FF2B5EF4-FFF2-40B4-BE49-F238E27FC236}">
                <a16:creationId xmlns:a16="http://schemas.microsoft.com/office/drawing/2014/main" id="{6C29E0D2-16D9-47D5-88F9-F2EDE86A8206}"/>
              </a:ext>
            </a:extLst>
          </p:cNvPr>
          <p:cNvSpPr txBox="1">
            <a:spLocks/>
          </p:cNvSpPr>
          <p:nvPr/>
        </p:nvSpPr>
        <p:spPr bwMode="auto">
          <a:xfrm>
            <a:off x="9622992" y="4566760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914400" rtl="0" eaLnBrk="1" latinLnBrk="0" hangingPunct="1">
              <a:defRPr sz="1100" b="1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1636">
              <a:buFont typeface="Arial"/>
              <a:buNone/>
              <a:defRPr/>
            </a:pPr>
            <a:fld id="{276219AF-F5ED-455B-A512-B03AB3602319}" type="slidenum">
              <a:rPr lang="en-US" smtClean="0">
                <a:solidFill>
                  <a:srgbClr val="78848A">
                    <a:lumMod val="75000"/>
                  </a:srgbClr>
                </a:solidFill>
                <a:latin typeface="Arial"/>
                <a:cs typeface="Arial"/>
                <a:sym typeface="Arial"/>
              </a:rPr>
              <a:pPr defTabSz="1211636">
                <a:buFont typeface="Arial"/>
                <a:buNone/>
                <a:defRPr/>
              </a:pPr>
              <a:t>2</a:t>
            </a:fld>
            <a:endParaRPr lang="en-US" dirty="0">
              <a:solidFill>
                <a:srgbClr val="78848A">
                  <a:lumMod val="75000"/>
                </a:srgb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CDA30E-F4CF-470A-ABA9-090072CF4909}"/>
              </a:ext>
            </a:extLst>
          </p:cNvPr>
          <p:cNvSpPr txBox="1"/>
          <p:nvPr/>
        </p:nvSpPr>
        <p:spPr>
          <a:xfrm>
            <a:off x="4262889" y="714759"/>
            <a:ext cx="236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AI Engine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14EB9FEA-5F92-4D65-BBAD-46A4DA578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001"/>
          <a:stretch/>
        </p:blipFill>
        <p:spPr>
          <a:xfrm>
            <a:off x="6440068" y="2271170"/>
            <a:ext cx="5688002" cy="3768424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3EE2CBDB-BF0F-4BC4-B6F9-B3FD43543D16}"/>
              </a:ext>
            </a:extLst>
          </p:cNvPr>
          <p:cNvSpPr txBox="1"/>
          <p:nvPr/>
        </p:nvSpPr>
        <p:spPr>
          <a:xfrm>
            <a:off x="231679" y="714759"/>
            <a:ext cx="236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Input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4247BB9-FCF5-46FF-B1D5-2A4944F7B804}"/>
              </a:ext>
            </a:extLst>
          </p:cNvPr>
          <p:cNvSpPr txBox="1"/>
          <p:nvPr/>
        </p:nvSpPr>
        <p:spPr>
          <a:xfrm>
            <a:off x="8696822" y="714759"/>
            <a:ext cx="236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Output</a:t>
            </a:r>
          </a:p>
        </p:txBody>
      </p:sp>
      <p:sp>
        <p:nvSpPr>
          <p:cNvPr id="70" name="Flèche : droite 69">
            <a:extLst>
              <a:ext uri="{FF2B5EF4-FFF2-40B4-BE49-F238E27FC236}">
                <a16:creationId xmlns:a16="http://schemas.microsoft.com/office/drawing/2014/main" id="{847319FC-A4F9-443D-8FF1-9A428CCB3982}"/>
              </a:ext>
            </a:extLst>
          </p:cNvPr>
          <p:cNvSpPr/>
          <p:nvPr/>
        </p:nvSpPr>
        <p:spPr>
          <a:xfrm>
            <a:off x="6152392" y="4278306"/>
            <a:ext cx="625107" cy="525070"/>
          </a:xfrm>
          <a:prstGeom prst="rightArrow">
            <a:avLst/>
          </a:prstGeom>
          <a:solidFill>
            <a:srgbClr val="009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4BDA3CC-7D85-456A-B5B9-8AA94FC05FCA}"/>
              </a:ext>
            </a:extLst>
          </p:cNvPr>
          <p:cNvSpPr/>
          <p:nvPr/>
        </p:nvSpPr>
        <p:spPr>
          <a:xfrm>
            <a:off x="8694545" y="1087845"/>
            <a:ext cx="3495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246" indent="-227246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cs typeface="Calibri" panose="020F0502020204030204" pitchFamily="34" charset="0"/>
              </a:rPr>
              <a:t>Creates ready to implement price grid Score from historical loan requests</a:t>
            </a:r>
            <a:endParaRPr lang="fr-FR" sz="1400" dirty="0"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D2E3968-9455-44AE-A12D-516011F0ABD1}"/>
              </a:ext>
            </a:extLst>
          </p:cNvPr>
          <p:cNvSpPr/>
          <p:nvPr/>
        </p:nvSpPr>
        <p:spPr>
          <a:xfrm>
            <a:off x="4262889" y="1087845"/>
            <a:ext cx="3909006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246" indent="-227246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cs typeface="Calibri" panose="020F0502020204030204" pitchFamily="34" charset="0"/>
              </a:rPr>
              <a:t>Profitability calculated at </a:t>
            </a:r>
            <a:r>
              <a:rPr lang="en-US" sz="1400" b="1" dirty="0">
                <a:cs typeface="Calibri" panose="020F0502020204030204" pitchFamily="34" charset="0"/>
              </a:rPr>
              <a:t>application level</a:t>
            </a:r>
          </a:p>
          <a:p>
            <a:pPr marL="227246" indent="-227246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cs typeface="Calibri" panose="020F0502020204030204" pitchFamily="34" charset="0"/>
              </a:rPr>
              <a:t>Determine price elasticity at customer level through a machine </a:t>
            </a:r>
            <a:r>
              <a:rPr lang="en-US" sz="1400" b="1" dirty="0">
                <a:cs typeface="Calibri" panose="020F0502020204030204" pitchFamily="34" charset="0"/>
              </a:rPr>
              <a:t>learning </a:t>
            </a:r>
            <a:r>
              <a:rPr lang="en-US" sz="1400" dirty="0">
                <a:cs typeface="Calibri" panose="020F0502020204030204" pitchFamily="34" charset="0"/>
              </a:rPr>
              <a:t>algorithm</a:t>
            </a:r>
          </a:p>
          <a:p>
            <a:pPr marL="227246" indent="-227246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Define the optimal price to maximize profits / production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F4199A1-58AC-42FB-95D6-3F96E818405E}"/>
              </a:ext>
            </a:extLst>
          </p:cNvPr>
          <p:cNvSpPr/>
          <p:nvPr/>
        </p:nvSpPr>
        <p:spPr>
          <a:xfrm>
            <a:off x="231679" y="1087845"/>
            <a:ext cx="2920450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246" indent="-227246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cs typeface="Calibri" panose="020F0502020204030204" pitchFamily="34" charset="0"/>
              </a:rPr>
              <a:t>Determine </a:t>
            </a:r>
            <a:r>
              <a:rPr lang="en-US" sz="1400" b="1" dirty="0">
                <a:cs typeface="Calibri" panose="020F0502020204030204" pitchFamily="34" charset="0"/>
              </a:rPr>
              <a:t>price sensitivity </a:t>
            </a:r>
            <a:r>
              <a:rPr lang="en-US" sz="1400" dirty="0">
                <a:cs typeface="Calibri" panose="020F0502020204030204" pitchFamily="34" charset="0"/>
              </a:rPr>
              <a:t>through the analysis of </a:t>
            </a:r>
            <a:r>
              <a:rPr lang="en-US" sz="1400" b="1" dirty="0">
                <a:cs typeface="Calibri" panose="020F0502020204030204" pitchFamily="34" charset="0"/>
              </a:rPr>
              <a:t>historical loan requests</a:t>
            </a:r>
            <a:r>
              <a:rPr lang="en-US" sz="1400" dirty="0">
                <a:cs typeface="Calibri" panose="020F0502020204030204" pitchFamily="34" charset="0"/>
              </a:rPr>
              <a:t> containing </a:t>
            </a:r>
            <a:r>
              <a:rPr lang="en-US" sz="1400" b="1" dirty="0">
                <a:cs typeface="Calibri" panose="020F0502020204030204" pitchFamily="34" charset="0"/>
              </a:rPr>
              <a:t>“enough noise”</a:t>
            </a:r>
          </a:p>
          <a:p>
            <a:endParaRPr lang="fr-FR" sz="1400" dirty="0"/>
          </a:p>
        </p:txBody>
      </p:sp>
      <p:sp>
        <p:nvSpPr>
          <p:cNvPr id="4" name="Flèche : chevron 3">
            <a:extLst>
              <a:ext uri="{FF2B5EF4-FFF2-40B4-BE49-F238E27FC236}">
                <a16:creationId xmlns:a16="http://schemas.microsoft.com/office/drawing/2014/main" id="{0BFBF335-62BA-489A-8573-F024968D3DAC}"/>
              </a:ext>
            </a:extLst>
          </p:cNvPr>
          <p:cNvSpPr/>
          <p:nvPr/>
        </p:nvSpPr>
        <p:spPr>
          <a:xfrm>
            <a:off x="3429353" y="1072991"/>
            <a:ext cx="417311" cy="891794"/>
          </a:xfrm>
          <a:prstGeom prst="chevron">
            <a:avLst/>
          </a:prstGeom>
          <a:solidFill>
            <a:srgbClr val="009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 : chevron 15">
            <a:extLst>
              <a:ext uri="{FF2B5EF4-FFF2-40B4-BE49-F238E27FC236}">
                <a16:creationId xmlns:a16="http://schemas.microsoft.com/office/drawing/2014/main" id="{3631F2DA-E929-4294-965B-A21340806450}"/>
              </a:ext>
            </a:extLst>
          </p:cNvPr>
          <p:cNvSpPr/>
          <p:nvPr/>
        </p:nvSpPr>
        <p:spPr>
          <a:xfrm>
            <a:off x="8094737" y="1087845"/>
            <a:ext cx="417311" cy="891794"/>
          </a:xfrm>
          <a:prstGeom prst="chevron">
            <a:avLst/>
          </a:prstGeom>
          <a:solidFill>
            <a:srgbClr val="009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0111C49-7E60-4604-9034-E82655A4F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3" y="2173558"/>
            <a:ext cx="2317670" cy="3741214"/>
          </a:xfrm>
          <a:prstGeom prst="rect">
            <a:avLst/>
          </a:prstGeom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DAA25DD2-651F-4128-95AC-2C81B1684947}"/>
              </a:ext>
            </a:extLst>
          </p:cNvPr>
          <p:cNvSpPr/>
          <p:nvPr/>
        </p:nvSpPr>
        <p:spPr>
          <a:xfrm>
            <a:off x="3088399" y="3166465"/>
            <a:ext cx="357534" cy="525070"/>
          </a:xfrm>
          <a:prstGeom prst="rightArrow">
            <a:avLst/>
          </a:prstGeom>
          <a:solidFill>
            <a:srgbClr val="009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8AE01417-6309-4E1F-82D5-31F25ABE1704}"/>
              </a:ext>
            </a:extLst>
          </p:cNvPr>
          <p:cNvSpPr/>
          <p:nvPr/>
        </p:nvSpPr>
        <p:spPr>
          <a:xfrm>
            <a:off x="3088399" y="4540841"/>
            <a:ext cx="357534" cy="525070"/>
          </a:xfrm>
          <a:prstGeom prst="rightArrow">
            <a:avLst/>
          </a:prstGeom>
          <a:solidFill>
            <a:srgbClr val="009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13506444-136D-45D3-8924-559F595B4A17}"/>
              </a:ext>
            </a:extLst>
          </p:cNvPr>
          <p:cNvSpPr/>
          <p:nvPr/>
        </p:nvSpPr>
        <p:spPr>
          <a:xfrm>
            <a:off x="3088399" y="5254198"/>
            <a:ext cx="357534" cy="525070"/>
          </a:xfrm>
          <a:prstGeom prst="rightArrow">
            <a:avLst/>
          </a:prstGeom>
          <a:solidFill>
            <a:srgbClr val="009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80E9241-503C-495C-A1FB-7CC104909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162" y="2388657"/>
            <a:ext cx="2125929" cy="3626585"/>
          </a:xfrm>
          <a:prstGeom prst="rect">
            <a:avLst/>
          </a:prstGeom>
        </p:spPr>
      </p:pic>
      <p:sp>
        <p:nvSpPr>
          <p:cNvPr id="23" name="Espace réservé du numéro de diapositive 2">
            <a:extLst>
              <a:ext uri="{FF2B5EF4-FFF2-40B4-BE49-F238E27FC236}">
                <a16:creationId xmlns:a16="http://schemas.microsoft.com/office/drawing/2014/main" id="{E152C368-4CF4-46C5-848E-81BF123F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9692" y="6395560"/>
            <a:ext cx="240000" cy="180000"/>
          </a:xfrm>
        </p:spPr>
        <p:txBody>
          <a:bodyPr/>
          <a:lstStyle/>
          <a:p>
            <a:pPr defTabSz="1211636">
              <a:buFont typeface="Arial"/>
              <a:buNone/>
              <a:defRPr/>
            </a:pPr>
            <a:fld id="{276219AF-F5ED-455B-A512-B03AB3602319}" type="slidenum">
              <a:rPr lang="en-GB" b="1" smtClean="0">
                <a:cs typeface="Arial"/>
                <a:sym typeface="Arial"/>
              </a:rPr>
              <a:pPr defTabSz="1211636">
                <a:buFont typeface="Arial"/>
                <a:buNone/>
                <a:defRPr/>
              </a:pPr>
              <a:t>2</a:t>
            </a:fld>
            <a:endParaRPr lang="en-GB" b="1" dirty="0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5252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10571983-50CB-4A21-95B8-08528E23A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13" y="163319"/>
            <a:ext cx="11458385" cy="432000"/>
          </a:xfrm>
        </p:spPr>
        <p:txBody>
          <a:bodyPr/>
          <a:lstStyle/>
          <a:p>
            <a:r>
              <a:rPr lang="en-US"/>
              <a:t>Elasticity modelling to predict aN individualized conversion</a:t>
            </a:r>
          </a:p>
        </p:txBody>
      </p:sp>
      <p:sp>
        <p:nvSpPr>
          <p:cNvPr id="367" name="ZoneTexte 366">
            <a:extLst>
              <a:ext uri="{FF2B5EF4-FFF2-40B4-BE49-F238E27FC236}">
                <a16:creationId xmlns:a16="http://schemas.microsoft.com/office/drawing/2014/main" id="{1C8137A3-A3A2-4DCF-9B72-400B792126AF}"/>
              </a:ext>
            </a:extLst>
          </p:cNvPr>
          <p:cNvSpPr txBox="1"/>
          <p:nvPr/>
        </p:nvSpPr>
        <p:spPr>
          <a:xfrm>
            <a:off x="5934789" y="2946707"/>
            <a:ext cx="1511073" cy="7528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 algn="ctr" defTabSz="867948"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rgbClr val="6473AF"/>
                </a:solidFill>
                <a:effectLst/>
                <a:uLnTx/>
                <a:uFillTx/>
                <a:latin typeface="BNPP Sans Condensed" panose="02000000000000000000" pitchFamily="50" charset="0"/>
              </a:rPr>
              <a:t>MODEL </a:t>
            </a:r>
            <a:r>
              <a:rPr lang="en-US" sz="2000" kern="0" dirty="0">
                <a:solidFill>
                  <a:srgbClr val="6473AF"/>
                </a:solidFill>
                <a:latin typeface="BNPP Sans Condensed" panose="02000000000000000000" pitchFamily="50" charset="0"/>
              </a:rPr>
              <a:t>2 : Conversion sensitivity</a:t>
            </a: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rgbClr val="6473AF"/>
                </a:solidFill>
                <a:effectLst/>
                <a:uLnTx/>
                <a:uFillTx/>
                <a:latin typeface="BNPP Sans Condensed" panose="02000000000000000000" pitchFamily="50" charset="0"/>
              </a:rPr>
              <a:t> to price</a:t>
            </a:r>
          </a:p>
        </p:txBody>
      </p:sp>
      <p:sp>
        <p:nvSpPr>
          <p:cNvPr id="368" name="ZoneTexte 367">
            <a:extLst>
              <a:ext uri="{FF2B5EF4-FFF2-40B4-BE49-F238E27FC236}">
                <a16:creationId xmlns:a16="http://schemas.microsoft.com/office/drawing/2014/main" id="{163EDD97-9B14-4ED2-B7D3-2AE03D7B610E}"/>
              </a:ext>
            </a:extLst>
          </p:cNvPr>
          <p:cNvSpPr txBox="1"/>
          <p:nvPr/>
        </p:nvSpPr>
        <p:spPr>
          <a:xfrm>
            <a:off x="3892319" y="2851084"/>
            <a:ext cx="1709814" cy="9440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 algn="ctr" defTabSz="867948">
              <a:defRPr/>
            </a:pPr>
            <a:r>
              <a:rPr kumimoji="0" lang="en-US" sz="2000" b="0" u="none" strike="noStrike" kern="0" cap="none" spc="0" normalizeH="0" baseline="0" noProof="0" dirty="0">
                <a:ln>
                  <a:noFill/>
                </a:ln>
                <a:solidFill>
                  <a:srgbClr val="3C9146"/>
                </a:solidFill>
                <a:effectLst/>
                <a:uLnTx/>
                <a:uFillTx/>
                <a:latin typeface="BNPP Sans Condensed" panose="02000000000000000000" pitchFamily="50" charset="0"/>
              </a:rPr>
              <a:t>MODEL 1 : Conversion tendency regardless of the price</a:t>
            </a:r>
          </a:p>
        </p:txBody>
      </p:sp>
      <p:sp>
        <p:nvSpPr>
          <p:cNvPr id="369" name="ZoneTexte 368">
            <a:extLst>
              <a:ext uri="{FF2B5EF4-FFF2-40B4-BE49-F238E27FC236}">
                <a16:creationId xmlns:a16="http://schemas.microsoft.com/office/drawing/2014/main" id="{A8C1E03D-8379-4F78-9E15-7E1428A0C0DE}"/>
              </a:ext>
            </a:extLst>
          </p:cNvPr>
          <p:cNvSpPr txBox="1"/>
          <p:nvPr/>
        </p:nvSpPr>
        <p:spPr>
          <a:xfrm>
            <a:off x="527528" y="1148040"/>
            <a:ext cx="2572173" cy="732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marR="0" lvl="0" indent="0" algn="ctr" defTabSz="867948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1" i="0" u="none" strike="noStrike" kern="0" cap="none" spc="0" normalizeH="0" baseline="0">
                <a:ln>
                  <a:noFill/>
                </a:ln>
                <a:solidFill>
                  <a:srgbClr val="00915A"/>
                </a:solidFill>
                <a:effectLst/>
                <a:uLnTx/>
                <a:uFillTx/>
                <a:latin typeface="BNPP Sans Condensed" panose="02000000000000000000" pitchFamily="50" charset="0"/>
              </a:defRPr>
            </a:lvl1pPr>
          </a:lstStyle>
          <a:p>
            <a:r>
              <a:rPr lang="en-US" sz="3200" dirty="0"/>
              <a:t>Input  :</a:t>
            </a:r>
          </a:p>
        </p:txBody>
      </p:sp>
      <p:sp>
        <p:nvSpPr>
          <p:cNvPr id="371" name="ZoneTexte 370">
            <a:extLst>
              <a:ext uri="{FF2B5EF4-FFF2-40B4-BE49-F238E27FC236}">
                <a16:creationId xmlns:a16="http://schemas.microsoft.com/office/drawing/2014/main" id="{02632948-0EFB-469A-8CED-FF0276253DB1}"/>
              </a:ext>
            </a:extLst>
          </p:cNvPr>
          <p:cNvSpPr txBox="1"/>
          <p:nvPr/>
        </p:nvSpPr>
        <p:spPr>
          <a:xfrm>
            <a:off x="740838" y="4252389"/>
            <a:ext cx="7939750" cy="16679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defTabSz="8679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Model 1 and Model 2 are two tree-based models jointly trained in order to predict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 different conversion and price sensitivity for each client and loan simulation.</a:t>
            </a:r>
          </a:p>
          <a:p>
            <a:pPr marL="0" marR="0" lvl="0" indent="0" defTabSz="8679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6473AF"/>
              </a:solidFill>
              <a:effectLst/>
              <a:uLnTx/>
              <a:uFillTx/>
            </a:endParaRPr>
          </a:p>
          <a:p>
            <a:pPr marL="0" marR="0" lvl="0" indent="0" defTabSz="8679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Rate, margin on top of break-even price or even price gap with competitors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can be simultaneously tested and then selected.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E63B681-59C1-4487-97F0-BE9A37E69B58}"/>
              </a:ext>
            </a:extLst>
          </p:cNvPr>
          <p:cNvSpPr txBox="1"/>
          <p:nvPr/>
        </p:nvSpPr>
        <p:spPr>
          <a:xfrm>
            <a:off x="5593193" y="3016988"/>
            <a:ext cx="336104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/>
              <a:t>+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8DF543F-CE0E-4DD1-98F3-74D68E937FCC}"/>
              </a:ext>
            </a:extLst>
          </p:cNvPr>
          <p:cNvSpPr/>
          <p:nvPr/>
        </p:nvSpPr>
        <p:spPr>
          <a:xfrm>
            <a:off x="3014331" y="2369180"/>
            <a:ext cx="433137" cy="359201"/>
          </a:xfrm>
          <a:prstGeom prst="rightArrow">
            <a:avLst/>
          </a:prstGeom>
          <a:solidFill>
            <a:srgbClr val="00915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rgbClr val="35A87C"/>
              </a:solidFill>
            </a:endParaRPr>
          </a:p>
        </p:txBody>
      </p:sp>
      <p:sp>
        <p:nvSpPr>
          <p:cNvPr id="138" name="Flèche : droite 137">
            <a:extLst>
              <a:ext uri="{FF2B5EF4-FFF2-40B4-BE49-F238E27FC236}">
                <a16:creationId xmlns:a16="http://schemas.microsoft.com/office/drawing/2014/main" id="{99F0AE14-937C-4B8E-BD17-5213F1230429}"/>
              </a:ext>
            </a:extLst>
          </p:cNvPr>
          <p:cNvSpPr/>
          <p:nvPr/>
        </p:nvSpPr>
        <p:spPr>
          <a:xfrm>
            <a:off x="7978715" y="2409358"/>
            <a:ext cx="433137" cy="359201"/>
          </a:xfrm>
          <a:prstGeom prst="rightArrow">
            <a:avLst/>
          </a:prstGeom>
          <a:solidFill>
            <a:srgbClr val="00915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7F4867BF-7EE9-49C1-B770-E78ADF630462}"/>
              </a:ext>
            </a:extLst>
          </p:cNvPr>
          <p:cNvSpPr txBox="1"/>
          <p:nvPr/>
        </p:nvSpPr>
        <p:spPr>
          <a:xfrm>
            <a:off x="8716437" y="697184"/>
            <a:ext cx="3282803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sz="2000" b="1" cap="small">
                <a:solidFill>
                  <a:srgbClr val="00915A"/>
                </a:solidFill>
                <a:latin typeface="BNPP Rounded Light" panose="02000503020000020004" pitchFamily="50" charset="0"/>
              </a:defRPr>
            </a:lvl1pPr>
          </a:lstStyle>
          <a:p>
            <a:r>
              <a:rPr lang="en-US" dirty="0"/>
              <a:t>CONVERSION PROBABILITY</a:t>
            </a:r>
          </a:p>
          <a:p>
            <a:r>
              <a:rPr lang="en-US" dirty="0"/>
              <a:t>different conversion and price sensitivity for each client and loan simulation</a:t>
            </a:r>
          </a:p>
        </p:txBody>
      </p:sp>
      <p:pic>
        <p:nvPicPr>
          <p:cNvPr id="56" name="Picture 4" descr="\\PARDMP25HD\c40831$\workarea\Downloads\noun_Data_1720305.png">
            <a:extLst>
              <a:ext uri="{FF2B5EF4-FFF2-40B4-BE49-F238E27FC236}">
                <a16:creationId xmlns:a16="http://schemas.microsoft.com/office/drawing/2014/main" id="{15A6B1D7-AEB5-49E5-BA7D-760D39AFC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1"/>
          <a:stretch/>
        </p:blipFill>
        <p:spPr bwMode="auto">
          <a:xfrm>
            <a:off x="1434121" y="1717524"/>
            <a:ext cx="758989" cy="6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\\PARDMP25HD\c40831$\workarea\Downloads\noun_Data_1720305.png">
            <a:extLst>
              <a:ext uri="{FF2B5EF4-FFF2-40B4-BE49-F238E27FC236}">
                <a16:creationId xmlns:a16="http://schemas.microsoft.com/office/drawing/2014/main" id="{029018F0-7DB6-4E5C-96AF-8FD15E54AA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1"/>
          <a:stretch/>
        </p:blipFill>
        <p:spPr bwMode="auto">
          <a:xfrm>
            <a:off x="1431535" y="2471861"/>
            <a:ext cx="758989" cy="6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\\PARDMP25HD\c40831$\workarea\Downloads\noun_Data_1720305.png">
            <a:extLst>
              <a:ext uri="{FF2B5EF4-FFF2-40B4-BE49-F238E27FC236}">
                <a16:creationId xmlns:a16="http://schemas.microsoft.com/office/drawing/2014/main" id="{90D33C6B-A02E-49FE-954D-1EAA3E742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1"/>
          <a:stretch/>
        </p:blipFill>
        <p:spPr bwMode="auto">
          <a:xfrm>
            <a:off x="1431535" y="3226105"/>
            <a:ext cx="758989" cy="6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B034FA3-F461-4532-90FE-2E3590A6D3F4}"/>
              </a:ext>
            </a:extLst>
          </p:cNvPr>
          <p:cNvSpPr/>
          <p:nvPr/>
        </p:nvSpPr>
        <p:spPr>
          <a:xfrm>
            <a:off x="1055516" y="1076584"/>
            <a:ext cx="1499447" cy="2957901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CDD3CC-E205-41D0-AAF8-621EEDD9880D}"/>
              </a:ext>
            </a:extLst>
          </p:cNvPr>
          <p:cNvSpPr/>
          <p:nvPr/>
        </p:nvSpPr>
        <p:spPr>
          <a:xfrm rot="16200000">
            <a:off x="985634" y="1970031"/>
            <a:ext cx="679138" cy="1421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00915A"/>
                </a:solidFill>
              </a:rPr>
              <a:t>LOANS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DFBEEEC-F329-4B6B-8D17-899CD4588ECB}"/>
              </a:ext>
            </a:extLst>
          </p:cNvPr>
          <p:cNvSpPr/>
          <p:nvPr/>
        </p:nvSpPr>
        <p:spPr>
          <a:xfrm rot="16200000">
            <a:off x="979572" y="2736850"/>
            <a:ext cx="679138" cy="1421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00915A"/>
                </a:solidFill>
              </a:rPr>
              <a:t>CLEINTS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16E776-A4B8-43CD-93D5-FAD6E83C19AD}"/>
              </a:ext>
            </a:extLst>
          </p:cNvPr>
          <p:cNvSpPr/>
          <p:nvPr/>
        </p:nvSpPr>
        <p:spPr>
          <a:xfrm rot="16200000">
            <a:off x="978510" y="3482005"/>
            <a:ext cx="679138" cy="1421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rgbClr val="00915A"/>
                </a:solidFill>
              </a:rPr>
              <a:t>MARKET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D6D281-43B2-451D-975F-3DA7C67C1C93}"/>
              </a:ext>
            </a:extLst>
          </p:cNvPr>
          <p:cNvSpPr/>
          <p:nvPr/>
        </p:nvSpPr>
        <p:spPr>
          <a:xfrm>
            <a:off x="3657071" y="1129204"/>
            <a:ext cx="4167891" cy="2957901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2C2F670-437D-4C47-9207-9D25D1509109}"/>
              </a:ext>
            </a:extLst>
          </p:cNvPr>
          <p:cNvSpPr txBox="1"/>
          <p:nvPr/>
        </p:nvSpPr>
        <p:spPr>
          <a:xfrm>
            <a:off x="3663471" y="2296846"/>
            <a:ext cx="4167891" cy="732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sz="2000" b="1" cap="small">
                <a:solidFill>
                  <a:srgbClr val="00915A"/>
                </a:solidFill>
                <a:latin typeface="BNPP Rounded Light" panose="02000503020000020004" pitchFamily="50" charset="0"/>
              </a:defRPr>
            </a:lvl1pPr>
          </a:lstStyle>
          <a:p>
            <a:r>
              <a:rPr lang="en-US" dirty="0"/>
              <a:t>2 TREE-BASED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06DD86-75A2-4320-B5A3-E7C6BECDEECE}"/>
              </a:ext>
            </a:extLst>
          </p:cNvPr>
          <p:cNvSpPr/>
          <p:nvPr/>
        </p:nvSpPr>
        <p:spPr>
          <a:xfrm>
            <a:off x="3675182" y="1270072"/>
            <a:ext cx="41316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cap="small" dirty="0" err="1">
                <a:solidFill>
                  <a:srgbClr val="00915A"/>
                </a:solidFill>
                <a:latin typeface="BNPP Rounded Light" panose="02000503020000020004" pitchFamily="50" charset="0"/>
                <a:sym typeface="Wingdings" panose="05000000000000000000" pitchFamily="2" charset="2"/>
              </a:rPr>
              <a:t>ElasticBoost</a:t>
            </a:r>
            <a:r>
              <a:rPr lang="en-US" sz="2000" b="1" cap="small" dirty="0">
                <a:solidFill>
                  <a:srgbClr val="00915A"/>
                </a:solidFill>
                <a:latin typeface="BNPP Rounded Light" panose="02000503020000020004" pitchFamily="50" charset="0"/>
                <a:sym typeface="Wingdings" panose="05000000000000000000" pitchFamily="2" charset="2"/>
              </a:rPr>
              <a:t> to predict a smooth, interpretable and individualized conversion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12AC393-2D02-49E3-8053-2819696A1348}"/>
              </a:ext>
            </a:extLst>
          </p:cNvPr>
          <p:cNvGrpSpPr/>
          <p:nvPr/>
        </p:nvGrpSpPr>
        <p:grpSpPr>
          <a:xfrm>
            <a:off x="9196050" y="2208910"/>
            <a:ext cx="2652648" cy="3367463"/>
            <a:chOff x="8726287" y="1040909"/>
            <a:chExt cx="2652648" cy="3367463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7954A3EE-AD88-4E2A-9CE5-B90E935F4130}"/>
                </a:ext>
              </a:extLst>
            </p:cNvPr>
            <p:cNvGrpSpPr>
              <a:grpSpLocks/>
            </p:cNvGrpSpPr>
            <p:nvPr/>
          </p:nvGrpSpPr>
          <p:grpSpPr>
            <a:xfrm>
              <a:off x="8829568" y="2472315"/>
              <a:ext cx="2549367" cy="1863899"/>
              <a:chOff x="3262780" y="836516"/>
              <a:chExt cx="2223761" cy="1713112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4535C51-EF5D-430D-A21F-0ABFC31E9703}"/>
                  </a:ext>
                </a:extLst>
              </p:cNvPr>
              <p:cNvSpPr/>
              <p:nvPr/>
            </p:nvSpPr>
            <p:spPr>
              <a:xfrm rot="16200000">
                <a:off x="2467760" y="1631536"/>
                <a:ext cx="1685662" cy="956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</a:rPr>
                  <a:t>Subscription probability</a:t>
                </a:r>
              </a:p>
            </p:txBody>
          </p:sp>
          <p:cxnSp>
            <p:nvCxnSpPr>
              <p:cNvPr id="70" name="Connecteur droit avec flèche 69">
                <a:extLst>
                  <a:ext uri="{FF2B5EF4-FFF2-40B4-BE49-F238E27FC236}">
                    <a16:creationId xmlns:a16="http://schemas.microsoft.com/office/drawing/2014/main" id="{781AA2AF-4D47-4072-A874-A76B6AB9F12A}"/>
                  </a:ext>
                </a:extLst>
              </p:cNvPr>
              <p:cNvCxnSpPr/>
              <p:nvPr/>
            </p:nvCxnSpPr>
            <p:spPr>
              <a:xfrm flipV="1">
                <a:off x="3453881" y="1155877"/>
                <a:ext cx="0" cy="1207423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>
                <a:extLst>
                  <a:ext uri="{FF2B5EF4-FFF2-40B4-BE49-F238E27FC236}">
                    <a16:creationId xmlns:a16="http://schemas.microsoft.com/office/drawing/2014/main" id="{F493D847-52AC-455D-812D-5E643CEA5DE5}"/>
                  </a:ext>
                </a:extLst>
              </p:cNvPr>
              <p:cNvCxnSpPr/>
              <p:nvPr/>
            </p:nvCxnSpPr>
            <p:spPr>
              <a:xfrm flipV="1">
                <a:off x="3456366" y="2365170"/>
                <a:ext cx="1580205" cy="0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67E7854-FF23-455F-9FC5-CE2A13BC0F8B}"/>
                  </a:ext>
                </a:extLst>
              </p:cNvPr>
              <p:cNvSpPr/>
              <p:nvPr/>
            </p:nvSpPr>
            <p:spPr>
              <a:xfrm>
                <a:off x="3921735" y="2404238"/>
                <a:ext cx="1564806" cy="1453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</a:rPr>
                  <a:t>Proposed rate</a:t>
                </a:r>
              </a:p>
            </p:txBody>
          </p:sp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343A9F36-7C0B-4CC1-A5E5-8BF1A8431B65}"/>
                  </a:ext>
                </a:extLst>
              </p:cNvPr>
              <p:cNvGrpSpPr/>
              <p:nvPr/>
            </p:nvGrpSpPr>
            <p:grpSpPr>
              <a:xfrm>
                <a:off x="3415703" y="1299329"/>
                <a:ext cx="76354" cy="1063970"/>
                <a:chOff x="3273024" y="1287944"/>
                <a:chExt cx="144016" cy="1449403"/>
              </a:xfrm>
            </p:grpSpPr>
            <p:cxnSp>
              <p:nvCxnSpPr>
                <p:cNvPr id="92" name="Connecteur droit 91">
                  <a:extLst>
                    <a:ext uri="{FF2B5EF4-FFF2-40B4-BE49-F238E27FC236}">
                      <a16:creationId xmlns:a16="http://schemas.microsoft.com/office/drawing/2014/main" id="{572A3D89-FC1C-4ED7-9E73-2D43C4A65E48}"/>
                    </a:ext>
                  </a:extLst>
                </p:cNvPr>
                <p:cNvCxnSpPr/>
                <p:nvPr/>
              </p:nvCxnSpPr>
              <p:spPr>
                <a:xfrm>
                  <a:off x="3273024" y="1287944"/>
                  <a:ext cx="144016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15BA9524-8D97-4B2E-80DE-EFF5A02B0D8D}"/>
                    </a:ext>
                  </a:extLst>
                </p:cNvPr>
                <p:cNvCxnSpPr/>
                <p:nvPr/>
              </p:nvCxnSpPr>
              <p:spPr>
                <a:xfrm>
                  <a:off x="3286124" y="1384571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5523CF48-8615-473A-BF05-DCD9278F9183}"/>
                    </a:ext>
                  </a:extLst>
                </p:cNvPr>
                <p:cNvCxnSpPr/>
                <p:nvPr/>
              </p:nvCxnSpPr>
              <p:spPr>
                <a:xfrm>
                  <a:off x="3286124" y="1481198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94">
                  <a:extLst>
                    <a:ext uri="{FF2B5EF4-FFF2-40B4-BE49-F238E27FC236}">
                      <a16:creationId xmlns:a16="http://schemas.microsoft.com/office/drawing/2014/main" id="{A43DD744-47E8-4EB9-8F5D-4EEEDFBC7A5C}"/>
                    </a:ext>
                  </a:extLst>
                </p:cNvPr>
                <p:cNvCxnSpPr/>
                <p:nvPr/>
              </p:nvCxnSpPr>
              <p:spPr>
                <a:xfrm>
                  <a:off x="3286124" y="1577825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cteur droit 95">
                  <a:extLst>
                    <a:ext uri="{FF2B5EF4-FFF2-40B4-BE49-F238E27FC236}">
                      <a16:creationId xmlns:a16="http://schemas.microsoft.com/office/drawing/2014/main" id="{28DB2DDA-B250-4A60-8008-D92E646F0612}"/>
                    </a:ext>
                  </a:extLst>
                </p:cNvPr>
                <p:cNvCxnSpPr/>
                <p:nvPr/>
              </p:nvCxnSpPr>
              <p:spPr>
                <a:xfrm>
                  <a:off x="3286124" y="1674452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eur droit 96">
                  <a:extLst>
                    <a:ext uri="{FF2B5EF4-FFF2-40B4-BE49-F238E27FC236}">
                      <a16:creationId xmlns:a16="http://schemas.microsoft.com/office/drawing/2014/main" id="{2CA20CDB-1FE3-4E24-A83B-B6F6AE2FD7BE}"/>
                    </a:ext>
                  </a:extLst>
                </p:cNvPr>
                <p:cNvCxnSpPr/>
                <p:nvPr/>
              </p:nvCxnSpPr>
              <p:spPr>
                <a:xfrm>
                  <a:off x="3286124" y="1771079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necteur droit 97">
                  <a:extLst>
                    <a:ext uri="{FF2B5EF4-FFF2-40B4-BE49-F238E27FC236}">
                      <a16:creationId xmlns:a16="http://schemas.microsoft.com/office/drawing/2014/main" id="{82A58A00-C88A-45D5-8290-7B5BAC2187A5}"/>
                    </a:ext>
                  </a:extLst>
                </p:cNvPr>
                <p:cNvCxnSpPr/>
                <p:nvPr/>
              </p:nvCxnSpPr>
              <p:spPr>
                <a:xfrm>
                  <a:off x="3286124" y="1867706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cteur droit 98">
                  <a:extLst>
                    <a:ext uri="{FF2B5EF4-FFF2-40B4-BE49-F238E27FC236}">
                      <a16:creationId xmlns:a16="http://schemas.microsoft.com/office/drawing/2014/main" id="{9020C01E-C2A4-4274-B0A0-6DED06F3059B}"/>
                    </a:ext>
                  </a:extLst>
                </p:cNvPr>
                <p:cNvCxnSpPr/>
                <p:nvPr/>
              </p:nvCxnSpPr>
              <p:spPr>
                <a:xfrm>
                  <a:off x="3286124" y="1964333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necteur droit 99">
                  <a:extLst>
                    <a:ext uri="{FF2B5EF4-FFF2-40B4-BE49-F238E27FC236}">
                      <a16:creationId xmlns:a16="http://schemas.microsoft.com/office/drawing/2014/main" id="{81D63A26-AC81-4C08-B7F1-327A8119B633}"/>
                    </a:ext>
                  </a:extLst>
                </p:cNvPr>
                <p:cNvCxnSpPr/>
                <p:nvPr/>
              </p:nvCxnSpPr>
              <p:spPr>
                <a:xfrm>
                  <a:off x="3286124" y="2060960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necteur droit 100">
                  <a:extLst>
                    <a:ext uri="{FF2B5EF4-FFF2-40B4-BE49-F238E27FC236}">
                      <a16:creationId xmlns:a16="http://schemas.microsoft.com/office/drawing/2014/main" id="{0506C547-C73F-40A9-BDE6-A959C83DC515}"/>
                    </a:ext>
                  </a:extLst>
                </p:cNvPr>
                <p:cNvCxnSpPr/>
                <p:nvPr/>
              </p:nvCxnSpPr>
              <p:spPr>
                <a:xfrm>
                  <a:off x="3286124" y="2157587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eur droit 101">
                  <a:extLst>
                    <a:ext uri="{FF2B5EF4-FFF2-40B4-BE49-F238E27FC236}">
                      <a16:creationId xmlns:a16="http://schemas.microsoft.com/office/drawing/2014/main" id="{0A3B01F9-3EFC-4455-B127-B27D92C4E64D}"/>
                    </a:ext>
                  </a:extLst>
                </p:cNvPr>
                <p:cNvCxnSpPr/>
                <p:nvPr/>
              </p:nvCxnSpPr>
              <p:spPr>
                <a:xfrm>
                  <a:off x="3286124" y="2254214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necteur droit 102">
                  <a:extLst>
                    <a:ext uri="{FF2B5EF4-FFF2-40B4-BE49-F238E27FC236}">
                      <a16:creationId xmlns:a16="http://schemas.microsoft.com/office/drawing/2014/main" id="{D5E44A18-BF4F-4059-B223-AA0991ABA429}"/>
                    </a:ext>
                  </a:extLst>
                </p:cNvPr>
                <p:cNvCxnSpPr/>
                <p:nvPr/>
              </p:nvCxnSpPr>
              <p:spPr>
                <a:xfrm>
                  <a:off x="3286124" y="2350841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Connecteur droit 103">
                  <a:extLst>
                    <a:ext uri="{FF2B5EF4-FFF2-40B4-BE49-F238E27FC236}">
                      <a16:creationId xmlns:a16="http://schemas.microsoft.com/office/drawing/2014/main" id="{4EBEB59F-70C6-4429-98DF-787C47E77239}"/>
                    </a:ext>
                  </a:extLst>
                </p:cNvPr>
                <p:cNvCxnSpPr/>
                <p:nvPr/>
              </p:nvCxnSpPr>
              <p:spPr>
                <a:xfrm>
                  <a:off x="3286124" y="2447468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necteur droit 104">
                  <a:extLst>
                    <a:ext uri="{FF2B5EF4-FFF2-40B4-BE49-F238E27FC236}">
                      <a16:creationId xmlns:a16="http://schemas.microsoft.com/office/drawing/2014/main" id="{7A7C0B36-A7F9-49C0-921F-A29BC33ECE79}"/>
                    </a:ext>
                  </a:extLst>
                </p:cNvPr>
                <p:cNvCxnSpPr/>
                <p:nvPr/>
              </p:nvCxnSpPr>
              <p:spPr>
                <a:xfrm>
                  <a:off x="3286124" y="2544095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A0588123-2156-4CD2-A5D0-A36228E18B2A}"/>
                    </a:ext>
                  </a:extLst>
                </p:cNvPr>
                <p:cNvCxnSpPr/>
                <p:nvPr/>
              </p:nvCxnSpPr>
              <p:spPr>
                <a:xfrm>
                  <a:off x="3286124" y="2640722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0BD74DB-17D7-4E8F-B1B4-8FD0DBE4C672}"/>
                    </a:ext>
                  </a:extLst>
                </p:cNvPr>
                <p:cNvCxnSpPr/>
                <p:nvPr/>
              </p:nvCxnSpPr>
              <p:spPr>
                <a:xfrm>
                  <a:off x="3273024" y="2737347"/>
                  <a:ext cx="144016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22693C11-283D-4838-BBA3-418C5F101040}"/>
                  </a:ext>
                </a:extLst>
              </p:cNvPr>
              <p:cNvGrpSpPr/>
              <p:nvPr/>
            </p:nvGrpSpPr>
            <p:grpSpPr>
              <a:xfrm rot="5400000">
                <a:off x="4147734" y="1632184"/>
                <a:ext cx="78266" cy="1465974"/>
                <a:chOff x="4025499" y="1287944"/>
                <a:chExt cx="144016" cy="1449403"/>
              </a:xfrm>
            </p:grpSpPr>
            <p:cxnSp>
              <p:nvCxnSpPr>
                <p:cNvPr id="75" name="Connecteur droit 74">
                  <a:extLst>
                    <a:ext uri="{FF2B5EF4-FFF2-40B4-BE49-F238E27FC236}">
                      <a16:creationId xmlns:a16="http://schemas.microsoft.com/office/drawing/2014/main" id="{677FC53C-8084-4795-A111-8EA9FEF469D4}"/>
                    </a:ext>
                  </a:extLst>
                </p:cNvPr>
                <p:cNvCxnSpPr/>
                <p:nvPr/>
              </p:nvCxnSpPr>
              <p:spPr>
                <a:xfrm>
                  <a:off x="4025499" y="1287944"/>
                  <a:ext cx="144016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7ACCE0D0-C8DB-445B-9345-D2E5C46851A6}"/>
                    </a:ext>
                  </a:extLst>
                </p:cNvPr>
                <p:cNvGrpSpPr/>
                <p:nvPr/>
              </p:nvGrpSpPr>
              <p:grpSpPr>
                <a:xfrm>
                  <a:off x="4038599" y="1384571"/>
                  <a:ext cx="117816" cy="1256151"/>
                  <a:chOff x="3282550" y="1384571"/>
                  <a:chExt cx="144016" cy="1256151"/>
                </a:xfrm>
              </p:grpSpPr>
              <p:cxnSp>
                <p:nvCxnSpPr>
                  <p:cNvPr id="78" name="Connecteur droit 77">
                    <a:extLst>
                      <a:ext uri="{FF2B5EF4-FFF2-40B4-BE49-F238E27FC236}">
                        <a16:creationId xmlns:a16="http://schemas.microsoft.com/office/drawing/2014/main" id="{2374178A-C6B5-4EB3-8E2A-760ECFEFA378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1384571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86B064D0-7CCE-4F14-81A2-98E5AE29E3BB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1481198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C62A997-3309-45BE-8DE2-4A20ACB6613D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1577825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Connecteur droit 80">
                    <a:extLst>
                      <a:ext uri="{FF2B5EF4-FFF2-40B4-BE49-F238E27FC236}">
                        <a16:creationId xmlns:a16="http://schemas.microsoft.com/office/drawing/2014/main" id="{B5E1D3A4-8679-433E-B140-0F323F97ABD2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1674452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Connecteur droit 81">
                    <a:extLst>
                      <a:ext uri="{FF2B5EF4-FFF2-40B4-BE49-F238E27FC236}">
                        <a16:creationId xmlns:a16="http://schemas.microsoft.com/office/drawing/2014/main" id="{541A09B3-5A0B-4EA3-A86A-91BC3FC18E9F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1771079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Connecteur droit 82">
                    <a:extLst>
                      <a:ext uri="{FF2B5EF4-FFF2-40B4-BE49-F238E27FC236}">
                        <a16:creationId xmlns:a16="http://schemas.microsoft.com/office/drawing/2014/main" id="{3D4F9DFD-2622-4838-9654-4C86F7A85489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1867706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Connecteur droit 83">
                    <a:extLst>
                      <a:ext uri="{FF2B5EF4-FFF2-40B4-BE49-F238E27FC236}">
                        <a16:creationId xmlns:a16="http://schemas.microsoft.com/office/drawing/2014/main" id="{1FB4A7E7-5494-48DD-B362-FE1CDB3D04A7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1964333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Connecteur droit 84">
                    <a:extLst>
                      <a:ext uri="{FF2B5EF4-FFF2-40B4-BE49-F238E27FC236}">
                        <a16:creationId xmlns:a16="http://schemas.microsoft.com/office/drawing/2014/main" id="{A5252F2B-64DC-4904-AB54-82A4861505F0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2060960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Connecteur droit 85">
                    <a:extLst>
                      <a:ext uri="{FF2B5EF4-FFF2-40B4-BE49-F238E27FC236}">
                        <a16:creationId xmlns:a16="http://schemas.microsoft.com/office/drawing/2014/main" id="{A7C706CF-5E84-437C-BC09-EBEF04BE68DB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2157587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Connecteur droit 86">
                    <a:extLst>
                      <a:ext uri="{FF2B5EF4-FFF2-40B4-BE49-F238E27FC236}">
                        <a16:creationId xmlns:a16="http://schemas.microsoft.com/office/drawing/2014/main" id="{0458109C-27A8-4A0B-B4F0-4C065BDF1229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2254214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Connecteur droit 87">
                    <a:extLst>
                      <a:ext uri="{FF2B5EF4-FFF2-40B4-BE49-F238E27FC236}">
                        <a16:creationId xmlns:a16="http://schemas.microsoft.com/office/drawing/2014/main" id="{4874FB00-AE28-4930-96FD-5187D71958CB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2350841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Connecteur droit 88">
                    <a:extLst>
                      <a:ext uri="{FF2B5EF4-FFF2-40B4-BE49-F238E27FC236}">
                        <a16:creationId xmlns:a16="http://schemas.microsoft.com/office/drawing/2014/main" id="{767053F3-8ADF-42A4-AEFF-D7CACCE52D69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2447468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Connecteur droit 89">
                    <a:extLst>
                      <a:ext uri="{FF2B5EF4-FFF2-40B4-BE49-F238E27FC236}">
                        <a16:creationId xmlns:a16="http://schemas.microsoft.com/office/drawing/2014/main" id="{170E913A-98B0-4940-AA7D-BAF49C97733F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2544095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Connecteur droit 90">
                    <a:extLst>
                      <a:ext uri="{FF2B5EF4-FFF2-40B4-BE49-F238E27FC236}">
                        <a16:creationId xmlns:a16="http://schemas.microsoft.com/office/drawing/2014/main" id="{C187E792-A28A-48D4-9265-BC6617AF3675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2640722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D92D51B6-3FBC-4135-A8FC-E70C883DDD43}"/>
                    </a:ext>
                  </a:extLst>
                </p:cNvPr>
                <p:cNvCxnSpPr/>
                <p:nvPr/>
              </p:nvCxnSpPr>
              <p:spPr>
                <a:xfrm>
                  <a:off x="4025499" y="2737347"/>
                  <a:ext cx="144016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4" name="Groupe 193">
              <a:extLst>
                <a:ext uri="{FF2B5EF4-FFF2-40B4-BE49-F238E27FC236}">
                  <a16:creationId xmlns:a16="http://schemas.microsoft.com/office/drawing/2014/main" id="{6FC59C25-E589-4055-BBC8-C3A2E03A8ECB}"/>
                </a:ext>
              </a:extLst>
            </p:cNvPr>
            <p:cNvGrpSpPr>
              <a:grpSpLocks/>
            </p:cNvGrpSpPr>
            <p:nvPr/>
          </p:nvGrpSpPr>
          <p:grpSpPr>
            <a:xfrm>
              <a:off x="8817042" y="1040909"/>
              <a:ext cx="2549367" cy="1863899"/>
              <a:chOff x="3262780" y="836516"/>
              <a:chExt cx="2223761" cy="1713112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B2FC67E1-C434-4D54-A686-8E74F63C676D}"/>
                  </a:ext>
                </a:extLst>
              </p:cNvPr>
              <p:cNvSpPr/>
              <p:nvPr/>
            </p:nvSpPr>
            <p:spPr>
              <a:xfrm rot="16200000">
                <a:off x="2467760" y="1631536"/>
                <a:ext cx="1685662" cy="956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</a:rPr>
                  <a:t>Subscription probability</a:t>
                </a:r>
              </a:p>
            </p:txBody>
          </p:sp>
          <p:cxnSp>
            <p:nvCxnSpPr>
              <p:cNvPr id="196" name="Connecteur droit avec flèche 195">
                <a:extLst>
                  <a:ext uri="{FF2B5EF4-FFF2-40B4-BE49-F238E27FC236}">
                    <a16:creationId xmlns:a16="http://schemas.microsoft.com/office/drawing/2014/main" id="{4E990160-8162-4860-959D-193142382901}"/>
                  </a:ext>
                </a:extLst>
              </p:cNvPr>
              <p:cNvCxnSpPr/>
              <p:nvPr/>
            </p:nvCxnSpPr>
            <p:spPr>
              <a:xfrm flipV="1">
                <a:off x="3453881" y="1155877"/>
                <a:ext cx="0" cy="1207423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avec flèche 196">
                <a:extLst>
                  <a:ext uri="{FF2B5EF4-FFF2-40B4-BE49-F238E27FC236}">
                    <a16:creationId xmlns:a16="http://schemas.microsoft.com/office/drawing/2014/main" id="{542F16BE-D071-4338-92CC-69F970A4C254}"/>
                  </a:ext>
                </a:extLst>
              </p:cNvPr>
              <p:cNvCxnSpPr/>
              <p:nvPr/>
            </p:nvCxnSpPr>
            <p:spPr>
              <a:xfrm flipV="1">
                <a:off x="3456366" y="2365170"/>
                <a:ext cx="1580205" cy="0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4FE478A4-CE6C-48C7-9785-24AFA0D9799D}"/>
                  </a:ext>
                </a:extLst>
              </p:cNvPr>
              <p:cNvSpPr/>
              <p:nvPr/>
            </p:nvSpPr>
            <p:spPr>
              <a:xfrm>
                <a:off x="3921735" y="2404238"/>
                <a:ext cx="1564806" cy="1453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</a:rPr>
                  <a:t>Proposed rate</a:t>
                </a:r>
              </a:p>
            </p:txBody>
          </p:sp>
          <p:grpSp>
            <p:nvGrpSpPr>
              <p:cNvPr id="199" name="Groupe 198">
                <a:extLst>
                  <a:ext uri="{FF2B5EF4-FFF2-40B4-BE49-F238E27FC236}">
                    <a16:creationId xmlns:a16="http://schemas.microsoft.com/office/drawing/2014/main" id="{6DFF52C9-78F9-4A63-B195-D7F206E104B6}"/>
                  </a:ext>
                </a:extLst>
              </p:cNvPr>
              <p:cNvGrpSpPr/>
              <p:nvPr/>
            </p:nvGrpSpPr>
            <p:grpSpPr>
              <a:xfrm>
                <a:off x="3415703" y="1299329"/>
                <a:ext cx="76354" cy="1063970"/>
                <a:chOff x="3273024" y="1287944"/>
                <a:chExt cx="144016" cy="1449403"/>
              </a:xfrm>
            </p:grpSpPr>
            <p:cxnSp>
              <p:nvCxnSpPr>
                <p:cNvPr id="220" name="Connecteur droit 219">
                  <a:extLst>
                    <a:ext uri="{FF2B5EF4-FFF2-40B4-BE49-F238E27FC236}">
                      <a16:creationId xmlns:a16="http://schemas.microsoft.com/office/drawing/2014/main" id="{EAD6789C-A571-442A-ABE2-8C2FA3253AB7}"/>
                    </a:ext>
                  </a:extLst>
                </p:cNvPr>
                <p:cNvCxnSpPr/>
                <p:nvPr/>
              </p:nvCxnSpPr>
              <p:spPr>
                <a:xfrm>
                  <a:off x="3273024" y="1287944"/>
                  <a:ext cx="144016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onnecteur droit 220">
                  <a:extLst>
                    <a:ext uri="{FF2B5EF4-FFF2-40B4-BE49-F238E27FC236}">
                      <a16:creationId xmlns:a16="http://schemas.microsoft.com/office/drawing/2014/main" id="{9598FDC1-C9EA-4C9E-8EF8-8FACCEEB9A6A}"/>
                    </a:ext>
                  </a:extLst>
                </p:cNvPr>
                <p:cNvCxnSpPr/>
                <p:nvPr/>
              </p:nvCxnSpPr>
              <p:spPr>
                <a:xfrm>
                  <a:off x="3286124" y="1384571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onnecteur droit 221">
                  <a:extLst>
                    <a:ext uri="{FF2B5EF4-FFF2-40B4-BE49-F238E27FC236}">
                      <a16:creationId xmlns:a16="http://schemas.microsoft.com/office/drawing/2014/main" id="{0AE8260C-CB1B-4498-A9FC-E9F77367529D}"/>
                    </a:ext>
                  </a:extLst>
                </p:cNvPr>
                <p:cNvCxnSpPr/>
                <p:nvPr/>
              </p:nvCxnSpPr>
              <p:spPr>
                <a:xfrm>
                  <a:off x="3286124" y="1481198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onnecteur droit 222">
                  <a:extLst>
                    <a:ext uri="{FF2B5EF4-FFF2-40B4-BE49-F238E27FC236}">
                      <a16:creationId xmlns:a16="http://schemas.microsoft.com/office/drawing/2014/main" id="{532A1365-B2F8-4D39-BD19-2A27BBF13D2A}"/>
                    </a:ext>
                  </a:extLst>
                </p:cNvPr>
                <p:cNvCxnSpPr/>
                <p:nvPr/>
              </p:nvCxnSpPr>
              <p:spPr>
                <a:xfrm>
                  <a:off x="3286124" y="1577825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Connecteur droit 223">
                  <a:extLst>
                    <a:ext uri="{FF2B5EF4-FFF2-40B4-BE49-F238E27FC236}">
                      <a16:creationId xmlns:a16="http://schemas.microsoft.com/office/drawing/2014/main" id="{2910BEA8-B539-48CE-B94D-58C593ADFD90}"/>
                    </a:ext>
                  </a:extLst>
                </p:cNvPr>
                <p:cNvCxnSpPr/>
                <p:nvPr/>
              </p:nvCxnSpPr>
              <p:spPr>
                <a:xfrm>
                  <a:off x="3286124" y="1674452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Connecteur droit 224">
                  <a:extLst>
                    <a:ext uri="{FF2B5EF4-FFF2-40B4-BE49-F238E27FC236}">
                      <a16:creationId xmlns:a16="http://schemas.microsoft.com/office/drawing/2014/main" id="{BD249AAA-A372-47E6-94EE-F22648CF8E80}"/>
                    </a:ext>
                  </a:extLst>
                </p:cNvPr>
                <p:cNvCxnSpPr/>
                <p:nvPr/>
              </p:nvCxnSpPr>
              <p:spPr>
                <a:xfrm>
                  <a:off x="3286124" y="1771079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Connecteur droit 225">
                  <a:extLst>
                    <a:ext uri="{FF2B5EF4-FFF2-40B4-BE49-F238E27FC236}">
                      <a16:creationId xmlns:a16="http://schemas.microsoft.com/office/drawing/2014/main" id="{9BBE7F56-C103-4F99-91CF-B16B06A6CC39}"/>
                    </a:ext>
                  </a:extLst>
                </p:cNvPr>
                <p:cNvCxnSpPr/>
                <p:nvPr/>
              </p:nvCxnSpPr>
              <p:spPr>
                <a:xfrm>
                  <a:off x="3286124" y="1867706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Connecteur droit 226">
                  <a:extLst>
                    <a:ext uri="{FF2B5EF4-FFF2-40B4-BE49-F238E27FC236}">
                      <a16:creationId xmlns:a16="http://schemas.microsoft.com/office/drawing/2014/main" id="{490D8493-542E-42E3-8865-623C721384EB}"/>
                    </a:ext>
                  </a:extLst>
                </p:cNvPr>
                <p:cNvCxnSpPr/>
                <p:nvPr/>
              </p:nvCxnSpPr>
              <p:spPr>
                <a:xfrm>
                  <a:off x="3286124" y="1964333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Connecteur droit 227">
                  <a:extLst>
                    <a:ext uri="{FF2B5EF4-FFF2-40B4-BE49-F238E27FC236}">
                      <a16:creationId xmlns:a16="http://schemas.microsoft.com/office/drawing/2014/main" id="{BFDB8687-93D2-4CCC-82B3-76271841B818}"/>
                    </a:ext>
                  </a:extLst>
                </p:cNvPr>
                <p:cNvCxnSpPr/>
                <p:nvPr/>
              </p:nvCxnSpPr>
              <p:spPr>
                <a:xfrm>
                  <a:off x="3286124" y="2060960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onnecteur droit 228">
                  <a:extLst>
                    <a:ext uri="{FF2B5EF4-FFF2-40B4-BE49-F238E27FC236}">
                      <a16:creationId xmlns:a16="http://schemas.microsoft.com/office/drawing/2014/main" id="{916FADBE-9634-46E3-BE03-BDEE353A9D29}"/>
                    </a:ext>
                  </a:extLst>
                </p:cNvPr>
                <p:cNvCxnSpPr/>
                <p:nvPr/>
              </p:nvCxnSpPr>
              <p:spPr>
                <a:xfrm>
                  <a:off x="3286124" y="2157587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onnecteur droit 229">
                  <a:extLst>
                    <a:ext uri="{FF2B5EF4-FFF2-40B4-BE49-F238E27FC236}">
                      <a16:creationId xmlns:a16="http://schemas.microsoft.com/office/drawing/2014/main" id="{FAA0386D-0173-490E-8056-22D5E456376A}"/>
                    </a:ext>
                  </a:extLst>
                </p:cNvPr>
                <p:cNvCxnSpPr/>
                <p:nvPr/>
              </p:nvCxnSpPr>
              <p:spPr>
                <a:xfrm>
                  <a:off x="3286124" y="2254214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onnecteur droit 230">
                  <a:extLst>
                    <a:ext uri="{FF2B5EF4-FFF2-40B4-BE49-F238E27FC236}">
                      <a16:creationId xmlns:a16="http://schemas.microsoft.com/office/drawing/2014/main" id="{B8678D23-6586-4F03-A1A6-11DF20BC169B}"/>
                    </a:ext>
                  </a:extLst>
                </p:cNvPr>
                <p:cNvCxnSpPr/>
                <p:nvPr/>
              </p:nvCxnSpPr>
              <p:spPr>
                <a:xfrm>
                  <a:off x="3286124" y="2350841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Connecteur droit 231">
                  <a:extLst>
                    <a:ext uri="{FF2B5EF4-FFF2-40B4-BE49-F238E27FC236}">
                      <a16:creationId xmlns:a16="http://schemas.microsoft.com/office/drawing/2014/main" id="{8ED4FB49-1D30-45CB-8935-2CB9D000913D}"/>
                    </a:ext>
                  </a:extLst>
                </p:cNvPr>
                <p:cNvCxnSpPr/>
                <p:nvPr/>
              </p:nvCxnSpPr>
              <p:spPr>
                <a:xfrm>
                  <a:off x="3286124" y="2447468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Connecteur droit 232">
                  <a:extLst>
                    <a:ext uri="{FF2B5EF4-FFF2-40B4-BE49-F238E27FC236}">
                      <a16:creationId xmlns:a16="http://schemas.microsoft.com/office/drawing/2014/main" id="{37DF4C10-E8C4-4C63-8372-F6F946E5CC96}"/>
                    </a:ext>
                  </a:extLst>
                </p:cNvPr>
                <p:cNvCxnSpPr/>
                <p:nvPr/>
              </p:nvCxnSpPr>
              <p:spPr>
                <a:xfrm>
                  <a:off x="3286124" y="2544095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Connecteur droit 233">
                  <a:extLst>
                    <a:ext uri="{FF2B5EF4-FFF2-40B4-BE49-F238E27FC236}">
                      <a16:creationId xmlns:a16="http://schemas.microsoft.com/office/drawing/2014/main" id="{24B29622-BD2A-42E6-9DF9-53723209978E}"/>
                    </a:ext>
                  </a:extLst>
                </p:cNvPr>
                <p:cNvCxnSpPr/>
                <p:nvPr/>
              </p:nvCxnSpPr>
              <p:spPr>
                <a:xfrm>
                  <a:off x="3286124" y="2640722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Connecteur droit 234">
                  <a:extLst>
                    <a:ext uri="{FF2B5EF4-FFF2-40B4-BE49-F238E27FC236}">
                      <a16:creationId xmlns:a16="http://schemas.microsoft.com/office/drawing/2014/main" id="{7449174B-2F5A-41E2-BECF-B37D7EAFEB55}"/>
                    </a:ext>
                  </a:extLst>
                </p:cNvPr>
                <p:cNvCxnSpPr/>
                <p:nvPr/>
              </p:nvCxnSpPr>
              <p:spPr>
                <a:xfrm>
                  <a:off x="3273024" y="2737347"/>
                  <a:ext cx="144016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e 199">
                <a:extLst>
                  <a:ext uri="{FF2B5EF4-FFF2-40B4-BE49-F238E27FC236}">
                    <a16:creationId xmlns:a16="http://schemas.microsoft.com/office/drawing/2014/main" id="{04F13F9A-F42C-49C2-AB6B-DF241336F18B}"/>
                  </a:ext>
                </a:extLst>
              </p:cNvPr>
              <p:cNvGrpSpPr/>
              <p:nvPr/>
            </p:nvGrpSpPr>
            <p:grpSpPr>
              <a:xfrm rot="5400000">
                <a:off x="4147734" y="1632184"/>
                <a:ext cx="78266" cy="1465974"/>
                <a:chOff x="4025499" y="1287944"/>
                <a:chExt cx="144016" cy="1449403"/>
              </a:xfrm>
            </p:grpSpPr>
            <p:cxnSp>
              <p:nvCxnSpPr>
                <p:cNvPr id="203" name="Connecteur droit 202">
                  <a:extLst>
                    <a:ext uri="{FF2B5EF4-FFF2-40B4-BE49-F238E27FC236}">
                      <a16:creationId xmlns:a16="http://schemas.microsoft.com/office/drawing/2014/main" id="{EE672764-1BA8-4146-9FC5-0EB44B150B61}"/>
                    </a:ext>
                  </a:extLst>
                </p:cNvPr>
                <p:cNvCxnSpPr/>
                <p:nvPr/>
              </p:nvCxnSpPr>
              <p:spPr>
                <a:xfrm>
                  <a:off x="4025499" y="1287944"/>
                  <a:ext cx="144016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04" name="Groupe 203">
                  <a:extLst>
                    <a:ext uri="{FF2B5EF4-FFF2-40B4-BE49-F238E27FC236}">
                      <a16:creationId xmlns:a16="http://schemas.microsoft.com/office/drawing/2014/main" id="{36AAF9EA-4C56-4832-9980-BC5C658CF396}"/>
                    </a:ext>
                  </a:extLst>
                </p:cNvPr>
                <p:cNvGrpSpPr/>
                <p:nvPr/>
              </p:nvGrpSpPr>
              <p:grpSpPr>
                <a:xfrm>
                  <a:off x="4038599" y="1384571"/>
                  <a:ext cx="117816" cy="1256151"/>
                  <a:chOff x="3282550" y="1384571"/>
                  <a:chExt cx="144016" cy="1256151"/>
                </a:xfrm>
              </p:grpSpPr>
              <p:cxnSp>
                <p:nvCxnSpPr>
                  <p:cNvPr id="206" name="Connecteur droit 205">
                    <a:extLst>
                      <a:ext uri="{FF2B5EF4-FFF2-40B4-BE49-F238E27FC236}">
                        <a16:creationId xmlns:a16="http://schemas.microsoft.com/office/drawing/2014/main" id="{5A80FA52-E494-464A-B2D6-F5D43974AEC7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1384571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Connecteur droit 206">
                    <a:extLst>
                      <a:ext uri="{FF2B5EF4-FFF2-40B4-BE49-F238E27FC236}">
                        <a16:creationId xmlns:a16="http://schemas.microsoft.com/office/drawing/2014/main" id="{8D1C26EA-6D22-44A7-ACF4-569BF6137C9E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1481198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Connecteur droit 207">
                    <a:extLst>
                      <a:ext uri="{FF2B5EF4-FFF2-40B4-BE49-F238E27FC236}">
                        <a16:creationId xmlns:a16="http://schemas.microsoft.com/office/drawing/2014/main" id="{DC604F07-7F23-4EE8-BEA0-E09FD7CF65DF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1577825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208">
                    <a:extLst>
                      <a:ext uri="{FF2B5EF4-FFF2-40B4-BE49-F238E27FC236}">
                        <a16:creationId xmlns:a16="http://schemas.microsoft.com/office/drawing/2014/main" id="{2ABC3C3D-C162-497F-8289-30CB191C0494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1674452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Connecteur droit 209">
                    <a:extLst>
                      <a:ext uri="{FF2B5EF4-FFF2-40B4-BE49-F238E27FC236}">
                        <a16:creationId xmlns:a16="http://schemas.microsoft.com/office/drawing/2014/main" id="{2B108BE6-2577-4B36-84D8-C2D2C3E32D11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1771079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Connecteur droit 210">
                    <a:extLst>
                      <a:ext uri="{FF2B5EF4-FFF2-40B4-BE49-F238E27FC236}">
                        <a16:creationId xmlns:a16="http://schemas.microsoft.com/office/drawing/2014/main" id="{D2D75FB1-E114-41F2-8E92-B569CFD832BF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1867706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Connecteur droit 211">
                    <a:extLst>
                      <a:ext uri="{FF2B5EF4-FFF2-40B4-BE49-F238E27FC236}">
                        <a16:creationId xmlns:a16="http://schemas.microsoft.com/office/drawing/2014/main" id="{F4B3370F-1AFA-4154-A7EF-C2CAC935D72D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1964333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Connecteur droit 212">
                    <a:extLst>
                      <a:ext uri="{FF2B5EF4-FFF2-40B4-BE49-F238E27FC236}">
                        <a16:creationId xmlns:a16="http://schemas.microsoft.com/office/drawing/2014/main" id="{7E5962F0-2F41-4E5B-9543-A476A2CA02AD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2060960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Connecteur droit 213">
                    <a:extLst>
                      <a:ext uri="{FF2B5EF4-FFF2-40B4-BE49-F238E27FC236}">
                        <a16:creationId xmlns:a16="http://schemas.microsoft.com/office/drawing/2014/main" id="{680F05F4-1E58-42CE-B05E-18D6791916D1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2157587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Connecteur droit 214">
                    <a:extLst>
                      <a:ext uri="{FF2B5EF4-FFF2-40B4-BE49-F238E27FC236}">
                        <a16:creationId xmlns:a16="http://schemas.microsoft.com/office/drawing/2014/main" id="{FA85C746-50B9-4EF5-A29E-AABE8B50A5D2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2254214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Connecteur droit 215">
                    <a:extLst>
                      <a:ext uri="{FF2B5EF4-FFF2-40B4-BE49-F238E27FC236}">
                        <a16:creationId xmlns:a16="http://schemas.microsoft.com/office/drawing/2014/main" id="{5180F7EB-0886-43FE-823E-105BCFE18EAA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2350841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Connecteur droit 216">
                    <a:extLst>
                      <a:ext uri="{FF2B5EF4-FFF2-40B4-BE49-F238E27FC236}">
                        <a16:creationId xmlns:a16="http://schemas.microsoft.com/office/drawing/2014/main" id="{C6A848E3-2319-46F1-8572-84265211031D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2447468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Connecteur droit 217">
                    <a:extLst>
                      <a:ext uri="{FF2B5EF4-FFF2-40B4-BE49-F238E27FC236}">
                        <a16:creationId xmlns:a16="http://schemas.microsoft.com/office/drawing/2014/main" id="{F02D42FB-A65B-489F-BFAA-02A878F5219A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2544095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Connecteur droit 218">
                    <a:extLst>
                      <a:ext uri="{FF2B5EF4-FFF2-40B4-BE49-F238E27FC236}">
                        <a16:creationId xmlns:a16="http://schemas.microsoft.com/office/drawing/2014/main" id="{78885F26-A91B-4412-9792-7ADCA82F4138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2640722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5" name="Connecteur droit 204">
                  <a:extLst>
                    <a:ext uri="{FF2B5EF4-FFF2-40B4-BE49-F238E27FC236}">
                      <a16:creationId xmlns:a16="http://schemas.microsoft.com/office/drawing/2014/main" id="{F27A41F7-DBB5-4EB5-9817-3B56B98FFA62}"/>
                    </a:ext>
                  </a:extLst>
                </p:cNvPr>
                <p:cNvCxnSpPr/>
                <p:nvPr/>
              </p:nvCxnSpPr>
              <p:spPr>
                <a:xfrm>
                  <a:off x="4025499" y="2737347"/>
                  <a:ext cx="144016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1" name="Forme libre : forme 96">
                <a:extLst>
                  <a:ext uri="{FF2B5EF4-FFF2-40B4-BE49-F238E27FC236}">
                    <a16:creationId xmlns:a16="http://schemas.microsoft.com/office/drawing/2014/main" id="{54CCB5B5-108A-4365-9356-DB5E91CA3E4F}"/>
                  </a:ext>
                </a:extLst>
              </p:cNvPr>
              <p:cNvSpPr/>
              <p:nvPr/>
            </p:nvSpPr>
            <p:spPr>
              <a:xfrm>
                <a:off x="3452337" y="1417598"/>
                <a:ext cx="1517689" cy="765116"/>
              </a:xfrm>
              <a:custGeom>
                <a:avLst/>
                <a:gdLst>
                  <a:gd name="connsiteX0" fmla="*/ 0 w 1728788"/>
                  <a:gd name="connsiteY0" fmla="*/ 0 h 871538"/>
                  <a:gd name="connsiteX1" fmla="*/ 276225 w 1728788"/>
                  <a:gd name="connsiteY1" fmla="*/ 47625 h 871538"/>
                  <a:gd name="connsiteX2" fmla="*/ 571500 w 1728788"/>
                  <a:gd name="connsiteY2" fmla="*/ 242888 h 871538"/>
                  <a:gd name="connsiteX3" fmla="*/ 790575 w 1728788"/>
                  <a:gd name="connsiteY3" fmla="*/ 552450 h 871538"/>
                  <a:gd name="connsiteX4" fmla="*/ 1081088 w 1728788"/>
                  <a:gd name="connsiteY4" fmla="*/ 738188 h 871538"/>
                  <a:gd name="connsiteX5" fmla="*/ 1471613 w 1728788"/>
                  <a:gd name="connsiteY5" fmla="*/ 833438 h 871538"/>
                  <a:gd name="connsiteX6" fmla="*/ 1728788 w 1728788"/>
                  <a:gd name="connsiteY6" fmla="*/ 871538 h 871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28788" h="871538">
                    <a:moveTo>
                      <a:pt x="0" y="0"/>
                    </a:moveTo>
                    <a:cubicBezTo>
                      <a:pt x="90487" y="3572"/>
                      <a:pt x="180975" y="7144"/>
                      <a:pt x="276225" y="47625"/>
                    </a:cubicBezTo>
                    <a:cubicBezTo>
                      <a:pt x="371475" y="88106"/>
                      <a:pt x="485775" y="158751"/>
                      <a:pt x="571500" y="242888"/>
                    </a:cubicBezTo>
                    <a:cubicBezTo>
                      <a:pt x="657225" y="327026"/>
                      <a:pt x="705644" y="469900"/>
                      <a:pt x="790575" y="552450"/>
                    </a:cubicBezTo>
                    <a:cubicBezTo>
                      <a:pt x="875506" y="635000"/>
                      <a:pt x="967582" y="691357"/>
                      <a:pt x="1081088" y="738188"/>
                    </a:cubicBezTo>
                    <a:cubicBezTo>
                      <a:pt x="1194594" y="785019"/>
                      <a:pt x="1363663" y="811213"/>
                      <a:pt x="1471613" y="833438"/>
                    </a:cubicBezTo>
                    <a:cubicBezTo>
                      <a:pt x="1579563" y="855663"/>
                      <a:pt x="1654175" y="863600"/>
                      <a:pt x="1728788" y="871538"/>
                    </a:cubicBezTo>
                  </a:path>
                </a:pathLst>
              </a:cu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0B394A8-0703-47F6-AA00-A718867BD6DF}"/>
                </a:ext>
              </a:extLst>
            </p:cNvPr>
            <p:cNvSpPr/>
            <p:nvPr/>
          </p:nvSpPr>
          <p:spPr>
            <a:xfrm>
              <a:off x="8726287" y="1040910"/>
              <a:ext cx="2323578" cy="336746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  <p:sp>
          <p:nvSpPr>
            <p:cNvPr id="238" name="Forme libre 220">
              <a:extLst>
                <a:ext uri="{FF2B5EF4-FFF2-40B4-BE49-F238E27FC236}">
                  <a16:creationId xmlns:a16="http://schemas.microsoft.com/office/drawing/2014/main" id="{B9CEF923-CA51-4C37-9EFE-7E1BAF37C6C0}"/>
                </a:ext>
              </a:extLst>
            </p:cNvPr>
            <p:cNvSpPr/>
            <p:nvPr/>
          </p:nvSpPr>
          <p:spPr>
            <a:xfrm>
              <a:off x="9046020" y="3272610"/>
              <a:ext cx="1774428" cy="522357"/>
            </a:xfrm>
            <a:custGeom>
              <a:avLst/>
              <a:gdLst>
                <a:gd name="connsiteX0" fmla="*/ 0 w 2423786"/>
                <a:gd name="connsiteY0" fmla="*/ 0 h 914400"/>
                <a:gd name="connsiteX1" fmla="*/ 557408 w 2423786"/>
                <a:gd name="connsiteY1" fmla="*/ 81419 h 914400"/>
                <a:gd name="connsiteX2" fmla="*/ 970767 w 2423786"/>
                <a:gd name="connsiteY2" fmla="*/ 338202 h 914400"/>
                <a:gd name="connsiteX3" fmla="*/ 1703540 w 2423786"/>
                <a:gd name="connsiteY3" fmla="*/ 770350 h 914400"/>
                <a:gd name="connsiteX4" fmla="*/ 2423786 w 2423786"/>
                <a:gd name="connsiteY4" fmla="*/ 914400 h 914400"/>
                <a:gd name="connsiteX0" fmla="*/ 0 w 2423786"/>
                <a:gd name="connsiteY0" fmla="*/ 0 h 914400"/>
                <a:gd name="connsiteX1" fmla="*/ 829432 w 2423786"/>
                <a:gd name="connsiteY1" fmla="*/ 81419 h 914400"/>
                <a:gd name="connsiteX2" fmla="*/ 970767 w 2423786"/>
                <a:gd name="connsiteY2" fmla="*/ 338202 h 914400"/>
                <a:gd name="connsiteX3" fmla="*/ 1703540 w 2423786"/>
                <a:gd name="connsiteY3" fmla="*/ 770350 h 914400"/>
                <a:gd name="connsiteX4" fmla="*/ 2423786 w 2423786"/>
                <a:gd name="connsiteY4" fmla="*/ 914400 h 914400"/>
                <a:gd name="connsiteX0" fmla="*/ 0 w 2423786"/>
                <a:gd name="connsiteY0" fmla="*/ 0 h 914400"/>
                <a:gd name="connsiteX1" fmla="*/ 829432 w 2423786"/>
                <a:gd name="connsiteY1" fmla="*/ 81419 h 914400"/>
                <a:gd name="connsiteX2" fmla="*/ 1540725 w 2423786"/>
                <a:gd name="connsiteY2" fmla="*/ 378809 h 914400"/>
                <a:gd name="connsiteX3" fmla="*/ 1703540 w 2423786"/>
                <a:gd name="connsiteY3" fmla="*/ 770350 h 914400"/>
                <a:gd name="connsiteX4" fmla="*/ 2423786 w 2423786"/>
                <a:gd name="connsiteY4" fmla="*/ 914400 h 914400"/>
                <a:gd name="connsiteX0" fmla="*/ 0 w 2423786"/>
                <a:gd name="connsiteY0" fmla="*/ 0 h 914400"/>
                <a:gd name="connsiteX1" fmla="*/ 829432 w 2423786"/>
                <a:gd name="connsiteY1" fmla="*/ 81419 h 914400"/>
                <a:gd name="connsiteX2" fmla="*/ 1540725 w 2423786"/>
                <a:gd name="connsiteY2" fmla="*/ 378809 h 914400"/>
                <a:gd name="connsiteX3" fmla="*/ 1897843 w 2423786"/>
                <a:gd name="connsiteY3" fmla="*/ 621457 h 914400"/>
                <a:gd name="connsiteX4" fmla="*/ 2423786 w 2423786"/>
                <a:gd name="connsiteY4" fmla="*/ 914400 h 914400"/>
                <a:gd name="connsiteX0" fmla="*/ 0 w 2488554"/>
                <a:gd name="connsiteY0" fmla="*/ 0 h 765507"/>
                <a:gd name="connsiteX1" fmla="*/ 829432 w 2488554"/>
                <a:gd name="connsiteY1" fmla="*/ 81419 h 765507"/>
                <a:gd name="connsiteX2" fmla="*/ 1540725 w 2488554"/>
                <a:gd name="connsiteY2" fmla="*/ 378809 h 765507"/>
                <a:gd name="connsiteX3" fmla="*/ 1897843 w 2488554"/>
                <a:gd name="connsiteY3" fmla="*/ 621457 h 765507"/>
                <a:gd name="connsiteX4" fmla="*/ 2488554 w 2488554"/>
                <a:gd name="connsiteY4" fmla="*/ 765507 h 765507"/>
                <a:gd name="connsiteX0" fmla="*/ 0 w 2488554"/>
                <a:gd name="connsiteY0" fmla="*/ 0 h 765507"/>
                <a:gd name="connsiteX1" fmla="*/ 829432 w 2488554"/>
                <a:gd name="connsiteY1" fmla="*/ 81419 h 765507"/>
                <a:gd name="connsiteX2" fmla="*/ 1450051 w 2488554"/>
                <a:gd name="connsiteY2" fmla="*/ 365274 h 765507"/>
                <a:gd name="connsiteX3" fmla="*/ 1897843 w 2488554"/>
                <a:gd name="connsiteY3" fmla="*/ 621457 h 765507"/>
                <a:gd name="connsiteX4" fmla="*/ 2488554 w 2488554"/>
                <a:gd name="connsiteY4" fmla="*/ 765507 h 765507"/>
                <a:gd name="connsiteX0" fmla="*/ 0 w 2488554"/>
                <a:gd name="connsiteY0" fmla="*/ 0 h 765507"/>
                <a:gd name="connsiteX1" fmla="*/ 596269 w 2488554"/>
                <a:gd name="connsiteY1" fmla="*/ 81419 h 765507"/>
                <a:gd name="connsiteX2" fmla="*/ 1450051 w 2488554"/>
                <a:gd name="connsiteY2" fmla="*/ 365274 h 765507"/>
                <a:gd name="connsiteX3" fmla="*/ 1897843 w 2488554"/>
                <a:gd name="connsiteY3" fmla="*/ 621457 h 765507"/>
                <a:gd name="connsiteX4" fmla="*/ 2488554 w 2488554"/>
                <a:gd name="connsiteY4" fmla="*/ 765507 h 765507"/>
                <a:gd name="connsiteX0" fmla="*/ 0 w 2488554"/>
                <a:gd name="connsiteY0" fmla="*/ 0 h 765507"/>
                <a:gd name="connsiteX1" fmla="*/ 673990 w 2488554"/>
                <a:gd name="connsiteY1" fmla="*/ 67884 h 765507"/>
                <a:gd name="connsiteX2" fmla="*/ 1450051 w 2488554"/>
                <a:gd name="connsiteY2" fmla="*/ 365274 h 765507"/>
                <a:gd name="connsiteX3" fmla="*/ 1897843 w 2488554"/>
                <a:gd name="connsiteY3" fmla="*/ 621457 h 765507"/>
                <a:gd name="connsiteX4" fmla="*/ 2488554 w 2488554"/>
                <a:gd name="connsiteY4" fmla="*/ 765507 h 765507"/>
                <a:gd name="connsiteX0" fmla="*/ 0 w 2488554"/>
                <a:gd name="connsiteY0" fmla="*/ 0 h 765507"/>
                <a:gd name="connsiteX1" fmla="*/ 673990 w 2488554"/>
                <a:gd name="connsiteY1" fmla="*/ 67884 h 765507"/>
                <a:gd name="connsiteX2" fmla="*/ 1450051 w 2488554"/>
                <a:gd name="connsiteY2" fmla="*/ 365274 h 765507"/>
                <a:gd name="connsiteX3" fmla="*/ 1897843 w 2488554"/>
                <a:gd name="connsiteY3" fmla="*/ 621457 h 765507"/>
                <a:gd name="connsiteX4" fmla="*/ 2488554 w 2488554"/>
                <a:gd name="connsiteY4" fmla="*/ 765507 h 76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8554" h="765507">
                  <a:moveTo>
                    <a:pt x="0" y="0"/>
                  </a:moveTo>
                  <a:cubicBezTo>
                    <a:pt x="197806" y="12526"/>
                    <a:pt x="432315" y="7005"/>
                    <a:pt x="673990" y="67884"/>
                  </a:cubicBezTo>
                  <a:cubicBezTo>
                    <a:pt x="915665" y="128763"/>
                    <a:pt x="1246076" y="273012"/>
                    <a:pt x="1450051" y="365274"/>
                  </a:cubicBezTo>
                  <a:cubicBezTo>
                    <a:pt x="1654026" y="457536"/>
                    <a:pt x="1655673" y="525424"/>
                    <a:pt x="1897843" y="621457"/>
                  </a:cubicBezTo>
                  <a:cubicBezTo>
                    <a:pt x="2140013" y="717490"/>
                    <a:pt x="2249516" y="741498"/>
                    <a:pt x="2488554" y="765507"/>
                  </a:cubicBezTo>
                </a:path>
              </a:pathLst>
            </a:custGeom>
            <a:noFill/>
            <a:ln w="9525">
              <a:solidFill>
                <a:schemeClr val="accent4">
                  <a:shade val="95000"/>
                  <a:satMod val="10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Rectangle : coins arrondis 239">
              <a:extLst>
                <a:ext uri="{FF2B5EF4-FFF2-40B4-BE49-F238E27FC236}">
                  <a16:creationId xmlns:a16="http://schemas.microsoft.com/office/drawing/2014/main" id="{169AB8F7-3E34-40DF-A4FE-261745737B5D}"/>
                </a:ext>
              </a:extLst>
            </p:cNvPr>
            <p:cNvSpPr/>
            <p:nvPr/>
          </p:nvSpPr>
          <p:spPr>
            <a:xfrm>
              <a:off x="10013343" y="1777753"/>
              <a:ext cx="973775" cy="25921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050" dirty="0">
                  <a:solidFill>
                    <a:srgbClr val="002060"/>
                  </a:solidFill>
                </a:rPr>
                <a:t>Customer A</a:t>
              </a:r>
            </a:p>
          </p:txBody>
        </p:sp>
        <p:sp>
          <p:nvSpPr>
            <p:cNvPr id="241" name="Rectangle : coins arrondis 216">
              <a:extLst>
                <a:ext uri="{FF2B5EF4-FFF2-40B4-BE49-F238E27FC236}">
                  <a16:creationId xmlns:a16="http://schemas.microsoft.com/office/drawing/2014/main" id="{28E47B52-BA94-4F9A-B535-F5F65A265F38}"/>
                </a:ext>
              </a:extLst>
            </p:cNvPr>
            <p:cNvSpPr/>
            <p:nvPr/>
          </p:nvSpPr>
          <p:spPr>
            <a:xfrm>
              <a:off x="10009129" y="3222690"/>
              <a:ext cx="973775" cy="25921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050" dirty="0">
                  <a:solidFill>
                    <a:srgbClr val="002060"/>
                  </a:solidFill>
                </a:rPr>
                <a:t>Customer B</a:t>
              </a:r>
            </a:p>
          </p:txBody>
        </p:sp>
      </p:grp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3EF3AEA-C09B-4D9C-8C62-1FBBFE205856}"/>
              </a:ext>
            </a:extLst>
          </p:cNvPr>
          <p:cNvSpPr/>
          <p:nvPr/>
        </p:nvSpPr>
        <p:spPr>
          <a:xfrm rot="16200000">
            <a:off x="8449652" y="3183160"/>
            <a:ext cx="1834033" cy="996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rgbClr val="00915A"/>
                </a:solidFill>
              </a:rPr>
              <a:t>Subscription probability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0BFF1E3-8608-42BF-B798-37C2070531A7}"/>
              </a:ext>
            </a:extLst>
          </p:cNvPr>
          <p:cNvSpPr/>
          <p:nvPr/>
        </p:nvSpPr>
        <p:spPr>
          <a:xfrm>
            <a:off x="10067297" y="3942249"/>
            <a:ext cx="1793927" cy="1438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rgbClr val="00915A"/>
                </a:solidFill>
              </a:rPr>
              <a:t>Proposed rate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0EDAC0E2-6DBA-4438-A5E8-CD794EA20447}"/>
              </a:ext>
            </a:extLst>
          </p:cNvPr>
          <p:cNvSpPr/>
          <p:nvPr/>
        </p:nvSpPr>
        <p:spPr>
          <a:xfrm rot="16200000">
            <a:off x="8446428" y="4578540"/>
            <a:ext cx="1834033" cy="996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rgbClr val="00915A"/>
                </a:solidFill>
              </a:rPr>
              <a:t>Subscription probability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1BAF6E3-52A0-4FE3-B31D-CF13E61F0D3B}"/>
              </a:ext>
            </a:extLst>
          </p:cNvPr>
          <p:cNvSpPr/>
          <p:nvPr/>
        </p:nvSpPr>
        <p:spPr>
          <a:xfrm>
            <a:off x="10073698" y="5356879"/>
            <a:ext cx="1793927" cy="1438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rgbClr val="00915A"/>
                </a:solidFill>
              </a:rPr>
              <a:t>Proposed rate</a:t>
            </a:r>
          </a:p>
        </p:txBody>
      </p:sp>
      <p:sp>
        <p:nvSpPr>
          <p:cNvPr id="113" name="Espace réservé du numéro de diapositive 2">
            <a:extLst>
              <a:ext uri="{FF2B5EF4-FFF2-40B4-BE49-F238E27FC236}">
                <a16:creationId xmlns:a16="http://schemas.microsoft.com/office/drawing/2014/main" id="{02A9576D-8338-4399-A793-16CA7C55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9692" y="6395560"/>
            <a:ext cx="240000" cy="180000"/>
          </a:xfrm>
        </p:spPr>
        <p:txBody>
          <a:bodyPr/>
          <a:lstStyle/>
          <a:p>
            <a:pPr marL="0" marR="0" lvl="0" indent="0" algn="r" defTabSz="12116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76219AF-F5ED-455B-A512-B03AB3602319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78848A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16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78848A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9548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F2EFE09B-3373-4ACE-A22E-49A286DA9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494" y="216764"/>
            <a:ext cx="10207383" cy="432000"/>
          </a:xfrm>
        </p:spPr>
        <p:txBody>
          <a:bodyPr/>
          <a:lstStyle/>
          <a:p>
            <a:r>
              <a:rPr lang="en-US" sz="2000" dirty="0"/>
              <a:t>2. The price elasticity measure enables to optimize profits with more volumes or higher margins </a:t>
            </a:r>
          </a:p>
        </p:txBody>
      </p:sp>
      <p:sp>
        <p:nvSpPr>
          <p:cNvPr id="23" name="Espace réservé du numéro de diapositive 4">
            <a:extLst>
              <a:ext uri="{FF2B5EF4-FFF2-40B4-BE49-F238E27FC236}">
                <a16:creationId xmlns:a16="http://schemas.microsoft.com/office/drawing/2014/main" id="{03337E79-8F4D-452E-9103-D54C78B6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1636">
              <a:defRPr/>
            </a:pPr>
            <a:fld id="{276219AF-F5ED-455B-A512-B03AB3602319}" type="slidenum">
              <a:rPr lang="en-GB">
                <a:solidFill>
                  <a:srgbClr val="000000"/>
                </a:solidFill>
                <a:latin typeface="BNPP Sans Light"/>
              </a:rPr>
              <a:pPr defTabSz="1211636">
                <a:defRPr/>
              </a:pPr>
              <a:t>21</a:t>
            </a:fld>
            <a:endParaRPr lang="en-GB" dirty="0">
              <a:solidFill>
                <a:srgbClr val="000000"/>
              </a:solidFill>
              <a:latin typeface="BNPP Sans Light"/>
            </a:endParaRPr>
          </a:p>
        </p:txBody>
      </p:sp>
      <p:sp>
        <p:nvSpPr>
          <p:cNvPr id="7" name="TextBox 39"/>
          <p:cNvSpPr txBox="1"/>
          <p:nvPr/>
        </p:nvSpPr>
        <p:spPr>
          <a:xfrm>
            <a:off x="166179" y="1731227"/>
            <a:ext cx="2977895" cy="830805"/>
          </a:xfrm>
          <a:prstGeom prst="rect">
            <a:avLst/>
          </a:prstGeom>
          <a:noFill/>
          <a:ln w="25400">
            <a:solidFill>
              <a:srgbClr val="64A05A"/>
            </a:solidFill>
          </a:ln>
        </p:spPr>
        <p:txBody>
          <a:bodyPr wrap="square" rtlCol="0">
            <a:spAutoFit/>
          </a:bodyPr>
          <a:lstStyle/>
          <a:p>
            <a:pPr algn="ctr" defTabSz="909006"/>
            <a:r>
              <a:rPr lang="en-US" sz="1600" b="1" dirty="0">
                <a:solidFill>
                  <a:srgbClr val="64A05A"/>
                </a:solidFill>
                <a:latin typeface="BNPP Sans Light"/>
              </a:rPr>
              <a:t>MARGIN-BASED </a:t>
            </a:r>
          </a:p>
          <a:p>
            <a:pPr algn="ctr" defTabSz="909006"/>
            <a:r>
              <a:rPr lang="en-US" sz="1600" b="1" dirty="0">
                <a:solidFill>
                  <a:srgbClr val="64A05A"/>
                </a:solidFill>
                <a:latin typeface="BNPP Sans Light"/>
              </a:rPr>
              <a:t>PROFIT INCREASE FOR </a:t>
            </a:r>
          </a:p>
          <a:p>
            <a:pPr algn="ctr" defTabSz="909006"/>
            <a:r>
              <a:rPr lang="en-US" sz="1600" b="1" dirty="0">
                <a:solidFill>
                  <a:srgbClr val="64A05A"/>
                </a:solidFill>
                <a:latin typeface="BNPP Sans Light"/>
              </a:rPr>
              <a:t>LOW-SENSITIVITY CLIENTS</a:t>
            </a:r>
          </a:p>
        </p:txBody>
      </p:sp>
      <p:graphicFrame>
        <p:nvGraphicFramePr>
          <p:cNvPr id="13" name="Chart 33"/>
          <p:cNvGraphicFramePr>
            <a:graphicFrameLocks noChangeAspect="1"/>
          </p:cNvGraphicFramePr>
          <p:nvPr/>
        </p:nvGraphicFramePr>
        <p:xfrm>
          <a:off x="3038086" y="1526979"/>
          <a:ext cx="6117362" cy="3057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Flowchart: Process 42"/>
          <p:cNvSpPr/>
          <p:nvPr/>
        </p:nvSpPr>
        <p:spPr>
          <a:xfrm>
            <a:off x="166179" y="2560292"/>
            <a:ext cx="2977895" cy="1923740"/>
          </a:xfrm>
          <a:prstGeom prst="flowChartProcess">
            <a:avLst/>
          </a:prstGeom>
          <a:noFill/>
          <a:ln w="25400" cap="flat" cmpd="sng" algn="ctr">
            <a:solidFill>
              <a:srgbClr val="64A05A"/>
            </a:solidFill>
            <a:prstDash val="solid"/>
          </a:ln>
          <a:effectLst/>
        </p:spPr>
        <p:txBody>
          <a:bodyPr lIns="107356" tIns="107356" rIns="107356" bIns="107356" rtlCol="0" anchor="ctr"/>
          <a:lstStyle/>
          <a:p>
            <a:pPr algn="just" defTabSz="909006"/>
            <a:r>
              <a:rPr lang="en-US" sz="1400" b="1" dirty="0">
                <a:solidFill>
                  <a:srgbClr val="000000"/>
                </a:solidFill>
                <a:latin typeface="BNPP Sans Light"/>
              </a:rPr>
              <a:t>Increasing the client’s rate of low-sensitivity clients </a:t>
            </a:r>
            <a:r>
              <a:rPr lang="en-US" sz="1400" dirty="0">
                <a:solidFill>
                  <a:srgbClr val="000000"/>
                </a:solidFill>
                <a:latin typeface="BNPP Sans Light"/>
              </a:rPr>
              <a:t>leads to a small volume loss and to a bigger increase of margins per granted loan. </a:t>
            </a:r>
          </a:p>
          <a:p>
            <a:pPr algn="just" defTabSz="909006"/>
            <a:endParaRPr lang="en-US" sz="1400" dirty="0">
              <a:solidFill>
                <a:srgbClr val="000000"/>
              </a:solidFill>
              <a:latin typeface="BNPP Sans Light"/>
            </a:endParaRPr>
          </a:p>
          <a:p>
            <a:pPr algn="just" defTabSz="909006"/>
            <a:r>
              <a:rPr lang="en-US" sz="1400" dirty="0">
                <a:solidFill>
                  <a:srgbClr val="000000"/>
                </a:solidFill>
                <a:latin typeface="BNPP Sans Light"/>
              </a:rPr>
              <a:t>This increase leads to an increase of the overall profit.</a:t>
            </a:r>
            <a:endParaRPr lang="en-US" sz="1400" strike="sngStrike" dirty="0">
              <a:solidFill>
                <a:srgbClr val="000000"/>
              </a:solidFill>
              <a:highlight>
                <a:srgbClr val="FFFF00"/>
              </a:highlight>
              <a:latin typeface="BNPP Sans Light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3880245" y="1589504"/>
            <a:ext cx="1250783" cy="1923739"/>
          </a:xfrm>
          <a:prstGeom prst="roundRect">
            <a:avLst/>
          </a:prstGeom>
          <a:solidFill>
            <a:schemeClr val="tx1">
              <a:lumMod val="50000"/>
              <a:alpha val="20000"/>
            </a:scheme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2878"/>
            <a:endParaRPr lang="fr-FR" sz="1392" dirty="0">
              <a:solidFill>
                <a:srgbClr val="000000"/>
              </a:solidFill>
              <a:latin typeface="BNPP Sans Light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7049114" y="1589504"/>
            <a:ext cx="1250783" cy="1923739"/>
          </a:xfrm>
          <a:prstGeom prst="roundRect">
            <a:avLst/>
          </a:prstGeom>
          <a:solidFill>
            <a:schemeClr val="tx1">
              <a:lumMod val="50000"/>
              <a:alpha val="20000"/>
            </a:scheme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2878"/>
            <a:endParaRPr lang="fr-FR" sz="1392" dirty="0">
              <a:solidFill>
                <a:srgbClr val="000000"/>
              </a:solidFill>
              <a:latin typeface="BNPP Sans Light"/>
            </a:endParaRPr>
          </a:p>
        </p:txBody>
      </p:sp>
      <p:sp>
        <p:nvSpPr>
          <p:cNvPr id="42" name="TextBox 39"/>
          <p:cNvSpPr txBox="1"/>
          <p:nvPr/>
        </p:nvSpPr>
        <p:spPr>
          <a:xfrm>
            <a:off x="9155446" y="1729488"/>
            <a:ext cx="2870376" cy="830805"/>
          </a:xfrm>
          <a:prstGeom prst="rect">
            <a:avLst/>
          </a:prstGeom>
          <a:noFill/>
          <a:ln w="25400">
            <a:solidFill>
              <a:srgbClr val="64A05A"/>
            </a:solidFill>
          </a:ln>
        </p:spPr>
        <p:txBody>
          <a:bodyPr wrap="square" rtlCol="0">
            <a:spAutoFit/>
          </a:bodyPr>
          <a:lstStyle/>
          <a:p>
            <a:pPr algn="ctr" defTabSz="909006"/>
            <a:r>
              <a:rPr lang="en-US" sz="1600" b="1" dirty="0">
                <a:solidFill>
                  <a:srgbClr val="64A05A"/>
                </a:solidFill>
                <a:latin typeface="BNPP Sans Light"/>
              </a:rPr>
              <a:t>VOLUME-BASED </a:t>
            </a:r>
          </a:p>
          <a:p>
            <a:pPr algn="ctr" defTabSz="909006"/>
            <a:r>
              <a:rPr lang="en-US" sz="1600" b="1" dirty="0">
                <a:solidFill>
                  <a:srgbClr val="64A05A"/>
                </a:solidFill>
                <a:latin typeface="BNPP Sans Light"/>
              </a:rPr>
              <a:t>PROFIT INCREASE FOR </a:t>
            </a:r>
          </a:p>
          <a:p>
            <a:pPr algn="ctr" defTabSz="909006"/>
            <a:r>
              <a:rPr lang="en-US" sz="1600" b="1" dirty="0">
                <a:solidFill>
                  <a:srgbClr val="64A05A"/>
                </a:solidFill>
                <a:latin typeface="BNPP Sans Light"/>
              </a:rPr>
              <a:t>HIGH-SENSITIVITY CLIENTS</a:t>
            </a:r>
          </a:p>
        </p:txBody>
      </p:sp>
      <p:sp>
        <p:nvSpPr>
          <p:cNvPr id="43" name="Flowchart: Process 42"/>
          <p:cNvSpPr/>
          <p:nvPr/>
        </p:nvSpPr>
        <p:spPr>
          <a:xfrm>
            <a:off x="9155446" y="2560293"/>
            <a:ext cx="2870376" cy="1923739"/>
          </a:xfrm>
          <a:prstGeom prst="flowChartProcess">
            <a:avLst/>
          </a:prstGeom>
          <a:noFill/>
          <a:ln w="25400" cap="flat" cmpd="sng" algn="ctr">
            <a:solidFill>
              <a:srgbClr val="64A05A"/>
            </a:solidFill>
            <a:prstDash val="solid"/>
          </a:ln>
          <a:effectLst/>
        </p:spPr>
        <p:txBody>
          <a:bodyPr lIns="107356" tIns="107356" rIns="107356" bIns="107356" rtlCol="0" anchor="ctr"/>
          <a:lstStyle/>
          <a:p>
            <a:pPr algn="just" defTabSz="909006"/>
            <a:r>
              <a:rPr lang="en-US" sz="1400" b="1" dirty="0">
                <a:solidFill>
                  <a:srgbClr val="000000"/>
                </a:solidFill>
                <a:latin typeface="BNPP Sans Light"/>
              </a:rPr>
              <a:t>Decreasing the client’s rate of high-sensitivity clients</a:t>
            </a:r>
            <a:r>
              <a:rPr lang="en-US" sz="1400" dirty="0">
                <a:solidFill>
                  <a:srgbClr val="000000"/>
                </a:solidFill>
                <a:latin typeface="BNPP Sans Light"/>
              </a:rPr>
              <a:t> entails high volume gain and a  smaller decrease of the margins per granted loan. </a:t>
            </a:r>
          </a:p>
          <a:p>
            <a:pPr algn="just" defTabSz="909006"/>
            <a:endParaRPr lang="en-US" sz="1400" dirty="0">
              <a:solidFill>
                <a:srgbClr val="000000"/>
              </a:solidFill>
              <a:latin typeface="BNPP Sans Light"/>
            </a:endParaRPr>
          </a:p>
          <a:p>
            <a:pPr algn="just" defTabSz="909006"/>
            <a:r>
              <a:rPr lang="en-US" sz="1400" dirty="0">
                <a:solidFill>
                  <a:srgbClr val="000000"/>
                </a:solidFill>
                <a:latin typeface="BNPP Sans Light"/>
              </a:rPr>
              <a:t>This decrease leads to an increase of the overall profit.</a:t>
            </a:r>
            <a:endParaRPr lang="en-US" sz="1400" strike="sngStrike" dirty="0">
              <a:solidFill>
                <a:srgbClr val="000000"/>
              </a:solidFill>
              <a:highlight>
                <a:srgbClr val="FFFF00"/>
              </a:highlight>
              <a:latin typeface="BNPP Sans Light"/>
            </a:endParaRPr>
          </a:p>
        </p:txBody>
      </p:sp>
      <p:cxnSp>
        <p:nvCxnSpPr>
          <p:cNvPr id="56" name="Connecteur en angle 55"/>
          <p:cNvCxnSpPr>
            <a:cxnSpLocks/>
            <a:stCxn id="4" idx="0"/>
            <a:endCxn id="7" idx="0"/>
          </p:cNvCxnSpPr>
          <p:nvPr/>
        </p:nvCxnSpPr>
        <p:spPr>
          <a:xfrm rot="16200000" flipH="1" flipV="1">
            <a:off x="3009521" y="235111"/>
            <a:ext cx="141723" cy="2850509"/>
          </a:xfrm>
          <a:prstGeom prst="bentConnector3">
            <a:avLst>
              <a:gd name="adj1" fmla="val -161263"/>
            </a:avLst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ngle 57"/>
          <p:cNvCxnSpPr>
            <a:cxnSpLocks/>
            <a:stCxn id="20" idx="0"/>
            <a:endCxn id="42" idx="0"/>
          </p:cNvCxnSpPr>
          <p:nvPr/>
        </p:nvCxnSpPr>
        <p:spPr>
          <a:xfrm rot="16200000" flipH="1">
            <a:off x="9062577" y="201433"/>
            <a:ext cx="139984" cy="2916128"/>
          </a:xfrm>
          <a:prstGeom prst="bentConnector3">
            <a:avLst>
              <a:gd name="adj1" fmla="val -163267"/>
            </a:avLst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43">
            <a:extLst>
              <a:ext uri="{FF2B5EF4-FFF2-40B4-BE49-F238E27FC236}">
                <a16:creationId xmlns:a16="http://schemas.microsoft.com/office/drawing/2014/main" id="{6F8E2D15-2466-4BFE-A584-4EB9AC6D7C1A}"/>
              </a:ext>
            </a:extLst>
          </p:cNvPr>
          <p:cNvSpPr>
            <a:spLocks noChangeAspect="1"/>
          </p:cNvSpPr>
          <p:nvPr/>
        </p:nvSpPr>
        <p:spPr>
          <a:xfrm>
            <a:off x="1655127" y="4864270"/>
            <a:ext cx="9468750" cy="1106598"/>
          </a:xfrm>
          <a:prstGeom prst="flowChartProcess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txBody>
          <a:bodyPr wrap="square" lIns="71571" tIns="0" rIns="71571" bIns="0" rtlCol="0" anchor="ctr">
            <a:noAutofit/>
          </a:bodyPr>
          <a:lstStyle/>
          <a:p>
            <a:pPr defTabSz="1212878"/>
            <a:r>
              <a:rPr lang="en-US" sz="1600" dirty="0">
                <a:solidFill>
                  <a:srgbClr val="000000"/>
                </a:solidFill>
                <a:latin typeface="BNPP Sans Light"/>
              </a:rPr>
              <a:t>Business decision to set the constraints to the model considering trade-offs between different scenarios:</a:t>
            </a:r>
          </a:p>
          <a:p>
            <a:pPr marL="285693" indent="-285693" defTabSz="1212878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BNPP Sans Light"/>
              </a:rPr>
              <a:t>Keep the </a:t>
            </a:r>
            <a:r>
              <a:rPr lang="en-US" sz="1600" b="1" dirty="0">
                <a:solidFill>
                  <a:srgbClr val="000000"/>
                </a:solidFill>
                <a:latin typeface="BNPP Sans Light"/>
              </a:rPr>
              <a:t>same average </a:t>
            </a:r>
            <a:r>
              <a:rPr lang="en-US" sz="1600" dirty="0">
                <a:solidFill>
                  <a:srgbClr val="000000"/>
                </a:solidFill>
                <a:latin typeface="BNPP Sans Light"/>
              </a:rPr>
              <a:t>proposed rate whilst </a:t>
            </a:r>
            <a:r>
              <a:rPr lang="en-US" sz="1600" b="1" dirty="0">
                <a:solidFill>
                  <a:srgbClr val="000000"/>
                </a:solidFill>
                <a:latin typeface="BNPP Sans Light"/>
              </a:rPr>
              <a:t>boosting significantly the accepted rate</a:t>
            </a:r>
          </a:p>
          <a:p>
            <a:pPr marL="285693" indent="-285693" defTabSz="1212878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BNPP Sans Light"/>
              </a:rPr>
              <a:t>Maintain the </a:t>
            </a:r>
            <a:r>
              <a:rPr lang="en-US" sz="1600" b="1" dirty="0">
                <a:solidFill>
                  <a:srgbClr val="000000"/>
                </a:solidFill>
                <a:latin typeface="BNPP Sans Light"/>
              </a:rPr>
              <a:t>same volume of production </a:t>
            </a:r>
            <a:r>
              <a:rPr lang="en-US" sz="1600" dirty="0">
                <a:solidFill>
                  <a:srgbClr val="000000"/>
                </a:solidFill>
                <a:latin typeface="BNPP Sans Light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latin typeface="BNPP Sans Light"/>
              </a:rPr>
              <a:t> increasing the profitability</a:t>
            </a:r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63F2599A-5373-46B8-A004-516864518AE6}"/>
              </a:ext>
            </a:extLst>
          </p:cNvPr>
          <p:cNvSpPr/>
          <p:nvPr/>
        </p:nvSpPr>
        <p:spPr>
          <a:xfrm rot="5400000">
            <a:off x="852646" y="5211872"/>
            <a:ext cx="843489" cy="411393"/>
          </a:xfrm>
          <a:prstGeom prst="triangl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2878"/>
            <a:endParaRPr lang="en-GB" sz="1400" dirty="0">
              <a:solidFill>
                <a:srgbClr val="000000"/>
              </a:solidFill>
              <a:latin typeface="BNPP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66490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Rectangle 431">
            <a:extLst>
              <a:ext uri="{FF2B5EF4-FFF2-40B4-BE49-F238E27FC236}">
                <a16:creationId xmlns:a16="http://schemas.microsoft.com/office/drawing/2014/main" id="{9D8333B5-9F6B-41CC-9B92-7F6656755793}"/>
              </a:ext>
            </a:extLst>
          </p:cNvPr>
          <p:cNvSpPr/>
          <p:nvPr/>
        </p:nvSpPr>
        <p:spPr>
          <a:xfrm>
            <a:off x="600281" y="2184230"/>
            <a:ext cx="4543092" cy="3558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Individual loan request 1</a:t>
            </a: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6FD978A8-8806-4BC8-B357-CBC9E4FAE2A8}"/>
              </a:ext>
            </a:extLst>
          </p:cNvPr>
          <p:cNvSpPr/>
          <p:nvPr/>
        </p:nvSpPr>
        <p:spPr>
          <a:xfrm>
            <a:off x="414853" y="2014710"/>
            <a:ext cx="4573171" cy="3558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Individual loan request 1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87559" y="226782"/>
            <a:ext cx="10605513" cy="432000"/>
          </a:xfrm>
        </p:spPr>
        <p:txBody>
          <a:bodyPr/>
          <a:lstStyle/>
          <a:p>
            <a:r>
              <a:rPr lang="en-US" sz="2000" dirty="0"/>
              <a:t>2. The 2</a:t>
            </a:r>
            <a:r>
              <a:rPr lang="en-US" sz="2000" baseline="30000" dirty="0"/>
              <a:t>nd</a:t>
            </a:r>
            <a:r>
              <a:rPr lang="en-US" sz="2000" dirty="0"/>
              <a:t> optimization engine computes the individual elasticity to create a global and </a:t>
            </a:r>
          </a:p>
          <a:p>
            <a:r>
              <a:rPr lang="en-US" sz="2000" dirty="0"/>
              <a:t>optimized function, taking into account the given constraints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1636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636">
                <a:defRPr/>
              </a:pPr>
              <a:t>22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35402-2E51-4CC6-B361-E51E6C38BC96}"/>
              </a:ext>
            </a:extLst>
          </p:cNvPr>
          <p:cNvSpPr/>
          <p:nvPr/>
        </p:nvSpPr>
        <p:spPr>
          <a:xfrm>
            <a:off x="279217" y="1845191"/>
            <a:ext cx="4523379" cy="3558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Individual loan request 1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DDCCC00-E404-4142-A64B-A8B5B8DB09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78" y="1958265"/>
            <a:ext cx="275026" cy="27502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E1B0A32-C193-403A-9660-75BA626469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44" y="1958265"/>
            <a:ext cx="275026" cy="275026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2C9764BD-605C-4100-AB93-410C6C404FD0}"/>
              </a:ext>
            </a:extLst>
          </p:cNvPr>
          <p:cNvGrpSpPr/>
          <p:nvPr/>
        </p:nvGrpSpPr>
        <p:grpSpPr>
          <a:xfrm>
            <a:off x="322446" y="2629351"/>
            <a:ext cx="1935862" cy="1304216"/>
            <a:chOff x="3177267" y="873259"/>
            <a:chExt cx="2268946" cy="181486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11CF3-937F-41D8-9A0C-EBB5E56F0E81}"/>
                </a:ext>
              </a:extLst>
            </p:cNvPr>
            <p:cNvSpPr/>
            <p:nvPr/>
          </p:nvSpPr>
          <p:spPr>
            <a:xfrm>
              <a:off x="3177267" y="873259"/>
              <a:ext cx="942067" cy="16667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Conversion rate (%)</a:t>
              </a:r>
            </a:p>
          </p:txBody>
        </p: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7B256604-74F4-4E4B-9C26-62A9AF8C692E}"/>
                </a:ext>
              </a:extLst>
            </p:cNvPr>
            <p:cNvCxnSpPr/>
            <p:nvPr/>
          </p:nvCxnSpPr>
          <p:spPr>
            <a:xfrm flipV="1">
              <a:off x="3453880" y="1155877"/>
              <a:ext cx="0" cy="1207422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F973108E-B2E0-4C58-924F-A297FE55431F}"/>
                </a:ext>
              </a:extLst>
            </p:cNvPr>
            <p:cNvCxnSpPr/>
            <p:nvPr/>
          </p:nvCxnSpPr>
          <p:spPr>
            <a:xfrm flipV="1">
              <a:off x="3456366" y="2365170"/>
              <a:ext cx="158020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FEDF2A-17CE-41A6-906B-62E8F1F64EE4}"/>
                </a:ext>
              </a:extLst>
            </p:cNvPr>
            <p:cNvSpPr/>
            <p:nvPr/>
          </p:nvSpPr>
          <p:spPr>
            <a:xfrm>
              <a:off x="4514470" y="2548757"/>
              <a:ext cx="931743" cy="13936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Proposed rate (%)</a:t>
              </a:r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B63A00B3-4607-4888-A5BD-FEF7EEA72E1E}"/>
                </a:ext>
              </a:extLst>
            </p:cNvPr>
            <p:cNvGrpSpPr/>
            <p:nvPr/>
          </p:nvGrpSpPr>
          <p:grpSpPr>
            <a:xfrm>
              <a:off x="3415703" y="1299329"/>
              <a:ext cx="76354" cy="1063970"/>
              <a:chOff x="3273024" y="1287944"/>
              <a:chExt cx="144016" cy="1449403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BB0AD51D-D5CA-488C-B2B2-C0658B3BAD8B}"/>
                  </a:ext>
                </a:extLst>
              </p:cNvPr>
              <p:cNvCxnSpPr/>
              <p:nvPr/>
            </p:nvCxnSpPr>
            <p:spPr>
              <a:xfrm>
                <a:off x="3273024" y="1287944"/>
                <a:ext cx="144016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C605FF18-B163-414F-8EB2-03F61ACCF88A}"/>
                  </a:ext>
                </a:extLst>
              </p:cNvPr>
              <p:cNvCxnSpPr/>
              <p:nvPr/>
            </p:nvCxnSpPr>
            <p:spPr>
              <a:xfrm>
                <a:off x="3286124" y="1384571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38F8174A-9980-4EFD-9A1B-217A5ACBBDC8}"/>
                  </a:ext>
                </a:extLst>
              </p:cNvPr>
              <p:cNvCxnSpPr/>
              <p:nvPr/>
            </p:nvCxnSpPr>
            <p:spPr>
              <a:xfrm>
                <a:off x="3286124" y="1481198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950F6B9A-1851-4D3F-B42D-6989E8A2EB56}"/>
                  </a:ext>
                </a:extLst>
              </p:cNvPr>
              <p:cNvCxnSpPr/>
              <p:nvPr/>
            </p:nvCxnSpPr>
            <p:spPr>
              <a:xfrm>
                <a:off x="3286124" y="1577825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3F47AF0F-921C-4D1C-B425-F36485A8D6C7}"/>
                  </a:ext>
                </a:extLst>
              </p:cNvPr>
              <p:cNvCxnSpPr/>
              <p:nvPr/>
            </p:nvCxnSpPr>
            <p:spPr>
              <a:xfrm>
                <a:off x="3286124" y="1674452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5A2F929B-FA32-4B14-8AAE-40390BCE78C4}"/>
                  </a:ext>
                </a:extLst>
              </p:cNvPr>
              <p:cNvCxnSpPr/>
              <p:nvPr/>
            </p:nvCxnSpPr>
            <p:spPr>
              <a:xfrm>
                <a:off x="3286124" y="1771079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2447984A-4F45-4A3C-89FF-B0C63FD3CE80}"/>
                  </a:ext>
                </a:extLst>
              </p:cNvPr>
              <p:cNvCxnSpPr/>
              <p:nvPr/>
            </p:nvCxnSpPr>
            <p:spPr>
              <a:xfrm>
                <a:off x="3286124" y="1867706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71D68E4D-40A9-4E99-A2B2-019D5619194A}"/>
                  </a:ext>
                </a:extLst>
              </p:cNvPr>
              <p:cNvCxnSpPr/>
              <p:nvPr/>
            </p:nvCxnSpPr>
            <p:spPr>
              <a:xfrm>
                <a:off x="3286124" y="1964333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F419C250-CAB8-4F9B-AA5F-64F72310FA54}"/>
                  </a:ext>
                </a:extLst>
              </p:cNvPr>
              <p:cNvCxnSpPr/>
              <p:nvPr/>
            </p:nvCxnSpPr>
            <p:spPr>
              <a:xfrm>
                <a:off x="3286124" y="2060960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EECAAD8-D67B-4194-86D3-A08E0EEA13CD}"/>
                  </a:ext>
                </a:extLst>
              </p:cNvPr>
              <p:cNvCxnSpPr/>
              <p:nvPr/>
            </p:nvCxnSpPr>
            <p:spPr>
              <a:xfrm>
                <a:off x="3286124" y="2157587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5872D9B9-19DF-44C7-826D-3156D7764FCA}"/>
                  </a:ext>
                </a:extLst>
              </p:cNvPr>
              <p:cNvCxnSpPr/>
              <p:nvPr/>
            </p:nvCxnSpPr>
            <p:spPr>
              <a:xfrm>
                <a:off x="3286124" y="2254214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E0808BE6-3F2A-4D32-8DD1-49144F05589E}"/>
                  </a:ext>
                </a:extLst>
              </p:cNvPr>
              <p:cNvCxnSpPr/>
              <p:nvPr/>
            </p:nvCxnSpPr>
            <p:spPr>
              <a:xfrm>
                <a:off x="3286124" y="2350841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31D82943-191B-4135-9F05-CABB6791385E}"/>
                  </a:ext>
                </a:extLst>
              </p:cNvPr>
              <p:cNvCxnSpPr/>
              <p:nvPr/>
            </p:nvCxnSpPr>
            <p:spPr>
              <a:xfrm>
                <a:off x="3286124" y="2447468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CA528A2-2E07-4DDA-AFC4-0B7C5D3F26EE}"/>
                  </a:ext>
                </a:extLst>
              </p:cNvPr>
              <p:cNvCxnSpPr/>
              <p:nvPr/>
            </p:nvCxnSpPr>
            <p:spPr>
              <a:xfrm>
                <a:off x="3286124" y="2544095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D5E0A7F2-E33C-4BAA-A247-186A53CDF9F2}"/>
                  </a:ext>
                </a:extLst>
              </p:cNvPr>
              <p:cNvCxnSpPr/>
              <p:nvPr/>
            </p:nvCxnSpPr>
            <p:spPr>
              <a:xfrm>
                <a:off x="3286124" y="2640722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93DFF60-B6D1-4012-99C8-FE855A275117}"/>
                  </a:ext>
                </a:extLst>
              </p:cNvPr>
              <p:cNvCxnSpPr/>
              <p:nvPr/>
            </p:nvCxnSpPr>
            <p:spPr>
              <a:xfrm>
                <a:off x="3273024" y="2737347"/>
                <a:ext cx="144016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493610F5-7FD6-4C6F-976A-88595AC607F9}"/>
                </a:ext>
              </a:extLst>
            </p:cNvPr>
            <p:cNvGrpSpPr/>
            <p:nvPr/>
          </p:nvGrpSpPr>
          <p:grpSpPr>
            <a:xfrm rot="5400000">
              <a:off x="4147734" y="1632184"/>
              <a:ext cx="78266" cy="1465974"/>
              <a:chOff x="4025499" y="1287944"/>
              <a:chExt cx="144016" cy="1449403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DD4B0FC7-CCEC-432E-8DB7-49D09DEF0BE9}"/>
                  </a:ext>
                </a:extLst>
              </p:cNvPr>
              <p:cNvCxnSpPr/>
              <p:nvPr/>
            </p:nvCxnSpPr>
            <p:spPr>
              <a:xfrm>
                <a:off x="4025499" y="1287944"/>
                <a:ext cx="144016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781BB0E7-4B32-4E65-952E-6B4C804B3C52}"/>
                  </a:ext>
                </a:extLst>
              </p:cNvPr>
              <p:cNvGrpSpPr/>
              <p:nvPr/>
            </p:nvGrpSpPr>
            <p:grpSpPr>
              <a:xfrm>
                <a:off x="4038599" y="1384571"/>
                <a:ext cx="117816" cy="1256151"/>
                <a:chOff x="3282550" y="1384571"/>
                <a:chExt cx="144016" cy="1256151"/>
              </a:xfrm>
            </p:grpSpPr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0115440C-1B94-412E-8A59-56D137ED03F0}"/>
                    </a:ext>
                  </a:extLst>
                </p:cNvPr>
                <p:cNvCxnSpPr/>
                <p:nvPr/>
              </p:nvCxnSpPr>
              <p:spPr>
                <a:xfrm>
                  <a:off x="3282550" y="1384571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0745ECC7-2B8E-4B54-9004-733CD7C213BB}"/>
                    </a:ext>
                  </a:extLst>
                </p:cNvPr>
                <p:cNvCxnSpPr/>
                <p:nvPr/>
              </p:nvCxnSpPr>
              <p:spPr>
                <a:xfrm>
                  <a:off x="3282550" y="1481198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8F26669D-A57B-4E11-96B4-5F33F6ACCCA5}"/>
                    </a:ext>
                  </a:extLst>
                </p:cNvPr>
                <p:cNvCxnSpPr/>
                <p:nvPr/>
              </p:nvCxnSpPr>
              <p:spPr>
                <a:xfrm>
                  <a:off x="3282550" y="1577825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E6555BAF-F5C8-49F8-B4AD-7B9115F57C56}"/>
                    </a:ext>
                  </a:extLst>
                </p:cNvPr>
                <p:cNvCxnSpPr/>
                <p:nvPr/>
              </p:nvCxnSpPr>
              <p:spPr>
                <a:xfrm>
                  <a:off x="3282550" y="1674452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EF95A499-4CF7-4C3F-B7EB-37A1DDC0C4D0}"/>
                    </a:ext>
                  </a:extLst>
                </p:cNvPr>
                <p:cNvCxnSpPr/>
                <p:nvPr/>
              </p:nvCxnSpPr>
              <p:spPr>
                <a:xfrm>
                  <a:off x="3282550" y="1771079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F1371D43-E4A2-4D62-8A7C-7D008B1039AC}"/>
                    </a:ext>
                  </a:extLst>
                </p:cNvPr>
                <p:cNvCxnSpPr/>
                <p:nvPr/>
              </p:nvCxnSpPr>
              <p:spPr>
                <a:xfrm>
                  <a:off x="3282550" y="1867706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>
                  <a:extLst>
                    <a:ext uri="{FF2B5EF4-FFF2-40B4-BE49-F238E27FC236}">
                      <a16:creationId xmlns:a16="http://schemas.microsoft.com/office/drawing/2014/main" id="{A6F06FB0-B8E9-4897-968F-320F5BA9FC7C}"/>
                    </a:ext>
                  </a:extLst>
                </p:cNvPr>
                <p:cNvCxnSpPr/>
                <p:nvPr/>
              </p:nvCxnSpPr>
              <p:spPr>
                <a:xfrm>
                  <a:off x="3282550" y="1964333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998A1048-6232-43F0-B6FB-BC8D7A587574}"/>
                    </a:ext>
                  </a:extLst>
                </p:cNvPr>
                <p:cNvCxnSpPr/>
                <p:nvPr/>
              </p:nvCxnSpPr>
              <p:spPr>
                <a:xfrm>
                  <a:off x="3282550" y="2060960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47BF5FB5-9D32-4EFA-AC18-00E673CA5C3F}"/>
                    </a:ext>
                  </a:extLst>
                </p:cNvPr>
                <p:cNvCxnSpPr/>
                <p:nvPr/>
              </p:nvCxnSpPr>
              <p:spPr>
                <a:xfrm>
                  <a:off x="3282550" y="2157587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>
                  <a:extLst>
                    <a:ext uri="{FF2B5EF4-FFF2-40B4-BE49-F238E27FC236}">
                      <a16:creationId xmlns:a16="http://schemas.microsoft.com/office/drawing/2014/main" id="{96FBBA69-51FE-45B6-B476-811DADDD92DB}"/>
                    </a:ext>
                  </a:extLst>
                </p:cNvPr>
                <p:cNvCxnSpPr/>
                <p:nvPr/>
              </p:nvCxnSpPr>
              <p:spPr>
                <a:xfrm>
                  <a:off x="3282550" y="2254214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>
                  <a:extLst>
                    <a:ext uri="{FF2B5EF4-FFF2-40B4-BE49-F238E27FC236}">
                      <a16:creationId xmlns:a16="http://schemas.microsoft.com/office/drawing/2014/main" id="{DB23B3DC-3781-4D62-843B-E03B95D48E51}"/>
                    </a:ext>
                  </a:extLst>
                </p:cNvPr>
                <p:cNvCxnSpPr/>
                <p:nvPr/>
              </p:nvCxnSpPr>
              <p:spPr>
                <a:xfrm>
                  <a:off x="3282550" y="2350841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>
                  <a:extLst>
                    <a:ext uri="{FF2B5EF4-FFF2-40B4-BE49-F238E27FC236}">
                      <a16:creationId xmlns:a16="http://schemas.microsoft.com/office/drawing/2014/main" id="{22E549AE-2D7B-4750-AB68-B04D2FE4AA3B}"/>
                    </a:ext>
                  </a:extLst>
                </p:cNvPr>
                <p:cNvCxnSpPr/>
                <p:nvPr/>
              </p:nvCxnSpPr>
              <p:spPr>
                <a:xfrm>
                  <a:off x="3282550" y="2447468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43">
                  <a:extLst>
                    <a:ext uri="{FF2B5EF4-FFF2-40B4-BE49-F238E27FC236}">
                      <a16:creationId xmlns:a16="http://schemas.microsoft.com/office/drawing/2014/main" id="{A0386E3D-8619-4735-8044-23A4D8B72A4A}"/>
                    </a:ext>
                  </a:extLst>
                </p:cNvPr>
                <p:cNvCxnSpPr/>
                <p:nvPr/>
              </p:nvCxnSpPr>
              <p:spPr>
                <a:xfrm>
                  <a:off x="3282550" y="2544095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>
                  <a:extLst>
                    <a:ext uri="{FF2B5EF4-FFF2-40B4-BE49-F238E27FC236}">
                      <a16:creationId xmlns:a16="http://schemas.microsoft.com/office/drawing/2014/main" id="{12C0DDC5-BFDF-440C-9D3A-1D1A17673F6E}"/>
                    </a:ext>
                  </a:extLst>
                </p:cNvPr>
                <p:cNvCxnSpPr/>
                <p:nvPr/>
              </p:nvCxnSpPr>
              <p:spPr>
                <a:xfrm>
                  <a:off x="3282550" y="2640722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3458DF79-32F0-41C8-9CA0-A416F4B40B9F}"/>
                  </a:ext>
                </a:extLst>
              </p:cNvPr>
              <p:cNvCxnSpPr/>
              <p:nvPr/>
            </p:nvCxnSpPr>
            <p:spPr>
              <a:xfrm>
                <a:off x="4025499" y="2737347"/>
                <a:ext cx="144016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8C9B2565-DE8C-4282-BCA1-58C78EDB1191}"/>
                </a:ext>
              </a:extLst>
            </p:cNvPr>
            <p:cNvSpPr/>
            <p:nvPr/>
          </p:nvSpPr>
          <p:spPr>
            <a:xfrm>
              <a:off x="3452337" y="1417598"/>
              <a:ext cx="1517689" cy="765116"/>
            </a:xfrm>
            <a:custGeom>
              <a:avLst/>
              <a:gdLst>
                <a:gd name="connsiteX0" fmla="*/ 0 w 1728788"/>
                <a:gd name="connsiteY0" fmla="*/ 0 h 871538"/>
                <a:gd name="connsiteX1" fmla="*/ 276225 w 1728788"/>
                <a:gd name="connsiteY1" fmla="*/ 47625 h 871538"/>
                <a:gd name="connsiteX2" fmla="*/ 571500 w 1728788"/>
                <a:gd name="connsiteY2" fmla="*/ 242888 h 871538"/>
                <a:gd name="connsiteX3" fmla="*/ 790575 w 1728788"/>
                <a:gd name="connsiteY3" fmla="*/ 552450 h 871538"/>
                <a:gd name="connsiteX4" fmla="*/ 1081088 w 1728788"/>
                <a:gd name="connsiteY4" fmla="*/ 738188 h 871538"/>
                <a:gd name="connsiteX5" fmla="*/ 1471613 w 1728788"/>
                <a:gd name="connsiteY5" fmla="*/ 833438 h 871538"/>
                <a:gd name="connsiteX6" fmla="*/ 1728788 w 1728788"/>
                <a:gd name="connsiteY6" fmla="*/ 871538 h 87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8788" h="871538">
                  <a:moveTo>
                    <a:pt x="0" y="0"/>
                  </a:moveTo>
                  <a:cubicBezTo>
                    <a:pt x="90487" y="3572"/>
                    <a:pt x="180975" y="7144"/>
                    <a:pt x="276225" y="47625"/>
                  </a:cubicBezTo>
                  <a:cubicBezTo>
                    <a:pt x="371475" y="88106"/>
                    <a:pt x="485775" y="158751"/>
                    <a:pt x="571500" y="242888"/>
                  </a:cubicBezTo>
                  <a:cubicBezTo>
                    <a:pt x="657225" y="327026"/>
                    <a:pt x="705644" y="469900"/>
                    <a:pt x="790575" y="552450"/>
                  </a:cubicBezTo>
                  <a:cubicBezTo>
                    <a:pt x="875506" y="635000"/>
                    <a:pt x="967582" y="691357"/>
                    <a:pt x="1081088" y="738188"/>
                  </a:cubicBezTo>
                  <a:cubicBezTo>
                    <a:pt x="1194594" y="785019"/>
                    <a:pt x="1363663" y="811213"/>
                    <a:pt x="1471613" y="833438"/>
                  </a:cubicBezTo>
                  <a:cubicBezTo>
                    <a:pt x="1579563" y="855663"/>
                    <a:pt x="1654175" y="863600"/>
                    <a:pt x="1728788" y="871538"/>
                  </a:cubicBezTo>
                </a:path>
              </a:pathLst>
            </a:cu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91D27DA-2E93-4048-97AF-3B09F522EB66}"/>
                </a:ext>
              </a:extLst>
            </p:cNvPr>
            <p:cNvSpPr/>
            <p:nvPr/>
          </p:nvSpPr>
          <p:spPr>
            <a:xfrm>
              <a:off x="3956234" y="1171326"/>
              <a:ext cx="1404717" cy="2732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Elasticity curve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00C5EED-BA41-4AA2-94B5-D1083CF4789F}"/>
              </a:ext>
            </a:extLst>
          </p:cNvPr>
          <p:cNvSpPr/>
          <p:nvPr/>
        </p:nvSpPr>
        <p:spPr>
          <a:xfrm>
            <a:off x="2580078" y="3351759"/>
            <a:ext cx="741587" cy="119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Generated NIBT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5ECAE596-F8FD-46EE-8F5D-72C8BBE04C54}"/>
              </a:ext>
            </a:extLst>
          </p:cNvPr>
          <p:cNvCxnSpPr/>
          <p:nvPr/>
        </p:nvCxnSpPr>
        <p:spPr>
          <a:xfrm flipV="1">
            <a:off x="2940309" y="3543483"/>
            <a:ext cx="0" cy="86768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5715CA6B-20DC-4871-81A1-C7043FFEF58C}"/>
              </a:ext>
            </a:extLst>
          </p:cNvPr>
          <p:cNvCxnSpPr/>
          <p:nvPr/>
        </p:nvCxnSpPr>
        <p:spPr>
          <a:xfrm flipV="1">
            <a:off x="2942431" y="4412516"/>
            <a:ext cx="134823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57E88C9-2484-402F-BA60-851BDDF55149}"/>
              </a:ext>
            </a:extLst>
          </p:cNvPr>
          <p:cNvSpPr/>
          <p:nvPr/>
        </p:nvSpPr>
        <p:spPr>
          <a:xfrm>
            <a:off x="4077179" y="4238805"/>
            <a:ext cx="794969" cy="1001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Proposed rate (%)</a:t>
            </a:r>
          </a:p>
        </p:txBody>
      </p: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F5365C18-F74D-4632-BB4E-781D6EB56FD5}"/>
              </a:ext>
            </a:extLst>
          </p:cNvPr>
          <p:cNvGrpSpPr/>
          <p:nvPr/>
        </p:nvGrpSpPr>
        <p:grpSpPr>
          <a:xfrm>
            <a:off x="2907737" y="3646572"/>
            <a:ext cx="65145" cy="764600"/>
            <a:chOff x="3273024" y="1287944"/>
            <a:chExt cx="144016" cy="1449403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FE19EC-76D5-4C96-B19F-445F523D8A8F}"/>
                </a:ext>
              </a:extLst>
            </p:cNvPr>
            <p:cNvCxnSpPr/>
            <p:nvPr/>
          </p:nvCxnSpPr>
          <p:spPr>
            <a:xfrm>
              <a:off x="3273024" y="1287944"/>
              <a:ext cx="144016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1E862EEB-7337-4013-A12E-78C3868FC221}"/>
                </a:ext>
              </a:extLst>
            </p:cNvPr>
            <p:cNvCxnSpPr/>
            <p:nvPr/>
          </p:nvCxnSpPr>
          <p:spPr>
            <a:xfrm>
              <a:off x="3286124" y="1384571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07D9BFEF-E9AA-4DE6-BDAC-0C2F64AC875E}"/>
                </a:ext>
              </a:extLst>
            </p:cNvPr>
            <p:cNvCxnSpPr/>
            <p:nvPr/>
          </p:nvCxnSpPr>
          <p:spPr>
            <a:xfrm>
              <a:off x="3286124" y="1481198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6269C40E-AC6A-46BF-B2DB-F3186A4A35DA}"/>
                </a:ext>
              </a:extLst>
            </p:cNvPr>
            <p:cNvCxnSpPr/>
            <p:nvPr/>
          </p:nvCxnSpPr>
          <p:spPr>
            <a:xfrm>
              <a:off x="3286124" y="1577825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DF7C6930-A830-4171-82EA-89BF5245CBBA}"/>
                </a:ext>
              </a:extLst>
            </p:cNvPr>
            <p:cNvCxnSpPr/>
            <p:nvPr/>
          </p:nvCxnSpPr>
          <p:spPr>
            <a:xfrm>
              <a:off x="3286124" y="1674452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91691548-7624-44DA-A881-B2442E4E5B20}"/>
                </a:ext>
              </a:extLst>
            </p:cNvPr>
            <p:cNvCxnSpPr/>
            <p:nvPr/>
          </p:nvCxnSpPr>
          <p:spPr>
            <a:xfrm>
              <a:off x="3286124" y="1771079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2B7C99A8-4048-4D8D-B346-6A65D467594A}"/>
                </a:ext>
              </a:extLst>
            </p:cNvPr>
            <p:cNvCxnSpPr/>
            <p:nvPr/>
          </p:nvCxnSpPr>
          <p:spPr>
            <a:xfrm>
              <a:off x="3286124" y="1867706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37965104-B184-487A-8F16-442A5C948FAA}"/>
                </a:ext>
              </a:extLst>
            </p:cNvPr>
            <p:cNvCxnSpPr/>
            <p:nvPr/>
          </p:nvCxnSpPr>
          <p:spPr>
            <a:xfrm>
              <a:off x="3286124" y="1964333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10366703-69AE-4561-849D-435E23AD7B76}"/>
                </a:ext>
              </a:extLst>
            </p:cNvPr>
            <p:cNvCxnSpPr/>
            <p:nvPr/>
          </p:nvCxnSpPr>
          <p:spPr>
            <a:xfrm>
              <a:off x="3286124" y="2060960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BCF6ED55-9180-40A8-8E2B-7B5AEC98D9AD}"/>
                </a:ext>
              </a:extLst>
            </p:cNvPr>
            <p:cNvCxnSpPr/>
            <p:nvPr/>
          </p:nvCxnSpPr>
          <p:spPr>
            <a:xfrm>
              <a:off x="3286124" y="2157587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C44137AE-74C4-4D3F-8710-63792B3721B0}"/>
                </a:ext>
              </a:extLst>
            </p:cNvPr>
            <p:cNvCxnSpPr/>
            <p:nvPr/>
          </p:nvCxnSpPr>
          <p:spPr>
            <a:xfrm>
              <a:off x="3286124" y="2254214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D8E3F5A5-12B2-41FF-B20B-FAFE7AC4D3F3}"/>
                </a:ext>
              </a:extLst>
            </p:cNvPr>
            <p:cNvCxnSpPr/>
            <p:nvPr/>
          </p:nvCxnSpPr>
          <p:spPr>
            <a:xfrm>
              <a:off x="3286124" y="2350841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F49C4D7E-5A5B-4DF6-A291-BC5E9D131B60}"/>
                </a:ext>
              </a:extLst>
            </p:cNvPr>
            <p:cNvCxnSpPr/>
            <p:nvPr/>
          </p:nvCxnSpPr>
          <p:spPr>
            <a:xfrm>
              <a:off x="3286124" y="2447468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DBACEAD7-1252-4506-B596-5AB668415D19}"/>
                </a:ext>
              </a:extLst>
            </p:cNvPr>
            <p:cNvCxnSpPr/>
            <p:nvPr/>
          </p:nvCxnSpPr>
          <p:spPr>
            <a:xfrm>
              <a:off x="3286124" y="2544095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EF110CB3-E9B7-44FA-A839-E731BBD9D7CF}"/>
                </a:ext>
              </a:extLst>
            </p:cNvPr>
            <p:cNvCxnSpPr/>
            <p:nvPr/>
          </p:nvCxnSpPr>
          <p:spPr>
            <a:xfrm>
              <a:off x="3286124" y="2640722"/>
              <a:ext cx="117816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00F2B77F-AA9B-46AA-9BCA-B9EE625E7614}"/>
                </a:ext>
              </a:extLst>
            </p:cNvPr>
            <p:cNvCxnSpPr/>
            <p:nvPr/>
          </p:nvCxnSpPr>
          <p:spPr>
            <a:xfrm>
              <a:off x="3273024" y="2737347"/>
              <a:ext cx="144016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4534B5AD-0D0B-4DD8-B9BB-43F626C94A20}"/>
              </a:ext>
            </a:extLst>
          </p:cNvPr>
          <p:cNvGrpSpPr/>
          <p:nvPr/>
        </p:nvGrpSpPr>
        <p:grpSpPr>
          <a:xfrm rot="5400000">
            <a:off x="3537572" y="3787134"/>
            <a:ext cx="56244" cy="1250767"/>
            <a:chOff x="4025499" y="1287944"/>
            <a:chExt cx="144016" cy="1449403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FC311D74-2AAD-41E7-BBF6-FD1ED4161645}"/>
                </a:ext>
              </a:extLst>
            </p:cNvPr>
            <p:cNvCxnSpPr/>
            <p:nvPr/>
          </p:nvCxnSpPr>
          <p:spPr>
            <a:xfrm>
              <a:off x="4025499" y="1287944"/>
              <a:ext cx="144016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07422EB6-9905-482A-A973-58A4DD8B8AE0}"/>
                </a:ext>
              </a:extLst>
            </p:cNvPr>
            <p:cNvGrpSpPr/>
            <p:nvPr/>
          </p:nvGrpSpPr>
          <p:grpSpPr>
            <a:xfrm>
              <a:off x="4038599" y="1384571"/>
              <a:ext cx="117816" cy="1256151"/>
              <a:chOff x="3282550" y="1384571"/>
              <a:chExt cx="144016" cy="1256151"/>
            </a:xfrm>
          </p:grpSpPr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9647CE03-A7B5-49A3-95EF-8699BC72E549}"/>
                  </a:ext>
                </a:extLst>
              </p:cNvPr>
              <p:cNvCxnSpPr/>
              <p:nvPr/>
            </p:nvCxnSpPr>
            <p:spPr>
              <a:xfrm>
                <a:off x="3282550" y="1384571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A4E30809-A8F5-4D8F-8424-00961B41C1C7}"/>
                  </a:ext>
                </a:extLst>
              </p:cNvPr>
              <p:cNvCxnSpPr/>
              <p:nvPr/>
            </p:nvCxnSpPr>
            <p:spPr>
              <a:xfrm>
                <a:off x="3282550" y="1481198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B6453DDB-205A-4B21-835F-475AC6BEA57C}"/>
                  </a:ext>
                </a:extLst>
              </p:cNvPr>
              <p:cNvCxnSpPr/>
              <p:nvPr/>
            </p:nvCxnSpPr>
            <p:spPr>
              <a:xfrm>
                <a:off x="3282550" y="1577825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833CBD42-17CE-49FF-ADBA-659906011C6D}"/>
                  </a:ext>
                </a:extLst>
              </p:cNvPr>
              <p:cNvCxnSpPr/>
              <p:nvPr/>
            </p:nvCxnSpPr>
            <p:spPr>
              <a:xfrm>
                <a:off x="3282550" y="1674452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E6D6DD8C-DBCA-406B-A2F1-DCBB80C134C0}"/>
                  </a:ext>
                </a:extLst>
              </p:cNvPr>
              <p:cNvCxnSpPr/>
              <p:nvPr/>
            </p:nvCxnSpPr>
            <p:spPr>
              <a:xfrm>
                <a:off x="3282550" y="1771079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50611B8C-9DC1-4EEE-A353-A19AC434C4E5}"/>
                  </a:ext>
                </a:extLst>
              </p:cNvPr>
              <p:cNvCxnSpPr/>
              <p:nvPr/>
            </p:nvCxnSpPr>
            <p:spPr>
              <a:xfrm>
                <a:off x="3282550" y="1867706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60788B08-07ED-4F0D-85BA-EBEDD1B40DAE}"/>
                  </a:ext>
                </a:extLst>
              </p:cNvPr>
              <p:cNvCxnSpPr/>
              <p:nvPr/>
            </p:nvCxnSpPr>
            <p:spPr>
              <a:xfrm>
                <a:off x="3282550" y="1964333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AF3CAC7B-4003-4E2B-80C4-4FA462760D09}"/>
                  </a:ext>
                </a:extLst>
              </p:cNvPr>
              <p:cNvCxnSpPr/>
              <p:nvPr/>
            </p:nvCxnSpPr>
            <p:spPr>
              <a:xfrm>
                <a:off x="3282550" y="2060960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>
                <a:extLst>
                  <a:ext uri="{FF2B5EF4-FFF2-40B4-BE49-F238E27FC236}">
                    <a16:creationId xmlns:a16="http://schemas.microsoft.com/office/drawing/2014/main" id="{80227654-D274-4CF7-9977-CEFA48B643AC}"/>
                  </a:ext>
                </a:extLst>
              </p:cNvPr>
              <p:cNvCxnSpPr/>
              <p:nvPr/>
            </p:nvCxnSpPr>
            <p:spPr>
              <a:xfrm>
                <a:off x="3282550" y="2157587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23EF55D9-D680-42D6-BCF9-C9EDC43DAA2D}"/>
                  </a:ext>
                </a:extLst>
              </p:cNvPr>
              <p:cNvCxnSpPr/>
              <p:nvPr/>
            </p:nvCxnSpPr>
            <p:spPr>
              <a:xfrm>
                <a:off x="3282550" y="2254214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232A2490-8DBB-46D6-8A84-41C582EF4834}"/>
                  </a:ext>
                </a:extLst>
              </p:cNvPr>
              <p:cNvCxnSpPr/>
              <p:nvPr/>
            </p:nvCxnSpPr>
            <p:spPr>
              <a:xfrm>
                <a:off x="3282550" y="2350841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445791D0-1255-4D2A-B708-FB97B0D9E855}"/>
                  </a:ext>
                </a:extLst>
              </p:cNvPr>
              <p:cNvCxnSpPr/>
              <p:nvPr/>
            </p:nvCxnSpPr>
            <p:spPr>
              <a:xfrm>
                <a:off x="3282550" y="2447468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A4E8D29A-E9E4-4B6B-A7A0-8F6736DEC9CF}"/>
                  </a:ext>
                </a:extLst>
              </p:cNvPr>
              <p:cNvCxnSpPr/>
              <p:nvPr/>
            </p:nvCxnSpPr>
            <p:spPr>
              <a:xfrm>
                <a:off x="3282550" y="2544095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B062CD6E-1AD3-48F8-925B-2E48E08B86D1}"/>
                  </a:ext>
                </a:extLst>
              </p:cNvPr>
              <p:cNvCxnSpPr/>
              <p:nvPr/>
            </p:nvCxnSpPr>
            <p:spPr>
              <a:xfrm>
                <a:off x="3282550" y="2640722"/>
                <a:ext cx="1440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293D8F32-C61F-470E-8815-F3F93960E90E}"/>
                </a:ext>
              </a:extLst>
            </p:cNvPr>
            <p:cNvCxnSpPr/>
            <p:nvPr/>
          </p:nvCxnSpPr>
          <p:spPr>
            <a:xfrm>
              <a:off x="4025499" y="2737347"/>
              <a:ext cx="144016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F466167A-2909-4D2E-9344-52C471BE57CD}"/>
              </a:ext>
            </a:extLst>
          </p:cNvPr>
          <p:cNvSpPr/>
          <p:nvPr/>
        </p:nvSpPr>
        <p:spPr>
          <a:xfrm>
            <a:off x="3357230" y="3165821"/>
            <a:ext cx="1228254" cy="3813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Profit (NIBT) curve</a:t>
            </a:r>
          </a:p>
        </p:txBody>
      </p:sp>
      <p:sp>
        <p:nvSpPr>
          <p:cNvPr id="70" name="Forme libre : forme 69">
            <a:extLst>
              <a:ext uri="{FF2B5EF4-FFF2-40B4-BE49-F238E27FC236}">
                <a16:creationId xmlns:a16="http://schemas.microsoft.com/office/drawing/2014/main" id="{50EDA2C1-CA47-4AE2-AACF-3482F4073313}"/>
              </a:ext>
            </a:extLst>
          </p:cNvPr>
          <p:cNvSpPr/>
          <p:nvPr/>
        </p:nvSpPr>
        <p:spPr>
          <a:xfrm>
            <a:off x="3044448" y="3771512"/>
            <a:ext cx="1049848" cy="589509"/>
          </a:xfrm>
          <a:custGeom>
            <a:avLst/>
            <a:gdLst>
              <a:gd name="connsiteX0" fmla="*/ 0 w 1401635"/>
              <a:gd name="connsiteY0" fmla="*/ 934424 h 934424"/>
              <a:gd name="connsiteX1" fmla="*/ 594027 w 1401635"/>
              <a:gd name="connsiteY1" fmla="*/ 1 h 934424"/>
              <a:gd name="connsiteX2" fmla="*/ 1401635 w 1401635"/>
              <a:gd name="connsiteY2" fmla="*/ 927750 h 93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635" h="934424">
                <a:moveTo>
                  <a:pt x="0" y="934424"/>
                </a:moveTo>
                <a:cubicBezTo>
                  <a:pt x="180210" y="467768"/>
                  <a:pt x="360421" y="1113"/>
                  <a:pt x="594027" y="1"/>
                </a:cubicBezTo>
                <a:cubicBezTo>
                  <a:pt x="827633" y="-1111"/>
                  <a:pt x="1114634" y="463319"/>
                  <a:pt x="1401635" y="927750"/>
                </a:cubicBezTo>
              </a:path>
            </a:pathLst>
          </a:custGeom>
          <a:ln>
            <a:solidFill>
              <a:srgbClr val="4DCBC3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7" name="TextBox 9">
            <a:extLst>
              <a:ext uri="{FF2B5EF4-FFF2-40B4-BE49-F238E27FC236}">
                <a16:creationId xmlns:a16="http://schemas.microsoft.com/office/drawing/2014/main" id="{47251F5B-8A8B-41BF-B6C5-9145E9932896}"/>
              </a:ext>
            </a:extLst>
          </p:cNvPr>
          <p:cNvSpPr txBox="1"/>
          <p:nvPr/>
        </p:nvSpPr>
        <p:spPr>
          <a:xfrm rot="5400000">
            <a:off x="4777327" y="2998767"/>
            <a:ext cx="3236134" cy="1249589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lIns="0" tIns="0" rIns="0" bIns="35992" rtlCol="0" anchor="b">
            <a:noAutofit/>
          </a:bodyPr>
          <a:lstStyle/>
          <a:p>
            <a:pPr algn="ctr"/>
            <a:r>
              <a:rPr lang="en-US" sz="1400" b="1" dirty="0"/>
              <a:t>OPTIMIZATION ENGINE</a:t>
            </a:r>
          </a:p>
        </p:txBody>
      </p:sp>
      <p:pic>
        <p:nvPicPr>
          <p:cNvPr id="288" name="Picture 2" descr="\\PARDMP25HD\c40831$\workarea\Downloads\configuration.png">
            <a:extLst>
              <a:ext uri="{FF2B5EF4-FFF2-40B4-BE49-F238E27FC236}">
                <a16:creationId xmlns:a16="http://schemas.microsoft.com/office/drawing/2014/main" id="{8F38E918-B8EA-485A-91A5-CFEE2C1F5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493" y="3320316"/>
            <a:ext cx="540775" cy="54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9" name="Rectangle 288">
            <a:extLst>
              <a:ext uri="{FF2B5EF4-FFF2-40B4-BE49-F238E27FC236}">
                <a16:creationId xmlns:a16="http://schemas.microsoft.com/office/drawing/2014/main" id="{2C880E76-0441-432F-AE16-2260CAEDA428}"/>
              </a:ext>
            </a:extLst>
          </p:cNvPr>
          <p:cNvSpPr/>
          <p:nvPr/>
        </p:nvSpPr>
        <p:spPr>
          <a:xfrm>
            <a:off x="7103879" y="1100193"/>
            <a:ext cx="4595552" cy="419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24249C5-9401-4C61-865F-0812D0F4D0A3}"/>
              </a:ext>
            </a:extLst>
          </p:cNvPr>
          <p:cNvSpPr/>
          <p:nvPr/>
        </p:nvSpPr>
        <p:spPr>
          <a:xfrm>
            <a:off x="7125386" y="1794893"/>
            <a:ext cx="4896054" cy="436977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693" indent="-285693">
              <a:lnSpc>
                <a:spcPct val="120000"/>
              </a:lnSpc>
              <a:buFontTx/>
              <a:buChar char="-"/>
            </a:pPr>
            <a:r>
              <a:rPr lang="en-US" sz="1400" b="1" dirty="0">
                <a:solidFill>
                  <a:schemeClr val="tx1"/>
                </a:solidFill>
              </a:rPr>
              <a:t>Optimization of 1 KPI 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eg</a:t>
            </a:r>
            <a:r>
              <a:rPr lang="en-US" sz="1400" dirty="0">
                <a:solidFill>
                  <a:schemeClr val="tx1"/>
                </a:solidFill>
              </a:rPr>
              <a:t> Profit, displayed as an efficiency curve)</a:t>
            </a:r>
          </a:p>
          <a:p>
            <a:pPr marL="285693" indent="-285693">
              <a:lnSpc>
                <a:spcPct val="120000"/>
              </a:lnSpc>
              <a:buFontTx/>
              <a:buChar char="-"/>
            </a:pPr>
            <a:r>
              <a:rPr lang="en-US" sz="1400" b="1" dirty="0">
                <a:solidFill>
                  <a:schemeClr val="tx1"/>
                </a:solidFill>
              </a:rPr>
              <a:t>under various degrees of freedom </a:t>
            </a:r>
            <a:r>
              <a:rPr lang="en-US" sz="1400" dirty="0">
                <a:solidFill>
                  <a:schemeClr val="tx1"/>
                </a:solidFill>
              </a:rPr>
              <a:t>(volume, RONE…) </a:t>
            </a:r>
          </a:p>
          <a:p>
            <a:pPr marL="285693" indent="-285693">
              <a:lnSpc>
                <a:spcPct val="120000"/>
              </a:lnSpc>
              <a:buFontTx/>
              <a:buChar char="-"/>
            </a:pPr>
            <a:endParaRPr lang="en-US" sz="1400" dirty="0">
              <a:solidFill>
                <a:schemeClr val="tx1"/>
              </a:solidFill>
            </a:endParaRPr>
          </a:p>
          <a:p>
            <a:pPr marL="285693" indent="-285693">
              <a:lnSpc>
                <a:spcPct val="120000"/>
              </a:lnSpc>
              <a:buFontTx/>
              <a:buChar char="-"/>
            </a:pPr>
            <a:endParaRPr lang="en-US" sz="1400" dirty="0">
              <a:solidFill>
                <a:schemeClr val="tx1"/>
              </a:solidFill>
            </a:endParaRPr>
          </a:p>
          <a:p>
            <a:pPr marL="285693" indent="-285693">
              <a:lnSpc>
                <a:spcPct val="120000"/>
              </a:lnSpc>
              <a:buFontTx/>
              <a:buChar char="-"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 marL="285693" indent="-285693">
              <a:lnSpc>
                <a:spcPct val="120000"/>
              </a:lnSpc>
              <a:buFontTx/>
              <a:buChar char="-"/>
            </a:pPr>
            <a:endParaRPr lang="en-US" sz="1400" dirty="0">
              <a:solidFill>
                <a:schemeClr val="tx1"/>
              </a:solidFill>
            </a:endParaRPr>
          </a:p>
          <a:p>
            <a:pPr marL="285693" indent="-285693">
              <a:lnSpc>
                <a:spcPct val="120000"/>
              </a:lnSpc>
              <a:buFontTx/>
              <a:buChar char="-"/>
            </a:pPr>
            <a:endParaRPr lang="en-US" sz="1400" dirty="0">
              <a:solidFill>
                <a:schemeClr val="tx1"/>
              </a:solidFill>
            </a:endParaRPr>
          </a:p>
          <a:p>
            <a:pPr marL="285693" indent="-285693">
              <a:lnSpc>
                <a:spcPct val="120000"/>
              </a:lnSpc>
              <a:buFontTx/>
              <a:buChar char="-"/>
            </a:pPr>
            <a:endParaRPr lang="en-US" sz="1400" dirty="0">
              <a:solidFill>
                <a:schemeClr val="tx1"/>
              </a:solidFill>
            </a:endParaRPr>
          </a:p>
          <a:p>
            <a:pPr marL="285693" indent="-285693">
              <a:lnSpc>
                <a:spcPct val="120000"/>
              </a:lnSpc>
              <a:buFontTx/>
              <a:buChar char="-"/>
            </a:pPr>
            <a:endParaRPr lang="en-US" sz="1400" dirty="0">
              <a:solidFill>
                <a:schemeClr val="tx1"/>
              </a:solidFill>
            </a:endParaRPr>
          </a:p>
          <a:p>
            <a:pPr marL="285693" indent="-285693">
              <a:lnSpc>
                <a:spcPct val="120000"/>
              </a:lnSpc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For each scenario, </a:t>
            </a:r>
            <a:r>
              <a:rPr lang="en-US" sz="1400" b="1" dirty="0">
                <a:solidFill>
                  <a:schemeClr val="tx1"/>
                </a:solidFill>
              </a:rPr>
              <a:t>an explicit and easy to read price formula is computed </a:t>
            </a:r>
            <a:r>
              <a:rPr lang="en-US" sz="1400" dirty="0">
                <a:solidFill>
                  <a:schemeClr val="tx1"/>
                </a:solidFill>
              </a:rPr>
              <a:t>(cf. details next slide)</a:t>
            </a:r>
          </a:p>
          <a:p>
            <a:pPr marL="285693" indent="-285693">
              <a:lnSpc>
                <a:spcPct val="120000"/>
              </a:lnSpc>
              <a:buFontTx/>
              <a:buChar char="-"/>
            </a:pPr>
            <a:endParaRPr lang="en-US" sz="1400" i="1" dirty="0">
              <a:solidFill>
                <a:schemeClr val="tx1"/>
              </a:solidFill>
            </a:endParaRPr>
          </a:p>
          <a:p>
            <a:pPr marL="285693" indent="-285693">
              <a:lnSpc>
                <a:spcPct val="120000"/>
              </a:lnSpc>
              <a:buFontTx/>
              <a:buChar char="-"/>
            </a:pPr>
            <a:r>
              <a:rPr lang="en-US" sz="1400" i="1" dirty="0">
                <a:solidFill>
                  <a:schemeClr val="tx1"/>
                </a:solidFill>
              </a:rPr>
              <a:t>NB: the model can take into account</a:t>
            </a:r>
            <a:r>
              <a:rPr lang="en-US" sz="1400" b="1" i="1" dirty="0">
                <a:solidFill>
                  <a:schemeClr val="tx1"/>
                </a:solidFill>
              </a:rPr>
              <a:t> several </a:t>
            </a:r>
            <a:r>
              <a:rPr lang="en-US" sz="1400" b="1" i="1" dirty="0" err="1">
                <a:solidFill>
                  <a:schemeClr val="tx1"/>
                </a:solidFill>
              </a:rPr>
              <a:t>contraints</a:t>
            </a:r>
            <a:r>
              <a:rPr lang="en-US" sz="1400" b="1" i="1" dirty="0">
                <a:solidFill>
                  <a:schemeClr val="tx1"/>
                </a:solidFill>
              </a:rPr>
              <a:t> </a:t>
            </a:r>
            <a:r>
              <a:rPr lang="en-US" sz="1400" i="1" dirty="0">
                <a:solidFill>
                  <a:schemeClr val="tx1"/>
                </a:solidFill>
              </a:rPr>
              <a:t>(gap with old strategy, min/max price …)</a:t>
            </a:r>
          </a:p>
          <a:p>
            <a:pPr marL="285693" indent="-285693">
              <a:lnSpc>
                <a:spcPct val="130000"/>
              </a:lnSpc>
              <a:buFontTx/>
              <a:buChar char="-"/>
            </a:pPr>
            <a:endParaRPr lang="en-US" sz="1400" dirty="0">
              <a:solidFill>
                <a:schemeClr val="tx1"/>
              </a:solidFill>
            </a:endParaRPr>
          </a:p>
          <a:p>
            <a:pPr marL="285693" indent="-285693">
              <a:lnSpc>
                <a:spcPct val="130000"/>
              </a:lnSpc>
              <a:buFontTx/>
              <a:buChar char="-"/>
            </a:pP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3C00E796-81FF-497C-B8BC-FB05236A6F82}"/>
              </a:ext>
            </a:extLst>
          </p:cNvPr>
          <p:cNvGrpSpPr/>
          <p:nvPr/>
        </p:nvGrpSpPr>
        <p:grpSpPr>
          <a:xfrm>
            <a:off x="7155554" y="2971564"/>
            <a:ext cx="4865886" cy="1423808"/>
            <a:chOff x="7772457" y="3634190"/>
            <a:chExt cx="4867012" cy="1424138"/>
          </a:xfrm>
        </p:grpSpPr>
        <p:sp>
          <p:nvSpPr>
            <p:cNvPr id="434" name="Forme libre : forme 433">
              <a:extLst>
                <a:ext uri="{FF2B5EF4-FFF2-40B4-BE49-F238E27FC236}">
                  <a16:creationId xmlns:a16="http://schemas.microsoft.com/office/drawing/2014/main" id="{E0D7B72A-A9A2-4B0B-B4BD-2C681949E3B4}"/>
                </a:ext>
              </a:extLst>
            </p:cNvPr>
            <p:cNvSpPr/>
            <p:nvPr/>
          </p:nvSpPr>
          <p:spPr>
            <a:xfrm rot="479547">
              <a:off x="9006396" y="4045623"/>
              <a:ext cx="1189030" cy="181615"/>
            </a:xfrm>
            <a:custGeom>
              <a:avLst/>
              <a:gdLst>
                <a:gd name="connsiteX0" fmla="*/ 0 w 1401635"/>
                <a:gd name="connsiteY0" fmla="*/ 934424 h 934424"/>
                <a:gd name="connsiteX1" fmla="*/ 594027 w 1401635"/>
                <a:gd name="connsiteY1" fmla="*/ 1 h 934424"/>
                <a:gd name="connsiteX2" fmla="*/ 1401635 w 1401635"/>
                <a:gd name="connsiteY2" fmla="*/ 927750 h 93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635" h="934424">
                  <a:moveTo>
                    <a:pt x="0" y="934424"/>
                  </a:moveTo>
                  <a:cubicBezTo>
                    <a:pt x="180210" y="467768"/>
                    <a:pt x="360421" y="1113"/>
                    <a:pt x="594027" y="1"/>
                  </a:cubicBezTo>
                  <a:cubicBezTo>
                    <a:pt x="827633" y="-1111"/>
                    <a:pt x="1114634" y="463319"/>
                    <a:pt x="1401635" y="927750"/>
                  </a:cubicBezTo>
                </a:path>
              </a:pathLst>
            </a:custGeom>
            <a:ln w="19050">
              <a:solidFill>
                <a:srgbClr val="00AB8E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599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1754B7FF-C32A-4FAA-8E8D-192159A60896}"/>
                </a:ext>
              </a:extLst>
            </p:cNvPr>
            <p:cNvSpPr/>
            <p:nvPr/>
          </p:nvSpPr>
          <p:spPr>
            <a:xfrm>
              <a:off x="7772457" y="3689558"/>
              <a:ext cx="983946" cy="18985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Profit M€</a:t>
              </a:r>
            </a:p>
          </p:txBody>
        </p:sp>
        <p:cxnSp>
          <p:nvCxnSpPr>
            <p:cNvPr id="295" name="Connecteur droit avec flèche 294">
              <a:extLst>
                <a:ext uri="{FF2B5EF4-FFF2-40B4-BE49-F238E27FC236}">
                  <a16:creationId xmlns:a16="http://schemas.microsoft.com/office/drawing/2014/main" id="{577D8588-9AE1-4EDD-A574-E032F876F775}"/>
                </a:ext>
              </a:extLst>
            </p:cNvPr>
            <p:cNvCxnSpPr/>
            <p:nvPr/>
          </p:nvCxnSpPr>
          <p:spPr>
            <a:xfrm flipV="1">
              <a:off x="8730397" y="3634190"/>
              <a:ext cx="0" cy="1375366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necteur droit avec flèche 295">
              <a:extLst>
                <a:ext uri="{FF2B5EF4-FFF2-40B4-BE49-F238E27FC236}">
                  <a16:creationId xmlns:a16="http://schemas.microsoft.com/office/drawing/2014/main" id="{0A8700A3-2735-4B7F-AB8B-3C49CD009159}"/>
                </a:ext>
              </a:extLst>
            </p:cNvPr>
            <p:cNvCxnSpPr/>
            <p:nvPr/>
          </p:nvCxnSpPr>
          <p:spPr>
            <a:xfrm flipV="1">
              <a:off x="8733229" y="5011687"/>
              <a:ext cx="1800000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83C8866-9FBF-4885-AC47-25B23BFD2DFE}"/>
                </a:ext>
              </a:extLst>
            </p:cNvPr>
            <p:cNvSpPr/>
            <p:nvPr/>
          </p:nvSpPr>
          <p:spPr>
            <a:xfrm>
              <a:off x="10522320" y="4882541"/>
              <a:ext cx="842705" cy="15875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Prod. </a:t>
              </a:r>
              <a:r>
                <a:rPr lang="en-US" sz="1400" dirty="0">
                  <a:solidFill>
                    <a:schemeClr val="tx1"/>
                  </a:solidFill>
                </a:rPr>
                <a:t>(M€)</a:t>
              </a:r>
            </a:p>
          </p:txBody>
        </p:sp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95FA0A12-C696-4457-8257-2D44EC75A87F}"/>
                </a:ext>
              </a:extLst>
            </p:cNvPr>
            <p:cNvGrpSpPr/>
            <p:nvPr/>
          </p:nvGrpSpPr>
          <p:grpSpPr>
            <a:xfrm>
              <a:off x="8686910" y="3797595"/>
              <a:ext cx="86974" cy="1211961"/>
              <a:chOff x="3273024" y="1287944"/>
              <a:chExt cx="144016" cy="1449403"/>
            </a:xfrm>
          </p:grpSpPr>
          <p:cxnSp>
            <p:nvCxnSpPr>
              <p:cNvPr id="299" name="Connecteur droit 298">
                <a:extLst>
                  <a:ext uri="{FF2B5EF4-FFF2-40B4-BE49-F238E27FC236}">
                    <a16:creationId xmlns:a16="http://schemas.microsoft.com/office/drawing/2014/main" id="{FAB98FD4-E1B2-483E-AAAA-FF4D5CE6D3A2}"/>
                  </a:ext>
                </a:extLst>
              </p:cNvPr>
              <p:cNvCxnSpPr/>
              <p:nvPr/>
            </p:nvCxnSpPr>
            <p:spPr>
              <a:xfrm>
                <a:off x="3273024" y="1287944"/>
                <a:ext cx="144016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Connecteur droit 299">
                <a:extLst>
                  <a:ext uri="{FF2B5EF4-FFF2-40B4-BE49-F238E27FC236}">
                    <a16:creationId xmlns:a16="http://schemas.microsoft.com/office/drawing/2014/main" id="{D7E7BB89-F8AB-4DBE-BE08-73DC6E0BD3B1}"/>
                  </a:ext>
                </a:extLst>
              </p:cNvPr>
              <p:cNvCxnSpPr/>
              <p:nvPr/>
            </p:nvCxnSpPr>
            <p:spPr>
              <a:xfrm>
                <a:off x="3286124" y="1384571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Connecteur droit 300">
                <a:extLst>
                  <a:ext uri="{FF2B5EF4-FFF2-40B4-BE49-F238E27FC236}">
                    <a16:creationId xmlns:a16="http://schemas.microsoft.com/office/drawing/2014/main" id="{C677C662-BA43-4DE5-A168-8389D297B15C}"/>
                  </a:ext>
                </a:extLst>
              </p:cNvPr>
              <p:cNvCxnSpPr/>
              <p:nvPr/>
            </p:nvCxnSpPr>
            <p:spPr>
              <a:xfrm>
                <a:off x="3286124" y="1481198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Connecteur droit 301">
                <a:extLst>
                  <a:ext uri="{FF2B5EF4-FFF2-40B4-BE49-F238E27FC236}">
                    <a16:creationId xmlns:a16="http://schemas.microsoft.com/office/drawing/2014/main" id="{A66B0206-7835-4B8E-86CF-18C17D4BA301}"/>
                  </a:ext>
                </a:extLst>
              </p:cNvPr>
              <p:cNvCxnSpPr/>
              <p:nvPr/>
            </p:nvCxnSpPr>
            <p:spPr>
              <a:xfrm>
                <a:off x="3286124" y="1577825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Connecteur droit 302">
                <a:extLst>
                  <a:ext uri="{FF2B5EF4-FFF2-40B4-BE49-F238E27FC236}">
                    <a16:creationId xmlns:a16="http://schemas.microsoft.com/office/drawing/2014/main" id="{0AEBCB5A-872E-4010-B8EE-17A08B97D854}"/>
                  </a:ext>
                </a:extLst>
              </p:cNvPr>
              <p:cNvCxnSpPr/>
              <p:nvPr/>
            </p:nvCxnSpPr>
            <p:spPr>
              <a:xfrm>
                <a:off x="3286124" y="1674452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Connecteur droit 303">
                <a:extLst>
                  <a:ext uri="{FF2B5EF4-FFF2-40B4-BE49-F238E27FC236}">
                    <a16:creationId xmlns:a16="http://schemas.microsoft.com/office/drawing/2014/main" id="{02FFFAE6-8CCB-476E-ABB3-52480DD872F3}"/>
                  </a:ext>
                </a:extLst>
              </p:cNvPr>
              <p:cNvCxnSpPr/>
              <p:nvPr/>
            </p:nvCxnSpPr>
            <p:spPr>
              <a:xfrm>
                <a:off x="3286124" y="1771079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" name="Connecteur droit 304">
                <a:extLst>
                  <a:ext uri="{FF2B5EF4-FFF2-40B4-BE49-F238E27FC236}">
                    <a16:creationId xmlns:a16="http://schemas.microsoft.com/office/drawing/2014/main" id="{497B2120-2CA3-4A44-8E45-8817632EDE32}"/>
                  </a:ext>
                </a:extLst>
              </p:cNvPr>
              <p:cNvCxnSpPr/>
              <p:nvPr/>
            </p:nvCxnSpPr>
            <p:spPr>
              <a:xfrm>
                <a:off x="3286124" y="1867706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Connecteur droit 305">
                <a:extLst>
                  <a:ext uri="{FF2B5EF4-FFF2-40B4-BE49-F238E27FC236}">
                    <a16:creationId xmlns:a16="http://schemas.microsoft.com/office/drawing/2014/main" id="{89380B2F-5752-4F37-A2AA-8FCC326A606B}"/>
                  </a:ext>
                </a:extLst>
              </p:cNvPr>
              <p:cNvCxnSpPr/>
              <p:nvPr/>
            </p:nvCxnSpPr>
            <p:spPr>
              <a:xfrm>
                <a:off x="3286124" y="1964333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Connecteur droit 306">
                <a:extLst>
                  <a:ext uri="{FF2B5EF4-FFF2-40B4-BE49-F238E27FC236}">
                    <a16:creationId xmlns:a16="http://schemas.microsoft.com/office/drawing/2014/main" id="{736E4465-947B-45DE-BA1D-83676C5C3622}"/>
                  </a:ext>
                </a:extLst>
              </p:cNvPr>
              <p:cNvCxnSpPr/>
              <p:nvPr/>
            </p:nvCxnSpPr>
            <p:spPr>
              <a:xfrm>
                <a:off x="3286124" y="2060960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" name="Connecteur droit 307">
                <a:extLst>
                  <a:ext uri="{FF2B5EF4-FFF2-40B4-BE49-F238E27FC236}">
                    <a16:creationId xmlns:a16="http://schemas.microsoft.com/office/drawing/2014/main" id="{EEA73DD6-645F-4817-87A9-841559A051EA}"/>
                  </a:ext>
                </a:extLst>
              </p:cNvPr>
              <p:cNvCxnSpPr/>
              <p:nvPr/>
            </p:nvCxnSpPr>
            <p:spPr>
              <a:xfrm>
                <a:off x="3286124" y="2157587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Connecteur droit 308">
                <a:extLst>
                  <a:ext uri="{FF2B5EF4-FFF2-40B4-BE49-F238E27FC236}">
                    <a16:creationId xmlns:a16="http://schemas.microsoft.com/office/drawing/2014/main" id="{B487F985-6A6B-41F5-9643-96572DA5B0B3}"/>
                  </a:ext>
                </a:extLst>
              </p:cNvPr>
              <p:cNvCxnSpPr/>
              <p:nvPr/>
            </p:nvCxnSpPr>
            <p:spPr>
              <a:xfrm>
                <a:off x="3286124" y="2254214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Connecteur droit 309">
                <a:extLst>
                  <a:ext uri="{FF2B5EF4-FFF2-40B4-BE49-F238E27FC236}">
                    <a16:creationId xmlns:a16="http://schemas.microsoft.com/office/drawing/2014/main" id="{191CE184-DC32-48EB-A7F2-FD01C0A1A2AC}"/>
                  </a:ext>
                </a:extLst>
              </p:cNvPr>
              <p:cNvCxnSpPr/>
              <p:nvPr/>
            </p:nvCxnSpPr>
            <p:spPr>
              <a:xfrm>
                <a:off x="3286124" y="2350841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Connecteur droit 310">
                <a:extLst>
                  <a:ext uri="{FF2B5EF4-FFF2-40B4-BE49-F238E27FC236}">
                    <a16:creationId xmlns:a16="http://schemas.microsoft.com/office/drawing/2014/main" id="{2BD7F770-9474-44DE-883E-CB8DBEDAD4EB}"/>
                  </a:ext>
                </a:extLst>
              </p:cNvPr>
              <p:cNvCxnSpPr/>
              <p:nvPr/>
            </p:nvCxnSpPr>
            <p:spPr>
              <a:xfrm>
                <a:off x="3286124" y="2447468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Connecteur droit 311">
                <a:extLst>
                  <a:ext uri="{FF2B5EF4-FFF2-40B4-BE49-F238E27FC236}">
                    <a16:creationId xmlns:a16="http://schemas.microsoft.com/office/drawing/2014/main" id="{7211F17A-C0C9-4062-9590-45C5454D6220}"/>
                  </a:ext>
                </a:extLst>
              </p:cNvPr>
              <p:cNvCxnSpPr/>
              <p:nvPr/>
            </p:nvCxnSpPr>
            <p:spPr>
              <a:xfrm>
                <a:off x="3286124" y="2544095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" name="Connecteur droit 312">
                <a:extLst>
                  <a:ext uri="{FF2B5EF4-FFF2-40B4-BE49-F238E27FC236}">
                    <a16:creationId xmlns:a16="http://schemas.microsoft.com/office/drawing/2014/main" id="{08021A44-D8FB-4AC6-8AA2-B42B870DF74C}"/>
                  </a:ext>
                </a:extLst>
              </p:cNvPr>
              <p:cNvCxnSpPr/>
              <p:nvPr/>
            </p:nvCxnSpPr>
            <p:spPr>
              <a:xfrm>
                <a:off x="3286124" y="2640722"/>
                <a:ext cx="117816" cy="0"/>
              </a:xfrm>
              <a:prstGeom prst="line">
                <a:avLst/>
              </a:prstGeom>
              <a:ln w="6350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" name="Connecteur droit 313">
                <a:extLst>
                  <a:ext uri="{FF2B5EF4-FFF2-40B4-BE49-F238E27FC236}">
                    <a16:creationId xmlns:a16="http://schemas.microsoft.com/office/drawing/2014/main" id="{EFB93CE4-A644-470E-9DA7-4F018C46AC55}"/>
                  </a:ext>
                </a:extLst>
              </p:cNvPr>
              <p:cNvCxnSpPr/>
              <p:nvPr/>
            </p:nvCxnSpPr>
            <p:spPr>
              <a:xfrm>
                <a:off x="3273024" y="2737347"/>
                <a:ext cx="144016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776B579F-77CE-468B-BA67-42C7506C72D0}"/>
                </a:ext>
              </a:extLst>
            </p:cNvPr>
            <p:cNvGrpSpPr/>
            <p:nvPr/>
          </p:nvGrpSpPr>
          <p:grpSpPr>
            <a:xfrm rot="5400000">
              <a:off x="9519728" y="4177780"/>
              <a:ext cx="91217" cy="1669880"/>
              <a:chOff x="4025499" y="1287944"/>
              <a:chExt cx="144016" cy="1449403"/>
            </a:xfrm>
          </p:grpSpPr>
          <p:cxnSp>
            <p:nvCxnSpPr>
              <p:cNvPr id="316" name="Connecteur droit 315">
                <a:extLst>
                  <a:ext uri="{FF2B5EF4-FFF2-40B4-BE49-F238E27FC236}">
                    <a16:creationId xmlns:a16="http://schemas.microsoft.com/office/drawing/2014/main" id="{B3846DF3-8537-4929-8D76-32D63A128A3A}"/>
                  </a:ext>
                </a:extLst>
              </p:cNvPr>
              <p:cNvCxnSpPr/>
              <p:nvPr/>
            </p:nvCxnSpPr>
            <p:spPr>
              <a:xfrm>
                <a:off x="4025499" y="1287944"/>
                <a:ext cx="144016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7" name="Groupe 316">
                <a:extLst>
                  <a:ext uri="{FF2B5EF4-FFF2-40B4-BE49-F238E27FC236}">
                    <a16:creationId xmlns:a16="http://schemas.microsoft.com/office/drawing/2014/main" id="{34AB3F64-AE2B-47C3-B9BB-7190B744D5D4}"/>
                  </a:ext>
                </a:extLst>
              </p:cNvPr>
              <p:cNvGrpSpPr/>
              <p:nvPr/>
            </p:nvGrpSpPr>
            <p:grpSpPr>
              <a:xfrm>
                <a:off x="4038599" y="1384571"/>
                <a:ext cx="117816" cy="1256151"/>
                <a:chOff x="3282550" y="1384571"/>
                <a:chExt cx="144016" cy="1256151"/>
              </a:xfrm>
            </p:grpSpPr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66F60EC6-CAB5-412E-9E91-632CCBEF967E}"/>
                    </a:ext>
                  </a:extLst>
                </p:cNvPr>
                <p:cNvCxnSpPr/>
                <p:nvPr/>
              </p:nvCxnSpPr>
              <p:spPr>
                <a:xfrm>
                  <a:off x="3282550" y="1384571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1D0EFE07-0FA8-4830-A922-D4EC063C833E}"/>
                    </a:ext>
                  </a:extLst>
                </p:cNvPr>
                <p:cNvCxnSpPr/>
                <p:nvPr/>
              </p:nvCxnSpPr>
              <p:spPr>
                <a:xfrm>
                  <a:off x="3282550" y="1481198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3661BB1B-7265-45E7-90AD-DB5CD00D51CB}"/>
                    </a:ext>
                  </a:extLst>
                </p:cNvPr>
                <p:cNvCxnSpPr/>
                <p:nvPr/>
              </p:nvCxnSpPr>
              <p:spPr>
                <a:xfrm>
                  <a:off x="3282550" y="1577825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Connecteur droit 321">
                  <a:extLst>
                    <a:ext uri="{FF2B5EF4-FFF2-40B4-BE49-F238E27FC236}">
                      <a16:creationId xmlns:a16="http://schemas.microsoft.com/office/drawing/2014/main" id="{D7147B71-B728-48D8-98D6-19EBAD0A38E5}"/>
                    </a:ext>
                  </a:extLst>
                </p:cNvPr>
                <p:cNvCxnSpPr/>
                <p:nvPr/>
              </p:nvCxnSpPr>
              <p:spPr>
                <a:xfrm>
                  <a:off x="3282550" y="1674452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Connecteur droit 322">
                  <a:extLst>
                    <a:ext uri="{FF2B5EF4-FFF2-40B4-BE49-F238E27FC236}">
                      <a16:creationId xmlns:a16="http://schemas.microsoft.com/office/drawing/2014/main" id="{3B628A0C-998A-4410-93F7-0FE4589CFA55}"/>
                    </a:ext>
                  </a:extLst>
                </p:cNvPr>
                <p:cNvCxnSpPr/>
                <p:nvPr/>
              </p:nvCxnSpPr>
              <p:spPr>
                <a:xfrm>
                  <a:off x="3282550" y="1771079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Connecteur droit 323">
                  <a:extLst>
                    <a:ext uri="{FF2B5EF4-FFF2-40B4-BE49-F238E27FC236}">
                      <a16:creationId xmlns:a16="http://schemas.microsoft.com/office/drawing/2014/main" id="{C52B793C-A43E-4299-B97E-7F7111475CB6}"/>
                    </a:ext>
                  </a:extLst>
                </p:cNvPr>
                <p:cNvCxnSpPr/>
                <p:nvPr/>
              </p:nvCxnSpPr>
              <p:spPr>
                <a:xfrm>
                  <a:off x="3282550" y="1867706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Connecteur droit 324">
                  <a:extLst>
                    <a:ext uri="{FF2B5EF4-FFF2-40B4-BE49-F238E27FC236}">
                      <a16:creationId xmlns:a16="http://schemas.microsoft.com/office/drawing/2014/main" id="{672298DF-BDCC-48B9-B55E-852820CEB3AF}"/>
                    </a:ext>
                  </a:extLst>
                </p:cNvPr>
                <p:cNvCxnSpPr/>
                <p:nvPr/>
              </p:nvCxnSpPr>
              <p:spPr>
                <a:xfrm>
                  <a:off x="3282550" y="1964333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Connecteur droit 325">
                  <a:extLst>
                    <a:ext uri="{FF2B5EF4-FFF2-40B4-BE49-F238E27FC236}">
                      <a16:creationId xmlns:a16="http://schemas.microsoft.com/office/drawing/2014/main" id="{9C00B7C7-9798-4C41-9B08-34EF2FEFC12D}"/>
                    </a:ext>
                  </a:extLst>
                </p:cNvPr>
                <p:cNvCxnSpPr/>
                <p:nvPr/>
              </p:nvCxnSpPr>
              <p:spPr>
                <a:xfrm>
                  <a:off x="3282550" y="2060960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Connecteur droit 326">
                  <a:extLst>
                    <a:ext uri="{FF2B5EF4-FFF2-40B4-BE49-F238E27FC236}">
                      <a16:creationId xmlns:a16="http://schemas.microsoft.com/office/drawing/2014/main" id="{0FD1FDAC-1C7F-457E-9191-B1E8C1608D2A}"/>
                    </a:ext>
                  </a:extLst>
                </p:cNvPr>
                <p:cNvCxnSpPr/>
                <p:nvPr/>
              </p:nvCxnSpPr>
              <p:spPr>
                <a:xfrm>
                  <a:off x="3282550" y="2157587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Connecteur droit 327">
                  <a:extLst>
                    <a:ext uri="{FF2B5EF4-FFF2-40B4-BE49-F238E27FC236}">
                      <a16:creationId xmlns:a16="http://schemas.microsoft.com/office/drawing/2014/main" id="{F5337E5A-754D-46CF-8993-B6B4C8E097B6}"/>
                    </a:ext>
                  </a:extLst>
                </p:cNvPr>
                <p:cNvCxnSpPr/>
                <p:nvPr/>
              </p:nvCxnSpPr>
              <p:spPr>
                <a:xfrm>
                  <a:off x="3282550" y="2254214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necteur droit 328">
                  <a:extLst>
                    <a:ext uri="{FF2B5EF4-FFF2-40B4-BE49-F238E27FC236}">
                      <a16:creationId xmlns:a16="http://schemas.microsoft.com/office/drawing/2014/main" id="{5F711703-B6E4-4A57-B6A4-1FDF54461122}"/>
                    </a:ext>
                  </a:extLst>
                </p:cNvPr>
                <p:cNvCxnSpPr/>
                <p:nvPr/>
              </p:nvCxnSpPr>
              <p:spPr>
                <a:xfrm>
                  <a:off x="3282550" y="2350841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4EEB1A53-03E2-4C0E-AFCC-1AC314105AA2}"/>
                    </a:ext>
                  </a:extLst>
                </p:cNvPr>
                <p:cNvCxnSpPr/>
                <p:nvPr/>
              </p:nvCxnSpPr>
              <p:spPr>
                <a:xfrm>
                  <a:off x="3282550" y="2447468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Connecteur droit 330">
                  <a:extLst>
                    <a:ext uri="{FF2B5EF4-FFF2-40B4-BE49-F238E27FC236}">
                      <a16:creationId xmlns:a16="http://schemas.microsoft.com/office/drawing/2014/main" id="{6C96FC16-46B4-4730-8A5D-B8889C93A2A4}"/>
                    </a:ext>
                  </a:extLst>
                </p:cNvPr>
                <p:cNvCxnSpPr/>
                <p:nvPr/>
              </p:nvCxnSpPr>
              <p:spPr>
                <a:xfrm>
                  <a:off x="3282550" y="2544095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Connecteur droit 331">
                  <a:extLst>
                    <a:ext uri="{FF2B5EF4-FFF2-40B4-BE49-F238E27FC236}">
                      <a16:creationId xmlns:a16="http://schemas.microsoft.com/office/drawing/2014/main" id="{422BA9E6-0253-4C3D-803A-3DB99A3D3EC3}"/>
                    </a:ext>
                  </a:extLst>
                </p:cNvPr>
                <p:cNvCxnSpPr/>
                <p:nvPr/>
              </p:nvCxnSpPr>
              <p:spPr>
                <a:xfrm>
                  <a:off x="3282550" y="2640722"/>
                  <a:ext cx="1440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8" name="Connecteur droit 317">
                <a:extLst>
                  <a:ext uri="{FF2B5EF4-FFF2-40B4-BE49-F238E27FC236}">
                    <a16:creationId xmlns:a16="http://schemas.microsoft.com/office/drawing/2014/main" id="{34ECD9C3-8FD5-42EA-985E-3623CDA6DE79}"/>
                  </a:ext>
                </a:extLst>
              </p:cNvPr>
              <p:cNvCxnSpPr/>
              <p:nvPr/>
            </p:nvCxnSpPr>
            <p:spPr>
              <a:xfrm>
                <a:off x="4025499" y="2737347"/>
                <a:ext cx="144016" cy="0"/>
              </a:xfrm>
              <a:prstGeom prst="line">
                <a:avLst/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5" name="Ellipse 334">
              <a:extLst>
                <a:ext uri="{FF2B5EF4-FFF2-40B4-BE49-F238E27FC236}">
                  <a16:creationId xmlns:a16="http://schemas.microsoft.com/office/drawing/2014/main" id="{3AE100B5-0F67-42EF-9F5D-2396B876B025}"/>
                </a:ext>
              </a:extLst>
            </p:cNvPr>
            <p:cNvSpPr/>
            <p:nvPr/>
          </p:nvSpPr>
          <p:spPr>
            <a:xfrm>
              <a:off x="9640759" y="4290418"/>
              <a:ext cx="72000" cy="720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tx1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F144C081-E3C8-4667-9CDD-4196361370B3}"/>
                </a:ext>
              </a:extLst>
            </p:cNvPr>
            <p:cNvSpPr/>
            <p:nvPr/>
          </p:nvSpPr>
          <p:spPr>
            <a:xfrm>
              <a:off x="9265631" y="4491564"/>
              <a:ext cx="842705" cy="15875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Current situation</a:t>
              </a:r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id="{79B0C933-89C9-4D90-8A6A-B6D28A57F54B}"/>
                </a:ext>
              </a:extLst>
            </p:cNvPr>
            <p:cNvSpPr/>
            <p:nvPr/>
          </p:nvSpPr>
          <p:spPr>
            <a:xfrm>
              <a:off x="9650984" y="4033886"/>
              <a:ext cx="72000" cy="72000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197F772B-76DF-4767-8CE9-0397CE80EB5D}"/>
                </a:ext>
              </a:extLst>
            </p:cNvPr>
            <p:cNvSpPr/>
            <p:nvPr/>
          </p:nvSpPr>
          <p:spPr>
            <a:xfrm>
              <a:off x="9673613" y="3828492"/>
              <a:ext cx="896692" cy="15875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100" b="1" dirty="0" err="1">
                  <a:solidFill>
                    <a:schemeClr val="tx1"/>
                  </a:solidFill>
                </a:rPr>
                <a:t>Reco</a:t>
              </a:r>
              <a:r>
                <a:rPr lang="en-US" sz="1100" b="1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sz="1100" b="1" dirty="0">
                  <a:solidFill>
                    <a:schemeClr val="tx1"/>
                  </a:solidFill>
                </a:rPr>
                <a:t>Scenario B</a:t>
              </a:r>
            </a:p>
          </p:txBody>
        </p:sp>
        <p:sp>
          <p:nvSpPr>
            <p:cNvPr id="339" name="Ellipse 338">
              <a:extLst>
                <a:ext uri="{FF2B5EF4-FFF2-40B4-BE49-F238E27FC236}">
                  <a16:creationId xmlns:a16="http://schemas.microsoft.com/office/drawing/2014/main" id="{D1AA2CA6-C6BE-4AC0-86A0-88E6E30DE5F3}"/>
                </a:ext>
              </a:extLst>
            </p:cNvPr>
            <p:cNvSpPr/>
            <p:nvPr/>
          </p:nvSpPr>
          <p:spPr>
            <a:xfrm>
              <a:off x="9162291" y="4026814"/>
              <a:ext cx="72000" cy="72000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tx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5145580D-82EC-44EC-80F0-67591443EB47}"/>
                </a:ext>
              </a:extLst>
            </p:cNvPr>
            <p:cNvSpPr/>
            <p:nvPr/>
          </p:nvSpPr>
          <p:spPr>
            <a:xfrm>
              <a:off x="8835620" y="3678734"/>
              <a:ext cx="972810" cy="33716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100" b="1" dirty="0" err="1">
                  <a:solidFill>
                    <a:schemeClr val="tx1"/>
                  </a:solidFill>
                </a:rPr>
                <a:t>Reco</a:t>
              </a:r>
              <a:r>
                <a:rPr lang="en-US" sz="1100" b="1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en-US" sz="1100" b="1" dirty="0">
                  <a:solidFill>
                    <a:schemeClr val="tx1"/>
                  </a:solidFill>
                </a:rPr>
                <a:t>Scenario A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FEB87BD8-AB54-44A2-B9A8-D663091D6E8A}"/>
                </a:ext>
              </a:extLst>
            </p:cNvPr>
            <p:cNvSpPr/>
            <p:nvPr/>
          </p:nvSpPr>
          <p:spPr>
            <a:xfrm>
              <a:off x="10324040" y="4219954"/>
              <a:ext cx="2315429" cy="3827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100" i="1" dirty="0">
                  <a:solidFill>
                    <a:schemeClr val="tx1"/>
                  </a:solidFill>
                </a:rPr>
                <a:t>Curve of projected </a:t>
              </a:r>
              <a:br>
                <a:rPr lang="en-US" sz="1100" i="1" dirty="0">
                  <a:solidFill>
                    <a:schemeClr val="tx1"/>
                  </a:solidFill>
                </a:rPr>
              </a:br>
              <a:r>
                <a:rPr lang="en-US" sz="1100" i="1" dirty="0">
                  <a:solidFill>
                    <a:schemeClr val="tx1"/>
                  </a:solidFill>
                </a:rPr>
                <a:t>scenarios of optimization </a:t>
              </a:r>
              <a:br>
                <a:rPr lang="en-US" sz="1100" i="1" dirty="0">
                  <a:solidFill>
                    <a:schemeClr val="tx1"/>
                  </a:solidFill>
                </a:rPr>
              </a:br>
              <a:r>
                <a:rPr lang="en-US" sz="1100" i="1" dirty="0">
                  <a:solidFill>
                    <a:schemeClr val="tx1"/>
                  </a:solidFill>
                </a:rPr>
                <a:t>depending on volume constraint</a:t>
              </a:r>
            </a:p>
          </p:txBody>
        </p:sp>
      </p:grpSp>
      <p:pic>
        <p:nvPicPr>
          <p:cNvPr id="333" name="Picture 4" descr="\\PARDMP25HD\c40831$\workarea\Downloads\noun_Data_1720305.png">
            <a:extLst>
              <a:ext uri="{FF2B5EF4-FFF2-40B4-BE49-F238E27FC236}">
                <a16:creationId xmlns:a16="http://schemas.microsoft.com/office/drawing/2014/main" id="{630CC91B-73FB-45C6-929E-F7ECDF4F67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1"/>
          <a:stretch/>
        </p:blipFill>
        <p:spPr bwMode="auto">
          <a:xfrm>
            <a:off x="991274" y="4638996"/>
            <a:ext cx="754466" cy="65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" name="Rectangle 341">
            <a:extLst>
              <a:ext uri="{FF2B5EF4-FFF2-40B4-BE49-F238E27FC236}">
                <a16:creationId xmlns:a16="http://schemas.microsoft.com/office/drawing/2014/main" id="{E0F4C119-B8C1-45F7-8B49-EE56622457DB}"/>
              </a:ext>
            </a:extLst>
          </p:cNvPr>
          <p:cNvSpPr/>
          <p:nvPr/>
        </p:nvSpPr>
        <p:spPr>
          <a:xfrm>
            <a:off x="787559" y="4424256"/>
            <a:ext cx="1119480" cy="1641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Financials</a:t>
            </a:r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C1E319BE-DFF2-4CE7-98EA-BC2213C55266}"/>
              </a:ext>
            </a:extLst>
          </p:cNvPr>
          <p:cNvSpPr/>
          <p:nvPr/>
        </p:nvSpPr>
        <p:spPr>
          <a:xfrm>
            <a:off x="2322245" y="3253911"/>
            <a:ext cx="267212" cy="1563246"/>
          </a:xfrm>
          <a:prstGeom prst="rightBrace">
            <a:avLst/>
          </a:prstGeom>
          <a:ln>
            <a:solidFill>
              <a:srgbClr val="4DCB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D88E4EE-E92B-4ABD-8660-9F7824A97093}"/>
              </a:ext>
            </a:extLst>
          </p:cNvPr>
          <p:cNvSpPr/>
          <p:nvPr/>
        </p:nvSpPr>
        <p:spPr>
          <a:xfrm>
            <a:off x="565121" y="1100193"/>
            <a:ext cx="4595552" cy="419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895" tIns="89463" rIns="90895" bIns="894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NIBT curve calculation at </a:t>
            </a:r>
            <a:r>
              <a:rPr lang="en-US" sz="1400" b="1" i="1">
                <a:solidFill>
                  <a:schemeClr val="tx1"/>
                </a:solidFill>
              </a:rPr>
              <a:t>granular level</a:t>
            </a:r>
            <a:endParaRPr lang="en-US" sz="1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03183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56828" y="221150"/>
            <a:ext cx="7104000" cy="432000"/>
          </a:xfrm>
        </p:spPr>
        <p:txBody>
          <a:bodyPr/>
          <a:lstStyle/>
          <a:p>
            <a:r>
              <a:rPr lang="en-US" dirty="0"/>
              <a:t>2. Historical data pricing formula is based on internally developed method </a:t>
            </a:r>
            <a:r>
              <a:rPr lang="en-US" dirty="0" err="1"/>
              <a:t>AGBoost</a:t>
            </a:r>
            <a:r>
              <a:rPr lang="en-US" dirty="0"/>
              <a:t>* </a:t>
            </a:r>
            <a:endParaRPr lang="pt-PT" dirty="0"/>
          </a:p>
        </p:txBody>
      </p:sp>
      <p:sp>
        <p:nvSpPr>
          <p:cNvPr id="27" name="Espace réservé du numéro de diapositive 4">
            <a:extLst>
              <a:ext uri="{FF2B5EF4-FFF2-40B4-BE49-F238E27FC236}">
                <a16:creationId xmlns:a16="http://schemas.microsoft.com/office/drawing/2014/main" id="{1EE5C8EB-EC03-490A-B9EE-24611032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1636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636">
                <a:defRPr/>
              </a:pPr>
              <a:t>23</a:t>
            </a:fld>
            <a:endParaRPr lang="en-GB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BFA1835E-121F-4EFE-A6E9-0766490ABC1A}"/>
              </a:ext>
            </a:extLst>
          </p:cNvPr>
          <p:cNvGraphicFramePr>
            <a:graphicFrameLocks noGrp="1"/>
          </p:cNvGraphicFramePr>
          <p:nvPr/>
        </p:nvGraphicFramePr>
        <p:xfrm>
          <a:off x="2705227" y="1835785"/>
          <a:ext cx="2157640" cy="201376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78820">
                  <a:extLst>
                    <a:ext uri="{9D8B030D-6E8A-4147-A177-3AD203B41FA5}">
                      <a16:colId xmlns:a16="http://schemas.microsoft.com/office/drawing/2014/main" val="1144348646"/>
                    </a:ext>
                  </a:extLst>
                </a:gridCol>
                <a:gridCol w="1078820">
                  <a:extLst>
                    <a:ext uri="{9D8B030D-6E8A-4147-A177-3AD203B41FA5}">
                      <a16:colId xmlns:a16="http://schemas.microsoft.com/office/drawing/2014/main" val="168185908"/>
                    </a:ext>
                  </a:extLst>
                </a:gridCol>
              </a:tblGrid>
              <a:tr h="289212">
                <a:tc gridSpan="2">
                  <a:txBody>
                    <a:bodyPr/>
                    <a:lstStyle/>
                    <a:p>
                      <a:pPr algn="ctr"/>
                      <a:r>
                        <a:rPr lang="fr-FR" sz="1000" noProof="0" dirty="0">
                          <a:latin typeface="+mn-lt"/>
                        </a:rPr>
                        <a:t>Impact duration (months)</a:t>
                      </a:r>
                    </a:p>
                  </a:txBody>
                  <a:tcPr marL="45709" marR="45709" marT="10798" marB="10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5717"/>
                  </a:ext>
                </a:extLst>
              </a:tr>
              <a:tr h="238551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to 29 months</a:t>
                      </a:r>
                    </a:p>
                  </a:txBody>
                  <a:tcPr marL="9523" marR="9523" marT="95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-0.071398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1878129309"/>
                  </a:ext>
                </a:extLst>
              </a:tr>
              <a:tr h="238551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 to 49 months</a:t>
                      </a:r>
                    </a:p>
                  </a:txBody>
                  <a:tcPr marL="9523" marR="9523" marT="95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-0.068639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2982040207"/>
                  </a:ext>
                </a:extLst>
              </a:tr>
              <a:tr h="238551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 to 50 months</a:t>
                      </a:r>
                    </a:p>
                  </a:txBody>
                  <a:tcPr marL="9523" marR="9523" marT="95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-0.044795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2456180712"/>
                  </a:ext>
                </a:extLst>
              </a:tr>
              <a:tr h="238551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 to 54 months</a:t>
                      </a:r>
                    </a:p>
                  </a:txBody>
                  <a:tcPr marL="9523" marR="9523" marT="95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-0.000826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2406147236"/>
                  </a:ext>
                </a:extLst>
              </a:tr>
              <a:tr h="238551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 to 87 months</a:t>
                      </a:r>
                    </a:p>
                  </a:txBody>
                  <a:tcPr marL="9523" marR="9523" marT="95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0.015697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4053508572"/>
                  </a:ext>
                </a:extLst>
              </a:tr>
              <a:tr h="238551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 to 98 months</a:t>
                      </a:r>
                    </a:p>
                  </a:txBody>
                  <a:tcPr marL="9523" marR="9523" marT="95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0.024799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1260944152"/>
                  </a:ext>
                </a:extLst>
              </a:tr>
              <a:tr h="293249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 months and over</a:t>
                      </a:r>
                    </a:p>
                  </a:txBody>
                  <a:tcPr marL="9523" marR="9523" marT="95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0.050965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2150321159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FD83D766-CEA3-4132-A720-E86945E6B7B8}"/>
              </a:ext>
            </a:extLst>
          </p:cNvPr>
          <p:cNvGraphicFramePr>
            <a:graphicFrameLocks noGrp="1"/>
          </p:cNvGraphicFramePr>
          <p:nvPr/>
        </p:nvGraphicFramePr>
        <p:xfrm>
          <a:off x="792552" y="3160731"/>
          <a:ext cx="1033730" cy="11417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33730">
                  <a:extLst>
                    <a:ext uri="{9D8B030D-6E8A-4147-A177-3AD203B41FA5}">
                      <a16:colId xmlns:a16="http://schemas.microsoft.com/office/drawing/2014/main" val="1144348646"/>
                    </a:ext>
                  </a:extLst>
                </a:gridCol>
              </a:tblGrid>
              <a:tr h="1141704">
                <a:tc>
                  <a:txBody>
                    <a:bodyPr/>
                    <a:lstStyle/>
                    <a:p>
                      <a:pPr algn="ctr"/>
                      <a:r>
                        <a:rPr lang="fr-FR" sz="1600" noProof="0" dirty="0">
                          <a:latin typeface="BNPP Sans Light" panose="02000503020000020004" pitchFamily="50" charset="0"/>
                        </a:rPr>
                        <a:t>Basic </a:t>
                      </a:r>
                      <a:br>
                        <a:rPr lang="fr-FR" sz="1600" noProof="0" dirty="0">
                          <a:latin typeface="BNPP Sans Light" panose="02000503020000020004" pitchFamily="50" charset="0"/>
                        </a:rPr>
                      </a:br>
                      <a:r>
                        <a:rPr lang="fr-FR" sz="1600" noProof="0" dirty="0">
                          <a:latin typeface="BNPP Sans Light" panose="02000503020000020004" pitchFamily="50" charset="0"/>
                        </a:rPr>
                        <a:t>price: x%</a:t>
                      </a:r>
                    </a:p>
                  </a:txBody>
                  <a:tcPr marL="45709" marR="45709" marT="45709" marB="45709" anchor="ctr"/>
                </a:tc>
                <a:extLst>
                  <a:ext uri="{0D108BD9-81ED-4DB2-BD59-A6C34878D82A}">
                    <a16:rowId xmlns:a16="http://schemas.microsoft.com/office/drawing/2014/main" val="23268571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8E1A6389-D765-4CA0-8E41-2B3B300A6B86}"/>
              </a:ext>
            </a:extLst>
          </p:cNvPr>
          <p:cNvGraphicFramePr>
            <a:graphicFrameLocks noGrp="1"/>
          </p:cNvGraphicFramePr>
          <p:nvPr/>
        </p:nvGraphicFramePr>
        <p:xfrm>
          <a:off x="5644311" y="1850583"/>
          <a:ext cx="2179482" cy="1895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9741">
                  <a:extLst>
                    <a:ext uri="{9D8B030D-6E8A-4147-A177-3AD203B41FA5}">
                      <a16:colId xmlns:a16="http://schemas.microsoft.com/office/drawing/2014/main" val="1144348646"/>
                    </a:ext>
                  </a:extLst>
                </a:gridCol>
                <a:gridCol w="1089741">
                  <a:extLst>
                    <a:ext uri="{9D8B030D-6E8A-4147-A177-3AD203B41FA5}">
                      <a16:colId xmlns:a16="http://schemas.microsoft.com/office/drawing/2014/main" val="168185908"/>
                    </a:ext>
                  </a:extLst>
                </a:gridCol>
              </a:tblGrid>
              <a:tr h="221620">
                <a:tc gridSpan="2">
                  <a:txBody>
                    <a:bodyPr/>
                    <a:lstStyle/>
                    <a:p>
                      <a:pPr marL="0" algn="ctr" defTabSz="1211878" rtl="0" eaLnBrk="1" latinLnBrk="0" hangingPunct="1"/>
                      <a:r>
                        <a:rPr lang="fr-FR" sz="10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Impact amount lent (€)</a:t>
                      </a:r>
                    </a:p>
                  </a:txBody>
                  <a:tcPr marL="45709" marR="45709" marT="10798" marB="10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5717"/>
                  </a:ext>
                </a:extLst>
              </a:tr>
              <a:tr h="167418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to 6100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-0.012778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1878129309"/>
                  </a:ext>
                </a:extLst>
              </a:tr>
              <a:tr h="167418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6200 to 10000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-0.006820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3126177577"/>
                  </a:ext>
                </a:extLst>
              </a:tr>
              <a:tr h="167418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10100 to 15000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0.002104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319442742"/>
                  </a:ext>
                </a:extLst>
              </a:tr>
              <a:tr h="167418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15100 to 34200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0.009529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2982040207"/>
                  </a:ext>
                </a:extLst>
              </a:tr>
              <a:tr h="167418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34300 to 52200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0.005159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2456180712"/>
                  </a:ext>
                </a:extLst>
              </a:tr>
              <a:tr h="167418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52300 to 59900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0.033911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2406147236"/>
                  </a:ext>
                </a:extLst>
              </a:tr>
              <a:tr h="167418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60000 to 67600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0.011109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4053508572"/>
                  </a:ext>
                </a:extLst>
              </a:tr>
              <a:tr h="167418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67700 to 68700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-0.028923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1260944152"/>
                  </a:ext>
                </a:extLst>
              </a:tr>
              <a:tr h="167418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68800 to 75000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-0.049111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2150321159"/>
                  </a:ext>
                </a:extLst>
              </a:tr>
              <a:tr h="167418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75100 +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-0.079965</a:t>
                      </a:r>
                    </a:p>
                  </a:txBody>
                  <a:tcPr marL="9523" marR="9523" marT="952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156350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506BA80-C260-49B8-A443-43419F869F38}"/>
              </a:ext>
            </a:extLst>
          </p:cNvPr>
          <p:cNvGraphicFramePr>
            <a:graphicFrameLocks noGrp="1"/>
          </p:cNvGraphicFramePr>
          <p:nvPr/>
        </p:nvGraphicFramePr>
        <p:xfrm>
          <a:off x="8907979" y="1835785"/>
          <a:ext cx="2365378" cy="24666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2689">
                  <a:extLst>
                    <a:ext uri="{9D8B030D-6E8A-4147-A177-3AD203B41FA5}">
                      <a16:colId xmlns:a16="http://schemas.microsoft.com/office/drawing/2014/main" val="1144348646"/>
                    </a:ext>
                  </a:extLst>
                </a:gridCol>
                <a:gridCol w="1182689">
                  <a:extLst>
                    <a:ext uri="{9D8B030D-6E8A-4147-A177-3AD203B41FA5}">
                      <a16:colId xmlns:a16="http://schemas.microsoft.com/office/drawing/2014/main" val="168185908"/>
                    </a:ext>
                  </a:extLst>
                </a:gridCol>
              </a:tblGrid>
              <a:tr h="200426">
                <a:tc gridSpan="2">
                  <a:txBody>
                    <a:bodyPr/>
                    <a:lstStyle/>
                    <a:p>
                      <a:pPr algn="ctr"/>
                      <a:r>
                        <a:rPr lang="fr-FR" sz="1000" noProof="0" dirty="0"/>
                        <a:t>Ratio </a:t>
                      </a:r>
                      <a:r>
                        <a:rPr lang="fr-FR" sz="10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amount / duration</a:t>
                      </a:r>
                    </a:p>
                  </a:txBody>
                  <a:tcPr marL="45709" marR="45709" marT="10798" marB="10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5717"/>
                  </a:ext>
                </a:extLst>
              </a:tr>
              <a:tr h="161874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to 45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0.067771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1878129309"/>
                  </a:ext>
                </a:extLst>
              </a:tr>
              <a:tr h="161874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 to 94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0.049324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3225319551"/>
                  </a:ext>
                </a:extLst>
              </a:tr>
              <a:tr h="161874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 to 155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0.043693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2438353412"/>
                  </a:ext>
                </a:extLst>
              </a:tr>
              <a:tr h="161874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156 to 205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0.024754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2369273561"/>
                  </a:ext>
                </a:extLst>
              </a:tr>
              <a:tr h="161874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 to 328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0.020934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712688367"/>
                  </a:ext>
                </a:extLst>
              </a:tr>
              <a:tr h="161874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329 to 346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0.016118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1559999345"/>
                  </a:ext>
                </a:extLst>
              </a:tr>
              <a:tr h="161874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347 to 383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-0.010704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3626876329"/>
                  </a:ext>
                </a:extLst>
              </a:tr>
              <a:tr h="161874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 to 409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-0.023239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2982040207"/>
                  </a:ext>
                </a:extLst>
              </a:tr>
              <a:tr h="161874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410 to 518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-0.030156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2456180712"/>
                  </a:ext>
                </a:extLst>
              </a:tr>
              <a:tr h="161874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519 to 582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-0.043704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2406147236"/>
                  </a:ext>
                </a:extLst>
              </a:tr>
              <a:tr h="161874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583 to 622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-0.053348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4053508572"/>
                  </a:ext>
                </a:extLst>
              </a:tr>
              <a:tr h="161874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623 to 1442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-0.063662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1260944152"/>
                  </a:ext>
                </a:extLst>
              </a:tr>
              <a:tr h="161874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1443 to 1572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-0.018107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2150321159"/>
                  </a:ext>
                </a:extLst>
              </a:tr>
              <a:tr h="161874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1573 +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-0.048283</a:t>
                      </a:r>
                    </a:p>
                  </a:txBody>
                  <a:tcPr marL="9523" marR="9523" marT="952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156350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A8661C14-535B-4D9E-BC23-DEF4AC9A79C8}"/>
              </a:ext>
            </a:extLst>
          </p:cNvPr>
          <p:cNvGraphicFramePr>
            <a:graphicFrameLocks noGrp="1"/>
          </p:cNvGraphicFramePr>
          <p:nvPr/>
        </p:nvGraphicFramePr>
        <p:xfrm>
          <a:off x="2705226" y="4079924"/>
          <a:ext cx="2145282" cy="18969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72641">
                  <a:extLst>
                    <a:ext uri="{9D8B030D-6E8A-4147-A177-3AD203B41FA5}">
                      <a16:colId xmlns:a16="http://schemas.microsoft.com/office/drawing/2014/main" val="1144348646"/>
                    </a:ext>
                  </a:extLst>
                </a:gridCol>
                <a:gridCol w="1072641">
                  <a:extLst>
                    <a:ext uri="{9D8B030D-6E8A-4147-A177-3AD203B41FA5}">
                      <a16:colId xmlns:a16="http://schemas.microsoft.com/office/drawing/2014/main" val="168185908"/>
                    </a:ext>
                  </a:extLst>
                </a:gridCol>
              </a:tblGrid>
              <a:tr h="205117">
                <a:tc gridSpan="2">
                  <a:txBody>
                    <a:bodyPr/>
                    <a:lstStyle/>
                    <a:p>
                      <a:pPr marL="0" algn="ctr" defTabSz="1211878" rtl="0" eaLnBrk="1" latinLnBrk="0" hangingPunct="1"/>
                      <a:r>
                        <a:rPr lang="fr-FR" sz="10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Monthly charges</a:t>
                      </a:r>
                    </a:p>
                  </a:txBody>
                  <a:tcPr marL="45709" marR="45709" marT="10798" marB="10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5717"/>
                  </a:ext>
                </a:extLst>
              </a:tr>
              <a:tr h="169186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to 130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-0.016082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1878129309"/>
                  </a:ext>
                </a:extLst>
              </a:tr>
              <a:tr h="169186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 to 620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-0.007898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326850136"/>
                  </a:ext>
                </a:extLst>
              </a:tr>
              <a:tr h="169186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630 to 1060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-0.009514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3792301486"/>
                  </a:ext>
                </a:extLst>
              </a:tr>
              <a:tr h="169186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1070 to 1570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0.001179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2982040207"/>
                  </a:ext>
                </a:extLst>
              </a:tr>
              <a:tr h="169186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1580 to 2200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0.005673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2456180712"/>
                  </a:ext>
                </a:extLst>
              </a:tr>
              <a:tr h="169186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2210 to 2320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0.012415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2406147236"/>
                  </a:ext>
                </a:extLst>
              </a:tr>
              <a:tr h="169186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2330 to 2400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0.017062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4053508572"/>
                  </a:ext>
                </a:extLst>
              </a:tr>
              <a:tr h="169186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2410 to 19690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0.034588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1260944152"/>
                  </a:ext>
                </a:extLst>
              </a:tr>
              <a:tr h="169186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19700 to 25000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0.050448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2150321159"/>
                  </a:ext>
                </a:extLst>
              </a:tr>
              <a:tr h="169186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25010 to 40030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0.128845</a:t>
                      </a:r>
                    </a:p>
                  </a:txBody>
                  <a:tcPr marL="9523" marR="9523" marT="952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156350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8FBE565E-B59B-41C9-9D59-3641FB5EBE3D}"/>
              </a:ext>
            </a:extLst>
          </p:cNvPr>
          <p:cNvGraphicFramePr>
            <a:graphicFrameLocks noGrp="1"/>
          </p:cNvGraphicFramePr>
          <p:nvPr/>
        </p:nvGraphicFramePr>
        <p:xfrm>
          <a:off x="8907979" y="4384259"/>
          <a:ext cx="2365378" cy="16365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2689">
                  <a:extLst>
                    <a:ext uri="{9D8B030D-6E8A-4147-A177-3AD203B41FA5}">
                      <a16:colId xmlns:a16="http://schemas.microsoft.com/office/drawing/2014/main" val="1144348646"/>
                    </a:ext>
                  </a:extLst>
                </a:gridCol>
                <a:gridCol w="1182689">
                  <a:extLst>
                    <a:ext uri="{9D8B030D-6E8A-4147-A177-3AD203B41FA5}">
                      <a16:colId xmlns:a16="http://schemas.microsoft.com/office/drawing/2014/main" val="168185908"/>
                    </a:ext>
                  </a:extLst>
                </a:gridCol>
              </a:tblGrid>
              <a:tr h="217971">
                <a:tc gridSpan="2">
                  <a:txBody>
                    <a:bodyPr/>
                    <a:lstStyle/>
                    <a:p>
                      <a:pPr marL="0" algn="ctr" defTabSz="1211878" rtl="0" eaLnBrk="1" latinLnBrk="0" hangingPunct="1"/>
                      <a:r>
                        <a:rPr lang="fr-FR" sz="10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Situation at habitat</a:t>
                      </a:r>
                    </a:p>
                  </a:txBody>
                  <a:tcPr marL="45709" marR="45709" marT="10798" marB="107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5717"/>
                  </a:ext>
                </a:extLst>
              </a:tr>
              <a:tr h="485247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[OWNER, EMPLOYER LOGE]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-0.008133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1878129309"/>
                  </a:ext>
                </a:extLst>
              </a:tr>
              <a:tr h="332517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[OWN ACCESSION]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0.009493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2369273561"/>
                  </a:ext>
                </a:extLst>
              </a:tr>
              <a:tr h="420908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[RECIPIENT, MISCELLANEOUS, other]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0.002096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712688367"/>
                  </a:ext>
                </a:extLst>
              </a:tr>
              <a:tr h="179787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[FAMILY LOGE]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-0.012830</a:t>
                      </a: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1559999345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0177E4A2-37A3-467F-9AD7-3142431DD1A2}"/>
              </a:ext>
            </a:extLst>
          </p:cNvPr>
          <p:cNvGraphicFramePr>
            <a:graphicFrameLocks noGrp="1"/>
          </p:cNvGraphicFramePr>
          <p:nvPr/>
        </p:nvGraphicFramePr>
        <p:xfrm>
          <a:off x="5644311" y="4384259"/>
          <a:ext cx="2246155" cy="1104645"/>
        </p:xfrm>
        <a:graphic>
          <a:graphicData uri="http://schemas.openxmlformats.org/drawingml/2006/table">
            <a:tbl>
              <a:tblPr firstRow="1" bandRow="1"/>
              <a:tblGrid>
                <a:gridCol w="1159308">
                  <a:extLst>
                    <a:ext uri="{9D8B030D-6E8A-4147-A177-3AD203B41FA5}">
                      <a16:colId xmlns:a16="http://schemas.microsoft.com/office/drawing/2014/main" val="307402633"/>
                    </a:ext>
                  </a:extLst>
                </a:gridCol>
                <a:gridCol w="1086847">
                  <a:extLst>
                    <a:ext uri="{9D8B030D-6E8A-4147-A177-3AD203B41FA5}">
                      <a16:colId xmlns:a16="http://schemas.microsoft.com/office/drawing/2014/main" val="210680992"/>
                    </a:ext>
                  </a:extLst>
                </a:gridCol>
              </a:tblGrid>
              <a:tr h="199979">
                <a:tc gridSpan="2">
                  <a:txBody>
                    <a:bodyPr/>
                    <a:lstStyle/>
                    <a:p>
                      <a:pPr marL="0" algn="ctr" defTabSz="1211878" rtl="0" eaLnBrk="1" fontAlgn="ctr" latinLnBrk="0" hangingPunct="1"/>
                      <a:r>
                        <a:rPr lang="fr-FR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Cost of risk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91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674568"/>
                  </a:ext>
                </a:extLst>
              </a:tr>
              <a:tr h="304729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&lt;=0.5% and ] 0.5%;1%]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-0.003349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814620"/>
                  </a:ext>
                </a:extLst>
              </a:tr>
              <a:tr h="199979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[1%;1.5%]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0.001010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10735"/>
                  </a:ext>
                </a:extLst>
              </a:tr>
              <a:tr h="199979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[1.5%;2%]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C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0.005087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142459"/>
                  </a:ext>
                </a:extLst>
              </a:tr>
              <a:tr h="199979"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[2%;2.5%]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1878" rtl="0" eaLnBrk="1" fontAlgn="b" latinLnBrk="0" hangingPunct="1"/>
                      <a:r>
                        <a:rPr lang="fr-F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0.012300</a:t>
                      </a:r>
                    </a:p>
                  </a:txBody>
                  <a:tcPr marL="9523" marR="9523" marT="952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338399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3672BEF0-01A8-4909-8C6D-92C1E4FBBDE9}"/>
              </a:ext>
            </a:extLst>
          </p:cNvPr>
          <p:cNvSpPr txBox="1"/>
          <p:nvPr/>
        </p:nvSpPr>
        <p:spPr>
          <a:xfrm>
            <a:off x="2129296" y="3467986"/>
            <a:ext cx="575931" cy="541996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defTabSz="1085198"/>
            <a:r>
              <a:rPr lang="fr-FR" sz="3199" dirty="0">
                <a:latin typeface="BNPP Sans Light" panose="02000503020000020004" pitchFamily="50" charset="0"/>
                <a:cs typeface="Arial"/>
              </a:rPr>
              <a:t>+</a:t>
            </a:r>
            <a:endParaRPr lang="en-US" sz="3199" dirty="0">
              <a:latin typeface="BNPP Sans Light" panose="02000503020000020004" pitchFamily="50" charset="0"/>
              <a:cs typeface="Arial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69ED8B1-B17F-443B-9BDD-B4D4BE0B9670}"/>
              </a:ext>
            </a:extLst>
          </p:cNvPr>
          <p:cNvSpPr txBox="1"/>
          <p:nvPr/>
        </p:nvSpPr>
        <p:spPr>
          <a:xfrm>
            <a:off x="8130834" y="2546783"/>
            <a:ext cx="575931" cy="541996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defTabSz="1085198"/>
            <a:r>
              <a:rPr lang="fr-FR" sz="3199" dirty="0">
                <a:latin typeface="BNPP Sans Light" panose="02000503020000020004" pitchFamily="50" charset="0"/>
                <a:cs typeface="Arial"/>
              </a:rPr>
              <a:t>+</a:t>
            </a:r>
            <a:endParaRPr lang="en-US" sz="3199" dirty="0">
              <a:latin typeface="BNPP Sans Light" panose="02000503020000020004" pitchFamily="50" charset="0"/>
              <a:cs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8004D73-A0E3-4005-A01B-25C8FE11588C}"/>
              </a:ext>
            </a:extLst>
          </p:cNvPr>
          <p:cNvSpPr txBox="1"/>
          <p:nvPr/>
        </p:nvSpPr>
        <p:spPr>
          <a:xfrm>
            <a:off x="5045865" y="2546783"/>
            <a:ext cx="575931" cy="541996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defTabSz="1085198"/>
            <a:r>
              <a:rPr lang="fr-FR" sz="3199" dirty="0">
                <a:latin typeface="BNPP Sans Light" panose="02000503020000020004" pitchFamily="50" charset="0"/>
                <a:cs typeface="Arial"/>
              </a:rPr>
              <a:t>+</a:t>
            </a:r>
            <a:endParaRPr lang="en-US" sz="3199" dirty="0">
              <a:latin typeface="BNPP Sans Light" panose="02000503020000020004" pitchFamily="50" charset="0"/>
              <a:cs typeface="Arial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3BC1D32-17E2-4A66-BD8B-FFA93F5C1E79}"/>
              </a:ext>
            </a:extLst>
          </p:cNvPr>
          <p:cNvSpPr txBox="1"/>
          <p:nvPr/>
        </p:nvSpPr>
        <p:spPr>
          <a:xfrm>
            <a:off x="5045865" y="4703414"/>
            <a:ext cx="575931" cy="541996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defTabSz="1085198"/>
            <a:r>
              <a:rPr lang="fr-FR" sz="3199" dirty="0">
                <a:latin typeface="BNPP Sans Light" panose="02000503020000020004" pitchFamily="50" charset="0"/>
                <a:cs typeface="Arial"/>
              </a:rPr>
              <a:t>+</a:t>
            </a:r>
            <a:endParaRPr lang="en-US" sz="3199" dirty="0">
              <a:latin typeface="BNPP Sans Light" panose="02000503020000020004" pitchFamily="50" charset="0"/>
              <a:cs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08798C5-ACBB-4F3F-A5F6-D04722399816}"/>
              </a:ext>
            </a:extLst>
          </p:cNvPr>
          <p:cNvSpPr txBox="1"/>
          <p:nvPr/>
        </p:nvSpPr>
        <p:spPr>
          <a:xfrm>
            <a:off x="8130834" y="4703414"/>
            <a:ext cx="575931" cy="541996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defTabSz="1085198"/>
            <a:r>
              <a:rPr lang="fr-FR" sz="3199" dirty="0">
                <a:latin typeface="BNPP Sans Light" panose="02000503020000020004" pitchFamily="50" charset="0"/>
                <a:cs typeface="Arial"/>
              </a:rPr>
              <a:t>+</a:t>
            </a:r>
            <a:endParaRPr lang="en-US" sz="3199" dirty="0">
              <a:latin typeface="BNPP Sans Light" panose="02000503020000020004" pitchFamily="50" charset="0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EC683-C220-4567-8C02-A80A219E6BE0}"/>
              </a:ext>
            </a:extLst>
          </p:cNvPr>
          <p:cNvSpPr/>
          <p:nvPr/>
        </p:nvSpPr>
        <p:spPr>
          <a:xfrm>
            <a:off x="3066163" y="6068297"/>
            <a:ext cx="7205334" cy="246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</a:rPr>
              <a:t>(*): Automatic Generalized Additive Model Boosted Trees</a:t>
            </a:r>
            <a:endParaRPr lang="en-GB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EF4B67-7DE6-414B-8EFF-E7F98A076449}"/>
              </a:ext>
            </a:extLst>
          </p:cNvPr>
          <p:cNvSpPr/>
          <p:nvPr/>
        </p:nvSpPr>
        <p:spPr>
          <a:xfrm>
            <a:off x="1238477" y="1012916"/>
            <a:ext cx="10654717" cy="731473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txBody>
          <a:bodyPr wrap="square" lIns="71571" tIns="0" rIns="71571" bIns="0" rtlCol="0" anchor="ctr">
            <a:noAutofit/>
          </a:bodyPr>
          <a:lstStyle/>
          <a:p>
            <a:r>
              <a:rPr lang="en-US" sz="1600" dirty="0" err="1"/>
              <a:t>AGBoost</a:t>
            </a:r>
            <a:r>
              <a:rPr lang="en-US" sz="1600" dirty="0"/>
              <a:t> is a complete predictive modeling pipeline designed </a:t>
            </a:r>
            <a:r>
              <a:rPr lang="en-US" sz="1600" b="1" dirty="0"/>
              <a:t>to benefit from machine learning accuracy </a:t>
            </a:r>
            <a:r>
              <a:rPr lang="en-US" sz="1600" dirty="0"/>
              <a:t>while displaying the results in the form of a classical linear model, </a:t>
            </a:r>
            <a:r>
              <a:rPr lang="en-US" sz="1600" b="1" dirty="0"/>
              <a:t>fully interpretable a</a:t>
            </a:r>
            <a:r>
              <a:rPr lang="en-US" sz="1600" dirty="0"/>
              <a:t>nd </a:t>
            </a:r>
            <a:r>
              <a:rPr lang="en-US" sz="1600" b="1" dirty="0"/>
              <a:t>sometimes easier to implement</a:t>
            </a:r>
            <a:r>
              <a:rPr lang="en-US" sz="1600" dirty="0"/>
              <a:t> </a:t>
            </a:r>
            <a:endParaRPr lang="en-GB" sz="1600" dirty="0"/>
          </a:p>
        </p:txBody>
      </p:sp>
      <p:sp>
        <p:nvSpPr>
          <p:cNvPr id="25" name="Triangle isocèle 24">
            <a:extLst>
              <a:ext uri="{FF2B5EF4-FFF2-40B4-BE49-F238E27FC236}">
                <a16:creationId xmlns:a16="http://schemas.microsoft.com/office/drawing/2014/main" id="{EBC28CC5-758F-43FF-8D77-CCA7C8FCE273}"/>
              </a:ext>
            </a:extLst>
          </p:cNvPr>
          <p:cNvSpPr/>
          <p:nvPr/>
        </p:nvSpPr>
        <p:spPr>
          <a:xfrm rot="5400000">
            <a:off x="603348" y="1251628"/>
            <a:ext cx="584641" cy="254054"/>
          </a:xfrm>
          <a:prstGeom prst="triangl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01418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3">
            <a:extLst>
              <a:ext uri="{FF2B5EF4-FFF2-40B4-BE49-F238E27FC236}">
                <a16:creationId xmlns:a16="http://schemas.microsoft.com/office/drawing/2014/main" id="{F32A3891-B75B-40AB-B8E9-A864BE6EB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62" y="145859"/>
            <a:ext cx="10569230" cy="432000"/>
          </a:xfrm>
        </p:spPr>
        <p:txBody>
          <a:bodyPr/>
          <a:lstStyle/>
          <a:p>
            <a:r>
              <a:rPr lang="en-US" dirty="0"/>
              <a:t>3. Validation and monitoring through empirical testing</a:t>
            </a:r>
            <a:endParaRPr lang="en-GB" dirty="0"/>
          </a:p>
        </p:txBody>
      </p:sp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A5CCFF51-1CE4-4A2F-806D-C3DFFF23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1636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636">
                <a:defRPr/>
              </a:pPr>
              <a:t>24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239127" y="1125277"/>
            <a:ext cx="6180024" cy="592765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txBody>
          <a:bodyPr wrap="square" lIns="71571" tIns="0" rIns="71571" bIns="0" rtlCol="0" anchor="ctr">
            <a:noAutofit/>
          </a:bodyPr>
          <a:lstStyle>
            <a:defPPr>
              <a:defRPr lang="fr-FR"/>
            </a:defPPr>
            <a:lvl1pPr>
              <a:defRPr sz="1600"/>
            </a:lvl1pPr>
          </a:lstStyle>
          <a:p>
            <a:r>
              <a:rPr lang="en-US" b="1" dirty="0"/>
              <a:t>A true data-driven approach relies on empirical testing.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90377" y="2135491"/>
            <a:ext cx="5286039" cy="35972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71571" tIns="287933" rIns="178928" bIns="214713" rtlCol="0" anchor="t">
            <a:noAutofit/>
          </a:bodyPr>
          <a:lstStyle>
            <a:defPPr>
              <a:defRPr lang="fr-FR"/>
            </a:defPPr>
            <a:lvl1pPr marL="284121" indent="-284121" algn="just">
              <a:buFont typeface="Arial" panose="020B0604020202020204" pitchFamily="34" charset="0"/>
              <a:buChar char="•"/>
              <a:defRPr sz="1591" b="1"/>
            </a:lvl1pPr>
          </a:lstStyle>
          <a:p>
            <a:pPr>
              <a:spcBef>
                <a:spcPts val="600"/>
              </a:spcBef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b="0" dirty="0"/>
              <a:t>The performance of the model is </a:t>
            </a:r>
            <a:r>
              <a:rPr lang="en-US" dirty="0"/>
              <a:t>validated empirically </a:t>
            </a:r>
            <a:r>
              <a:rPr lang="en-US" b="0" dirty="0"/>
              <a:t>with a Champion/Challenger test.</a:t>
            </a:r>
          </a:p>
          <a:p>
            <a:pPr>
              <a:spcBef>
                <a:spcPts val="600"/>
              </a:spcBef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b="0" dirty="0"/>
              <a:t>The test is performed in production on a </a:t>
            </a:r>
            <a:r>
              <a:rPr lang="en-US" dirty="0"/>
              <a:t>statistically significant sample size</a:t>
            </a:r>
            <a:r>
              <a:rPr lang="en-US" b="0" dirty="0"/>
              <a:t>.</a:t>
            </a:r>
          </a:p>
          <a:p>
            <a:pPr>
              <a:spcBef>
                <a:spcPts val="600"/>
              </a:spcBef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b="0" dirty="0"/>
              <a:t>This aims not only to determine if the proposed strategy outperforms the current one but also to </a:t>
            </a:r>
            <a:r>
              <a:rPr lang="en-US" dirty="0"/>
              <a:t>confirm the foreseen financial impact</a:t>
            </a:r>
            <a:r>
              <a:rPr lang="en-US" b="0" dirty="0"/>
              <a:t>.</a:t>
            </a:r>
          </a:p>
          <a:p>
            <a:pPr>
              <a:spcBef>
                <a:spcPts val="600"/>
              </a:spcBef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b="0" dirty="0"/>
              <a:t>The test allows to </a:t>
            </a:r>
            <a:r>
              <a:rPr lang="en-US" dirty="0"/>
              <a:t>identify potential difficulties in implementing the strategy and address them </a:t>
            </a:r>
            <a:r>
              <a:rPr lang="en-US" b="0" dirty="0"/>
              <a:t>before moving to a full deployment in production</a:t>
            </a:r>
            <a:r>
              <a:rPr lang="en-US" dirty="0"/>
              <a:t>.</a:t>
            </a:r>
          </a:p>
        </p:txBody>
      </p:sp>
      <p:sp>
        <p:nvSpPr>
          <p:cNvPr id="9" name="TextBox 39"/>
          <p:cNvSpPr txBox="1"/>
          <p:nvPr/>
        </p:nvSpPr>
        <p:spPr>
          <a:xfrm>
            <a:off x="768641" y="1959091"/>
            <a:ext cx="2663680" cy="3692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355600">
              <a:defRPr sz="1400" b="1" i="1" u="none">
                <a:solidFill>
                  <a:schemeClr val="tx1">
                    <a:lumMod val="75000"/>
                    <a:lumOff val="25000"/>
                  </a:schemeClr>
                </a:solidFill>
                <a:latin typeface="BNPP Sans Light" panose="02000503020000020004" pitchFamily="50" charset="0"/>
              </a:defRPr>
            </a:lvl1pPr>
          </a:lstStyle>
          <a:p>
            <a:pPr marL="718994"/>
            <a:r>
              <a:rPr lang="en-US" sz="1800" dirty="0"/>
              <a:t>For validation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29139" y="2135490"/>
            <a:ext cx="5285496" cy="359723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71571" tIns="287933" rIns="178928" bIns="214713" rtlCol="0" anchor="t"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sz="1591" b="1" dirty="0"/>
              <a:t>Strategical decisions </a:t>
            </a:r>
            <a:r>
              <a:rPr lang="en-US" sz="1591" dirty="0"/>
              <a:t>regarding the opportunity for model evolutions </a:t>
            </a:r>
            <a:r>
              <a:rPr lang="en-US" sz="1591" b="1" dirty="0"/>
              <a:t>must also be data-driven</a:t>
            </a:r>
            <a:r>
              <a:rPr lang="en-US" sz="1591" dirty="0"/>
              <a:t>.</a:t>
            </a:r>
          </a:p>
          <a:p>
            <a:pPr marL="285693" indent="-285693" algn="just">
              <a:spcBef>
                <a:spcPts val="600"/>
              </a:spcBef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1591" dirty="0"/>
              <a:t>During the Run, </a:t>
            </a:r>
            <a:r>
              <a:rPr lang="en-US" sz="1591" b="1" dirty="0"/>
              <a:t>KPIs</a:t>
            </a:r>
            <a:r>
              <a:rPr lang="en-US" sz="1591" dirty="0"/>
              <a:t> such as volume of requests, rate of subscription, revenues and margin</a:t>
            </a:r>
            <a:r>
              <a:rPr lang="en-US" sz="1591" b="1" dirty="0"/>
              <a:t> must be monitored </a:t>
            </a:r>
            <a:r>
              <a:rPr lang="en-US" sz="1591" dirty="0"/>
              <a:t>and compared to theoretical predictions to spot eventual drifts.</a:t>
            </a:r>
          </a:p>
          <a:p>
            <a:pPr marL="285693" indent="-285693" algn="just">
              <a:spcBef>
                <a:spcPts val="600"/>
              </a:spcBef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1591" dirty="0"/>
              <a:t>We suggest to </a:t>
            </a:r>
            <a:r>
              <a:rPr lang="en-US" sz="1591" b="1" dirty="0"/>
              <a:t>monitor periodically the match between the training dataset and the treated requests </a:t>
            </a:r>
            <a:r>
              <a:rPr lang="en-US" sz="1591" dirty="0"/>
              <a:t>(in term of clients’ profiles).</a:t>
            </a:r>
          </a:p>
          <a:p>
            <a:pPr marL="285693" indent="-285693" algn="just">
              <a:spcBef>
                <a:spcPts val="600"/>
              </a:spcBef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1591" b="1" dirty="0"/>
              <a:t>Updates</a:t>
            </a:r>
            <a:r>
              <a:rPr lang="en-US" sz="1591" dirty="0"/>
              <a:t> may be needed if the model’s constraints need to evolve or if the addressed population (or market) changes significantly (ex.: Covid-19).</a:t>
            </a:r>
          </a:p>
        </p:txBody>
      </p:sp>
      <p:sp>
        <p:nvSpPr>
          <p:cNvPr id="24" name="TextBox 39">
            <a:extLst>
              <a:ext uri="{FF2B5EF4-FFF2-40B4-BE49-F238E27FC236}">
                <a16:creationId xmlns:a16="http://schemas.microsoft.com/office/drawing/2014/main" id="{AA648AE8-1F85-42BF-8073-965BACACB0FC}"/>
              </a:ext>
            </a:extLst>
          </p:cNvPr>
          <p:cNvSpPr txBox="1"/>
          <p:nvPr/>
        </p:nvSpPr>
        <p:spPr>
          <a:xfrm>
            <a:off x="6452453" y="1967440"/>
            <a:ext cx="2734711" cy="3692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355600">
              <a:defRPr sz="1400" b="1" i="1" u="none">
                <a:solidFill>
                  <a:schemeClr val="tx1">
                    <a:lumMod val="75000"/>
                    <a:lumOff val="25000"/>
                  </a:schemeClr>
                </a:solidFill>
                <a:latin typeface="BNPP Sans Light" panose="02000503020000020004" pitchFamily="50" charset="0"/>
              </a:defRPr>
            </a:lvl1pPr>
          </a:lstStyle>
          <a:p>
            <a:pPr marL="718994"/>
            <a:r>
              <a:rPr lang="en-US" sz="1800" dirty="0"/>
              <a:t>For Monitoring</a:t>
            </a:r>
          </a:p>
        </p:txBody>
      </p:sp>
      <p:pic>
        <p:nvPicPr>
          <p:cNvPr id="16" name="Graphique 15" descr="Coche">
            <a:extLst>
              <a:ext uri="{FF2B5EF4-FFF2-40B4-BE49-F238E27FC236}">
                <a16:creationId xmlns:a16="http://schemas.microsoft.com/office/drawing/2014/main" id="{247E7B07-5452-4BB5-8330-542438711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624" y="1865552"/>
            <a:ext cx="539875" cy="539875"/>
          </a:xfrm>
          <a:prstGeom prst="rect">
            <a:avLst/>
          </a:prstGeom>
        </p:spPr>
      </p:pic>
      <p:pic>
        <p:nvPicPr>
          <p:cNvPr id="28" name="Graphique 27" descr="Flèche en cercle">
            <a:extLst>
              <a:ext uri="{FF2B5EF4-FFF2-40B4-BE49-F238E27FC236}">
                <a16:creationId xmlns:a16="http://schemas.microsoft.com/office/drawing/2014/main" id="{9903CB59-BD56-4E94-8605-A616CF610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7948" y="1775573"/>
            <a:ext cx="719833" cy="719833"/>
          </a:xfrm>
          <a:prstGeom prst="rect">
            <a:avLst/>
          </a:prstGeom>
        </p:spPr>
      </p:pic>
      <p:sp>
        <p:nvSpPr>
          <p:cNvPr id="29" name="Triangle isocèle 28">
            <a:extLst>
              <a:ext uri="{FF2B5EF4-FFF2-40B4-BE49-F238E27FC236}">
                <a16:creationId xmlns:a16="http://schemas.microsoft.com/office/drawing/2014/main" id="{CEC41530-F76A-47F5-85FF-F58771C055B8}"/>
              </a:ext>
            </a:extLst>
          </p:cNvPr>
          <p:cNvSpPr/>
          <p:nvPr/>
        </p:nvSpPr>
        <p:spPr>
          <a:xfrm rot="5400000">
            <a:off x="2713876" y="1276307"/>
            <a:ext cx="584641" cy="254054"/>
          </a:xfrm>
          <a:prstGeom prst="triangl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95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91250" y="212911"/>
            <a:ext cx="6820190" cy="432000"/>
          </a:xfrm>
        </p:spPr>
        <p:txBody>
          <a:bodyPr/>
          <a:lstStyle/>
          <a:p>
            <a:r>
              <a:rPr lang="pt-PT" dirty="0"/>
              <a:t>4. Once the pricing strategy is in place, what specific efforts are required to manage it ?</a:t>
            </a:r>
          </a:p>
        </p:txBody>
      </p: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52D301D1-F503-49ED-BFAF-3F2FC3A9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1636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636">
                <a:defRPr/>
              </a:pPr>
              <a:t>25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6B1872-A687-4DF7-872A-0FF6623B1D5F}"/>
              </a:ext>
            </a:extLst>
          </p:cNvPr>
          <p:cNvSpPr/>
          <p:nvPr/>
        </p:nvSpPr>
        <p:spPr>
          <a:xfrm>
            <a:off x="3981684" y="1041299"/>
            <a:ext cx="4075981" cy="429447"/>
          </a:xfrm>
          <a:prstGeom prst="rect">
            <a:avLst/>
          </a:prstGeom>
          <a:solidFill>
            <a:srgbClr val="00AB8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8570" tIns="119285" rIns="121194" bIns="1192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65"/>
              </a:spcBef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1400" b="1" dirty="0">
                <a:solidFill>
                  <a:schemeClr val="bg1"/>
                </a:solidFill>
                <a:sym typeface="Wingdings" panose="05000000000000000000" pitchFamily="2" charset="2"/>
              </a:rPr>
              <a:t>Accounting</a:t>
            </a:r>
            <a:endParaRPr lang="en-US" sz="1400" b="1" i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989D1E-5772-4E9D-9346-1D09BA4AC859}"/>
              </a:ext>
            </a:extLst>
          </p:cNvPr>
          <p:cNvSpPr/>
          <p:nvPr/>
        </p:nvSpPr>
        <p:spPr>
          <a:xfrm>
            <a:off x="1447698" y="1041302"/>
            <a:ext cx="2473582" cy="429450"/>
          </a:xfrm>
          <a:prstGeom prst="rect">
            <a:avLst/>
          </a:prstGeom>
          <a:solidFill>
            <a:srgbClr val="00AB8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8570" tIns="119285" rIns="121194" bIns="1192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65"/>
              </a:spcBef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1400" b="1" dirty="0">
                <a:solidFill>
                  <a:schemeClr val="bg1"/>
                </a:solidFill>
              </a:rPr>
              <a:t>Type of update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94DADA-461A-4A00-A1A3-7345539E5F32}"/>
              </a:ext>
            </a:extLst>
          </p:cNvPr>
          <p:cNvSpPr/>
          <p:nvPr/>
        </p:nvSpPr>
        <p:spPr>
          <a:xfrm>
            <a:off x="8116205" y="1041302"/>
            <a:ext cx="2503533" cy="429450"/>
          </a:xfrm>
          <a:prstGeom prst="rect">
            <a:avLst/>
          </a:prstGeom>
          <a:solidFill>
            <a:srgbClr val="00AB8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8570" tIns="119285" rIns="121194" bIns="1192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65"/>
              </a:spcBef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1400" b="1" dirty="0">
                <a:solidFill>
                  <a:schemeClr val="bg1"/>
                </a:solidFill>
              </a:rPr>
              <a:t>Required Effort &amp; Time Local / Central</a:t>
            </a:r>
            <a:endParaRPr lang="en-US" sz="1400" b="1" i="1" dirty="0">
              <a:solidFill>
                <a:schemeClr val="bg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90074C7-9749-4FA8-B091-DAD722355C5A}"/>
              </a:ext>
            </a:extLst>
          </p:cNvPr>
          <p:cNvGrpSpPr/>
          <p:nvPr/>
        </p:nvGrpSpPr>
        <p:grpSpPr>
          <a:xfrm>
            <a:off x="1447697" y="1548672"/>
            <a:ext cx="9172041" cy="3580048"/>
            <a:chOff x="189333" y="1561019"/>
            <a:chExt cx="9174164" cy="3755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071A0C-EDED-4F3D-9AA3-BB34B332A3FE}"/>
                </a:ext>
              </a:extLst>
            </p:cNvPr>
            <p:cNvSpPr/>
            <p:nvPr/>
          </p:nvSpPr>
          <p:spPr>
            <a:xfrm>
              <a:off x="6859384" y="1561019"/>
              <a:ext cx="2504113" cy="1224000"/>
            </a:xfrm>
            <a:prstGeom prst="rect">
              <a:avLst/>
            </a:prstGeom>
            <a:solidFill>
              <a:srgbClr val="BFBFBF">
                <a:alpha val="18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8570" tIns="119285" rIns="121194" bIns="119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265"/>
                </a:spcBef>
                <a:buClr>
                  <a:schemeClr val="accent4">
                    <a:lumMod val="60000"/>
                    <a:lumOff val="40000"/>
                  </a:schemeClr>
                </a:buClr>
              </a:pPr>
              <a:r>
                <a:rPr lang="en-US" sz="1400" dirty="0">
                  <a:solidFill>
                    <a:schemeClr val="tx1"/>
                  </a:solidFill>
                </a:rPr>
                <a:t>Pricing formula to be updated if not already included</a:t>
              </a:r>
            </a:p>
            <a:p>
              <a:pPr algn="ctr">
                <a:spcBef>
                  <a:spcPts val="265"/>
                </a:spcBef>
                <a:buClr>
                  <a:schemeClr val="accent4">
                    <a:lumMod val="60000"/>
                    <a:lumOff val="40000"/>
                  </a:schemeClr>
                </a:buClr>
              </a:pPr>
              <a:r>
                <a:rPr lang="en-US" sz="1400" dirty="0">
                  <a:solidFill>
                    <a:schemeClr val="tx1"/>
                  </a:solidFill>
                </a:rPr>
                <a:t>~1 week + IT implementation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6FBCCA-1FB0-4490-B76D-0F116AC73014}"/>
                </a:ext>
              </a:extLst>
            </p:cNvPr>
            <p:cNvSpPr/>
            <p:nvPr/>
          </p:nvSpPr>
          <p:spPr>
            <a:xfrm>
              <a:off x="2727567" y="1568086"/>
              <a:ext cx="4064951" cy="1224000"/>
            </a:xfrm>
            <a:prstGeom prst="rect">
              <a:avLst/>
            </a:prstGeom>
            <a:solidFill>
              <a:srgbClr val="BFBFBF">
                <a:alpha val="18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8570" tIns="119285" rIns="121194" bIns="119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78743" indent="-378743">
                <a:spcBef>
                  <a:spcPts val="265"/>
                </a:spcBef>
                <a:buClr>
                  <a:schemeClr val="accent4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è"/>
              </a:pPr>
              <a:r>
                <a:rPr lang="fr-FR" sz="1400" dirty="0">
                  <a:solidFill>
                    <a:schemeClr val="tx1"/>
                  </a:solidFill>
                  <a:sym typeface="Wingdings" panose="05000000000000000000" pitchFamily="2" charset="2"/>
                </a:rPr>
                <a:t>The </a:t>
              </a:r>
              <a:r>
                <a:rPr lang="fr-FR" sz="14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price</a:t>
              </a:r>
              <a:r>
                <a:rPr lang="fr-FR" sz="1400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r>
                <a:rPr lang="fr-FR" sz="14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grid</a:t>
              </a:r>
              <a:r>
                <a:rPr lang="fr-FR" sz="1400" dirty="0">
                  <a:solidFill>
                    <a:schemeClr val="tx1"/>
                  </a:solidFill>
                  <a:sym typeface="Wingdings" panose="05000000000000000000" pitchFamily="2" charset="2"/>
                </a:rPr>
                <a:t> can </a:t>
              </a:r>
              <a:r>
                <a:rPr lang="fr-FR" sz="14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take</a:t>
              </a:r>
              <a:r>
                <a:rPr lang="fr-FR" sz="1400" dirty="0">
                  <a:solidFill>
                    <a:schemeClr val="tx1"/>
                  </a:solidFill>
                  <a:sym typeface="Wingdings" panose="05000000000000000000" pitchFamily="2" charset="2"/>
                </a:rPr>
                <a:t> into </a:t>
              </a:r>
              <a:r>
                <a:rPr lang="fr-FR" sz="14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account</a:t>
              </a:r>
              <a:r>
                <a:rPr lang="fr-FR" sz="1400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r>
                <a:rPr lang="fr-FR" sz="14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financial</a:t>
              </a:r>
              <a:r>
                <a:rPr lang="fr-FR" sz="1400" dirty="0">
                  <a:solidFill>
                    <a:schemeClr val="tx1"/>
                  </a:solidFill>
                  <a:sym typeface="Wingdings" panose="05000000000000000000" pitchFamily="2" charset="2"/>
                </a:rPr>
                <a:t> information as risk/segment or funding/duration or </a:t>
              </a:r>
              <a:r>
                <a:rPr lang="fr-FR" sz="14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competition</a:t>
              </a:r>
              <a:r>
                <a:rPr lang="fr-FR" sz="1400" dirty="0">
                  <a:solidFill>
                    <a:schemeClr val="tx1"/>
                  </a:solidFill>
                  <a:sym typeface="Wingdings" panose="05000000000000000000" pitchFamily="2" charset="2"/>
                </a:rPr>
                <a:t> data</a:t>
              </a:r>
            </a:p>
            <a:p>
              <a:pPr marL="378743" indent="-378743">
                <a:spcBef>
                  <a:spcPts val="265"/>
                </a:spcBef>
                <a:buClr>
                  <a:schemeClr val="accent4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è"/>
              </a:pPr>
              <a:r>
                <a:rPr lang="en-US" sz="1400" dirty="0">
                  <a:solidFill>
                    <a:schemeClr val="tx1"/>
                  </a:solidFill>
                  <a:sym typeface="Wingdings" panose="05000000000000000000" pitchFamily="2" charset="2"/>
                </a:rPr>
                <a:t>No update of the elasticity prediction</a:t>
              </a:r>
              <a:endParaRPr lang="en-US" sz="1400" i="1" dirty="0">
                <a:solidFill>
                  <a:schemeClr val="tx1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C48F5D-837B-4E2D-B68B-3928B4CB2833}"/>
                </a:ext>
              </a:extLst>
            </p:cNvPr>
            <p:cNvSpPr/>
            <p:nvPr/>
          </p:nvSpPr>
          <p:spPr>
            <a:xfrm>
              <a:off x="189333" y="1561019"/>
              <a:ext cx="2474155" cy="1224000"/>
            </a:xfrm>
            <a:prstGeom prst="rect">
              <a:avLst/>
            </a:prstGeom>
            <a:solidFill>
              <a:srgbClr val="BFBFBF">
                <a:alpha val="18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8570" tIns="119285" rIns="121194" bIns="119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53493" indent="-353493">
                <a:spcBef>
                  <a:spcPts val="265"/>
                </a:spcBef>
                <a:buClr>
                  <a:schemeClr val="accent4"/>
                </a:buClr>
                <a:buAutoNum type="arabicPeriod"/>
              </a:pPr>
              <a:r>
                <a:rPr lang="en-US" sz="1400" b="1" dirty="0">
                  <a:solidFill>
                    <a:schemeClr val="tx1"/>
                  </a:solidFill>
                </a:rPr>
                <a:t>Competition/ Financial information data update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108F42-69E8-498D-BB5D-5BA81D7CAA84}"/>
                </a:ext>
              </a:extLst>
            </p:cNvPr>
            <p:cNvSpPr/>
            <p:nvPr/>
          </p:nvSpPr>
          <p:spPr>
            <a:xfrm>
              <a:off x="2715593" y="2944730"/>
              <a:ext cx="4076925" cy="1152000"/>
            </a:xfrm>
            <a:prstGeom prst="rect">
              <a:avLst/>
            </a:prstGeom>
            <a:solidFill>
              <a:srgbClr val="BFBFBF">
                <a:alpha val="18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8570" tIns="119285" rIns="121194" bIns="119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78743" indent="-378743">
                <a:spcBef>
                  <a:spcPts val="265"/>
                </a:spcBef>
                <a:buClr>
                  <a:schemeClr val="accent4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è"/>
              </a:pPr>
              <a:r>
                <a:rPr lang="en-US" sz="1400" dirty="0">
                  <a:solidFill>
                    <a:schemeClr val="tx1"/>
                  </a:solidFill>
                  <a:sym typeface="Wingdings" panose="05000000000000000000" pitchFamily="2" charset="2"/>
                </a:rPr>
                <a:t>Model parameterization, constraints in volume, gap with previous strategy, …</a:t>
              </a:r>
            </a:p>
            <a:p>
              <a:pPr marL="378743" indent="-378743">
                <a:spcBef>
                  <a:spcPts val="265"/>
                </a:spcBef>
                <a:buClr>
                  <a:schemeClr val="accent4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è"/>
              </a:pPr>
              <a:r>
                <a:rPr lang="en-US" sz="1400" dirty="0">
                  <a:solidFill>
                    <a:schemeClr val="tx1"/>
                  </a:solidFill>
                  <a:sym typeface="Wingdings" panose="05000000000000000000" pitchFamily="2" charset="2"/>
                </a:rPr>
                <a:t>No update of the elasticity prediction</a:t>
              </a:r>
              <a:endParaRPr lang="en-US" sz="1400" i="1" dirty="0">
                <a:solidFill>
                  <a:schemeClr val="tx1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E83E8D-BEB9-45FB-9E44-A83A38884A0D}"/>
                </a:ext>
              </a:extLst>
            </p:cNvPr>
            <p:cNvSpPr/>
            <p:nvPr/>
          </p:nvSpPr>
          <p:spPr>
            <a:xfrm>
              <a:off x="189333" y="2954690"/>
              <a:ext cx="2474155" cy="1152000"/>
            </a:xfrm>
            <a:prstGeom prst="rect">
              <a:avLst/>
            </a:prstGeom>
            <a:solidFill>
              <a:srgbClr val="BFBFBF">
                <a:alpha val="18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8570" tIns="119285" rIns="121194" bIns="119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53493" indent="-353493">
                <a:spcBef>
                  <a:spcPts val="265"/>
                </a:spcBef>
                <a:buClr>
                  <a:schemeClr val="accent4"/>
                </a:buClr>
                <a:buFont typeface="+mj-lt"/>
                <a:buAutoNum type="arabicPeriod" startAt="2"/>
              </a:pPr>
              <a:r>
                <a:rPr lang="en-US" sz="1400" b="1" dirty="0">
                  <a:solidFill>
                    <a:schemeClr val="tx1"/>
                  </a:solidFill>
                </a:rPr>
                <a:t>Update of constraints used within optimization engine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0FAECF-69A9-475D-A319-5545FB647F60}"/>
                </a:ext>
              </a:extLst>
            </p:cNvPr>
            <p:cNvSpPr/>
            <p:nvPr/>
          </p:nvSpPr>
          <p:spPr>
            <a:xfrm>
              <a:off x="6857611" y="2944730"/>
              <a:ext cx="2504113" cy="1152000"/>
            </a:xfrm>
            <a:prstGeom prst="rect">
              <a:avLst/>
            </a:prstGeom>
            <a:solidFill>
              <a:srgbClr val="BFBFBF">
                <a:alpha val="18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8570" tIns="119285" rIns="121194" bIns="119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265"/>
                </a:spcBef>
                <a:buClr>
                  <a:schemeClr val="accent4">
                    <a:lumMod val="60000"/>
                    <a:lumOff val="40000"/>
                  </a:schemeClr>
                </a:buClr>
              </a:pPr>
              <a:r>
                <a:rPr lang="en-US" sz="1400" dirty="0">
                  <a:solidFill>
                    <a:schemeClr val="tx1"/>
                  </a:solidFill>
                </a:rPr>
                <a:t>~2 weeks (Data sharing and analysis) </a:t>
              </a:r>
            </a:p>
            <a:p>
              <a:pPr algn="ctr">
                <a:spcBef>
                  <a:spcPts val="265"/>
                </a:spcBef>
                <a:buClr>
                  <a:schemeClr val="accent4">
                    <a:lumMod val="60000"/>
                    <a:lumOff val="40000"/>
                  </a:schemeClr>
                </a:buClr>
              </a:pPr>
              <a:r>
                <a:rPr lang="en-US" sz="1400" dirty="0">
                  <a:solidFill>
                    <a:schemeClr val="tx1"/>
                  </a:solidFill>
                </a:rPr>
                <a:t>+ IT implementation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5E2064-247B-4E37-8EB8-719FAF87E9BF}"/>
                </a:ext>
              </a:extLst>
            </p:cNvPr>
            <p:cNvSpPr/>
            <p:nvPr/>
          </p:nvSpPr>
          <p:spPr>
            <a:xfrm>
              <a:off x="2715593" y="4236019"/>
              <a:ext cx="4076925" cy="1080000"/>
            </a:xfrm>
            <a:prstGeom prst="rect">
              <a:avLst/>
            </a:prstGeom>
            <a:solidFill>
              <a:srgbClr val="BFBFBF">
                <a:alpha val="18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8570" tIns="119285" rIns="121194" bIns="119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78743" indent="-378743">
                <a:spcBef>
                  <a:spcPts val="265"/>
                </a:spcBef>
                <a:buClr>
                  <a:schemeClr val="accent4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è"/>
              </a:pPr>
              <a:r>
                <a:rPr lang="en-US" sz="1400" dirty="0">
                  <a:solidFill>
                    <a:schemeClr val="tx1"/>
                  </a:solidFill>
                  <a:sym typeface="Wingdings" panose="05000000000000000000" pitchFamily="2" charset="2"/>
                </a:rPr>
                <a:t>Review of the core concept of the method (elasticity prediction) to update global pricing strategy to adapt to market and data evolutions</a:t>
              </a:r>
              <a:endParaRPr lang="en-US" sz="1400" i="1" dirty="0">
                <a:solidFill>
                  <a:schemeClr val="tx1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76220C-CC6A-4C36-8E81-788B7C40B824}"/>
                </a:ext>
              </a:extLst>
            </p:cNvPr>
            <p:cNvSpPr/>
            <p:nvPr/>
          </p:nvSpPr>
          <p:spPr>
            <a:xfrm>
              <a:off x="189333" y="4236019"/>
              <a:ext cx="2474155" cy="1080000"/>
            </a:xfrm>
            <a:prstGeom prst="rect">
              <a:avLst/>
            </a:prstGeom>
            <a:solidFill>
              <a:srgbClr val="BFBFBF">
                <a:alpha val="18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8570" tIns="119285" rIns="121194" bIns="119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53493" indent="-353493">
                <a:spcBef>
                  <a:spcPts val="265"/>
                </a:spcBef>
                <a:buClr>
                  <a:schemeClr val="accent4"/>
                </a:buClr>
                <a:buFont typeface="+mj-lt"/>
                <a:buAutoNum type="arabicPeriod" startAt="3"/>
              </a:pPr>
              <a:r>
                <a:rPr lang="en-US" sz="1400" b="1" dirty="0">
                  <a:solidFill>
                    <a:schemeClr val="tx1"/>
                  </a:solidFill>
                </a:rPr>
                <a:t>Elasticity Model Review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CBA281-11B4-4833-B491-157AB4A25AFC}"/>
                </a:ext>
              </a:extLst>
            </p:cNvPr>
            <p:cNvSpPr/>
            <p:nvPr/>
          </p:nvSpPr>
          <p:spPr>
            <a:xfrm>
              <a:off x="6859384" y="4236019"/>
              <a:ext cx="2504113" cy="1080000"/>
            </a:xfrm>
            <a:prstGeom prst="rect">
              <a:avLst/>
            </a:prstGeom>
            <a:solidFill>
              <a:srgbClr val="BFBFBF">
                <a:alpha val="18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38570" tIns="119285" rIns="121194" bIns="119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265"/>
                </a:spcBef>
                <a:buClr>
                  <a:schemeClr val="accent4">
                    <a:lumMod val="60000"/>
                    <a:lumOff val="40000"/>
                  </a:schemeClr>
                </a:buClr>
              </a:pPr>
              <a:r>
                <a:rPr lang="en-US" sz="1400" b="1" dirty="0">
                  <a:solidFill>
                    <a:schemeClr val="tx1"/>
                  </a:solidFill>
                </a:rPr>
                <a:t>~1,5 month (incl. 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Business review) 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>
                  <a:solidFill>
                    <a:schemeClr val="tx1"/>
                  </a:solidFill>
                </a:rPr>
                <a:t>+ IT implementation</a:t>
              </a:r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54AA2FC2-CE61-41F7-9242-D78D12FBE568}"/>
                </a:ext>
              </a:extLst>
            </p:cNvPr>
            <p:cNvCxnSpPr>
              <a:cxnSpLocks/>
            </p:cNvCxnSpPr>
            <p:nvPr/>
          </p:nvCxnSpPr>
          <p:spPr>
            <a:xfrm>
              <a:off x="189333" y="2853732"/>
              <a:ext cx="9172391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995544CC-0FDC-4509-BA41-D823328FCEC3}"/>
                </a:ext>
              </a:extLst>
            </p:cNvPr>
            <p:cNvCxnSpPr>
              <a:cxnSpLocks/>
            </p:cNvCxnSpPr>
            <p:nvPr/>
          </p:nvCxnSpPr>
          <p:spPr>
            <a:xfrm>
              <a:off x="189333" y="4149876"/>
              <a:ext cx="9172391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3E6EC9D3-ADA7-41A1-AD17-425832EA02E3}"/>
              </a:ext>
            </a:extLst>
          </p:cNvPr>
          <p:cNvGrpSpPr/>
          <p:nvPr/>
        </p:nvGrpSpPr>
        <p:grpSpPr>
          <a:xfrm>
            <a:off x="1923310" y="5283080"/>
            <a:ext cx="8345381" cy="607028"/>
            <a:chOff x="2610306" y="5284302"/>
            <a:chExt cx="8347313" cy="607169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5D6DB2B3-5C9F-4B94-9F1D-82E3D844F77F}"/>
                </a:ext>
              </a:extLst>
            </p:cNvPr>
            <p:cNvSpPr txBox="1"/>
            <p:nvPr/>
          </p:nvSpPr>
          <p:spPr>
            <a:xfrm>
              <a:off x="2970347" y="5298569"/>
              <a:ext cx="7987272" cy="592902"/>
            </a:xfrm>
            <a:prstGeom prst="rect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txBody>
            <a:bodyPr wrap="square" lIns="71571" tIns="0" rIns="71571" bIns="0" rtlCol="0" anchor="ctr">
              <a:noAutofit/>
            </a:bodyPr>
            <a:lstStyle>
              <a:defPPr>
                <a:defRPr lang="fr-FR"/>
              </a:defPPr>
              <a:lvl1pPr>
                <a:defRPr sz="1600"/>
              </a:lvl1pPr>
            </a:lstStyle>
            <a:p>
              <a:r>
                <a:rPr lang="en-US" b="1" dirty="0"/>
                <a:t>Share of work between Local and Central is to be discuss and will depend on the capacity of the local team to handle the ML models (Python)</a:t>
              </a:r>
            </a:p>
          </p:txBody>
        </p:sp>
        <p:sp>
          <p:nvSpPr>
            <p:cNvPr id="35" name="Triangle isocèle 34">
              <a:extLst>
                <a:ext uri="{FF2B5EF4-FFF2-40B4-BE49-F238E27FC236}">
                  <a16:creationId xmlns:a16="http://schemas.microsoft.com/office/drawing/2014/main" id="{37BEC60F-0855-4569-AF7D-FF7E71C22773}"/>
                </a:ext>
              </a:extLst>
            </p:cNvPr>
            <p:cNvSpPr/>
            <p:nvPr/>
          </p:nvSpPr>
          <p:spPr>
            <a:xfrm rot="5400000">
              <a:off x="2444975" y="5449633"/>
              <a:ext cx="584776" cy="254113"/>
            </a:xfrm>
            <a:prstGeom prst="triangle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71189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BA02273-35D5-4213-8233-6112196AAFAB}"/>
              </a:ext>
            </a:extLst>
          </p:cNvPr>
          <p:cNvSpPr/>
          <p:nvPr/>
        </p:nvSpPr>
        <p:spPr>
          <a:xfrm>
            <a:off x="8152007" y="953863"/>
            <a:ext cx="4003666" cy="514451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2878"/>
            <a:endParaRPr lang="en-US" sz="1400">
              <a:solidFill>
                <a:srgbClr val="000000"/>
              </a:solidFill>
              <a:latin typeface="BNPP Sans Light"/>
            </a:endParaRPr>
          </a:p>
        </p:txBody>
      </p:sp>
      <p:sp>
        <p:nvSpPr>
          <p:cNvPr id="5" name="Text Box 44">
            <a:extLst>
              <a:ext uri="{FF2B5EF4-FFF2-40B4-BE49-F238E27FC236}">
                <a16:creationId xmlns:a16="http://schemas.microsoft.com/office/drawing/2014/main" id="{5AFE2A13-FA96-41A3-AABE-32BBCF2B4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928" y="4621684"/>
            <a:ext cx="575965" cy="2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1212878">
              <a:defRPr/>
            </a:pPr>
            <a:r>
              <a:rPr lang="en-US" sz="938">
                <a:solidFill>
                  <a:srgbClr val="000000"/>
                </a:solidFill>
                <a:latin typeface="BNPP Sans Condensed"/>
                <a:ea typeface="ＭＳ Ｐゴシック" pitchFamily="34" charset="-128"/>
              </a:rPr>
              <a:t>low risk</a:t>
            </a:r>
          </a:p>
        </p:txBody>
      </p:sp>
      <p:sp>
        <p:nvSpPr>
          <p:cNvPr id="6" name="Text Box 45">
            <a:extLst>
              <a:ext uri="{FF2B5EF4-FFF2-40B4-BE49-F238E27FC236}">
                <a16:creationId xmlns:a16="http://schemas.microsoft.com/office/drawing/2014/main" id="{900D3ED7-F7BF-4D48-A575-391B0BF0F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813" y="4621685"/>
            <a:ext cx="575966" cy="2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3750" rIns="33750">
            <a:spAutoFit/>
          </a:bodyPr>
          <a:lstStyle/>
          <a:p>
            <a:pPr algn="ctr" defTabSz="1212878">
              <a:defRPr/>
            </a:pPr>
            <a:r>
              <a:rPr lang="en-US" sz="938">
                <a:solidFill>
                  <a:srgbClr val="000000"/>
                </a:solidFill>
                <a:latin typeface="BNPP Sans Condensed"/>
                <a:ea typeface="ＭＳ Ｐゴシック" pitchFamily="34" charset="-128"/>
              </a:rPr>
              <a:t>high risk</a:t>
            </a:r>
          </a:p>
        </p:txBody>
      </p:sp>
      <p:sp>
        <p:nvSpPr>
          <p:cNvPr id="7" name="Text Box 42">
            <a:extLst>
              <a:ext uri="{FF2B5EF4-FFF2-40B4-BE49-F238E27FC236}">
                <a16:creationId xmlns:a16="http://schemas.microsoft.com/office/drawing/2014/main" id="{EAE84ECF-99C5-44C2-9F7E-F72621DDB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527" y="2542550"/>
            <a:ext cx="1416844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212878">
              <a:defRPr/>
            </a:pPr>
            <a:r>
              <a:rPr lang="en-US" sz="985">
                <a:solidFill>
                  <a:srgbClr val="000000"/>
                </a:solidFill>
                <a:latin typeface="BNPP Sans Condensed"/>
                <a:ea typeface="ＭＳ Ｐゴシック" pitchFamily="34" charset="-128"/>
              </a:rPr>
              <a:t>Population size</a:t>
            </a:r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1C6E9F37-FEAD-4BBB-8B3C-1EBA15D1FDD0}"/>
              </a:ext>
            </a:extLst>
          </p:cNvPr>
          <p:cNvSpPr>
            <a:spLocks/>
          </p:cNvSpPr>
          <p:nvPr/>
        </p:nvSpPr>
        <p:spPr bwMode="auto">
          <a:xfrm>
            <a:off x="592968" y="2375862"/>
            <a:ext cx="3303984" cy="2233911"/>
          </a:xfrm>
          <a:custGeom>
            <a:avLst/>
            <a:gdLst>
              <a:gd name="T0" fmla="*/ 0 w 16044"/>
              <a:gd name="T1" fmla="*/ 2147483647 h 19917"/>
              <a:gd name="T2" fmla="*/ 2147483647 w 16044"/>
              <a:gd name="T3" fmla="*/ 2147483647 h 19917"/>
              <a:gd name="T4" fmla="*/ 2147483647 w 16044"/>
              <a:gd name="T5" fmla="*/ 2147483647 h 19917"/>
              <a:gd name="T6" fmla="*/ 2147483647 w 16044"/>
              <a:gd name="T7" fmla="*/ 2147483647 h 19917"/>
              <a:gd name="T8" fmla="*/ 0 60000 65536"/>
              <a:gd name="T9" fmla="*/ 0 60000 65536"/>
              <a:gd name="T10" fmla="*/ 0 60000 65536"/>
              <a:gd name="T11" fmla="*/ 0 60000 65536"/>
              <a:gd name="T12" fmla="*/ 0 w 16044"/>
              <a:gd name="T13" fmla="*/ 0 h 19917"/>
              <a:gd name="T14" fmla="*/ 16044 w 16044"/>
              <a:gd name="T15" fmla="*/ 19917 h 199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44" h="19917">
                <a:moveTo>
                  <a:pt x="0" y="19917"/>
                </a:moveTo>
                <a:cubicBezTo>
                  <a:pt x="905" y="19853"/>
                  <a:pt x="1946" y="19652"/>
                  <a:pt x="2934" y="18451"/>
                </a:cubicBezTo>
                <a:cubicBezTo>
                  <a:pt x="4199" y="16838"/>
                  <a:pt x="8535" y="0"/>
                  <a:pt x="11567" y="7195"/>
                </a:cubicBezTo>
                <a:cubicBezTo>
                  <a:pt x="12694" y="9927"/>
                  <a:pt x="14021" y="19897"/>
                  <a:pt x="16044" y="19906"/>
                </a:cubicBezTo>
              </a:path>
            </a:pathLst>
          </a:custGeom>
          <a:solidFill>
            <a:srgbClr val="E8E8E8"/>
          </a:solidFill>
          <a:ln w="19050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pPr defTabSz="1212878"/>
            <a:endParaRPr lang="en-US" sz="1688">
              <a:solidFill>
                <a:srgbClr val="000000"/>
              </a:solidFill>
              <a:latin typeface="BNPP Sans Condensed"/>
              <a:cs typeface="ＭＳ Ｐゴシック"/>
            </a:endParaRPr>
          </a:p>
        </p:txBody>
      </p:sp>
      <p:sp>
        <p:nvSpPr>
          <p:cNvPr id="13" name="Text Box 43">
            <a:extLst>
              <a:ext uri="{FF2B5EF4-FFF2-40B4-BE49-F238E27FC236}">
                <a16:creationId xmlns:a16="http://schemas.microsoft.com/office/drawing/2014/main" id="{11C2E850-55D0-45B5-B69A-A27E6C676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4900" y="4319558"/>
            <a:ext cx="867668" cy="2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1212878">
              <a:defRPr/>
            </a:pPr>
            <a:r>
              <a:rPr lang="en-US" sz="985">
                <a:solidFill>
                  <a:srgbClr val="000000"/>
                </a:solidFill>
                <a:latin typeface="BNPP Sans Condensed"/>
                <a:ea typeface="ＭＳ Ｐゴシック" pitchFamily="34" charset="-128"/>
              </a:rPr>
              <a:t>Risk level</a:t>
            </a:r>
          </a:p>
        </p:txBody>
      </p:sp>
      <p:sp>
        <p:nvSpPr>
          <p:cNvPr id="14" name="Line 41">
            <a:extLst>
              <a:ext uri="{FF2B5EF4-FFF2-40B4-BE49-F238E27FC236}">
                <a16:creationId xmlns:a16="http://schemas.microsoft.com/office/drawing/2014/main" id="{134D4D5F-D4FC-43A8-9819-9360BE669D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456" y="2569338"/>
            <a:ext cx="0" cy="2077641"/>
          </a:xfrm>
          <a:prstGeom prst="lin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defTabSz="1212878">
              <a:defRPr/>
            </a:pPr>
            <a:endParaRPr lang="en-US" sz="1688">
              <a:solidFill>
                <a:srgbClr val="000000"/>
              </a:solidFill>
              <a:latin typeface="BNPP Sans Condensed"/>
              <a:ea typeface="ＭＳ Ｐゴシック" pitchFamily="34" charset="-128"/>
            </a:endParaRPr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3ADB017B-9A34-4558-B66B-79121BA80D0D}"/>
              </a:ext>
            </a:extLst>
          </p:cNvPr>
          <p:cNvSpPr>
            <a:spLocks/>
          </p:cNvSpPr>
          <p:nvPr/>
        </p:nvSpPr>
        <p:spPr bwMode="auto">
          <a:xfrm>
            <a:off x="592969" y="3183998"/>
            <a:ext cx="2667000" cy="1428750"/>
          </a:xfrm>
          <a:custGeom>
            <a:avLst/>
            <a:gdLst>
              <a:gd name="T0" fmla="*/ 0 w 13092"/>
              <a:gd name="T1" fmla="*/ 2147483647 h 12248"/>
              <a:gd name="T2" fmla="*/ 2147483647 w 13092"/>
              <a:gd name="T3" fmla="*/ 2147483647 h 12248"/>
              <a:gd name="T4" fmla="*/ 2147483647 w 13092"/>
              <a:gd name="T5" fmla="*/ 2147483647 h 12248"/>
              <a:gd name="T6" fmla="*/ 2147483647 w 13092"/>
              <a:gd name="T7" fmla="*/ 2147483647 h 12248"/>
              <a:gd name="T8" fmla="*/ 0 60000 65536"/>
              <a:gd name="T9" fmla="*/ 0 60000 65536"/>
              <a:gd name="T10" fmla="*/ 0 60000 65536"/>
              <a:gd name="T11" fmla="*/ 0 60000 65536"/>
              <a:gd name="T12" fmla="*/ 0 w 13092"/>
              <a:gd name="T13" fmla="*/ 0 h 12248"/>
              <a:gd name="T14" fmla="*/ 13092 w 13092"/>
              <a:gd name="T15" fmla="*/ 12248 h 12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092" h="12248">
                <a:moveTo>
                  <a:pt x="0" y="12229"/>
                </a:moveTo>
                <a:cubicBezTo>
                  <a:pt x="905" y="12165"/>
                  <a:pt x="1948" y="12030"/>
                  <a:pt x="2936" y="10829"/>
                </a:cubicBezTo>
                <a:cubicBezTo>
                  <a:pt x="4038" y="9489"/>
                  <a:pt x="6726" y="0"/>
                  <a:pt x="8419" y="225"/>
                </a:cubicBezTo>
                <a:cubicBezTo>
                  <a:pt x="11310" y="684"/>
                  <a:pt x="10484" y="12248"/>
                  <a:pt x="13092" y="12179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  <a:prstDash val="lgDash"/>
            <a:round/>
            <a:headEnd/>
            <a:tailEnd/>
          </a:ln>
        </p:spPr>
        <p:txBody>
          <a:bodyPr/>
          <a:lstStyle/>
          <a:p>
            <a:pPr defTabSz="1212878"/>
            <a:endParaRPr lang="en-US" sz="1688">
              <a:solidFill>
                <a:srgbClr val="000000"/>
              </a:solidFill>
              <a:latin typeface="BNPP Sans Condensed"/>
              <a:cs typeface="ＭＳ Ｐゴシック"/>
            </a:endParaRPr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24B87053-6458-4023-BC0B-31D785FFD667}"/>
              </a:ext>
            </a:extLst>
          </p:cNvPr>
          <p:cNvSpPr>
            <a:spLocks/>
          </p:cNvSpPr>
          <p:nvPr/>
        </p:nvSpPr>
        <p:spPr bwMode="auto">
          <a:xfrm>
            <a:off x="592975" y="3386411"/>
            <a:ext cx="2037456" cy="1223367"/>
          </a:xfrm>
          <a:custGeom>
            <a:avLst/>
            <a:gdLst>
              <a:gd name="T0" fmla="*/ 0 w 10000"/>
              <a:gd name="T1" fmla="*/ 2147483647 h 10595"/>
              <a:gd name="T2" fmla="*/ 2147483647 w 10000"/>
              <a:gd name="T3" fmla="*/ 2147483647 h 10595"/>
              <a:gd name="T4" fmla="*/ 2147483647 w 10000"/>
              <a:gd name="T5" fmla="*/ 2147483647 h 10595"/>
              <a:gd name="T6" fmla="*/ 2147483647 w 10000"/>
              <a:gd name="T7" fmla="*/ 2147483647 h 10595"/>
              <a:gd name="T8" fmla="*/ 0 60000 65536"/>
              <a:gd name="T9" fmla="*/ 0 60000 65536"/>
              <a:gd name="T10" fmla="*/ 0 60000 65536"/>
              <a:gd name="T11" fmla="*/ 0 60000 65536"/>
              <a:gd name="T12" fmla="*/ 0 w 10000"/>
              <a:gd name="T13" fmla="*/ 0 h 10595"/>
              <a:gd name="T14" fmla="*/ 10000 w 10000"/>
              <a:gd name="T15" fmla="*/ 10595 h 105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00" h="10595">
                <a:moveTo>
                  <a:pt x="0" y="10595"/>
                </a:moveTo>
                <a:cubicBezTo>
                  <a:pt x="905" y="10531"/>
                  <a:pt x="1948" y="10396"/>
                  <a:pt x="2936" y="9195"/>
                </a:cubicBezTo>
                <a:cubicBezTo>
                  <a:pt x="4038" y="7855"/>
                  <a:pt x="6156" y="0"/>
                  <a:pt x="7333" y="232"/>
                </a:cubicBezTo>
                <a:cubicBezTo>
                  <a:pt x="8510" y="464"/>
                  <a:pt x="7977" y="10575"/>
                  <a:pt x="10000" y="10584"/>
                </a:cubicBezTo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defTabSz="1212878"/>
            <a:endParaRPr lang="en-US" sz="1688">
              <a:solidFill>
                <a:srgbClr val="000000"/>
              </a:solidFill>
              <a:latin typeface="BNPP Sans Condensed"/>
              <a:cs typeface="ＭＳ Ｐゴシック"/>
            </a:endParaRPr>
          </a:p>
        </p:txBody>
      </p:sp>
      <p:sp>
        <p:nvSpPr>
          <p:cNvPr id="18" name="Flèche droite 16">
            <a:extLst>
              <a:ext uri="{FF2B5EF4-FFF2-40B4-BE49-F238E27FC236}">
                <a16:creationId xmlns:a16="http://schemas.microsoft.com/office/drawing/2014/main" id="{F0BD8EB3-48C0-4355-B35E-A0DE39FA7AC8}"/>
              </a:ext>
            </a:extLst>
          </p:cNvPr>
          <p:cNvSpPr/>
          <p:nvPr/>
        </p:nvSpPr>
        <p:spPr bwMode="auto">
          <a:xfrm rot="19275592">
            <a:off x="2337234" y="3858190"/>
            <a:ext cx="403324" cy="168176"/>
          </a:xfrm>
          <a:prstGeom prst="rightArrow">
            <a:avLst/>
          </a:prstGeom>
          <a:solidFill>
            <a:srgbClr val="00685E">
              <a:alpha val="50196"/>
            </a:srgbClr>
          </a:solidFill>
          <a:ln w="12700">
            <a:solidFill>
              <a:srgbClr val="006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2878">
              <a:defRPr/>
            </a:pPr>
            <a:endParaRPr lang="en-US" sz="1688">
              <a:solidFill>
                <a:srgbClr val="FFFFFF"/>
              </a:solidFill>
              <a:latin typeface="BNPP Sans Condensed"/>
            </a:endParaRPr>
          </a:p>
        </p:txBody>
      </p:sp>
      <p:sp>
        <p:nvSpPr>
          <p:cNvPr id="19" name="Flèche droite 17">
            <a:extLst>
              <a:ext uri="{FF2B5EF4-FFF2-40B4-BE49-F238E27FC236}">
                <a16:creationId xmlns:a16="http://schemas.microsoft.com/office/drawing/2014/main" id="{31E57D2C-8A9A-4C8C-90D8-8FEC2FB972C5}"/>
              </a:ext>
            </a:extLst>
          </p:cNvPr>
          <p:cNvSpPr/>
          <p:nvPr/>
        </p:nvSpPr>
        <p:spPr bwMode="auto">
          <a:xfrm rot="19099628">
            <a:off x="2751050" y="3519478"/>
            <a:ext cx="404812" cy="169664"/>
          </a:xfrm>
          <a:prstGeom prst="rightArrow">
            <a:avLst/>
          </a:prstGeom>
          <a:solidFill>
            <a:srgbClr val="00685E">
              <a:alpha val="50196"/>
            </a:srgbClr>
          </a:solidFill>
          <a:ln w="12700">
            <a:solidFill>
              <a:srgbClr val="006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2878">
              <a:defRPr/>
            </a:pPr>
            <a:endParaRPr lang="en-US" sz="1688">
              <a:solidFill>
                <a:srgbClr val="FFFFFF"/>
              </a:solidFill>
              <a:latin typeface="BNPP Sans Condensed"/>
            </a:endParaRPr>
          </a:p>
        </p:txBody>
      </p:sp>
      <p:sp>
        <p:nvSpPr>
          <p:cNvPr id="20" name="Freeform 46">
            <a:extLst>
              <a:ext uri="{FF2B5EF4-FFF2-40B4-BE49-F238E27FC236}">
                <a16:creationId xmlns:a16="http://schemas.microsoft.com/office/drawing/2014/main" id="{7B3AC581-2743-4362-9FE7-BF4154CED38A}"/>
              </a:ext>
            </a:extLst>
          </p:cNvPr>
          <p:cNvSpPr>
            <a:spLocks/>
          </p:cNvSpPr>
          <p:nvPr/>
        </p:nvSpPr>
        <p:spPr bwMode="auto">
          <a:xfrm>
            <a:off x="592969" y="2765792"/>
            <a:ext cx="4244578" cy="1841005"/>
          </a:xfrm>
          <a:custGeom>
            <a:avLst/>
            <a:gdLst>
              <a:gd name="T0" fmla="*/ 0 w 10000"/>
              <a:gd name="T1" fmla="*/ 2147483647 h 10008"/>
              <a:gd name="T2" fmla="*/ 2147483647 w 10000"/>
              <a:gd name="T3" fmla="*/ 2147483647 h 10008"/>
              <a:gd name="T4" fmla="*/ 2147483647 w 10000"/>
              <a:gd name="T5" fmla="*/ 2147483647 h 10008"/>
              <a:gd name="T6" fmla="*/ 2147483647 w 10000"/>
              <a:gd name="T7" fmla="*/ 2147483647 h 10008"/>
              <a:gd name="T8" fmla="*/ 0 60000 65536"/>
              <a:gd name="T9" fmla="*/ 0 60000 65536"/>
              <a:gd name="T10" fmla="*/ 0 60000 65536"/>
              <a:gd name="T11" fmla="*/ 0 60000 65536"/>
              <a:gd name="T12" fmla="*/ 0 w 10000"/>
              <a:gd name="T13" fmla="*/ 0 h 10008"/>
              <a:gd name="T14" fmla="*/ 10000 w 10000"/>
              <a:gd name="T15" fmla="*/ 10008 h 10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00" h="10008">
                <a:moveTo>
                  <a:pt x="0" y="10008"/>
                </a:moveTo>
                <a:cubicBezTo>
                  <a:pt x="480" y="9854"/>
                  <a:pt x="1090" y="9694"/>
                  <a:pt x="1413" y="8813"/>
                </a:cubicBezTo>
                <a:cubicBezTo>
                  <a:pt x="2119" y="6886"/>
                  <a:pt x="3168" y="0"/>
                  <a:pt x="5071" y="8"/>
                </a:cubicBezTo>
                <a:cubicBezTo>
                  <a:pt x="7251" y="212"/>
                  <a:pt x="7326" y="6237"/>
                  <a:pt x="10000" y="8446"/>
                </a:cubicBezTo>
              </a:path>
            </a:pathLst>
          </a:custGeom>
          <a:noFill/>
          <a:ln w="19050">
            <a:solidFill>
              <a:srgbClr val="BA3075"/>
            </a:solidFill>
            <a:round/>
            <a:headEnd/>
            <a:tailEnd/>
          </a:ln>
        </p:spPr>
        <p:txBody>
          <a:bodyPr/>
          <a:lstStyle/>
          <a:p>
            <a:pPr defTabSz="1212878"/>
            <a:endParaRPr lang="en-US" sz="1688">
              <a:solidFill>
                <a:srgbClr val="000000"/>
              </a:solidFill>
              <a:latin typeface="BNPP Sans Condensed"/>
              <a:cs typeface="ＭＳ Ｐゴシック"/>
            </a:endParaRPr>
          </a:p>
        </p:txBody>
      </p:sp>
      <p:sp>
        <p:nvSpPr>
          <p:cNvPr id="21" name="Rectangle 74">
            <a:extLst>
              <a:ext uri="{FF2B5EF4-FFF2-40B4-BE49-F238E27FC236}">
                <a16:creationId xmlns:a16="http://schemas.microsoft.com/office/drawing/2014/main" id="{11E0D2EF-FC4E-48E6-B587-BA624731F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837" y="2709366"/>
            <a:ext cx="1825061" cy="43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just" defTabSz="1212878">
              <a:spcAft>
                <a:spcPts val="563"/>
              </a:spcAft>
            </a:pPr>
            <a:r>
              <a:rPr lang="en-US" sz="1100" b="1" i="1">
                <a:solidFill>
                  <a:srgbClr val="000000"/>
                </a:solidFill>
                <a:latin typeface="BNPP Sans Condensed"/>
                <a:cs typeface="ＭＳ Ｐゴシック"/>
              </a:rPr>
              <a:t>The lower the price, the higher the </a:t>
            </a:r>
            <a:r>
              <a:rPr lang="en-US" sz="1100" b="1" i="1">
                <a:solidFill>
                  <a:srgbClr val="00685E"/>
                </a:solidFill>
                <a:latin typeface="BNPP Sans Condensed"/>
                <a:cs typeface="ＭＳ Ｐゴシック"/>
              </a:rPr>
              <a:t>volume (1)</a:t>
            </a:r>
            <a:r>
              <a:rPr lang="en-US" sz="1100" b="1" i="1">
                <a:solidFill>
                  <a:srgbClr val="000000"/>
                </a:solidFill>
                <a:latin typeface="BNPP Sans Condensed"/>
                <a:cs typeface="ＭＳ Ｐゴシック"/>
              </a:rPr>
              <a:t> and the lower the average </a:t>
            </a:r>
            <a:r>
              <a:rPr lang="en-US" sz="1100" b="1" i="1">
                <a:solidFill>
                  <a:srgbClr val="00AB8E"/>
                </a:solidFill>
                <a:latin typeface="BNPP Sans Condensed"/>
                <a:cs typeface="ＭＳ Ｐゴシック"/>
              </a:rPr>
              <a:t>risk</a:t>
            </a:r>
            <a:r>
              <a:rPr lang="en-US" sz="1100" b="1" i="1">
                <a:solidFill>
                  <a:srgbClr val="000000"/>
                </a:solidFill>
                <a:latin typeface="BNPP Sans Condensed"/>
                <a:cs typeface="ＭＳ Ｐゴシック"/>
              </a:rPr>
              <a:t> </a:t>
            </a:r>
            <a:r>
              <a:rPr lang="en-US" sz="1100" b="1" i="1">
                <a:solidFill>
                  <a:srgbClr val="00AB8E"/>
                </a:solidFill>
                <a:latin typeface="BNPP Sans Condensed"/>
                <a:cs typeface="ＭＳ Ｐゴシック"/>
              </a:rPr>
              <a:t>level (2)</a:t>
            </a:r>
          </a:p>
        </p:txBody>
      </p:sp>
      <p:grpSp>
        <p:nvGrpSpPr>
          <p:cNvPr id="22" name="Group 44">
            <a:extLst>
              <a:ext uri="{FF2B5EF4-FFF2-40B4-BE49-F238E27FC236}">
                <a16:creationId xmlns:a16="http://schemas.microsoft.com/office/drawing/2014/main" id="{20715E39-2650-42E7-8159-D117C1280C8E}"/>
              </a:ext>
            </a:extLst>
          </p:cNvPr>
          <p:cNvGrpSpPr>
            <a:grpSpLocks/>
          </p:cNvGrpSpPr>
          <p:nvPr/>
        </p:nvGrpSpPr>
        <p:grpSpPr bwMode="auto">
          <a:xfrm>
            <a:off x="5691902" y="2715636"/>
            <a:ext cx="1940250" cy="1519535"/>
            <a:chOff x="3817" y="938"/>
            <a:chExt cx="1338" cy="1021"/>
          </a:xfrm>
        </p:grpSpPr>
        <p:sp>
          <p:nvSpPr>
            <p:cNvPr id="23" name="Text Box 58">
              <a:extLst>
                <a:ext uri="{FF2B5EF4-FFF2-40B4-BE49-F238E27FC236}">
                  <a16:creationId xmlns:a16="http://schemas.microsoft.com/office/drawing/2014/main" id="{916D42D7-B551-44D8-9F33-0C837C721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7" y="1117"/>
              <a:ext cx="133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defTabSz="1212878">
                <a:lnSpc>
                  <a:spcPct val="150000"/>
                </a:lnSpc>
              </a:pPr>
              <a:r>
                <a:rPr lang="en-US" sz="1100" b="1">
                  <a:solidFill>
                    <a:srgbClr val="000000"/>
                  </a:solidFill>
                  <a:latin typeface="BNPP Sans Light" panose="02000503020000020004" pitchFamily="50" charset="0"/>
                  <a:cs typeface="ＭＳ Ｐゴシック"/>
                </a:rPr>
                <a:t>Customer demand at:</a:t>
              </a:r>
            </a:p>
          </p:txBody>
        </p:sp>
        <p:grpSp>
          <p:nvGrpSpPr>
            <p:cNvPr id="24" name="Groupe 49">
              <a:extLst>
                <a:ext uri="{FF2B5EF4-FFF2-40B4-BE49-F238E27FC236}">
                  <a16:creationId xmlns:a16="http://schemas.microsoft.com/office/drawing/2014/main" id="{64AD560F-A836-49A1-A875-914808557C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1" y="938"/>
              <a:ext cx="884" cy="1021"/>
              <a:chOff x="6588223" y="4295940"/>
              <a:chExt cx="1404157" cy="1787728"/>
            </a:xfrm>
          </p:grpSpPr>
          <p:sp>
            <p:nvSpPr>
              <p:cNvPr id="31" name="Text Box 58">
                <a:extLst>
                  <a:ext uri="{FF2B5EF4-FFF2-40B4-BE49-F238E27FC236}">
                    <a16:creationId xmlns:a16="http://schemas.microsoft.com/office/drawing/2014/main" id="{70550754-C3BA-40CC-8D8C-6B965296EF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8223" y="4963012"/>
                <a:ext cx="864097" cy="312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defTabSz="1212878">
                  <a:defRPr/>
                </a:pPr>
                <a:r>
                  <a:rPr lang="en-US" sz="1100" b="1">
                    <a:solidFill>
                      <a:srgbClr val="000000"/>
                    </a:solidFill>
                    <a:latin typeface="BNPP Sans Light" panose="02000503020000020004" pitchFamily="50" charset="0"/>
                    <a:ea typeface="ＭＳ Ｐゴシック" pitchFamily="34" charset="-128"/>
                  </a:rPr>
                  <a:t>high price</a:t>
                </a:r>
              </a:p>
            </p:txBody>
          </p:sp>
          <p:sp>
            <p:nvSpPr>
              <p:cNvPr id="32" name="Text Box 59">
                <a:extLst>
                  <a:ext uri="{FF2B5EF4-FFF2-40B4-BE49-F238E27FC236}">
                    <a16:creationId xmlns:a16="http://schemas.microsoft.com/office/drawing/2014/main" id="{3FAD04A4-5D51-455F-B997-DD4CA2DF8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8223" y="5209883"/>
                <a:ext cx="1404157" cy="312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rIns="0">
                <a:spAutoFit/>
              </a:bodyPr>
              <a:lstStyle/>
              <a:p>
                <a:pPr defTabSz="1212878">
                  <a:defRPr/>
                </a:pPr>
                <a:r>
                  <a:rPr lang="en-US" sz="1100" b="1">
                    <a:solidFill>
                      <a:srgbClr val="000000"/>
                    </a:solidFill>
                    <a:latin typeface="BNPP Sans Light" panose="02000503020000020004" pitchFamily="50" charset="0"/>
                    <a:ea typeface="ＭＳ Ｐゴシック" pitchFamily="34" charset="-128"/>
                  </a:rPr>
                  <a:t>medium price</a:t>
                </a:r>
              </a:p>
            </p:txBody>
          </p:sp>
          <p:sp>
            <p:nvSpPr>
              <p:cNvPr id="33" name="Text Box 60">
                <a:extLst>
                  <a:ext uri="{FF2B5EF4-FFF2-40B4-BE49-F238E27FC236}">
                    <a16:creationId xmlns:a16="http://schemas.microsoft.com/office/drawing/2014/main" id="{EA89B3CD-F2C8-47A5-B145-44E0C9C25A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8223" y="5455000"/>
                <a:ext cx="864097" cy="312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>
                <a:spAutoFit/>
              </a:bodyPr>
              <a:lstStyle/>
              <a:p>
                <a:pPr defTabSz="1212878">
                  <a:defRPr/>
                </a:pPr>
                <a:r>
                  <a:rPr lang="en-US" sz="1100" b="1">
                    <a:solidFill>
                      <a:srgbClr val="000000"/>
                    </a:solidFill>
                    <a:latin typeface="BNPP Sans Light" panose="02000503020000020004" pitchFamily="50" charset="0"/>
                    <a:ea typeface="ＭＳ Ｐゴシック" pitchFamily="34" charset="-128"/>
                  </a:rPr>
                  <a:t>low price</a:t>
                </a:r>
              </a:p>
            </p:txBody>
          </p:sp>
          <p:sp>
            <p:nvSpPr>
              <p:cNvPr id="34" name="Text Box 57">
                <a:extLst>
                  <a:ext uri="{FF2B5EF4-FFF2-40B4-BE49-F238E27FC236}">
                    <a16:creationId xmlns:a16="http://schemas.microsoft.com/office/drawing/2014/main" id="{D3FDC5A0-CAE7-4A46-B2C7-848FC97837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8223" y="4295940"/>
                <a:ext cx="1404157" cy="312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rIns="0">
                <a:spAutoFit/>
              </a:bodyPr>
              <a:lstStyle/>
              <a:p>
                <a:pPr defTabSz="1212878">
                  <a:defRPr/>
                </a:pPr>
                <a:r>
                  <a:rPr lang="en-US" sz="1100" b="1">
                    <a:solidFill>
                      <a:srgbClr val="000000"/>
                    </a:solidFill>
                    <a:latin typeface="BNPP Sans Light" panose="02000503020000020004" pitchFamily="50" charset="0"/>
                    <a:ea typeface="ＭＳ Ｐゴシック" pitchFamily="34" charset="-128"/>
                  </a:rPr>
                  <a:t>Potential customers</a:t>
                </a:r>
              </a:p>
            </p:txBody>
          </p:sp>
          <p:sp>
            <p:nvSpPr>
              <p:cNvPr id="35" name="Text Box 98">
                <a:extLst>
                  <a:ext uri="{FF2B5EF4-FFF2-40B4-BE49-F238E27FC236}">
                    <a16:creationId xmlns:a16="http://schemas.microsoft.com/office/drawing/2014/main" id="{6C2A9784-1B81-4AFC-BA42-1D8F351A2D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8223" y="5804459"/>
                <a:ext cx="1404157" cy="279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33750" rIns="0" bIns="33750">
                <a:spAutoFit/>
              </a:bodyPr>
              <a:lstStyle/>
              <a:p>
                <a:pPr defTabSz="1212878"/>
                <a:r>
                  <a:rPr lang="en-US" sz="1100" b="1">
                    <a:solidFill>
                      <a:srgbClr val="000000"/>
                    </a:solidFill>
                    <a:latin typeface="BNPP Sans Light" panose="02000503020000020004" pitchFamily="50" charset="0"/>
                    <a:cs typeface="ＭＳ Ｐゴシック"/>
                  </a:rPr>
                  <a:t>Demand thresholds</a:t>
                </a:r>
              </a:p>
            </p:txBody>
          </p:sp>
        </p:grpSp>
        <p:grpSp>
          <p:nvGrpSpPr>
            <p:cNvPr id="25" name="Group 43">
              <a:extLst>
                <a:ext uri="{FF2B5EF4-FFF2-40B4-BE49-F238E27FC236}">
                  <a16:creationId xmlns:a16="http://schemas.microsoft.com/office/drawing/2014/main" id="{B901E2F4-07C5-476F-87FD-C398CA863C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7" y="1016"/>
              <a:ext cx="363" cy="850"/>
              <a:chOff x="3817" y="1016"/>
              <a:chExt cx="363" cy="850"/>
            </a:xfrm>
          </p:grpSpPr>
          <p:sp>
            <p:nvSpPr>
              <p:cNvPr id="26" name="Line 54">
                <a:extLst>
                  <a:ext uri="{FF2B5EF4-FFF2-40B4-BE49-F238E27FC236}">
                    <a16:creationId xmlns:a16="http://schemas.microsoft.com/office/drawing/2014/main" id="{732327B1-2F02-4526-BBC6-C4F6BD22A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2" y="1397"/>
                <a:ext cx="358" cy="1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1212878">
                  <a:defRPr/>
                </a:pPr>
                <a:endParaRPr lang="en-US" sz="1100" b="1">
                  <a:solidFill>
                    <a:srgbClr val="000000"/>
                  </a:solidFill>
                  <a:latin typeface="BNPP Sans Light" panose="02000503020000020004" pitchFamily="50" charset="0"/>
                  <a:ea typeface="ＭＳ Ｐゴシック" pitchFamily="34" charset="-128"/>
                </a:endParaRPr>
              </a:p>
            </p:txBody>
          </p:sp>
          <p:sp>
            <p:nvSpPr>
              <p:cNvPr id="27" name="Line 55">
                <a:extLst>
                  <a:ext uri="{FF2B5EF4-FFF2-40B4-BE49-F238E27FC236}">
                    <a16:creationId xmlns:a16="http://schemas.microsoft.com/office/drawing/2014/main" id="{AA657C6D-78EE-4D14-85F0-FDFD65F8F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7" y="1016"/>
                <a:ext cx="350" cy="0"/>
              </a:xfrm>
              <a:prstGeom prst="line">
                <a:avLst/>
              </a:prstGeom>
              <a:noFill/>
              <a:ln w="19050">
                <a:solidFill>
                  <a:srgbClr val="56B4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212878"/>
                <a:endParaRPr lang="en-US" sz="1100" b="1">
                  <a:solidFill>
                    <a:srgbClr val="000000"/>
                  </a:solidFill>
                  <a:latin typeface="BNPP Sans Light" panose="02000503020000020004" pitchFamily="50" charset="0"/>
                </a:endParaRPr>
              </a:p>
            </p:txBody>
          </p:sp>
          <p:sp>
            <p:nvSpPr>
              <p:cNvPr id="28" name="Line 56">
                <a:extLst>
                  <a:ext uri="{FF2B5EF4-FFF2-40B4-BE49-F238E27FC236}">
                    <a16:creationId xmlns:a16="http://schemas.microsoft.com/office/drawing/2014/main" id="{6D6CC3D0-4EC4-41F1-9C87-3EA68BC7D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8" y="1538"/>
                <a:ext cx="348" cy="0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1212878">
                  <a:defRPr/>
                </a:pPr>
                <a:endParaRPr lang="en-US" sz="1100" b="1">
                  <a:solidFill>
                    <a:srgbClr val="000000"/>
                  </a:solidFill>
                  <a:latin typeface="BNPP Sans Light" panose="02000503020000020004" pitchFamily="50" charset="0"/>
                  <a:ea typeface="ＭＳ Ｐゴシック" pitchFamily="34" charset="-128"/>
                </a:endParaRPr>
              </a:p>
            </p:txBody>
          </p:sp>
          <p:sp>
            <p:nvSpPr>
              <p:cNvPr id="29" name="Line 61">
                <a:extLst>
                  <a:ext uri="{FF2B5EF4-FFF2-40B4-BE49-F238E27FC236}">
                    <a16:creationId xmlns:a16="http://schemas.microsoft.com/office/drawing/2014/main" id="{02D544BE-5870-46DE-8BB3-71B31D132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8" y="1679"/>
                <a:ext cx="348" cy="0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1212878">
                  <a:defRPr/>
                </a:pPr>
                <a:endParaRPr lang="en-US" sz="1100" b="1">
                  <a:solidFill>
                    <a:srgbClr val="000000"/>
                  </a:solidFill>
                  <a:latin typeface="BNPP Sans Light" panose="02000503020000020004" pitchFamily="50" charset="0"/>
                  <a:ea typeface="ＭＳ Ｐゴシック" pitchFamily="34" charset="-128"/>
                </a:endParaRPr>
              </a:p>
            </p:txBody>
          </p:sp>
          <p:sp>
            <p:nvSpPr>
              <p:cNvPr id="30" name="Line 61">
                <a:extLst>
                  <a:ext uri="{FF2B5EF4-FFF2-40B4-BE49-F238E27FC236}">
                    <a16:creationId xmlns:a16="http://schemas.microsoft.com/office/drawing/2014/main" id="{C2FC0E29-CC28-4FA0-A73A-FC5EAFE35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7" y="1866"/>
                <a:ext cx="348" cy="0"/>
              </a:xfrm>
              <a:prstGeom prst="line">
                <a:avLst/>
              </a:prstGeom>
              <a:noFill/>
              <a:ln w="12700">
                <a:solidFill>
                  <a:srgbClr val="A3C439"/>
                </a:solidFill>
                <a:prstDash val="lgDash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1212878">
                  <a:defRPr/>
                </a:pPr>
                <a:endParaRPr lang="en-US" sz="1100" b="1">
                  <a:solidFill>
                    <a:srgbClr val="000000"/>
                  </a:solidFill>
                  <a:latin typeface="BNPP Sans Light" panose="02000503020000020004" pitchFamily="50" charset="0"/>
                  <a:ea typeface="ＭＳ Ｐゴシック" pitchFamily="34" charset="-128"/>
                </a:endParaRPr>
              </a:p>
            </p:txBody>
          </p:sp>
        </p:grpSp>
      </p:grpSp>
      <p:sp>
        <p:nvSpPr>
          <p:cNvPr id="36" name="Rectangle 89">
            <a:extLst>
              <a:ext uri="{FF2B5EF4-FFF2-40B4-BE49-F238E27FC236}">
                <a16:creationId xmlns:a16="http://schemas.microsoft.com/office/drawing/2014/main" id="{2286C439-03F2-49C3-A4A1-25E5CF0A4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5821" y="4306311"/>
            <a:ext cx="2188801" cy="76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defTabSz="1212878">
              <a:spcAft>
                <a:spcPts val="563"/>
              </a:spcAft>
            </a:pPr>
            <a:r>
              <a:rPr lang="en-US" sz="1100" b="1" i="1" u="sng">
                <a:solidFill>
                  <a:srgbClr val="000000"/>
                </a:solidFill>
                <a:latin typeface="BNPP Sans Light" panose="02000503020000020004" pitchFamily="50" charset="0"/>
                <a:cs typeface="ＭＳ Ｐゴシック"/>
              </a:rPr>
              <a:t>Note</a:t>
            </a:r>
            <a:r>
              <a:rPr lang="en-US" sz="1100" b="1" i="1">
                <a:solidFill>
                  <a:srgbClr val="000000"/>
                </a:solidFill>
                <a:latin typeface="BNPP Sans Light" panose="02000503020000020004" pitchFamily="50" charset="0"/>
                <a:cs typeface="ＭＳ Ｐゴシック"/>
              </a:rPr>
              <a:t>: This schematic evolution not only depends on the real price, but on its perception by customers.</a:t>
            </a:r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279F8A62-1F55-4B6F-BAC3-505A80B83F00}"/>
              </a:ext>
            </a:extLst>
          </p:cNvPr>
          <p:cNvSpPr txBox="1">
            <a:spLocks/>
          </p:cNvSpPr>
          <p:nvPr/>
        </p:nvSpPr>
        <p:spPr>
          <a:xfrm>
            <a:off x="8092468" y="1053220"/>
            <a:ext cx="3602888" cy="2316405"/>
          </a:xfrm>
          <a:prstGeom prst="rect">
            <a:avLst/>
          </a:prstGeom>
        </p:spPr>
        <p:txBody>
          <a:bodyPr/>
          <a:lstStyle>
            <a:lvl1pPr marL="166722" indent="-166722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rgbClr val="FFAA00"/>
              </a:buClr>
              <a:buSzPct val="80000"/>
              <a:buFont typeface="Wingdings" pitchFamily="2" charset="2"/>
              <a:buChar char=""/>
              <a:defRPr sz="1313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87994" indent="-169699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itchFamily="2" charset="2"/>
              <a:buChar char="n"/>
              <a:defRPr sz="1313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27392" indent="-174166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itchFamily="34" charset="0"/>
              <a:buChar char="‒"/>
              <a:defRPr sz="1125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259347" indent="-139928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itchFamily="34" charset="0"/>
              <a:buChar char="‒"/>
              <a:defRPr sz="103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929213" indent="-214357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469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357926" indent="-214357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749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86641" indent="-214357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749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15355" indent="-214357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749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4068" indent="-214357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749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2878">
              <a:buNone/>
            </a:pPr>
            <a:r>
              <a:rPr lang="en-US" sz="2000">
                <a:solidFill>
                  <a:srgbClr val="00685E"/>
                </a:solidFill>
                <a:latin typeface="BNPP Sans Light" panose="02000503020000020004" pitchFamily="50" charset="0"/>
                <a:ea typeface="ＭＳ Ｐゴシック" pitchFamily="34" charset="-128"/>
              </a:rPr>
              <a:t>Demand elasticity (1)</a:t>
            </a:r>
          </a:p>
          <a:p>
            <a:pPr marL="0" indent="0" algn="ctr" defTabSz="1212878">
              <a:buNone/>
            </a:pPr>
            <a:r>
              <a:rPr lang="en-US" sz="1200" i="1">
                <a:solidFill>
                  <a:srgbClr val="000000"/>
                </a:solidFill>
                <a:latin typeface="BNPP Sans Light" panose="02000503020000020004" pitchFamily="50" charset="0"/>
                <a:ea typeface="ＭＳ Ｐゴシック" pitchFamily="34" charset="-128"/>
              </a:rPr>
              <a:t>Lower prices drive higher volumes, and vice versa.</a:t>
            </a:r>
          </a:p>
          <a:p>
            <a:pPr marL="166689" indent="-166689" defTabSz="1212878">
              <a:buClr>
                <a:srgbClr val="00685E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sz="1200" kern="0">
                <a:solidFill>
                  <a:srgbClr val="000000"/>
                </a:solidFill>
                <a:latin typeface="BNPP Sans Light" panose="02000503020000020004" pitchFamily="50" charset="0"/>
              </a:rPr>
              <a:t>At acquisition stage, </a:t>
            </a:r>
            <a:r>
              <a:rPr lang="en-US" sz="1200" b="0" kern="0">
                <a:solidFill>
                  <a:srgbClr val="000000"/>
                </a:solidFill>
                <a:latin typeface="BNPP Sans Light" panose="02000503020000020004" pitchFamily="50" charset="0"/>
              </a:rPr>
              <a:t>the lower the price, the higher the generated outstanding thanks to higher response, financing rates, loan amounts and, to some extent, duration.</a:t>
            </a:r>
          </a:p>
          <a:p>
            <a:pPr marL="166689" indent="-166689" defTabSz="1212878">
              <a:buClr>
                <a:srgbClr val="00685E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sz="1200" kern="0">
                <a:solidFill>
                  <a:srgbClr val="000000"/>
                </a:solidFill>
                <a:latin typeface="BNPP Sans Light" panose="02000503020000020004" pitchFamily="50" charset="0"/>
              </a:rPr>
              <a:t>During the life cycle, </a:t>
            </a:r>
            <a:r>
              <a:rPr lang="en-US" sz="1200" b="0" kern="0">
                <a:solidFill>
                  <a:srgbClr val="000000"/>
                </a:solidFill>
                <a:latin typeface="BNPP Sans Light" panose="02000503020000020004" pitchFamily="50" charset="0"/>
              </a:rPr>
              <a:t>the lower the price the lower the early repayments.</a:t>
            </a:r>
          </a:p>
          <a:p>
            <a:pPr marL="166689" indent="-166689" defTabSz="1212878"/>
            <a:endParaRPr lang="en-US" kern="0">
              <a:solidFill>
                <a:srgbClr val="000000">
                  <a:lumMod val="65000"/>
                  <a:lumOff val="35000"/>
                </a:srgbClr>
              </a:solidFill>
              <a:latin typeface="BNPP Sans Light" panose="02000503020000020004" pitchFamily="50" charset="0"/>
            </a:endParaRPr>
          </a:p>
        </p:txBody>
      </p:sp>
      <p:sp>
        <p:nvSpPr>
          <p:cNvPr id="41" name="Espace réservé du contenu 3">
            <a:extLst>
              <a:ext uri="{FF2B5EF4-FFF2-40B4-BE49-F238E27FC236}">
                <a16:creationId xmlns:a16="http://schemas.microsoft.com/office/drawing/2014/main" id="{190CC5B4-ED89-4BC7-B49C-C05587C7A4C5}"/>
              </a:ext>
            </a:extLst>
          </p:cNvPr>
          <p:cNvSpPr txBox="1">
            <a:spLocks/>
          </p:cNvSpPr>
          <p:nvPr/>
        </p:nvSpPr>
        <p:spPr>
          <a:xfrm>
            <a:off x="8092468" y="3449919"/>
            <a:ext cx="3602888" cy="2454218"/>
          </a:xfrm>
          <a:prstGeom prst="rect">
            <a:avLst/>
          </a:prstGeom>
        </p:spPr>
        <p:txBody>
          <a:bodyPr/>
          <a:lstStyle>
            <a:lvl1pPr marL="177800" indent="-177800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rgbClr val="FFAA00"/>
              </a:buClr>
              <a:buSzPct val="80000"/>
              <a:buFont typeface="Wingdings" pitchFamily="2" charset="2"/>
              <a:buChar char=""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27063" indent="-180975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ingdings" pitchFamily="2" charset="2"/>
              <a:buChar char="n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89013" indent="-185738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itchFamily="34" charset="0"/>
              <a:buChar char="‒"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43025" indent="-149225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itchFamily="34" charset="0"/>
              <a:buChar char="‒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05000"/>
              </a:lnSpc>
              <a:spcBef>
                <a:spcPct val="3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2878">
              <a:buNone/>
            </a:pPr>
            <a:r>
              <a:rPr lang="en-US" sz="2000">
                <a:solidFill>
                  <a:srgbClr val="00AB8E"/>
                </a:solidFill>
                <a:latin typeface="BNPP Sans Light" panose="02000503020000020004" pitchFamily="50" charset="0"/>
                <a:ea typeface="ＭＳ Ｐゴシック" pitchFamily="34" charset="-128"/>
              </a:rPr>
              <a:t>Self selection (2)</a:t>
            </a:r>
          </a:p>
          <a:p>
            <a:pPr marL="0" indent="0" algn="ctr" defTabSz="1212878">
              <a:buNone/>
            </a:pPr>
            <a:r>
              <a:rPr lang="en-US" sz="1200" i="1">
                <a:solidFill>
                  <a:srgbClr val="000000"/>
                </a:solidFill>
                <a:latin typeface="BNPP Sans Light" panose="02000503020000020004" pitchFamily="50" charset="0"/>
                <a:ea typeface="ＭＳ Ｐゴシック" pitchFamily="34" charset="-128"/>
              </a:rPr>
              <a:t>The lower the price, the lower the risk, and vice versa.</a:t>
            </a:r>
          </a:p>
          <a:p>
            <a:pPr marL="177764" indent="-177764" defTabSz="1212878">
              <a:buClr>
                <a:srgbClr val="00AB8E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sz="1200" kern="0">
                <a:solidFill>
                  <a:srgbClr val="000000"/>
                </a:solidFill>
                <a:latin typeface="BNPP Sans Light" panose="02000503020000020004" pitchFamily="50" charset="0"/>
              </a:rPr>
              <a:t>The additional customers acquired by a lower price have a lower risk profile – it is a positive self-selection.</a:t>
            </a:r>
          </a:p>
          <a:p>
            <a:pPr marL="177764" indent="-177764" defTabSz="1212878">
              <a:buClr>
                <a:srgbClr val="00AB8E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sz="1200" kern="0">
                <a:solidFill>
                  <a:srgbClr val="000000"/>
                </a:solidFill>
                <a:latin typeface="BNPP Sans Light" panose="02000503020000020004" pitchFamily="50" charset="0"/>
              </a:rPr>
              <a:t>This increase in low risk customers lowers the average risk. </a:t>
            </a:r>
          </a:p>
          <a:p>
            <a:pPr marL="171154" indent="0" defTabSz="1212878">
              <a:spcBef>
                <a:spcPts val="0"/>
              </a:spcBef>
              <a:buClr>
                <a:srgbClr val="00AB8E"/>
              </a:buClr>
              <a:buSzPct val="130000"/>
              <a:buNone/>
            </a:pPr>
            <a:r>
              <a:rPr lang="en-US" sz="1200" b="0" i="1" kern="0">
                <a:solidFill>
                  <a:srgbClr val="000000"/>
                </a:solidFill>
                <a:latin typeface="BNPP Sans Light" panose="02000503020000020004" pitchFamily="50" charset="0"/>
              </a:rPr>
              <a:t>Note: </a:t>
            </a:r>
            <a:r>
              <a:rPr lang="en-US" sz="1200" i="1" kern="0">
                <a:solidFill>
                  <a:srgbClr val="000000"/>
                </a:solidFill>
                <a:latin typeface="BNPP Sans Light" panose="02000503020000020004" pitchFamily="50" charset="0"/>
              </a:rPr>
              <a:t>an adverse selection </a:t>
            </a:r>
            <a:r>
              <a:rPr lang="en-US" sz="1200" b="0" i="1" kern="0">
                <a:solidFill>
                  <a:srgbClr val="000000"/>
                </a:solidFill>
                <a:latin typeface="BNPP Sans Light" panose="02000503020000020004" pitchFamily="50" charset="0"/>
              </a:rPr>
              <a:t>is a negative self-selection.</a:t>
            </a:r>
          </a:p>
          <a:p>
            <a:pPr marL="177764" indent="-177764" defTabSz="1212878"/>
            <a:endParaRPr lang="en-US" sz="1313" kern="0">
              <a:solidFill>
                <a:srgbClr val="000000">
                  <a:lumMod val="65000"/>
                  <a:lumOff val="35000"/>
                </a:srgbClr>
              </a:solidFill>
              <a:latin typeface="BNPP Sans Light" panose="02000503020000020004" pitchFamily="50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B619BDC-D7C9-4687-BACC-E6695EF28214}"/>
              </a:ext>
            </a:extLst>
          </p:cNvPr>
          <p:cNvSpPr txBox="1"/>
          <p:nvPr/>
        </p:nvSpPr>
        <p:spPr>
          <a:xfrm>
            <a:off x="3062714" y="5053248"/>
            <a:ext cx="388435" cy="30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2878"/>
            <a:r>
              <a:rPr lang="en-US" sz="1400" b="1">
                <a:solidFill>
                  <a:srgbClr val="00AB8E"/>
                </a:solidFill>
                <a:latin typeface="BNPP Sans Condensed"/>
              </a:rPr>
              <a:t>(2)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3C31563-E729-413C-A468-F390844DE11C}"/>
              </a:ext>
            </a:extLst>
          </p:cNvPr>
          <p:cNvSpPr txBox="1"/>
          <p:nvPr/>
        </p:nvSpPr>
        <p:spPr>
          <a:xfrm rot="19319961">
            <a:off x="2640635" y="3293741"/>
            <a:ext cx="388435" cy="30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2878"/>
            <a:r>
              <a:rPr lang="en-US" sz="1400" b="1">
                <a:solidFill>
                  <a:srgbClr val="00685E"/>
                </a:solidFill>
                <a:latin typeface="BNPP Sans Condensed"/>
              </a:rPr>
              <a:t>(1)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3200E5E-CBF7-41F8-A3D0-20BDED5C9C50}"/>
              </a:ext>
            </a:extLst>
          </p:cNvPr>
          <p:cNvSpPr txBox="1"/>
          <p:nvPr/>
        </p:nvSpPr>
        <p:spPr>
          <a:xfrm rot="19130447">
            <a:off x="2232169" y="3645880"/>
            <a:ext cx="388435" cy="30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2878"/>
            <a:r>
              <a:rPr lang="en-US" sz="1400" b="1">
                <a:solidFill>
                  <a:srgbClr val="00685E"/>
                </a:solidFill>
                <a:latin typeface="BNPP Sans Condensed"/>
              </a:rPr>
              <a:t>(1)</a:t>
            </a:r>
          </a:p>
        </p:txBody>
      </p:sp>
      <p:sp>
        <p:nvSpPr>
          <p:cNvPr id="48" name="Accolade ouvrante 47">
            <a:extLst>
              <a:ext uri="{FF2B5EF4-FFF2-40B4-BE49-F238E27FC236}">
                <a16:creationId xmlns:a16="http://schemas.microsoft.com/office/drawing/2014/main" id="{BDB8C04D-D53D-4C66-B99F-AF0519170BCA}"/>
              </a:ext>
            </a:extLst>
          </p:cNvPr>
          <p:cNvSpPr/>
          <p:nvPr/>
        </p:nvSpPr>
        <p:spPr bwMode="auto">
          <a:xfrm rot="16200000">
            <a:off x="3183859" y="4257947"/>
            <a:ext cx="148427" cy="1285049"/>
          </a:xfrm>
          <a:prstGeom prst="leftBrace">
            <a:avLst/>
          </a:prstGeom>
          <a:noFill/>
          <a:ln w="12700" cap="flat" cmpd="sng" algn="ctr">
            <a:solidFill>
              <a:srgbClr val="00AB8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9" tIns="45709" rIns="91419" bIns="45709" numCol="1" rtlCol="0" anchor="t" anchorCtr="0" compatLnSpc="1">
            <a:prstTxWarp prst="textNoShape">
              <a:avLst/>
            </a:prstTxWarp>
          </a:bodyPr>
          <a:lstStyle/>
          <a:p>
            <a:pPr defTabSz="91421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AB8E"/>
              </a:solidFill>
              <a:latin typeface="BNPP Sans Condensed"/>
              <a:ea typeface="ＭＳ Ｐゴシック" pitchFamily="34" charset="-128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2AE5A46-A9D4-4C40-BECE-283DB0C98A4D}"/>
              </a:ext>
            </a:extLst>
          </p:cNvPr>
          <p:cNvSpPr/>
          <p:nvPr/>
        </p:nvSpPr>
        <p:spPr bwMode="auto">
          <a:xfrm>
            <a:off x="335975" y="1125213"/>
            <a:ext cx="7775839" cy="47789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9" tIns="45709" rIns="91419" bIns="45709" numCol="1" rtlCol="0" anchor="ctr" anchorCtr="0" compatLnSpc="1">
            <a:prstTxWarp prst="textNoShape">
              <a:avLst/>
            </a:prstTxWarp>
          </a:bodyPr>
          <a:lstStyle/>
          <a:p>
            <a:pPr algn="ctr" defTabSz="91421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b="1">
              <a:solidFill>
                <a:srgbClr val="000000"/>
              </a:solidFill>
              <a:latin typeface="BNPP Sans Condensed"/>
              <a:ea typeface="ＭＳ Ｐゴシック" pitchFamily="34" charset="-128"/>
            </a:endParaRPr>
          </a:p>
        </p:txBody>
      </p:sp>
      <p:sp>
        <p:nvSpPr>
          <p:cNvPr id="17" name="Line 40">
            <a:extLst>
              <a:ext uri="{FF2B5EF4-FFF2-40B4-BE49-F238E27FC236}">
                <a16:creationId xmlns:a16="http://schemas.microsoft.com/office/drawing/2014/main" id="{DE5E7034-609A-4376-8300-0DC5C2E48A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5767" y="4608283"/>
            <a:ext cx="4362153" cy="0"/>
          </a:xfrm>
          <a:prstGeom prst="lin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defTabSz="1212878">
              <a:defRPr/>
            </a:pPr>
            <a:endParaRPr lang="en-US" sz="1688">
              <a:solidFill>
                <a:srgbClr val="000000"/>
              </a:solidFill>
              <a:latin typeface="BNPP Sans Condensed"/>
              <a:ea typeface="ＭＳ Ｐゴシック" pitchFamily="34" charset="-128"/>
            </a:endParaRPr>
          </a:p>
        </p:txBody>
      </p:sp>
      <p:grpSp>
        <p:nvGrpSpPr>
          <p:cNvPr id="9" name="Group 95">
            <a:extLst>
              <a:ext uri="{FF2B5EF4-FFF2-40B4-BE49-F238E27FC236}">
                <a16:creationId xmlns:a16="http://schemas.microsoft.com/office/drawing/2014/main" id="{B56EE3AA-E42C-4179-8583-5262C599A75E}"/>
              </a:ext>
            </a:extLst>
          </p:cNvPr>
          <p:cNvGrpSpPr>
            <a:grpSpLocks/>
          </p:cNvGrpSpPr>
          <p:nvPr/>
        </p:nvGrpSpPr>
        <p:grpSpPr bwMode="auto">
          <a:xfrm>
            <a:off x="2615547" y="4441596"/>
            <a:ext cx="1276945" cy="333375"/>
            <a:chOff x="2597" y="3061"/>
            <a:chExt cx="1535" cy="273"/>
          </a:xfrm>
        </p:grpSpPr>
        <p:sp>
          <p:nvSpPr>
            <p:cNvPr id="10" name="Line 74">
              <a:extLst>
                <a:ext uri="{FF2B5EF4-FFF2-40B4-BE49-F238E27FC236}">
                  <a16:creationId xmlns:a16="http://schemas.microsoft.com/office/drawing/2014/main" id="{6442B308-4ADA-4733-AA4E-265ADC0B1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97" y="3061"/>
              <a:ext cx="0" cy="273"/>
            </a:xfrm>
            <a:prstGeom prst="line">
              <a:avLst/>
            </a:prstGeom>
            <a:noFill/>
            <a:ln w="19050">
              <a:solidFill>
                <a:srgbClr val="A3C439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pPr defTabSz="1212878"/>
              <a:endParaRPr lang="en-US" sz="2175">
                <a:solidFill>
                  <a:srgbClr val="000000"/>
                </a:solidFill>
                <a:latin typeface="BNPP Sans Condensed"/>
              </a:endParaRPr>
            </a:p>
          </p:txBody>
        </p:sp>
        <p:sp>
          <p:nvSpPr>
            <p:cNvPr id="11" name="Line 75">
              <a:extLst>
                <a:ext uri="{FF2B5EF4-FFF2-40B4-BE49-F238E27FC236}">
                  <a16:creationId xmlns:a16="http://schemas.microsoft.com/office/drawing/2014/main" id="{8FD99AF6-F83C-4B50-BA2B-1270900C1C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8" y="3061"/>
              <a:ext cx="0" cy="273"/>
            </a:xfrm>
            <a:prstGeom prst="line">
              <a:avLst/>
            </a:prstGeom>
            <a:noFill/>
            <a:ln w="19050">
              <a:solidFill>
                <a:srgbClr val="A3C439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pPr defTabSz="1212878"/>
              <a:endParaRPr lang="en-US" sz="2175">
                <a:solidFill>
                  <a:srgbClr val="000000"/>
                </a:solidFill>
                <a:latin typeface="BNPP Sans Condensed"/>
              </a:endParaRPr>
            </a:p>
          </p:txBody>
        </p:sp>
        <p:sp>
          <p:nvSpPr>
            <p:cNvPr id="12" name="Line 76">
              <a:extLst>
                <a:ext uri="{FF2B5EF4-FFF2-40B4-BE49-F238E27FC236}">
                  <a16:creationId xmlns:a16="http://schemas.microsoft.com/office/drawing/2014/main" id="{DA012E61-BCB6-4A38-BE22-41F9E7319A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32" y="3061"/>
              <a:ext cx="0" cy="273"/>
            </a:xfrm>
            <a:prstGeom prst="line">
              <a:avLst/>
            </a:prstGeom>
            <a:noFill/>
            <a:ln w="19050">
              <a:solidFill>
                <a:srgbClr val="A3C439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pPr defTabSz="1212878"/>
              <a:endParaRPr lang="en-US" sz="2175">
                <a:solidFill>
                  <a:srgbClr val="000000"/>
                </a:solidFill>
                <a:latin typeface="BNPP Sans Condensed"/>
              </a:endParaRPr>
            </a:p>
          </p:txBody>
        </p:sp>
      </p:grpSp>
      <p:sp>
        <p:nvSpPr>
          <p:cNvPr id="44" name="Espace réservé du contenu 44">
            <a:extLst>
              <a:ext uri="{FF2B5EF4-FFF2-40B4-BE49-F238E27FC236}">
                <a16:creationId xmlns:a16="http://schemas.microsoft.com/office/drawing/2014/main" id="{AB7937FB-B5CE-495E-B47E-2CE526307BC6}"/>
              </a:ext>
            </a:extLst>
          </p:cNvPr>
          <p:cNvSpPr>
            <a:spLocks/>
          </p:cNvSpPr>
          <p:nvPr/>
        </p:nvSpPr>
        <p:spPr bwMode="gray">
          <a:xfrm>
            <a:off x="504864" y="1125213"/>
            <a:ext cx="6959009" cy="49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indent="-418211" defTabSz="1212878" eaLnBrk="0" hangingPunct="0">
              <a:lnSpc>
                <a:spcPct val="105000"/>
              </a:lnSpc>
            </a:pPr>
            <a:r>
              <a:rPr lang="en-US" sz="1600" b="1" i="1" dirty="0">
                <a:solidFill>
                  <a:srgbClr val="26A675"/>
                </a:solidFill>
                <a:latin typeface="BNPP Sans Light" panose="02000503020000020004" pitchFamily="50" charset="0"/>
                <a:cs typeface="ＭＳ Ｐゴシック"/>
              </a:rPr>
              <a:t>Demand elasticity and self-selection: Impact of price variation on volume and risk</a:t>
            </a:r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179C1847-DCAE-47CB-8892-46555FC5F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326" y="274820"/>
            <a:ext cx="9918990" cy="432000"/>
          </a:xfrm>
        </p:spPr>
        <p:txBody>
          <a:bodyPr/>
          <a:lstStyle/>
          <a:p>
            <a:r>
              <a:rPr lang="en-US" dirty="0"/>
              <a:t>Optimizing the price means balancing Financial margins vs. Volume (demand elasticity) and Risk (self-selection) </a:t>
            </a:r>
          </a:p>
        </p:txBody>
      </p:sp>
      <p:sp>
        <p:nvSpPr>
          <p:cNvPr id="50" name="Espace réservé du numéro de diapositive 4">
            <a:extLst>
              <a:ext uri="{FF2B5EF4-FFF2-40B4-BE49-F238E27FC236}">
                <a16:creationId xmlns:a16="http://schemas.microsoft.com/office/drawing/2014/main" id="{38B7FA8D-EFC6-4AAE-B965-F3231240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1636">
              <a:defRPr/>
            </a:pPr>
            <a:fld id="{276219AF-F5ED-455B-A512-B03AB3602319}" type="slidenum">
              <a:rPr lang="en-GB">
                <a:solidFill>
                  <a:srgbClr val="000000"/>
                </a:solidFill>
                <a:latin typeface="BNPP Sans Light"/>
              </a:rPr>
              <a:pPr defTabSz="1211636">
                <a:defRPr/>
              </a:pPr>
              <a:t>26</a:t>
            </a:fld>
            <a:endParaRPr lang="en-GB" dirty="0">
              <a:solidFill>
                <a:srgbClr val="000000"/>
              </a:solidFill>
              <a:latin typeface="BNPP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4486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684570E-A4F7-4DFA-AAF4-EBF209CC9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515" y="162414"/>
            <a:ext cx="10355870" cy="432000"/>
          </a:xfrm>
        </p:spPr>
        <p:txBody>
          <a:bodyPr/>
          <a:lstStyle/>
          <a:p>
            <a:r>
              <a:rPr lang="en-US" dirty="0"/>
              <a:t>The key to optimize is the magnitude of demand elasticity and self-selection</a:t>
            </a:r>
          </a:p>
        </p:txBody>
      </p:sp>
      <p:sp>
        <p:nvSpPr>
          <p:cNvPr id="86" name="Espace réservé du numéro de diapositive 4">
            <a:extLst>
              <a:ext uri="{FF2B5EF4-FFF2-40B4-BE49-F238E27FC236}">
                <a16:creationId xmlns:a16="http://schemas.microsoft.com/office/drawing/2014/main" id="{EA44EE64-E97A-4D83-B4F0-442CF485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1636">
              <a:defRPr/>
            </a:pPr>
            <a:fld id="{276219AF-F5ED-455B-A512-B03AB3602319}" type="slidenum">
              <a:rPr lang="en-GB">
                <a:solidFill>
                  <a:srgbClr val="000000"/>
                </a:solidFill>
                <a:latin typeface="BNPP Sans Light"/>
              </a:rPr>
              <a:pPr defTabSz="1211636">
                <a:defRPr/>
              </a:pPr>
              <a:t>27</a:t>
            </a:fld>
            <a:endParaRPr lang="en-GB" dirty="0">
              <a:solidFill>
                <a:srgbClr val="000000"/>
              </a:solidFill>
              <a:latin typeface="BNPP Sans Light"/>
            </a:endParaRPr>
          </a:p>
        </p:txBody>
      </p:sp>
      <p:sp>
        <p:nvSpPr>
          <p:cNvPr id="4" name="Espace réservé du contenu 173">
            <a:extLst>
              <a:ext uri="{FF2B5EF4-FFF2-40B4-BE49-F238E27FC236}">
                <a16:creationId xmlns:a16="http://schemas.microsoft.com/office/drawing/2014/main" id="{451440AA-8199-43C6-81FB-E1135E2BC291}"/>
              </a:ext>
            </a:extLst>
          </p:cNvPr>
          <p:cNvSpPr>
            <a:spLocks/>
          </p:cNvSpPr>
          <p:nvPr/>
        </p:nvSpPr>
        <p:spPr bwMode="gray">
          <a:xfrm>
            <a:off x="389187" y="5108042"/>
            <a:ext cx="5837039" cy="89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5201" indent="-165201" defTabSz="1212878">
              <a:spcBef>
                <a:spcPct val="20000"/>
              </a:spcBef>
            </a:pPr>
            <a:r>
              <a:rPr lang="en-US" sz="1200" dirty="0">
                <a:solidFill>
                  <a:srgbClr val="000000"/>
                </a:solidFill>
                <a:latin typeface="BNPP Sans Light" panose="02000503020000020004" pitchFamily="50" charset="0"/>
                <a:cs typeface="ＭＳ Ｐゴシック"/>
              </a:rPr>
              <a:t>Two possible outcomes:</a:t>
            </a:r>
          </a:p>
          <a:p>
            <a:pPr marL="589364" lvl="1" indent="-169665" defTabSz="1212878">
              <a:spcBef>
                <a:spcPct val="20000"/>
              </a:spcBef>
              <a:buClr>
                <a:srgbClr val="00915A"/>
              </a:buClr>
            </a:pPr>
            <a:r>
              <a:rPr lang="en-US" sz="1200" b="1" u="sng" dirty="0">
                <a:solidFill>
                  <a:srgbClr val="000000"/>
                </a:solidFill>
                <a:latin typeface="BNPP Sans Light" panose="02000503020000020004" pitchFamily="50" charset="0"/>
                <a:cs typeface="ＭＳ Ｐゴシック"/>
              </a:rPr>
              <a:t>Favorable case</a:t>
            </a:r>
            <a:r>
              <a:rPr lang="en-US" sz="1200" dirty="0">
                <a:solidFill>
                  <a:srgbClr val="000000"/>
                </a:solidFill>
                <a:latin typeface="BNPP Sans Light" panose="02000503020000020004" pitchFamily="50" charset="0"/>
                <a:cs typeface="ＭＳ Ｐゴシック"/>
              </a:rPr>
              <a:t>: a 100-bp price increase is more profitable by 0,35€ per lead</a:t>
            </a:r>
          </a:p>
          <a:p>
            <a:pPr marL="589364" lvl="1" indent="-169665" defTabSz="1212878">
              <a:spcBef>
                <a:spcPct val="20000"/>
              </a:spcBef>
              <a:buClr>
                <a:srgbClr val="00915A"/>
              </a:buClr>
            </a:pPr>
            <a:r>
              <a:rPr lang="en-US" sz="1200" b="1" u="sng" dirty="0">
                <a:solidFill>
                  <a:srgbClr val="000000"/>
                </a:solidFill>
                <a:latin typeface="BNPP Sans Light" panose="02000503020000020004" pitchFamily="50" charset="0"/>
                <a:cs typeface="ＭＳ Ｐゴシック"/>
              </a:rPr>
              <a:t>Unfavorable case</a:t>
            </a:r>
            <a:r>
              <a:rPr lang="en-US" sz="1200" b="1" dirty="0">
                <a:solidFill>
                  <a:srgbClr val="000000"/>
                </a:solidFill>
                <a:latin typeface="BNPP Sans Light" panose="02000503020000020004" pitchFamily="50" charset="0"/>
                <a:cs typeface="ＭＳ Ｐゴシック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BNPP Sans Light" panose="02000503020000020004" pitchFamily="50" charset="0"/>
                <a:cs typeface="ＭＳ Ｐゴシック"/>
              </a:rPr>
              <a:t>a 100-bp price increase is less profitable by 1,04€ per lead</a:t>
            </a:r>
          </a:p>
        </p:txBody>
      </p:sp>
      <p:sp>
        <p:nvSpPr>
          <p:cNvPr id="5" name="Text Box 45">
            <a:extLst>
              <a:ext uri="{FF2B5EF4-FFF2-40B4-BE49-F238E27FC236}">
                <a16:creationId xmlns:a16="http://schemas.microsoft.com/office/drawing/2014/main" id="{F6CDB63A-7198-482C-969D-93676C7DA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1644" y="5437835"/>
            <a:ext cx="2092524" cy="630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2878">
              <a:spcBef>
                <a:spcPct val="50000"/>
              </a:spcBef>
            </a:pPr>
            <a:r>
              <a:rPr lang="en-US" sz="1000" dirty="0">
                <a:solidFill>
                  <a:srgbClr val="000000"/>
                </a:solidFill>
                <a:latin typeface="BNPP Sans Condensed"/>
                <a:cs typeface="ＭＳ Ｐゴシック"/>
              </a:rPr>
              <a:t>* cost of capital/equity deducted </a:t>
            </a:r>
          </a:p>
          <a:p>
            <a:pPr defTabSz="1212878">
              <a:spcBef>
                <a:spcPct val="50000"/>
              </a:spcBef>
            </a:pPr>
            <a:r>
              <a:rPr lang="en-US" sz="1000" dirty="0">
                <a:solidFill>
                  <a:srgbClr val="000000"/>
                </a:solidFill>
                <a:latin typeface="BNPP Sans Condensed"/>
                <a:cs typeface="ＭＳ Ｐゴシック"/>
              </a:rPr>
              <a:t>** measures the loss between an initial lead and a financed customer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8244314-92F3-4887-AD61-7BE324A0A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7960" y="2140751"/>
            <a:ext cx="1212067" cy="506013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1212878"/>
            <a:r>
              <a:rPr lang="en-US" sz="1300" b="1" dirty="0">
                <a:solidFill>
                  <a:srgbClr val="000000"/>
                </a:solidFill>
                <a:latin typeface="BNPP Sans Condensed"/>
                <a:cs typeface="ＭＳ Ｐゴシック"/>
              </a:rPr>
              <a:t>(NBI – Risk) per lead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4142204-F353-49B6-A437-73F330A23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937" y="2138644"/>
            <a:ext cx="1122158" cy="508120"/>
          </a:xfrm>
          <a:prstGeom prst="rect">
            <a:avLst/>
          </a:prstGeom>
          <a:solidFill>
            <a:srgbClr val="D9D9D9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1212878"/>
            <a:r>
              <a:rPr lang="en-US" sz="1300" b="1" dirty="0">
                <a:solidFill>
                  <a:srgbClr val="000000"/>
                </a:solidFill>
                <a:latin typeface="BNPP Sans Condensed"/>
                <a:cs typeface="ＭＳ Ｐゴシック"/>
              </a:rPr>
              <a:t>Production per Financed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7DB9A48-087F-4114-BB60-9F34A8624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782" y="2163951"/>
            <a:ext cx="1058541" cy="484168"/>
          </a:xfrm>
          <a:prstGeom prst="rect">
            <a:avLst/>
          </a:prstGeom>
          <a:solidFill>
            <a:srgbClr val="D9D9D9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1212878"/>
            <a:r>
              <a:rPr lang="en-US" sz="1300" b="1" dirty="0">
                <a:solidFill>
                  <a:srgbClr val="000000"/>
                </a:solidFill>
                <a:latin typeface="BNPP Sans Condensed"/>
                <a:cs typeface="ＭＳ Ｐゴシック"/>
              </a:rPr>
              <a:t>Financial Duration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0B05617-403D-4BBB-BB01-B66A59D28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336" y="2125724"/>
            <a:ext cx="1193601" cy="508120"/>
          </a:xfrm>
          <a:prstGeom prst="rect">
            <a:avLst/>
          </a:prstGeom>
          <a:solidFill>
            <a:srgbClr val="D9D9D9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1212878"/>
            <a:r>
              <a:rPr lang="en-US" sz="1300" b="1" dirty="0">
                <a:solidFill>
                  <a:srgbClr val="000000"/>
                </a:solidFill>
                <a:latin typeface="BNPP Sans Condensed"/>
                <a:cs typeface="ＭＳ Ｐゴシック"/>
              </a:rPr>
              <a:t>NBI / outstanding*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92949BD-67C2-49E8-A833-E5ABC1EAE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735" y="2125724"/>
            <a:ext cx="881063" cy="508120"/>
          </a:xfrm>
          <a:prstGeom prst="rect">
            <a:avLst/>
          </a:prstGeom>
          <a:solidFill>
            <a:srgbClr val="D9D9D9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1212878"/>
            <a:r>
              <a:rPr lang="en-US" sz="1300" b="1" dirty="0">
                <a:solidFill>
                  <a:srgbClr val="000000"/>
                </a:solidFill>
                <a:latin typeface="BNPP Sans Condensed"/>
                <a:cs typeface="ＭＳ Ｐゴシック"/>
              </a:rPr>
              <a:t>Cost of Risk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CAF3D990-776C-4065-A50C-A8C3A0D0C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8771" y="2251313"/>
            <a:ext cx="336351" cy="2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b="1" dirty="0">
                <a:solidFill>
                  <a:srgbClr val="000000"/>
                </a:solidFill>
                <a:latin typeface="BNPP Sans Condensed"/>
                <a:cs typeface="ＭＳ Ｐゴシック"/>
              </a:rPr>
              <a:t>=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F0629B82-A470-4BC4-8E67-0AB3269B9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5764" y="2237749"/>
            <a:ext cx="336351" cy="2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b="1" dirty="0">
                <a:solidFill>
                  <a:srgbClr val="000000"/>
                </a:solidFill>
                <a:latin typeface="BNPP Sans Condensed"/>
                <a:cs typeface="ＭＳ Ｐゴシック"/>
              </a:rPr>
              <a:t>x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C1C16E84-E01B-4AD4-84EC-75020EAF7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550" y="2224965"/>
            <a:ext cx="336351" cy="2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b="1" dirty="0">
                <a:solidFill>
                  <a:srgbClr val="000000"/>
                </a:solidFill>
                <a:latin typeface="BNPP Sans Condensed"/>
                <a:cs typeface="ＭＳ Ｐゴシック"/>
              </a:rPr>
              <a:t>x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81E1B1DC-C5AB-478C-8DA2-237E0B204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3384" y="2224965"/>
            <a:ext cx="336351" cy="2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b="1" dirty="0">
                <a:solidFill>
                  <a:srgbClr val="000000"/>
                </a:solidFill>
                <a:latin typeface="BNPP Sans Condensed"/>
                <a:cs typeface="ＭＳ Ｐゴシック"/>
              </a:rPr>
              <a:t>(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45832BF2-8B9D-4965-96B6-AEDC45940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008" y="2209776"/>
            <a:ext cx="336351" cy="2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b="1" dirty="0">
                <a:solidFill>
                  <a:srgbClr val="000000"/>
                </a:solidFill>
                <a:latin typeface="BNPP Sans Condensed"/>
                <a:cs typeface="ＭＳ Ｐゴシック"/>
              </a:rPr>
              <a:t>-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C505980B-7D24-40AE-A873-491182657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116" y="2212267"/>
            <a:ext cx="336351" cy="2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b="1" dirty="0">
                <a:solidFill>
                  <a:srgbClr val="000000"/>
                </a:solidFill>
                <a:latin typeface="BNPP Sans Condensed"/>
                <a:cs typeface="ＭＳ Ｐゴシック"/>
              </a:rPr>
              <a:t>)</a:t>
            </a:r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id="{3BE60FE6-7F3E-4B5E-8189-FCAE250F6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727" y="3679674"/>
            <a:ext cx="1111827" cy="2645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212878"/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4 750 € </a:t>
            </a:r>
            <a:r>
              <a:rPr lang="en-US" sz="1300" dirty="0">
                <a:solidFill>
                  <a:srgbClr val="FF3300"/>
                </a:solidFill>
                <a:latin typeface="BNPP Sans Condensed"/>
                <a:cs typeface="ＭＳ Ｐゴシック"/>
                <a:sym typeface="Wingdings" pitchFamily="2" charset="2"/>
              </a:rPr>
              <a:t></a:t>
            </a:r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7B8CD369-4C00-4423-B8F9-F9CDE9CA1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9572" y="3679674"/>
            <a:ext cx="1058541" cy="2754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212878"/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3,75 </a:t>
            </a:r>
            <a:r>
              <a:rPr lang="en-US" sz="1300" dirty="0" err="1">
                <a:solidFill>
                  <a:srgbClr val="000000"/>
                </a:solidFill>
                <a:latin typeface="BNPP Sans Condensed"/>
                <a:cs typeface="ＭＳ Ｐゴシック"/>
              </a:rPr>
              <a:t>yrs</a:t>
            </a:r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 </a:t>
            </a:r>
            <a:r>
              <a:rPr lang="en-US" sz="1300" dirty="0">
                <a:solidFill>
                  <a:srgbClr val="FF3300"/>
                </a:solidFill>
                <a:latin typeface="BNPP Sans Condensed"/>
                <a:cs typeface="ＭＳ Ｐゴシック"/>
                <a:sym typeface="Wingdings" pitchFamily="2" charset="2"/>
              </a:rPr>
              <a:t></a:t>
            </a:r>
          </a:p>
        </p:txBody>
      </p:sp>
      <p:sp>
        <p:nvSpPr>
          <p:cNvPr id="29" name="Rectangle 32">
            <a:extLst>
              <a:ext uri="{FF2B5EF4-FFF2-40B4-BE49-F238E27FC236}">
                <a16:creationId xmlns:a16="http://schemas.microsoft.com/office/drawing/2014/main" id="{016DA941-8768-4842-BCA3-07D8EC53B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525" y="3675445"/>
            <a:ext cx="1186242" cy="2781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212878"/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6% </a:t>
            </a:r>
            <a:r>
              <a:rPr lang="en-US" sz="1300" dirty="0">
                <a:solidFill>
                  <a:srgbClr val="009900"/>
                </a:solidFill>
                <a:latin typeface="BNPP Sans Condensed"/>
                <a:cs typeface="ＭＳ Ｐゴシック"/>
                <a:sym typeface="Wingdings" pitchFamily="2" charset="2"/>
              </a:rPr>
              <a:t></a:t>
            </a:r>
            <a:endParaRPr lang="en-US" sz="1300" dirty="0">
              <a:solidFill>
                <a:srgbClr val="FF3300"/>
              </a:solidFill>
              <a:latin typeface="BNPP Sans Condensed"/>
              <a:cs typeface="ＭＳ Ｐゴシック"/>
              <a:sym typeface="Wingdings" pitchFamily="2" charset="2"/>
            </a:endParaRPr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7D68B166-5915-4FFB-BE86-573677B32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1526" y="3675445"/>
            <a:ext cx="905251" cy="2781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212878"/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2,25% </a:t>
            </a:r>
            <a:r>
              <a:rPr lang="en-US" sz="1300" dirty="0">
                <a:solidFill>
                  <a:srgbClr val="FF3300"/>
                </a:solidFill>
                <a:latin typeface="BNPP Sans Condensed"/>
                <a:cs typeface="ＭＳ Ｐゴシック"/>
                <a:sym typeface="Wingdings" pitchFamily="2" charset="2"/>
              </a:rPr>
              <a:t></a:t>
            </a:r>
          </a:p>
        </p:txBody>
      </p:sp>
      <p:sp>
        <p:nvSpPr>
          <p:cNvPr id="31" name="Text Box 34">
            <a:extLst>
              <a:ext uri="{FF2B5EF4-FFF2-40B4-BE49-F238E27FC236}">
                <a16:creationId xmlns:a16="http://schemas.microsoft.com/office/drawing/2014/main" id="{2AEC5FC9-BDD7-4961-A735-B8DD88AE5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3554" y="3663808"/>
            <a:ext cx="336351" cy="2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x</a:t>
            </a:r>
          </a:p>
        </p:txBody>
      </p:sp>
      <p:sp>
        <p:nvSpPr>
          <p:cNvPr id="32" name="Text Box 35">
            <a:extLst>
              <a:ext uri="{FF2B5EF4-FFF2-40B4-BE49-F238E27FC236}">
                <a16:creationId xmlns:a16="http://schemas.microsoft.com/office/drawing/2014/main" id="{EFAEA5E7-5A2C-44A1-8817-A4A2A0C6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813" y="3678883"/>
            <a:ext cx="336351" cy="2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x</a:t>
            </a:r>
          </a:p>
        </p:txBody>
      </p:sp>
      <p:sp>
        <p:nvSpPr>
          <p:cNvPr id="33" name="Text Box 36">
            <a:extLst>
              <a:ext uri="{FF2B5EF4-FFF2-40B4-BE49-F238E27FC236}">
                <a16:creationId xmlns:a16="http://schemas.microsoft.com/office/drawing/2014/main" id="{D29107E4-F983-41C6-9B94-A4A5BBC1F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8" y="3664239"/>
            <a:ext cx="336351" cy="29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(</a:t>
            </a:r>
          </a:p>
        </p:txBody>
      </p:sp>
      <p:sp>
        <p:nvSpPr>
          <p:cNvPr id="34" name="Text Box 37">
            <a:extLst>
              <a:ext uri="{FF2B5EF4-FFF2-40B4-BE49-F238E27FC236}">
                <a16:creationId xmlns:a16="http://schemas.microsoft.com/office/drawing/2014/main" id="{FE7AE46E-79A1-4520-8F9C-944E347D6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543" y="3691482"/>
            <a:ext cx="336351" cy="2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-</a:t>
            </a:r>
          </a:p>
        </p:txBody>
      </p:sp>
      <p:sp>
        <p:nvSpPr>
          <p:cNvPr id="35" name="Text Box 38">
            <a:extLst>
              <a:ext uri="{FF2B5EF4-FFF2-40B4-BE49-F238E27FC236}">
                <a16:creationId xmlns:a16="http://schemas.microsoft.com/office/drawing/2014/main" id="{700DC068-7E7D-47CC-B74E-2B002D36A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2483" y="3691482"/>
            <a:ext cx="336351" cy="2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)</a:t>
            </a:r>
          </a:p>
        </p:txBody>
      </p:sp>
      <p:sp>
        <p:nvSpPr>
          <p:cNvPr id="36" name="Rectangle 39">
            <a:extLst>
              <a:ext uri="{FF2B5EF4-FFF2-40B4-BE49-F238E27FC236}">
                <a16:creationId xmlns:a16="http://schemas.microsoft.com/office/drawing/2014/main" id="{15D57875-A4FF-4ABF-82DB-49211F5FC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5750" y="3696497"/>
            <a:ext cx="1214279" cy="2586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212878"/>
            <a:r>
              <a:rPr lang="en-US" sz="1300" b="1" dirty="0">
                <a:solidFill>
                  <a:srgbClr val="009900"/>
                </a:solidFill>
                <a:latin typeface="BNPP Sans Condensed"/>
                <a:cs typeface="ＭＳ Ｐゴシック"/>
              </a:rPr>
              <a:t>6,35 €</a:t>
            </a:r>
          </a:p>
        </p:txBody>
      </p:sp>
      <p:sp>
        <p:nvSpPr>
          <p:cNvPr id="37" name="Rectangle 42">
            <a:extLst>
              <a:ext uri="{FF2B5EF4-FFF2-40B4-BE49-F238E27FC236}">
                <a16:creationId xmlns:a16="http://schemas.microsoft.com/office/drawing/2014/main" id="{D325B3B4-FC45-4DC0-AB6F-319DFB7C9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63" y="3789937"/>
            <a:ext cx="1312911" cy="658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1212878"/>
            <a:r>
              <a:rPr lang="en-US" sz="1300" b="1" i="1" dirty="0">
                <a:solidFill>
                  <a:srgbClr val="000000"/>
                </a:solidFill>
                <a:latin typeface="BNPP Sans Condensed"/>
                <a:cs typeface="ＭＳ Ｐゴシック"/>
              </a:rPr>
              <a:t>100-bp price raise (Challenger)</a:t>
            </a:r>
          </a:p>
        </p:txBody>
      </p:sp>
      <p:sp>
        <p:nvSpPr>
          <p:cNvPr id="38" name="Rectangle 43">
            <a:extLst>
              <a:ext uri="{FF2B5EF4-FFF2-40B4-BE49-F238E27FC236}">
                <a16:creationId xmlns:a16="http://schemas.microsoft.com/office/drawing/2014/main" id="{BD4F0FFC-8A21-4255-B872-CF2D9B414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924" y="2795728"/>
            <a:ext cx="1153419" cy="663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1212878"/>
            <a:r>
              <a:rPr lang="en-US" sz="1300" b="1" i="1" dirty="0">
                <a:solidFill>
                  <a:srgbClr val="000000"/>
                </a:solidFill>
                <a:latin typeface="BNPP Sans Condensed"/>
                <a:cs typeface="ＭＳ Ｐゴシック"/>
              </a:rPr>
              <a:t>Standard price</a:t>
            </a:r>
          </a:p>
          <a:p>
            <a:pPr algn="ctr" defTabSz="1212878"/>
            <a:r>
              <a:rPr lang="en-US" sz="1300" b="1" i="1" dirty="0">
                <a:solidFill>
                  <a:srgbClr val="000000"/>
                </a:solidFill>
                <a:latin typeface="BNPP Sans Condensed"/>
                <a:cs typeface="ＭＳ Ｐゴシック"/>
              </a:rPr>
              <a:t>(Champion)</a:t>
            </a: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0F3F083D-05AA-49C7-BDC4-6414F4E7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6236" y="2124887"/>
            <a:ext cx="951012" cy="505507"/>
          </a:xfrm>
          <a:prstGeom prst="rect">
            <a:avLst/>
          </a:prstGeom>
          <a:solidFill>
            <a:srgbClr val="D9D9D9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1212878"/>
            <a:r>
              <a:rPr lang="en-US" sz="1300" b="1" dirty="0">
                <a:solidFill>
                  <a:srgbClr val="000000"/>
                </a:solidFill>
                <a:latin typeface="BNPP Sans Condensed"/>
                <a:cs typeface="ＭＳ Ｐゴシック"/>
              </a:rPr>
              <a:t>Financing rate**</a:t>
            </a:r>
          </a:p>
        </p:txBody>
      </p:sp>
      <p:sp>
        <p:nvSpPr>
          <p:cNvPr id="41" name="Rectangle 31">
            <a:extLst>
              <a:ext uri="{FF2B5EF4-FFF2-40B4-BE49-F238E27FC236}">
                <a16:creationId xmlns:a16="http://schemas.microsoft.com/office/drawing/2014/main" id="{99A71186-E5B1-4B4B-8561-3EC341A50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026" y="3696497"/>
            <a:ext cx="951013" cy="2570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212878"/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0,95% </a:t>
            </a:r>
            <a:r>
              <a:rPr lang="en-US" sz="1300" dirty="0">
                <a:solidFill>
                  <a:srgbClr val="FF3300"/>
                </a:solidFill>
                <a:latin typeface="BNPP Sans Condensed"/>
                <a:cs typeface="ＭＳ Ｐゴシック"/>
                <a:sym typeface="Wingdings" pitchFamily="2" charset="2"/>
              </a:rPr>
              <a:t></a:t>
            </a:r>
          </a:p>
        </p:txBody>
      </p:sp>
      <p:sp>
        <p:nvSpPr>
          <p:cNvPr id="42" name="Text Box 10">
            <a:extLst>
              <a:ext uri="{FF2B5EF4-FFF2-40B4-BE49-F238E27FC236}">
                <a16:creationId xmlns:a16="http://schemas.microsoft.com/office/drawing/2014/main" id="{8522B723-EF6D-4E4C-84B2-5752DBB63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964" y="2237749"/>
            <a:ext cx="336351" cy="2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b="1" dirty="0">
                <a:solidFill>
                  <a:srgbClr val="000000"/>
                </a:solidFill>
                <a:latin typeface="BNPP Sans Condensed"/>
                <a:cs typeface="ＭＳ Ｐゴシック"/>
              </a:rPr>
              <a:t>x</a:t>
            </a:r>
          </a:p>
        </p:txBody>
      </p:sp>
      <p:sp>
        <p:nvSpPr>
          <p:cNvPr id="44" name="Text Box 34">
            <a:extLst>
              <a:ext uri="{FF2B5EF4-FFF2-40B4-BE49-F238E27FC236}">
                <a16:creationId xmlns:a16="http://schemas.microsoft.com/office/drawing/2014/main" id="{833D10A9-D256-45D3-B92F-EE151051C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756" y="3663808"/>
            <a:ext cx="336351" cy="2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x</a:t>
            </a:r>
          </a:p>
        </p:txBody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id="{F89564A7-B3B0-4B94-A45F-A381FA069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873" y="1695513"/>
            <a:ext cx="1424286" cy="16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1212878">
              <a:defRPr/>
            </a:pPr>
            <a:r>
              <a:rPr lang="en-US" sz="1300" b="1" kern="0" dirty="0">
                <a:solidFill>
                  <a:srgbClr val="58585A">
                    <a:lumMod val="75000"/>
                    <a:lumOff val="25000"/>
                  </a:srgbClr>
                </a:solidFill>
                <a:latin typeface="BNPP Sans Condensed"/>
                <a:cs typeface="ＭＳ Ｐゴシック"/>
              </a:rPr>
              <a:t>Generated outstanding</a:t>
            </a:r>
            <a:endParaRPr lang="en-US" sz="1300" b="1" kern="0" dirty="0">
              <a:solidFill>
                <a:srgbClr val="58585A">
                  <a:lumMod val="75000"/>
                  <a:lumOff val="25000"/>
                </a:srgbClr>
              </a:solidFill>
              <a:latin typeface="BNPP Sans Condensed"/>
              <a:cs typeface="ＭＳ Ｐゴシック"/>
              <a:sym typeface="Wingdings" pitchFamily="2" charset="2"/>
            </a:endParaRPr>
          </a:p>
        </p:txBody>
      </p:sp>
      <p:sp>
        <p:nvSpPr>
          <p:cNvPr id="46" name="Rectangle 32">
            <a:extLst>
              <a:ext uri="{FF2B5EF4-FFF2-40B4-BE49-F238E27FC236}">
                <a16:creationId xmlns:a16="http://schemas.microsoft.com/office/drawing/2014/main" id="{90E55FB1-A4F0-4DD8-8200-084385BA1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788" y="4802033"/>
            <a:ext cx="936128" cy="26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1212878">
              <a:defRPr/>
            </a:pPr>
            <a:r>
              <a:rPr lang="en-US" sz="1300" b="1" kern="0" dirty="0">
                <a:solidFill>
                  <a:srgbClr val="58585A">
                    <a:lumMod val="75000"/>
                    <a:lumOff val="25000"/>
                  </a:srgbClr>
                </a:solidFill>
                <a:latin typeface="BNPP Sans Condensed"/>
                <a:cs typeface="ＭＳ Ｐゴシック"/>
              </a:rPr>
              <a:t>Price change</a:t>
            </a:r>
            <a:endParaRPr lang="en-US" sz="1300" b="1" kern="0" dirty="0">
              <a:solidFill>
                <a:srgbClr val="58585A">
                  <a:lumMod val="75000"/>
                  <a:lumOff val="25000"/>
                </a:srgbClr>
              </a:solidFill>
              <a:latin typeface="BNPP Sans Condensed"/>
              <a:cs typeface="ＭＳ Ｐゴシック"/>
              <a:sym typeface="Wingdings" pitchFamily="2" charset="2"/>
            </a:endParaRPr>
          </a:p>
        </p:txBody>
      </p:sp>
      <p:sp>
        <p:nvSpPr>
          <p:cNvPr id="47" name="Rectangle 33">
            <a:extLst>
              <a:ext uri="{FF2B5EF4-FFF2-40B4-BE49-F238E27FC236}">
                <a16:creationId xmlns:a16="http://schemas.microsoft.com/office/drawing/2014/main" id="{11B213B5-3EBA-42A7-9E23-376C3AB31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368" y="4829375"/>
            <a:ext cx="1319099" cy="23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1212878">
              <a:defRPr/>
            </a:pPr>
            <a:r>
              <a:rPr lang="en-US" sz="1300" b="1" kern="0" dirty="0">
                <a:solidFill>
                  <a:srgbClr val="58585A">
                    <a:lumMod val="75000"/>
                    <a:lumOff val="25000"/>
                  </a:srgbClr>
                </a:solidFill>
                <a:latin typeface="BNPP Sans Condensed"/>
                <a:cs typeface="ＭＳ Ｐゴシック"/>
              </a:rPr>
              <a:t>self-selection</a:t>
            </a:r>
            <a:endParaRPr lang="en-US" sz="1300" b="1" kern="0" dirty="0">
              <a:solidFill>
                <a:srgbClr val="58585A">
                  <a:lumMod val="75000"/>
                  <a:lumOff val="25000"/>
                </a:srgbClr>
              </a:solidFill>
              <a:latin typeface="BNPP Sans Condensed"/>
              <a:cs typeface="ＭＳ Ｐゴシック"/>
              <a:sym typeface="Wingdings" pitchFamily="2" charset="2"/>
            </a:endParaRPr>
          </a:p>
        </p:txBody>
      </p:sp>
      <p:sp>
        <p:nvSpPr>
          <p:cNvPr id="48" name="AutoShape 114">
            <a:extLst>
              <a:ext uri="{FF2B5EF4-FFF2-40B4-BE49-F238E27FC236}">
                <a16:creationId xmlns:a16="http://schemas.microsoft.com/office/drawing/2014/main" id="{72311E00-6893-451B-B739-07F65E21AA6F}"/>
              </a:ext>
            </a:extLst>
          </p:cNvPr>
          <p:cNvSpPr>
            <a:spLocks/>
          </p:cNvSpPr>
          <p:nvPr/>
        </p:nvSpPr>
        <p:spPr bwMode="auto">
          <a:xfrm rot="5400000" flipV="1">
            <a:off x="7442345" y="89052"/>
            <a:ext cx="91872" cy="3784089"/>
          </a:xfrm>
          <a:prstGeom prst="leftBrace">
            <a:avLst>
              <a:gd name="adj1" fmla="val 52432"/>
              <a:gd name="adj2" fmla="val 50000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defTabSz="1212878"/>
            <a:endParaRPr lang="en-US" sz="1300" b="1" dirty="0">
              <a:solidFill>
                <a:srgbClr val="000000"/>
              </a:solidFill>
              <a:latin typeface="BNPP Sans Condensed"/>
              <a:cs typeface="ＭＳ Ｐゴシック"/>
            </a:endParaRPr>
          </a:p>
        </p:txBody>
      </p:sp>
      <p:sp>
        <p:nvSpPr>
          <p:cNvPr id="49" name="AutoShape 115">
            <a:extLst>
              <a:ext uri="{FF2B5EF4-FFF2-40B4-BE49-F238E27FC236}">
                <a16:creationId xmlns:a16="http://schemas.microsoft.com/office/drawing/2014/main" id="{3D948CAF-587E-4A1E-9DEF-4073210610EE}"/>
              </a:ext>
            </a:extLst>
          </p:cNvPr>
          <p:cNvSpPr>
            <a:spLocks/>
          </p:cNvSpPr>
          <p:nvPr/>
        </p:nvSpPr>
        <p:spPr bwMode="auto">
          <a:xfrm rot="-5400000">
            <a:off x="3113616" y="4133189"/>
            <a:ext cx="128505" cy="1229063"/>
          </a:xfrm>
          <a:prstGeom prst="leftBrace">
            <a:avLst>
              <a:gd name="adj1" fmla="val 48846"/>
              <a:gd name="adj2" fmla="val 50000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defTabSz="1212878"/>
            <a:endParaRPr lang="en-US" sz="1300" dirty="0">
              <a:solidFill>
                <a:srgbClr val="000000"/>
              </a:solidFill>
              <a:latin typeface="BNPP Sans Condensed"/>
              <a:cs typeface="ＭＳ Ｐゴシック"/>
            </a:endParaRPr>
          </a:p>
        </p:txBody>
      </p:sp>
      <p:sp>
        <p:nvSpPr>
          <p:cNvPr id="50" name="AutoShape 116">
            <a:extLst>
              <a:ext uri="{FF2B5EF4-FFF2-40B4-BE49-F238E27FC236}">
                <a16:creationId xmlns:a16="http://schemas.microsoft.com/office/drawing/2014/main" id="{960CA66E-F3B5-418C-95BB-EF0B25878D79}"/>
              </a:ext>
            </a:extLst>
          </p:cNvPr>
          <p:cNvSpPr>
            <a:spLocks/>
          </p:cNvSpPr>
          <p:nvPr/>
        </p:nvSpPr>
        <p:spPr bwMode="auto">
          <a:xfrm rot="-5400000">
            <a:off x="4480289" y="4287375"/>
            <a:ext cx="155470" cy="911328"/>
          </a:xfrm>
          <a:prstGeom prst="leftBrace">
            <a:avLst>
              <a:gd name="adj1" fmla="val 47881"/>
              <a:gd name="adj2" fmla="val 50000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defTabSz="1212878"/>
            <a:endParaRPr lang="en-US" sz="1300" dirty="0">
              <a:solidFill>
                <a:srgbClr val="000000"/>
              </a:solidFill>
              <a:latin typeface="BNPP Sans Condensed"/>
              <a:cs typeface="ＭＳ Ｐゴシック"/>
            </a:endParaRPr>
          </a:p>
        </p:txBody>
      </p:sp>
      <p:sp>
        <p:nvSpPr>
          <p:cNvPr id="69" name="Text Box 9">
            <a:extLst>
              <a:ext uri="{FF2B5EF4-FFF2-40B4-BE49-F238E27FC236}">
                <a16:creationId xmlns:a16="http://schemas.microsoft.com/office/drawing/2014/main" id="{BDC1DD73-DDA3-4E07-8E17-E8B4A886A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6560" y="3679674"/>
            <a:ext cx="336351" cy="2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=</a:t>
            </a:r>
          </a:p>
        </p:txBody>
      </p:sp>
      <p:sp>
        <p:nvSpPr>
          <p:cNvPr id="71" name="Oval 99">
            <a:extLst>
              <a:ext uri="{FF2B5EF4-FFF2-40B4-BE49-F238E27FC236}">
                <a16:creationId xmlns:a16="http://schemas.microsoft.com/office/drawing/2014/main" id="{652A2FAD-F311-4889-A447-9052F1BE0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2870" y="3729965"/>
            <a:ext cx="202406" cy="20389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D8349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1212878"/>
            <a:r>
              <a:rPr lang="en-US" sz="1300" b="1" dirty="0">
                <a:solidFill>
                  <a:srgbClr val="000000"/>
                </a:solidFill>
                <a:latin typeface="BNPP Sans Condensed"/>
                <a:cs typeface="ＭＳ Ｐゴシック"/>
              </a:rPr>
              <a:t>A</a:t>
            </a:r>
          </a:p>
        </p:txBody>
      </p:sp>
      <p:sp>
        <p:nvSpPr>
          <p:cNvPr id="74" name="Rectangle 169">
            <a:extLst>
              <a:ext uri="{FF2B5EF4-FFF2-40B4-BE49-F238E27FC236}">
                <a16:creationId xmlns:a16="http://schemas.microsoft.com/office/drawing/2014/main" id="{9FFF0BB0-2FE1-456A-822C-47024E3CB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88" y="5824049"/>
            <a:ext cx="6173082" cy="27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212878"/>
            <a:r>
              <a:rPr lang="en-US" sz="1200" b="1" i="1" u="sng" dirty="0">
                <a:solidFill>
                  <a:srgbClr val="000000"/>
                </a:solidFill>
                <a:latin typeface="BNPP Sans Light" panose="02000503020000020004" pitchFamily="50" charset="0"/>
                <a:cs typeface="ＭＳ Ｐゴシック"/>
              </a:rPr>
              <a:t>Note: </a:t>
            </a:r>
            <a:r>
              <a:rPr lang="en-US" sz="1200" b="1" i="1" dirty="0">
                <a:solidFill>
                  <a:srgbClr val="000000"/>
                </a:solidFill>
                <a:latin typeface="BNPP Sans Light" panose="02000503020000020004" pitchFamily="50" charset="0"/>
                <a:cs typeface="ＭＳ Ｐゴシック"/>
              </a:rPr>
              <a:t>with a decrease in price, the trends (symbolized by arrows) would be reversed.</a:t>
            </a:r>
          </a:p>
        </p:txBody>
      </p:sp>
      <p:sp>
        <p:nvSpPr>
          <p:cNvPr id="75" name="Oval 105">
            <a:extLst>
              <a:ext uri="{FF2B5EF4-FFF2-40B4-BE49-F238E27FC236}">
                <a16:creationId xmlns:a16="http://schemas.microsoft.com/office/drawing/2014/main" id="{468B3552-BBCC-4FE9-AA4B-D32D954C4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69" y="5458001"/>
            <a:ext cx="135434" cy="135434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D8349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1212878"/>
            <a:r>
              <a:rPr lang="en-US" sz="985" dirty="0">
                <a:solidFill>
                  <a:srgbClr val="000000"/>
                </a:solidFill>
                <a:latin typeface="BNPP Sans Condensed"/>
                <a:cs typeface="ＭＳ Ｐゴシック"/>
              </a:rPr>
              <a:t>A</a:t>
            </a:r>
          </a:p>
        </p:txBody>
      </p:sp>
      <p:sp>
        <p:nvSpPr>
          <p:cNvPr id="76" name="Oval 106">
            <a:extLst>
              <a:ext uri="{FF2B5EF4-FFF2-40B4-BE49-F238E27FC236}">
                <a16:creationId xmlns:a16="http://schemas.microsoft.com/office/drawing/2014/main" id="{410F097F-48F7-4706-8E64-2DFD3C784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76" y="5658912"/>
            <a:ext cx="135434" cy="135434"/>
          </a:xfrm>
          <a:prstGeom prst="ellipse">
            <a:avLst/>
          </a:prstGeom>
          <a:solidFill>
            <a:srgbClr val="FFFFFF"/>
          </a:solidFill>
          <a:ln w="19050">
            <a:solidFill>
              <a:srgbClr val="EA001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1212878"/>
            <a:r>
              <a:rPr lang="en-US" sz="985" dirty="0">
                <a:solidFill>
                  <a:srgbClr val="000000"/>
                </a:solidFill>
                <a:latin typeface="BNPP Sans Condensed"/>
                <a:cs typeface="ＭＳ Ｐゴシック"/>
              </a:rPr>
              <a:t>B</a:t>
            </a:r>
          </a:p>
        </p:txBody>
      </p:sp>
      <p:sp>
        <p:nvSpPr>
          <p:cNvPr id="77" name="AutoShape 114">
            <a:extLst>
              <a:ext uri="{FF2B5EF4-FFF2-40B4-BE49-F238E27FC236}">
                <a16:creationId xmlns:a16="http://schemas.microsoft.com/office/drawing/2014/main" id="{EF7FBBB3-FB94-448F-B82B-34301A8E47E1}"/>
              </a:ext>
            </a:extLst>
          </p:cNvPr>
          <p:cNvSpPr>
            <a:spLocks/>
          </p:cNvSpPr>
          <p:nvPr/>
        </p:nvSpPr>
        <p:spPr bwMode="auto">
          <a:xfrm rot="-5400000">
            <a:off x="7417249" y="2840273"/>
            <a:ext cx="156794" cy="3789423"/>
          </a:xfrm>
          <a:prstGeom prst="leftBrace">
            <a:avLst>
              <a:gd name="adj1" fmla="val 48673"/>
              <a:gd name="adj2" fmla="val 50000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defTabSz="1212878"/>
            <a:endParaRPr lang="en-US" sz="1300" dirty="0">
              <a:solidFill>
                <a:srgbClr val="000000"/>
              </a:solidFill>
              <a:latin typeface="BNPP Sans Condensed"/>
              <a:cs typeface="ＭＳ Ｐゴシック"/>
            </a:endParaRPr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0F56F1DC-BC74-4CAB-9CC8-0A583CF6A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723" y="4790771"/>
            <a:ext cx="1573113" cy="26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1212878">
              <a:defRPr/>
            </a:pPr>
            <a:r>
              <a:rPr lang="en-US" sz="1300" b="1" kern="0" dirty="0">
                <a:solidFill>
                  <a:srgbClr val="58585A">
                    <a:lumMod val="75000"/>
                    <a:lumOff val="25000"/>
                  </a:srgbClr>
                </a:solidFill>
                <a:latin typeface="BNPP Sans Condensed"/>
                <a:cs typeface="ＭＳ Ｐゴシック"/>
              </a:rPr>
              <a:t>demand elasticity</a:t>
            </a:r>
            <a:endParaRPr lang="en-US" sz="1300" b="1" kern="0" dirty="0">
              <a:solidFill>
                <a:srgbClr val="58585A">
                  <a:lumMod val="75000"/>
                  <a:lumOff val="25000"/>
                </a:srgbClr>
              </a:solidFill>
              <a:latin typeface="BNPP Sans Condensed"/>
              <a:cs typeface="ＭＳ Ｐゴシック"/>
              <a:sym typeface="Wingdings" pitchFamily="2" charset="2"/>
            </a:endParaRPr>
          </a:p>
        </p:txBody>
      </p:sp>
      <p:sp>
        <p:nvSpPr>
          <p:cNvPr id="79" name="AutoShape 114">
            <a:extLst>
              <a:ext uri="{FF2B5EF4-FFF2-40B4-BE49-F238E27FC236}">
                <a16:creationId xmlns:a16="http://schemas.microsoft.com/office/drawing/2014/main" id="{45EC59E2-A6A4-46E3-B657-B17CE6F54861}"/>
              </a:ext>
            </a:extLst>
          </p:cNvPr>
          <p:cNvSpPr>
            <a:spLocks/>
          </p:cNvSpPr>
          <p:nvPr/>
        </p:nvSpPr>
        <p:spPr bwMode="auto">
          <a:xfrm rot="5400000" flipV="1">
            <a:off x="3738309" y="742366"/>
            <a:ext cx="105662" cy="2442807"/>
          </a:xfrm>
          <a:prstGeom prst="leftBrace">
            <a:avLst>
              <a:gd name="adj1" fmla="val 44311"/>
              <a:gd name="adj2" fmla="val 50000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defTabSz="1212878"/>
            <a:endParaRPr lang="en-US" sz="1300" b="1" dirty="0">
              <a:solidFill>
                <a:srgbClr val="000000"/>
              </a:solidFill>
              <a:latin typeface="BNPP Sans Condensed"/>
              <a:cs typeface="ＭＳ Ｐゴシック"/>
            </a:endParaRPr>
          </a:p>
        </p:txBody>
      </p:sp>
      <p:sp>
        <p:nvSpPr>
          <p:cNvPr id="80" name="Rectangle 31">
            <a:extLst>
              <a:ext uri="{FF2B5EF4-FFF2-40B4-BE49-F238E27FC236}">
                <a16:creationId xmlns:a16="http://schemas.microsoft.com/office/drawing/2014/main" id="{04EC316B-4D60-41F6-A88A-2DF8D60FA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719" y="1656712"/>
            <a:ext cx="718841" cy="17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1212878">
              <a:defRPr/>
            </a:pPr>
            <a:r>
              <a:rPr lang="en-US" sz="1300" b="1" kern="0" dirty="0">
                <a:solidFill>
                  <a:srgbClr val="58585A">
                    <a:lumMod val="75000"/>
                    <a:lumOff val="25000"/>
                  </a:srgbClr>
                </a:solidFill>
                <a:latin typeface="BNPP Sans Condensed"/>
                <a:cs typeface="ＭＳ Ｐゴシック"/>
              </a:rPr>
              <a:t>Profit margin</a:t>
            </a:r>
            <a:endParaRPr lang="en-US" sz="1300" b="1" kern="0" dirty="0">
              <a:solidFill>
                <a:srgbClr val="58585A">
                  <a:lumMod val="75000"/>
                  <a:lumOff val="25000"/>
                </a:srgbClr>
              </a:solidFill>
              <a:latin typeface="BNPP Sans Condensed"/>
              <a:cs typeface="ＭＳ Ｐゴシック"/>
              <a:sym typeface="Wingdings" pitchFamily="2" charset="2"/>
            </a:endParaRPr>
          </a:p>
        </p:txBody>
      </p:sp>
      <p:sp>
        <p:nvSpPr>
          <p:cNvPr id="81" name="AutoShape 114">
            <a:extLst>
              <a:ext uri="{FF2B5EF4-FFF2-40B4-BE49-F238E27FC236}">
                <a16:creationId xmlns:a16="http://schemas.microsoft.com/office/drawing/2014/main" id="{C9F8B6B5-51B4-41F2-8F74-39FEE25D28DA}"/>
              </a:ext>
            </a:extLst>
          </p:cNvPr>
          <p:cNvSpPr>
            <a:spLocks/>
          </p:cNvSpPr>
          <p:nvPr/>
        </p:nvSpPr>
        <p:spPr bwMode="auto">
          <a:xfrm rot="5400000" flipV="1">
            <a:off x="10641165" y="1357737"/>
            <a:ext cx="105660" cy="1212066"/>
          </a:xfrm>
          <a:prstGeom prst="leftBrace">
            <a:avLst>
              <a:gd name="adj1" fmla="val 37432"/>
              <a:gd name="adj2" fmla="val 50000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defTabSz="1212878"/>
            <a:endParaRPr lang="en-US" sz="1300" b="1" dirty="0">
              <a:solidFill>
                <a:srgbClr val="000000"/>
              </a:solidFill>
              <a:latin typeface="BNPP Sans Condensed"/>
              <a:cs typeface="ＭＳ Ｐゴシック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1F12F269-AA85-4A4D-A448-DE8797A63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1233" y="1723291"/>
            <a:ext cx="718840" cy="17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1212878">
              <a:defRPr/>
            </a:pPr>
            <a:r>
              <a:rPr lang="en-US" sz="1300" b="1" kern="0" dirty="0">
                <a:solidFill>
                  <a:srgbClr val="58585A">
                    <a:lumMod val="75000"/>
                    <a:lumOff val="25000"/>
                  </a:srgbClr>
                </a:solidFill>
                <a:latin typeface="BNPP Sans Condensed"/>
                <a:cs typeface="ＭＳ Ｐゴシック"/>
              </a:rPr>
              <a:t>Profit</a:t>
            </a:r>
            <a:endParaRPr lang="en-US" sz="1300" b="1" kern="0" dirty="0">
              <a:solidFill>
                <a:srgbClr val="58585A">
                  <a:lumMod val="75000"/>
                  <a:lumOff val="25000"/>
                </a:srgbClr>
              </a:solidFill>
              <a:latin typeface="BNPP Sans Condensed"/>
              <a:cs typeface="ＭＳ Ｐゴシック"/>
              <a:sym typeface="Wingdings" pitchFamily="2" charset="2"/>
            </a:endParaRPr>
          </a:p>
        </p:txBody>
      </p:sp>
      <p:sp>
        <p:nvSpPr>
          <p:cNvPr id="93" name="Rectangle 30">
            <a:extLst>
              <a:ext uri="{FF2B5EF4-FFF2-40B4-BE49-F238E27FC236}">
                <a16:creationId xmlns:a16="http://schemas.microsoft.com/office/drawing/2014/main" id="{F5901694-B471-4143-84E8-82AFBF88F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969" y="4244320"/>
            <a:ext cx="1111827" cy="2645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212878"/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4 500 € </a:t>
            </a:r>
            <a:r>
              <a:rPr lang="en-US" sz="1300" dirty="0">
                <a:solidFill>
                  <a:srgbClr val="FF3300"/>
                </a:solidFill>
                <a:latin typeface="BNPP Sans Condensed"/>
                <a:cs typeface="ＭＳ Ｐゴシック"/>
                <a:sym typeface="Wingdings" pitchFamily="2" charset="2"/>
              </a:rPr>
              <a:t></a:t>
            </a:r>
          </a:p>
        </p:txBody>
      </p:sp>
      <p:sp>
        <p:nvSpPr>
          <p:cNvPr id="94" name="Rectangle 31">
            <a:extLst>
              <a:ext uri="{FF2B5EF4-FFF2-40B4-BE49-F238E27FC236}">
                <a16:creationId xmlns:a16="http://schemas.microsoft.com/office/drawing/2014/main" id="{22A99530-9118-4967-9E06-2B3064B0B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814" y="4244320"/>
            <a:ext cx="1058541" cy="2754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212878"/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3,5 </a:t>
            </a:r>
            <a:r>
              <a:rPr lang="en-US" sz="1300" dirty="0" err="1">
                <a:solidFill>
                  <a:srgbClr val="000000"/>
                </a:solidFill>
                <a:latin typeface="BNPP Sans Condensed"/>
                <a:cs typeface="ＭＳ Ｐゴシック"/>
              </a:rPr>
              <a:t>yrs</a:t>
            </a:r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 </a:t>
            </a:r>
            <a:r>
              <a:rPr lang="en-US" sz="1300" dirty="0">
                <a:solidFill>
                  <a:srgbClr val="FF3300"/>
                </a:solidFill>
                <a:latin typeface="BNPP Sans Condensed"/>
                <a:cs typeface="ＭＳ Ｐゴシック"/>
                <a:sym typeface="Wingdings" pitchFamily="2" charset="2"/>
              </a:rPr>
              <a:t></a:t>
            </a:r>
          </a:p>
        </p:txBody>
      </p:sp>
      <p:sp>
        <p:nvSpPr>
          <p:cNvPr id="95" name="Rectangle 32">
            <a:extLst>
              <a:ext uri="{FF2B5EF4-FFF2-40B4-BE49-F238E27FC236}">
                <a16:creationId xmlns:a16="http://schemas.microsoft.com/office/drawing/2014/main" id="{7BE0DA18-E9B0-49D6-A1B7-0A86754C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768" y="4240092"/>
            <a:ext cx="1186242" cy="2781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212878"/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6% </a:t>
            </a:r>
            <a:r>
              <a:rPr lang="en-US" sz="1300" dirty="0">
                <a:solidFill>
                  <a:srgbClr val="009900"/>
                </a:solidFill>
                <a:latin typeface="BNPP Sans Condensed"/>
                <a:cs typeface="ＭＳ Ｐゴシック"/>
                <a:sym typeface="Wingdings" pitchFamily="2" charset="2"/>
              </a:rPr>
              <a:t></a:t>
            </a:r>
            <a:endParaRPr lang="en-US" sz="1300" dirty="0">
              <a:solidFill>
                <a:srgbClr val="FF3300"/>
              </a:solidFill>
              <a:latin typeface="BNPP Sans Condensed"/>
              <a:cs typeface="ＭＳ Ｐゴシック"/>
              <a:sym typeface="Wingdings" pitchFamily="2" charset="2"/>
            </a:endParaRPr>
          </a:p>
        </p:txBody>
      </p:sp>
      <p:sp>
        <p:nvSpPr>
          <p:cNvPr id="96" name="Rectangle 33">
            <a:extLst>
              <a:ext uri="{FF2B5EF4-FFF2-40B4-BE49-F238E27FC236}">
                <a16:creationId xmlns:a16="http://schemas.microsoft.com/office/drawing/2014/main" id="{423300E0-FE28-4677-820F-1D888D157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769" y="4240091"/>
            <a:ext cx="905251" cy="2781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212878"/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2,5% </a:t>
            </a:r>
            <a:r>
              <a:rPr lang="en-US" sz="1300" dirty="0">
                <a:solidFill>
                  <a:srgbClr val="FF3300"/>
                </a:solidFill>
                <a:latin typeface="BNPP Sans Condensed"/>
                <a:cs typeface="ＭＳ Ｐゴシック"/>
                <a:sym typeface="Wingdings" pitchFamily="2" charset="2"/>
              </a:rPr>
              <a:t></a:t>
            </a:r>
          </a:p>
        </p:txBody>
      </p:sp>
      <p:sp>
        <p:nvSpPr>
          <p:cNvPr id="97" name="Text Box 34">
            <a:extLst>
              <a:ext uri="{FF2B5EF4-FFF2-40B4-BE49-F238E27FC236}">
                <a16:creationId xmlns:a16="http://schemas.microsoft.com/office/drawing/2014/main" id="{B8E6E1CD-AFF7-4228-8A56-1BD431154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796" y="4228454"/>
            <a:ext cx="336351" cy="2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x</a:t>
            </a:r>
          </a:p>
        </p:txBody>
      </p:sp>
      <p:sp>
        <p:nvSpPr>
          <p:cNvPr id="98" name="Text Box 35">
            <a:extLst>
              <a:ext uri="{FF2B5EF4-FFF2-40B4-BE49-F238E27FC236}">
                <a16:creationId xmlns:a16="http://schemas.microsoft.com/office/drawing/2014/main" id="{34A0C70E-7039-478E-AC0F-EC7079DE2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055" y="4243530"/>
            <a:ext cx="336351" cy="2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x</a:t>
            </a:r>
          </a:p>
        </p:txBody>
      </p:sp>
      <p:sp>
        <p:nvSpPr>
          <p:cNvPr id="99" name="Text Box 36">
            <a:extLst>
              <a:ext uri="{FF2B5EF4-FFF2-40B4-BE49-F238E27FC236}">
                <a16:creationId xmlns:a16="http://schemas.microsoft.com/office/drawing/2014/main" id="{6C052E82-09BD-4100-B102-9738ED382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510" y="4228886"/>
            <a:ext cx="336351" cy="29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(</a:t>
            </a:r>
          </a:p>
        </p:txBody>
      </p:sp>
      <p:sp>
        <p:nvSpPr>
          <p:cNvPr id="100" name="Text Box 37">
            <a:extLst>
              <a:ext uri="{FF2B5EF4-FFF2-40B4-BE49-F238E27FC236}">
                <a16:creationId xmlns:a16="http://schemas.microsoft.com/office/drawing/2014/main" id="{21F46BB7-1D10-40B5-9D85-4B02E9D4D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786" y="4256129"/>
            <a:ext cx="336351" cy="2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-</a:t>
            </a:r>
          </a:p>
        </p:txBody>
      </p:sp>
      <p:sp>
        <p:nvSpPr>
          <p:cNvPr id="101" name="Text Box 38">
            <a:extLst>
              <a:ext uri="{FF2B5EF4-FFF2-40B4-BE49-F238E27FC236}">
                <a16:creationId xmlns:a16="http://schemas.microsoft.com/office/drawing/2014/main" id="{FEAACF4C-B329-4B63-9C85-DFE8F1C62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725" y="4256129"/>
            <a:ext cx="336351" cy="2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)</a:t>
            </a:r>
          </a:p>
        </p:txBody>
      </p:sp>
      <p:sp>
        <p:nvSpPr>
          <p:cNvPr id="102" name="Rectangle 39">
            <a:extLst>
              <a:ext uri="{FF2B5EF4-FFF2-40B4-BE49-F238E27FC236}">
                <a16:creationId xmlns:a16="http://schemas.microsoft.com/office/drawing/2014/main" id="{0200B549-EEDB-4F78-9005-FFF6EB37C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7993" y="4261143"/>
            <a:ext cx="1214279" cy="2586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212878"/>
            <a:r>
              <a:rPr lang="en-US" sz="1300" b="1" dirty="0">
                <a:solidFill>
                  <a:srgbClr val="FF0000"/>
                </a:solidFill>
                <a:latin typeface="BNPP Sans Condensed"/>
                <a:cs typeface="ＭＳ Ｐゴシック"/>
              </a:rPr>
              <a:t>4,96 €</a:t>
            </a: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28B56F7F-CA35-4DC5-89C9-D8C5FA654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6268" y="4261143"/>
            <a:ext cx="951013" cy="2570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212878"/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0,90% </a:t>
            </a:r>
            <a:r>
              <a:rPr lang="en-US" sz="1300" dirty="0">
                <a:solidFill>
                  <a:srgbClr val="FF3300"/>
                </a:solidFill>
                <a:latin typeface="BNPP Sans Condensed"/>
                <a:cs typeface="ＭＳ Ｐゴシック"/>
                <a:sym typeface="Wingdings" pitchFamily="2" charset="2"/>
              </a:rPr>
              <a:t></a:t>
            </a: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4BDB0916-2EC4-4326-8CFD-77FC3975E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0998" y="4228454"/>
            <a:ext cx="336351" cy="2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x</a:t>
            </a:r>
          </a:p>
        </p:txBody>
      </p:sp>
      <p:sp>
        <p:nvSpPr>
          <p:cNvPr id="105" name="Text Box 9">
            <a:extLst>
              <a:ext uri="{FF2B5EF4-FFF2-40B4-BE49-F238E27FC236}">
                <a16:creationId xmlns:a16="http://schemas.microsoft.com/office/drawing/2014/main" id="{0974AC28-5623-4133-9670-35C3188E0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802" y="4244320"/>
            <a:ext cx="336351" cy="2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=</a:t>
            </a:r>
          </a:p>
        </p:txBody>
      </p:sp>
      <p:sp>
        <p:nvSpPr>
          <p:cNvPr id="107" name="Rectangle 30">
            <a:extLst>
              <a:ext uri="{FF2B5EF4-FFF2-40B4-BE49-F238E27FC236}">
                <a16:creationId xmlns:a16="http://schemas.microsoft.com/office/drawing/2014/main" id="{AFEDB95A-98D0-4CAF-BB9C-BD3208883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636" y="3000088"/>
            <a:ext cx="1111827" cy="2645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212878"/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5 000 €</a:t>
            </a:r>
            <a:endParaRPr lang="en-US" sz="1300" dirty="0">
              <a:solidFill>
                <a:srgbClr val="FF3300"/>
              </a:solidFill>
              <a:latin typeface="BNPP Sans Condensed"/>
              <a:cs typeface="ＭＳ Ｐゴシック"/>
              <a:sym typeface="Wingdings" pitchFamily="2" charset="2"/>
            </a:endParaRPr>
          </a:p>
        </p:txBody>
      </p:sp>
      <p:sp>
        <p:nvSpPr>
          <p:cNvPr id="108" name="Rectangle 31">
            <a:extLst>
              <a:ext uri="{FF2B5EF4-FFF2-40B4-BE49-F238E27FC236}">
                <a16:creationId xmlns:a16="http://schemas.microsoft.com/office/drawing/2014/main" id="{26393F56-78ED-43DF-8F67-FC835AAD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482" y="3000088"/>
            <a:ext cx="1058541" cy="2754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212878"/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4 </a:t>
            </a:r>
            <a:r>
              <a:rPr lang="en-US" sz="1300" dirty="0" err="1">
                <a:solidFill>
                  <a:srgbClr val="000000"/>
                </a:solidFill>
                <a:latin typeface="BNPP Sans Condensed"/>
                <a:cs typeface="ＭＳ Ｐゴシック"/>
              </a:rPr>
              <a:t>yrs</a:t>
            </a:r>
            <a:endParaRPr lang="en-US" sz="1300" dirty="0">
              <a:solidFill>
                <a:srgbClr val="FF3300"/>
              </a:solidFill>
              <a:latin typeface="BNPP Sans Condensed"/>
              <a:cs typeface="ＭＳ Ｐゴシック"/>
              <a:sym typeface="Wingdings" pitchFamily="2" charset="2"/>
            </a:endParaRPr>
          </a:p>
        </p:txBody>
      </p:sp>
      <p:sp>
        <p:nvSpPr>
          <p:cNvPr id="109" name="Rectangle 32">
            <a:extLst>
              <a:ext uri="{FF2B5EF4-FFF2-40B4-BE49-F238E27FC236}">
                <a16:creationId xmlns:a16="http://schemas.microsoft.com/office/drawing/2014/main" id="{DD7BF2E4-C5FF-4709-BB23-1A57B2DFE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336" y="2994778"/>
            <a:ext cx="1186242" cy="2781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212878"/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5%</a:t>
            </a:r>
            <a:endParaRPr lang="en-US" sz="1300" dirty="0">
              <a:solidFill>
                <a:srgbClr val="FF3300"/>
              </a:solidFill>
              <a:latin typeface="BNPP Sans Condensed"/>
              <a:cs typeface="ＭＳ Ｐゴシック"/>
              <a:sym typeface="Wingdings" pitchFamily="2" charset="2"/>
            </a:endParaRPr>
          </a:p>
        </p:txBody>
      </p:sp>
      <p:sp>
        <p:nvSpPr>
          <p:cNvPr id="110" name="Rectangle 33">
            <a:extLst>
              <a:ext uri="{FF2B5EF4-FFF2-40B4-BE49-F238E27FC236}">
                <a16:creationId xmlns:a16="http://schemas.microsoft.com/office/drawing/2014/main" id="{5FFFCFFD-26AC-4920-B3AE-B3D622A2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436" y="2995859"/>
            <a:ext cx="905251" cy="2781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212878"/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2%</a:t>
            </a:r>
            <a:endParaRPr lang="en-US" sz="1300" dirty="0">
              <a:solidFill>
                <a:srgbClr val="FF3300"/>
              </a:solidFill>
              <a:latin typeface="BNPP Sans Condensed"/>
              <a:cs typeface="ＭＳ Ｐゴシック"/>
              <a:sym typeface="Wingdings" pitchFamily="2" charset="2"/>
            </a:endParaRPr>
          </a:p>
        </p:txBody>
      </p:sp>
      <p:sp>
        <p:nvSpPr>
          <p:cNvPr id="111" name="Text Box 34">
            <a:extLst>
              <a:ext uri="{FF2B5EF4-FFF2-40B4-BE49-F238E27FC236}">
                <a16:creationId xmlns:a16="http://schemas.microsoft.com/office/drawing/2014/main" id="{26CA67F1-D223-4C7A-8F43-890F9E7EC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464" y="2984222"/>
            <a:ext cx="336351" cy="2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x</a:t>
            </a:r>
          </a:p>
        </p:txBody>
      </p:sp>
      <p:sp>
        <p:nvSpPr>
          <p:cNvPr id="112" name="Text Box 35">
            <a:extLst>
              <a:ext uri="{FF2B5EF4-FFF2-40B4-BE49-F238E27FC236}">
                <a16:creationId xmlns:a16="http://schemas.microsoft.com/office/drawing/2014/main" id="{C9ACA317-42EE-454B-86EC-6DC737A15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722" y="2999298"/>
            <a:ext cx="336351" cy="2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x</a:t>
            </a:r>
          </a:p>
        </p:txBody>
      </p:sp>
      <p:sp>
        <p:nvSpPr>
          <p:cNvPr id="114" name="Text Box 37">
            <a:extLst>
              <a:ext uri="{FF2B5EF4-FFF2-40B4-BE49-F238E27FC236}">
                <a16:creationId xmlns:a16="http://schemas.microsoft.com/office/drawing/2014/main" id="{A6FFDE2E-0E01-4BBD-AD8B-5C20F9217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453" y="3011897"/>
            <a:ext cx="336351" cy="2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-</a:t>
            </a:r>
          </a:p>
        </p:txBody>
      </p:sp>
      <p:sp>
        <p:nvSpPr>
          <p:cNvPr id="115" name="Text Box 38">
            <a:extLst>
              <a:ext uri="{FF2B5EF4-FFF2-40B4-BE49-F238E27FC236}">
                <a16:creationId xmlns:a16="http://schemas.microsoft.com/office/drawing/2014/main" id="{9A6B310D-AD65-4CE4-8837-50EE7D2C4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393" y="3011897"/>
            <a:ext cx="336351" cy="2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)</a:t>
            </a:r>
          </a:p>
        </p:txBody>
      </p:sp>
      <p:sp>
        <p:nvSpPr>
          <p:cNvPr id="116" name="Rectangle 39">
            <a:extLst>
              <a:ext uri="{FF2B5EF4-FFF2-40B4-BE49-F238E27FC236}">
                <a16:creationId xmlns:a16="http://schemas.microsoft.com/office/drawing/2014/main" id="{F964037D-76C7-4291-B694-419818004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2660" y="3016911"/>
            <a:ext cx="1214279" cy="2586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212878"/>
            <a:r>
              <a:rPr lang="en-US" sz="1300" b="1" dirty="0">
                <a:solidFill>
                  <a:srgbClr val="000000"/>
                </a:solidFill>
                <a:latin typeface="BNPP Sans Condensed"/>
                <a:cs typeface="ＭＳ Ｐゴシック"/>
              </a:rPr>
              <a:t>6,00 €</a:t>
            </a:r>
          </a:p>
        </p:txBody>
      </p:sp>
      <p:sp>
        <p:nvSpPr>
          <p:cNvPr id="117" name="Rectangle 31">
            <a:extLst>
              <a:ext uri="{FF2B5EF4-FFF2-40B4-BE49-F238E27FC236}">
                <a16:creationId xmlns:a16="http://schemas.microsoft.com/office/drawing/2014/main" id="{EE6A06A1-A947-4FD8-A87B-E2018161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935" y="3016911"/>
            <a:ext cx="951013" cy="2570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212878"/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1%</a:t>
            </a:r>
            <a:endParaRPr lang="en-US" sz="1300" dirty="0">
              <a:solidFill>
                <a:srgbClr val="FF3300"/>
              </a:solidFill>
              <a:latin typeface="BNPP Sans Condensed"/>
              <a:cs typeface="ＭＳ Ｐゴシック"/>
              <a:sym typeface="Wingdings" pitchFamily="2" charset="2"/>
            </a:endParaRPr>
          </a:p>
        </p:txBody>
      </p:sp>
      <p:sp>
        <p:nvSpPr>
          <p:cNvPr id="118" name="Text Box 34">
            <a:extLst>
              <a:ext uri="{FF2B5EF4-FFF2-40B4-BE49-F238E27FC236}">
                <a16:creationId xmlns:a16="http://schemas.microsoft.com/office/drawing/2014/main" id="{58A430A3-01EB-4BE8-B99D-24D828021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665" y="2984222"/>
            <a:ext cx="336351" cy="2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x</a:t>
            </a:r>
          </a:p>
        </p:txBody>
      </p:sp>
      <p:sp>
        <p:nvSpPr>
          <p:cNvPr id="119" name="Text Box 9">
            <a:extLst>
              <a:ext uri="{FF2B5EF4-FFF2-40B4-BE49-F238E27FC236}">
                <a16:creationId xmlns:a16="http://schemas.microsoft.com/office/drawing/2014/main" id="{BD1F0A14-82E1-49C1-9975-816CBD2C5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470" y="3000088"/>
            <a:ext cx="336351" cy="29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=</a:t>
            </a:r>
          </a:p>
        </p:txBody>
      </p:sp>
      <p:sp>
        <p:nvSpPr>
          <p:cNvPr id="160" name="Oval 100">
            <a:extLst>
              <a:ext uri="{FF2B5EF4-FFF2-40B4-BE49-F238E27FC236}">
                <a16:creationId xmlns:a16="http://schemas.microsoft.com/office/drawing/2014/main" id="{87174DB0-112E-40E6-8D02-6B102C455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0943" y="4286309"/>
            <a:ext cx="215850" cy="21743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EA001B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1212878"/>
            <a:r>
              <a:rPr lang="en-US" sz="1400" b="1" dirty="0">
                <a:solidFill>
                  <a:srgbClr val="000000"/>
                </a:solidFill>
                <a:latin typeface="BNPP Sans Condensed"/>
                <a:ea typeface="ＭＳ Ｐゴシック"/>
                <a:cs typeface="ＭＳ Ｐゴシック"/>
              </a:rPr>
              <a:t>B</a:t>
            </a:r>
          </a:p>
        </p:txBody>
      </p:sp>
      <p:grpSp>
        <p:nvGrpSpPr>
          <p:cNvPr id="161" name="Group 124">
            <a:extLst>
              <a:ext uri="{FF2B5EF4-FFF2-40B4-BE49-F238E27FC236}">
                <a16:creationId xmlns:a16="http://schemas.microsoft.com/office/drawing/2014/main" id="{4C5108E5-D3DC-4BBA-A4DB-71186F464D8E}"/>
              </a:ext>
            </a:extLst>
          </p:cNvPr>
          <p:cNvGrpSpPr>
            <a:grpSpLocks/>
          </p:cNvGrpSpPr>
          <p:nvPr/>
        </p:nvGrpSpPr>
        <p:grpSpPr bwMode="auto">
          <a:xfrm>
            <a:off x="1608833" y="3897422"/>
            <a:ext cx="661910" cy="452334"/>
            <a:chOff x="827" y="3575"/>
            <a:chExt cx="430" cy="285"/>
          </a:xfrm>
        </p:grpSpPr>
        <p:cxnSp>
          <p:nvCxnSpPr>
            <p:cNvPr id="162" name="AutoShape 120">
              <a:extLst>
                <a:ext uri="{FF2B5EF4-FFF2-40B4-BE49-F238E27FC236}">
                  <a16:creationId xmlns:a16="http://schemas.microsoft.com/office/drawing/2014/main" id="{73A33840-F791-4377-A35F-59700A15DB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27" y="3575"/>
              <a:ext cx="430" cy="144"/>
            </a:xfrm>
            <a:prstGeom prst="straightConnector1">
              <a:avLst/>
            </a:prstGeom>
            <a:noFill/>
            <a:ln w="9525">
              <a:solidFill>
                <a:srgbClr val="58585A">
                  <a:lumMod val="65000"/>
                  <a:lumOff val="35000"/>
                </a:srgbClr>
              </a:solidFill>
              <a:round/>
              <a:headEnd/>
              <a:tailEnd type="triangle" w="med" len="med"/>
            </a:ln>
          </p:spPr>
        </p:cxnSp>
        <p:cxnSp>
          <p:nvCxnSpPr>
            <p:cNvPr id="163" name="AutoShape 121">
              <a:extLst>
                <a:ext uri="{FF2B5EF4-FFF2-40B4-BE49-F238E27FC236}">
                  <a16:creationId xmlns:a16="http://schemas.microsoft.com/office/drawing/2014/main" id="{30470898-FE5D-45BA-8EE5-A5C6F346C7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27" y="3718"/>
              <a:ext cx="430" cy="142"/>
            </a:xfrm>
            <a:prstGeom prst="straightConnector1">
              <a:avLst/>
            </a:prstGeom>
            <a:noFill/>
            <a:ln w="9525">
              <a:solidFill>
                <a:srgbClr val="58585A">
                  <a:lumMod val="65000"/>
                  <a:lumOff val="35000"/>
                </a:srgbClr>
              </a:solidFill>
              <a:round/>
              <a:headEnd/>
              <a:tailEnd type="triangle" w="med" len="med"/>
            </a:ln>
          </p:spPr>
        </p:cxnSp>
      </p:grpSp>
      <p:sp>
        <p:nvSpPr>
          <p:cNvPr id="164" name="Rectangle 42">
            <a:extLst>
              <a:ext uri="{FF2B5EF4-FFF2-40B4-BE49-F238E27FC236}">
                <a16:creationId xmlns:a16="http://schemas.microsoft.com/office/drawing/2014/main" id="{A51CDD8F-F137-46E3-A09C-7F2837EFD128}"/>
              </a:ext>
            </a:extLst>
          </p:cNvPr>
          <p:cNvSpPr>
            <a:spLocks noChangeArrowheads="1"/>
          </p:cNvSpPr>
          <p:nvPr/>
        </p:nvSpPr>
        <p:spPr bwMode="auto">
          <a:xfrm rot="-1085152">
            <a:off x="1500994" y="3768610"/>
            <a:ext cx="799915" cy="28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996" rIns="17996" anchor="ctr"/>
          <a:lstStyle/>
          <a:p>
            <a:pPr algn="ctr" defTabSz="1212878"/>
            <a:r>
              <a:rPr lang="en-US" sz="1100" i="1" dirty="0">
                <a:solidFill>
                  <a:srgbClr val="00B050"/>
                </a:solidFill>
                <a:latin typeface="BNPP Sans Condensed"/>
                <a:ea typeface="ＭＳ Ｐゴシック"/>
                <a:cs typeface="ＭＳ Ｐゴシック"/>
              </a:rPr>
              <a:t>favorable</a:t>
            </a:r>
          </a:p>
        </p:txBody>
      </p:sp>
      <p:sp>
        <p:nvSpPr>
          <p:cNvPr id="165" name="Rectangle 42">
            <a:extLst>
              <a:ext uri="{FF2B5EF4-FFF2-40B4-BE49-F238E27FC236}">
                <a16:creationId xmlns:a16="http://schemas.microsoft.com/office/drawing/2014/main" id="{08BA8914-1BF6-4827-A9EC-21BFD6F32BA0}"/>
              </a:ext>
            </a:extLst>
          </p:cNvPr>
          <p:cNvSpPr>
            <a:spLocks noChangeArrowheads="1"/>
          </p:cNvSpPr>
          <p:nvPr/>
        </p:nvSpPr>
        <p:spPr bwMode="auto">
          <a:xfrm rot="1239898">
            <a:off x="1475900" y="4197829"/>
            <a:ext cx="834832" cy="28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996" rIns="17996" anchor="ctr"/>
          <a:lstStyle/>
          <a:p>
            <a:pPr algn="ctr" defTabSz="1212878"/>
            <a:r>
              <a:rPr lang="en-US" sz="1100" i="1" dirty="0">
                <a:solidFill>
                  <a:srgbClr val="FF0000"/>
                </a:solidFill>
                <a:latin typeface="BNPP Sans Condensed"/>
                <a:ea typeface="ＭＳ Ｐゴシック"/>
                <a:cs typeface="ＭＳ Ｐゴシック"/>
              </a:rPr>
              <a:t>unfavorable</a:t>
            </a:r>
          </a:p>
        </p:txBody>
      </p:sp>
      <p:sp>
        <p:nvSpPr>
          <p:cNvPr id="166" name="Rectangle 42">
            <a:extLst>
              <a:ext uri="{FF2B5EF4-FFF2-40B4-BE49-F238E27FC236}">
                <a16:creationId xmlns:a16="http://schemas.microsoft.com/office/drawing/2014/main" id="{3C5DE9CA-0E1F-46C0-A643-752E91E8D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632" y="3501657"/>
            <a:ext cx="931646" cy="28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996" rIns="17996" anchor="ctr"/>
          <a:lstStyle/>
          <a:p>
            <a:pPr algn="ctr" defTabSz="1212878"/>
            <a:r>
              <a:rPr lang="en-US" sz="1100" i="1" u="sng" dirty="0">
                <a:solidFill>
                  <a:srgbClr val="000000"/>
                </a:solidFill>
                <a:latin typeface="BNPP Sans Condensed"/>
                <a:ea typeface="ＭＳ Ｐゴシック"/>
                <a:cs typeface="ＭＳ Ｐゴシック"/>
              </a:rPr>
              <a:t>Test outcome:</a:t>
            </a:r>
          </a:p>
        </p:txBody>
      </p:sp>
      <p:cxnSp>
        <p:nvCxnSpPr>
          <p:cNvPr id="167" name="AutoShape 86">
            <a:extLst>
              <a:ext uri="{FF2B5EF4-FFF2-40B4-BE49-F238E27FC236}">
                <a16:creationId xmlns:a16="http://schemas.microsoft.com/office/drawing/2014/main" id="{65A1974E-60C8-4D20-B137-DC36017A54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47343" y="3110098"/>
            <a:ext cx="579925" cy="0"/>
          </a:xfrm>
          <a:prstGeom prst="straightConnector1">
            <a:avLst/>
          </a:prstGeom>
          <a:noFill/>
          <a:ln w="9525">
            <a:solidFill>
              <a:srgbClr val="58585A">
                <a:lumMod val="65000"/>
                <a:lumOff val="35000"/>
              </a:srgbClr>
            </a:solidFill>
            <a:round/>
            <a:headEnd/>
            <a:tailEnd type="triangle" w="med" len="med"/>
          </a:ln>
        </p:spPr>
      </p:cxnSp>
      <p:sp>
        <p:nvSpPr>
          <p:cNvPr id="169" name="Text Box 36">
            <a:extLst>
              <a:ext uri="{FF2B5EF4-FFF2-40B4-BE49-F238E27FC236}">
                <a16:creationId xmlns:a16="http://schemas.microsoft.com/office/drawing/2014/main" id="{22D6D060-CCE8-47E9-8AEA-2FB1041B6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675" y="3004934"/>
            <a:ext cx="336351" cy="29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2878">
              <a:spcBef>
                <a:spcPct val="50000"/>
              </a:spcBef>
            </a:pPr>
            <a:r>
              <a:rPr lang="en-US" sz="1300" dirty="0">
                <a:solidFill>
                  <a:srgbClr val="000000"/>
                </a:solidFill>
                <a:latin typeface="BNPP Sans Condensed"/>
                <a:cs typeface="ＭＳ Ｐゴシック"/>
              </a:rPr>
              <a:t>(</a:t>
            </a:r>
          </a:p>
        </p:txBody>
      </p:sp>
      <p:sp>
        <p:nvSpPr>
          <p:cNvPr id="84" name="Espace réservé du contenu 44">
            <a:extLst>
              <a:ext uri="{FF2B5EF4-FFF2-40B4-BE49-F238E27FC236}">
                <a16:creationId xmlns:a16="http://schemas.microsoft.com/office/drawing/2014/main" id="{316B3171-DF8C-41E4-8C37-E996F1852046}"/>
              </a:ext>
            </a:extLst>
          </p:cNvPr>
          <p:cNvSpPr>
            <a:spLocks/>
          </p:cNvSpPr>
          <p:nvPr/>
        </p:nvSpPr>
        <p:spPr bwMode="gray">
          <a:xfrm>
            <a:off x="576858" y="1053220"/>
            <a:ext cx="8542862" cy="49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indent="-418211" defTabSz="1212878" eaLnBrk="0" hangingPunct="0">
              <a:lnSpc>
                <a:spcPct val="105000"/>
              </a:lnSpc>
            </a:pPr>
            <a:r>
              <a:rPr lang="en-US" sz="1600" b="1" i="1" dirty="0">
                <a:solidFill>
                  <a:srgbClr val="26A675"/>
                </a:solidFill>
                <a:latin typeface="BNPP Sans Light" panose="02000503020000020004" pitchFamily="50" charset="0"/>
                <a:cs typeface="ＭＳ Ｐゴシック"/>
              </a:rPr>
              <a:t>Illustration: Materializing demand elasticity and self-selection with test results</a:t>
            </a:r>
          </a:p>
        </p:txBody>
      </p:sp>
    </p:spTree>
    <p:extLst>
      <p:ext uri="{BB962C8B-B14F-4D97-AF65-F5344CB8AC3E}">
        <p14:creationId xmlns:p14="http://schemas.microsoft.com/office/powerpoint/2010/main" val="248059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 animBg="1"/>
      <p:bldP spid="37" grpId="0"/>
      <p:bldP spid="38" grpId="0"/>
      <p:bldP spid="39" grpId="0" animBg="1"/>
      <p:bldP spid="41" grpId="0" animBg="1"/>
      <p:bldP spid="42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69" grpId="0"/>
      <p:bldP spid="71" grpId="0" animBg="1"/>
      <p:bldP spid="74" grpId="0"/>
      <p:bldP spid="75" grpId="0" animBg="1"/>
      <p:bldP spid="76" grpId="0" animBg="1"/>
      <p:bldP spid="77" grpId="0" animBg="1"/>
      <p:bldP spid="78" grpId="0"/>
      <p:bldP spid="79" grpId="0" animBg="1"/>
      <p:bldP spid="80" grpId="0"/>
      <p:bldP spid="81" grpId="0" animBg="1"/>
      <p:bldP spid="82" grpId="0"/>
      <p:bldP spid="93" grpId="0" animBg="1"/>
      <p:bldP spid="94" grpId="0" animBg="1"/>
      <p:bldP spid="95" grpId="0" animBg="1"/>
      <p:bldP spid="96" grpId="0" animBg="1"/>
      <p:bldP spid="97" grpId="0"/>
      <p:bldP spid="98" grpId="0"/>
      <p:bldP spid="99" grpId="0"/>
      <p:bldP spid="100" grpId="0"/>
      <p:bldP spid="101" grpId="0"/>
      <p:bldP spid="102" grpId="0" animBg="1"/>
      <p:bldP spid="103" grpId="0" animBg="1"/>
      <p:bldP spid="104" grpId="0"/>
      <p:bldP spid="105" grpId="0"/>
      <p:bldP spid="107" grpId="0" animBg="1"/>
      <p:bldP spid="108" grpId="0" animBg="1"/>
      <p:bldP spid="109" grpId="0" animBg="1"/>
      <p:bldP spid="110" grpId="0" animBg="1"/>
      <p:bldP spid="111" grpId="0"/>
      <p:bldP spid="112" grpId="0"/>
      <p:bldP spid="114" grpId="0"/>
      <p:bldP spid="115" grpId="0"/>
      <p:bldP spid="116" grpId="0" animBg="1"/>
      <p:bldP spid="117" grpId="0" animBg="1"/>
      <p:bldP spid="118" grpId="0"/>
      <p:bldP spid="119" grpId="0"/>
      <p:bldP spid="160" grpId="0" animBg="1"/>
      <p:bldP spid="164" grpId="0"/>
      <p:bldP spid="165" grpId="0"/>
      <p:bldP spid="166" grpId="0"/>
      <p:bldP spid="16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ZoneTexte 132">
            <a:extLst>
              <a:ext uri="{FF2B5EF4-FFF2-40B4-BE49-F238E27FC236}">
                <a16:creationId xmlns:a16="http://schemas.microsoft.com/office/drawing/2014/main" id="{BBB2E3FB-09E9-4E46-8329-3A932310E1AF}"/>
              </a:ext>
            </a:extLst>
          </p:cNvPr>
          <p:cNvSpPr txBox="1"/>
          <p:nvPr/>
        </p:nvSpPr>
        <p:spPr>
          <a:xfrm>
            <a:off x="312554" y="3938745"/>
            <a:ext cx="11674831" cy="196690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71571" tIns="287933" rIns="178928" bIns="214713" rtlCol="0" anchor="t">
            <a:noAutofit/>
          </a:bodyPr>
          <a:lstStyle>
            <a:defPPr>
              <a:defRPr lang="fr-FR"/>
            </a:defPPr>
            <a:lvl1pPr marL="284121" indent="-284121" algn="just">
              <a:buFont typeface="Arial" panose="020B0604020202020204" pitchFamily="34" charset="0"/>
              <a:buChar char="•"/>
              <a:defRPr sz="1591" b="1"/>
            </a:lvl1pPr>
          </a:lstStyle>
          <a:p>
            <a:pPr>
              <a:spcBef>
                <a:spcPts val="600"/>
              </a:spcBef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918851D9-D597-41EA-B7D2-0C0395BBC3B3}"/>
              </a:ext>
            </a:extLst>
          </p:cNvPr>
          <p:cNvSpPr txBox="1"/>
          <p:nvPr/>
        </p:nvSpPr>
        <p:spPr>
          <a:xfrm>
            <a:off x="324458" y="1221261"/>
            <a:ext cx="11674831" cy="231976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71571" tIns="287933" rIns="178928" bIns="214713" rtlCol="0" anchor="t">
            <a:noAutofit/>
          </a:bodyPr>
          <a:lstStyle>
            <a:defPPr>
              <a:defRPr lang="fr-FR"/>
            </a:defPPr>
            <a:lvl1pPr marL="284121" indent="-284121" algn="just">
              <a:buFont typeface="Arial" panose="020B0604020202020204" pitchFamily="34" charset="0"/>
              <a:buChar char="•"/>
              <a:defRPr sz="1591" b="1"/>
            </a:lvl1pPr>
          </a:lstStyle>
          <a:p>
            <a:pPr>
              <a:spcBef>
                <a:spcPts val="600"/>
              </a:spcBef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06023" y="210094"/>
            <a:ext cx="7104000" cy="432000"/>
          </a:xfrm>
        </p:spPr>
        <p:txBody>
          <a:bodyPr/>
          <a:lstStyle/>
          <a:p>
            <a:r>
              <a:rPr lang="pt-PT" dirty="0"/>
              <a:t>The success will rely on the collaboration of a cross functional / local and central team</a:t>
            </a:r>
          </a:p>
        </p:txBody>
      </p:sp>
      <p:sp>
        <p:nvSpPr>
          <p:cNvPr id="83" name="Espace réservé du numéro de diapositive 4">
            <a:extLst>
              <a:ext uri="{FF2B5EF4-FFF2-40B4-BE49-F238E27FC236}">
                <a16:creationId xmlns:a16="http://schemas.microsoft.com/office/drawing/2014/main" id="{18F8EDE0-A5F9-45AA-9C80-2B5CF2F0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1636">
              <a:defRPr/>
            </a:pPr>
            <a:fld id="{276219AF-F5ED-455B-A512-B03AB3602319}" type="slidenum">
              <a:rPr lang="en-GB" smtClean="0">
                <a:solidFill>
                  <a:srgbClr val="000000"/>
                </a:solidFill>
              </a:rPr>
              <a:pPr defTabSz="1211636">
                <a:defRPr/>
              </a:pPr>
              <a:t>28</a:t>
            </a:fld>
            <a:endParaRPr lang="en-GB" dirty="0">
              <a:solidFill>
                <a:srgbClr val="000000"/>
              </a:solidFill>
            </a:endParaRPr>
          </a:p>
        </p:txBody>
      </p:sp>
      <p:grpSp>
        <p:nvGrpSpPr>
          <p:cNvPr id="85" name="Group 7">
            <a:extLst>
              <a:ext uri="{FF2B5EF4-FFF2-40B4-BE49-F238E27FC236}">
                <a16:creationId xmlns:a16="http://schemas.microsoft.com/office/drawing/2014/main" id="{86FA9289-57CA-4922-9087-BC63C1B071A5}"/>
              </a:ext>
            </a:extLst>
          </p:cNvPr>
          <p:cNvGrpSpPr/>
          <p:nvPr/>
        </p:nvGrpSpPr>
        <p:grpSpPr>
          <a:xfrm>
            <a:off x="3311566" y="4240274"/>
            <a:ext cx="431900" cy="431900"/>
            <a:chOff x="641576" y="1275606"/>
            <a:chExt cx="792088" cy="792088"/>
          </a:xfrm>
          <a:solidFill>
            <a:schemeClr val="tx2"/>
          </a:solidFill>
        </p:grpSpPr>
        <p:sp>
          <p:nvSpPr>
            <p:cNvPr id="86" name="Oval 5">
              <a:extLst>
                <a:ext uri="{FF2B5EF4-FFF2-40B4-BE49-F238E27FC236}">
                  <a16:creationId xmlns:a16="http://schemas.microsoft.com/office/drawing/2014/main" id="{F4A50991-35BC-40F3-A7A3-9ECF99F468DC}"/>
                </a:ext>
              </a:extLst>
            </p:cNvPr>
            <p:cNvSpPr/>
            <p:nvPr/>
          </p:nvSpPr>
          <p:spPr>
            <a:xfrm>
              <a:off x="641576" y="1275606"/>
              <a:ext cx="792088" cy="792088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pic>
          <p:nvPicPr>
            <p:cNvPr id="87" name="Picture 2" descr="\\PARDMP25HD\c40831$\workarea\Downloads\noun_User_125112.png">
              <a:extLst>
                <a:ext uri="{FF2B5EF4-FFF2-40B4-BE49-F238E27FC236}">
                  <a16:creationId xmlns:a16="http://schemas.microsoft.com/office/drawing/2014/main" id="{F1E8ADED-FD14-4B65-8273-50423A8234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35" t="7170" r="23110" b="21419"/>
            <a:stretch/>
          </p:blipFill>
          <p:spPr bwMode="auto">
            <a:xfrm>
              <a:off x="833613" y="1401650"/>
              <a:ext cx="408014" cy="540000"/>
            </a:xfrm>
            <a:prstGeom prst="rect">
              <a:avLst/>
            </a:prstGeom>
            <a:grpFill/>
          </p:spPr>
        </p:pic>
      </p:grpSp>
      <p:grpSp>
        <p:nvGrpSpPr>
          <p:cNvPr id="88" name="Group 8">
            <a:extLst>
              <a:ext uri="{FF2B5EF4-FFF2-40B4-BE49-F238E27FC236}">
                <a16:creationId xmlns:a16="http://schemas.microsoft.com/office/drawing/2014/main" id="{E7B088A3-8C64-4073-960E-B39BC778713D}"/>
              </a:ext>
            </a:extLst>
          </p:cNvPr>
          <p:cNvGrpSpPr/>
          <p:nvPr/>
        </p:nvGrpSpPr>
        <p:grpSpPr>
          <a:xfrm>
            <a:off x="5072178" y="4240274"/>
            <a:ext cx="431900" cy="431900"/>
            <a:chOff x="2069761" y="1275606"/>
            <a:chExt cx="792088" cy="792088"/>
          </a:xfrm>
          <a:solidFill>
            <a:schemeClr val="accent1"/>
          </a:solidFill>
        </p:grpSpPr>
        <p:sp>
          <p:nvSpPr>
            <p:cNvPr id="89" name="Oval 32">
              <a:extLst>
                <a:ext uri="{FF2B5EF4-FFF2-40B4-BE49-F238E27FC236}">
                  <a16:creationId xmlns:a16="http://schemas.microsoft.com/office/drawing/2014/main" id="{03B24DF1-D0A7-43E0-9158-79DA91A8B34F}"/>
                </a:ext>
              </a:extLst>
            </p:cNvPr>
            <p:cNvSpPr/>
            <p:nvPr/>
          </p:nvSpPr>
          <p:spPr>
            <a:xfrm>
              <a:off x="2069761" y="1275606"/>
              <a:ext cx="792088" cy="792088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pic>
          <p:nvPicPr>
            <p:cNvPr id="90" name="Picture 2" descr="\\PARDMP25HD\c40831$\workarea\Downloads\noun_User_125112.png">
              <a:extLst>
                <a:ext uri="{FF2B5EF4-FFF2-40B4-BE49-F238E27FC236}">
                  <a16:creationId xmlns:a16="http://schemas.microsoft.com/office/drawing/2014/main" id="{C8C97061-2CE1-4F48-88FC-D2BEE50680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35" t="7170" r="23110" b="21419"/>
            <a:stretch/>
          </p:blipFill>
          <p:spPr bwMode="auto">
            <a:xfrm>
              <a:off x="2261798" y="1401650"/>
              <a:ext cx="408014" cy="540000"/>
            </a:xfrm>
            <a:prstGeom prst="rect">
              <a:avLst/>
            </a:prstGeom>
            <a:grpFill/>
          </p:spPr>
        </p:pic>
      </p:grpSp>
      <p:grpSp>
        <p:nvGrpSpPr>
          <p:cNvPr id="91" name="Group 16">
            <a:extLst>
              <a:ext uri="{FF2B5EF4-FFF2-40B4-BE49-F238E27FC236}">
                <a16:creationId xmlns:a16="http://schemas.microsoft.com/office/drawing/2014/main" id="{B0F6C4F2-F849-457B-A3C5-737FF83D34AD}"/>
              </a:ext>
            </a:extLst>
          </p:cNvPr>
          <p:cNvGrpSpPr/>
          <p:nvPr/>
        </p:nvGrpSpPr>
        <p:grpSpPr>
          <a:xfrm>
            <a:off x="6832791" y="4240274"/>
            <a:ext cx="431900" cy="431900"/>
            <a:chOff x="6354158" y="1275606"/>
            <a:chExt cx="792088" cy="792088"/>
          </a:xfrm>
          <a:solidFill>
            <a:schemeClr val="accent2"/>
          </a:solidFill>
        </p:grpSpPr>
        <p:sp>
          <p:nvSpPr>
            <p:cNvPr id="92" name="Oval 35">
              <a:extLst>
                <a:ext uri="{FF2B5EF4-FFF2-40B4-BE49-F238E27FC236}">
                  <a16:creationId xmlns:a16="http://schemas.microsoft.com/office/drawing/2014/main" id="{F07074B4-F28C-434D-A380-4D9D94873648}"/>
                </a:ext>
              </a:extLst>
            </p:cNvPr>
            <p:cNvSpPr/>
            <p:nvPr/>
          </p:nvSpPr>
          <p:spPr>
            <a:xfrm>
              <a:off x="6354158" y="1275606"/>
              <a:ext cx="792088" cy="792088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pic>
          <p:nvPicPr>
            <p:cNvPr id="93" name="Picture 2" descr="\\PARDMP25HD\c40831$\workarea\Downloads\noun_User_125112.png">
              <a:extLst>
                <a:ext uri="{FF2B5EF4-FFF2-40B4-BE49-F238E27FC236}">
                  <a16:creationId xmlns:a16="http://schemas.microsoft.com/office/drawing/2014/main" id="{FF30745C-F16D-4564-BA16-456A80BA06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35" t="7170" r="23110" b="21419"/>
            <a:stretch/>
          </p:blipFill>
          <p:spPr bwMode="auto">
            <a:xfrm>
              <a:off x="6546195" y="1401650"/>
              <a:ext cx="408014" cy="540000"/>
            </a:xfrm>
            <a:prstGeom prst="rect">
              <a:avLst/>
            </a:prstGeom>
            <a:grpFill/>
          </p:spPr>
        </p:pic>
      </p:grpSp>
      <p:grpSp>
        <p:nvGrpSpPr>
          <p:cNvPr id="94" name="Group 15">
            <a:extLst>
              <a:ext uri="{FF2B5EF4-FFF2-40B4-BE49-F238E27FC236}">
                <a16:creationId xmlns:a16="http://schemas.microsoft.com/office/drawing/2014/main" id="{EED79EB5-79AD-4B2B-B76D-E16784D9BF1A}"/>
              </a:ext>
            </a:extLst>
          </p:cNvPr>
          <p:cNvGrpSpPr/>
          <p:nvPr/>
        </p:nvGrpSpPr>
        <p:grpSpPr>
          <a:xfrm>
            <a:off x="8593404" y="4240274"/>
            <a:ext cx="431900" cy="431900"/>
            <a:chOff x="7782343" y="1275606"/>
            <a:chExt cx="792088" cy="792088"/>
          </a:xfrm>
          <a:solidFill>
            <a:schemeClr val="accent3"/>
          </a:solidFill>
        </p:grpSpPr>
        <p:sp>
          <p:nvSpPr>
            <p:cNvPr id="95" name="Oval 36">
              <a:extLst>
                <a:ext uri="{FF2B5EF4-FFF2-40B4-BE49-F238E27FC236}">
                  <a16:creationId xmlns:a16="http://schemas.microsoft.com/office/drawing/2014/main" id="{087C4F03-825E-4062-8001-3B2AFA62B356}"/>
                </a:ext>
              </a:extLst>
            </p:cNvPr>
            <p:cNvSpPr/>
            <p:nvPr/>
          </p:nvSpPr>
          <p:spPr>
            <a:xfrm>
              <a:off x="7782343" y="1275606"/>
              <a:ext cx="792088" cy="792088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pic>
          <p:nvPicPr>
            <p:cNvPr id="96" name="Picture 2" descr="\\PARDMP25HD\c40831$\workarea\Downloads\noun_User_125112.png">
              <a:extLst>
                <a:ext uri="{FF2B5EF4-FFF2-40B4-BE49-F238E27FC236}">
                  <a16:creationId xmlns:a16="http://schemas.microsoft.com/office/drawing/2014/main" id="{B559905B-5AED-4A77-A566-08B1E2A613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35" t="7170" r="23110" b="21419"/>
            <a:stretch/>
          </p:blipFill>
          <p:spPr bwMode="auto">
            <a:xfrm>
              <a:off x="7974380" y="1401650"/>
              <a:ext cx="408014" cy="540000"/>
            </a:xfrm>
            <a:prstGeom prst="rect">
              <a:avLst/>
            </a:prstGeom>
            <a:grpFill/>
          </p:spPr>
        </p:pic>
      </p:grpSp>
      <p:grpSp>
        <p:nvGrpSpPr>
          <p:cNvPr id="97" name="Group 33">
            <a:extLst>
              <a:ext uri="{FF2B5EF4-FFF2-40B4-BE49-F238E27FC236}">
                <a16:creationId xmlns:a16="http://schemas.microsoft.com/office/drawing/2014/main" id="{1DCB8FFD-EAF1-4F78-B99E-DF7DB549C3C5}"/>
              </a:ext>
            </a:extLst>
          </p:cNvPr>
          <p:cNvGrpSpPr/>
          <p:nvPr/>
        </p:nvGrpSpPr>
        <p:grpSpPr>
          <a:xfrm>
            <a:off x="10354018" y="4240274"/>
            <a:ext cx="431900" cy="431900"/>
            <a:chOff x="7782343" y="1275606"/>
            <a:chExt cx="792088" cy="792088"/>
          </a:xfrm>
          <a:solidFill>
            <a:schemeClr val="accent6"/>
          </a:solidFill>
        </p:grpSpPr>
        <p:sp>
          <p:nvSpPr>
            <p:cNvPr id="98" name="Oval 34">
              <a:extLst>
                <a:ext uri="{FF2B5EF4-FFF2-40B4-BE49-F238E27FC236}">
                  <a16:creationId xmlns:a16="http://schemas.microsoft.com/office/drawing/2014/main" id="{B95CA5D1-47C1-48E4-BB42-0A019E5E1A2E}"/>
                </a:ext>
              </a:extLst>
            </p:cNvPr>
            <p:cNvSpPr/>
            <p:nvPr/>
          </p:nvSpPr>
          <p:spPr>
            <a:xfrm>
              <a:off x="7782343" y="1275606"/>
              <a:ext cx="792088" cy="792088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2" descr="\\PARDMP25HD\c40831$\workarea\Downloads\noun_User_125112.png">
              <a:extLst>
                <a:ext uri="{FF2B5EF4-FFF2-40B4-BE49-F238E27FC236}">
                  <a16:creationId xmlns:a16="http://schemas.microsoft.com/office/drawing/2014/main" id="{D3B14265-D6A3-4042-9033-FB774A7204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35" t="7170" r="23110" b="21419"/>
            <a:stretch/>
          </p:blipFill>
          <p:spPr bwMode="auto">
            <a:xfrm>
              <a:off x="7974380" y="1401650"/>
              <a:ext cx="408014" cy="540000"/>
            </a:xfrm>
            <a:prstGeom prst="rect">
              <a:avLst/>
            </a:prstGeom>
            <a:grpFill/>
          </p:spPr>
        </p:pic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628D011-0001-4A85-BAF7-F716ED0B2EFA}"/>
              </a:ext>
            </a:extLst>
          </p:cNvPr>
          <p:cNvSpPr/>
          <p:nvPr/>
        </p:nvSpPr>
        <p:spPr>
          <a:xfrm>
            <a:off x="4419941" y="4778807"/>
            <a:ext cx="1760612" cy="9764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Pricing experts/ Business analysts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</a:rPr>
              <a:t>Dirk </a:t>
            </a:r>
            <a:r>
              <a:rPr lang="en-US" sz="1050" dirty="0" err="1">
                <a:solidFill>
                  <a:schemeClr val="tx1"/>
                </a:solidFill>
                <a:latin typeface="Calibri" panose="020F0502020204030204" pitchFamily="34" charset="0"/>
              </a:rPr>
              <a:t>Smeesters</a:t>
            </a:r>
            <a:endParaRPr lang="en-US" sz="105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</a:rPr>
              <a:t>Romain Giry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A026559-B91F-47FE-BB3F-630F3955117C}"/>
              </a:ext>
            </a:extLst>
          </p:cNvPr>
          <p:cNvSpPr/>
          <p:nvPr/>
        </p:nvSpPr>
        <p:spPr>
          <a:xfrm>
            <a:off x="6180555" y="4778807"/>
            <a:ext cx="1760612" cy="9764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Data &amp; Analytics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</a:rPr>
              <a:t>Matthieu </a:t>
            </a:r>
            <a:r>
              <a:rPr lang="en-US" sz="1050" dirty="0" err="1">
                <a:solidFill>
                  <a:schemeClr val="tx1"/>
                </a:solidFill>
                <a:latin typeface="Calibri" panose="020F0502020204030204" pitchFamily="34" charset="0"/>
              </a:rPr>
              <a:t>Cutivet</a:t>
            </a:r>
            <a:endParaRPr lang="en-US" sz="105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</a:rPr>
              <a:t>Zhen Li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</a:rPr>
              <a:t>Yohann </a:t>
            </a:r>
            <a:r>
              <a:rPr lang="en-US" sz="1050" dirty="0" err="1">
                <a:solidFill>
                  <a:schemeClr val="tx1"/>
                </a:solidFill>
                <a:latin typeface="Calibri" panose="020F0502020204030204" pitchFamily="34" charset="0"/>
              </a:rPr>
              <a:t>Feneche</a:t>
            </a:r>
            <a:b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</a:rPr>
              <a:t>Yacine </a:t>
            </a:r>
            <a:r>
              <a:rPr lang="en-US" sz="1050" dirty="0" err="1">
                <a:solidFill>
                  <a:schemeClr val="tx1"/>
                </a:solidFill>
                <a:latin typeface="Calibri" panose="020F0502020204030204" pitchFamily="34" charset="0"/>
              </a:rPr>
              <a:t>Zounani</a:t>
            </a:r>
            <a:endParaRPr lang="en-US" sz="105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</a:rPr>
              <a:t>Yelle </a:t>
            </a:r>
            <a:r>
              <a:rPr lang="en-US" sz="1050" dirty="0" err="1">
                <a:solidFill>
                  <a:schemeClr val="tx1"/>
                </a:solidFill>
                <a:latin typeface="Calibri" panose="020F0502020204030204" pitchFamily="34" charset="0"/>
              </a:rPr>
              <a:t>Kleykens</a:t>
            </a:r>
            <a:endParaRPr lang="en-US" sz="105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D7B238A-2E20-4800-8C3C-79AB097861E3}"/>
              </a:ext>
            </a:extLst>
          </p:cNvPr>
          <p:cNvSpPr/>
          <p:nvPr/>
        </p:nvSpPr>
        <p:spPr>
          <a:xfrm>
            <a:off x="7941167" y="4778807"/>
            <a:ext cx="1760612" cy="9764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Finance and Risk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xx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63D268D-D953-448A-A9E0-87939FEB41F3}"/>
              </a:ext>
            </a:extLst>
          </p:cNvPr>
          <p:cNvSpPr/>
          <p:nvPr/>
        </p:nvSpPr>
        <p:spPr>
          <a:xfrm>
            <a:off x="2659329" y="4778807"/>
            <a:ext cx="1760612" cy="9764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Business Owners / Marketing offer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xx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F2C53DD-158A-4943-8FE4-0343F9193256}"/>
              </a:ext>
            </a:extLst>
          </p:cNvPr>
          <p:cNvSpPr/>
          <p:nvPr/>
        </p:nvSpPr>
        <p:spPr>
          <a:xfrm>
            <a:off x="9701781" y="4778807"/>
            <a:ext cx="1760612" cy="9764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IT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xx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E61C947-0929-4D76-8DE3-70821A6607DD}"/>
              </a:ext>
            </a:extLst>
          </p:cNvPr>
          <p:cNvSpPr/>
          <p:nvPr/>
        </p:nvSpPr>
        <p:spPr>
          <a:xfrm>
            <a:off x="324458" y="3649751"/>
            <a:ext cx="3547602" cy="57593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992" tIns="89979" rIns="35992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18994">
              <a:spcAft>
                <a:spcPts val="600"/>
              </a:spcAft>
            </a:pPr>
            <a:r>
              <a:rPr lang="fr-FR" b="1" dirty="0">
                <a:solidFill>
                  <a:schemeClr val="tx1"/>
                </a:solidFill>
              </a:rPr>
              <a:t>Project team to </a:t>
            </a:r>
            <a:r>
              <a:rPr lang="fr-FR" b="1" dirty="0" err="1">
                <a:solidFill>
                  <a:schemeClr val="tx1"/>
                </a:solidFill>
              </a:rPr>
              <a:t>be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staffed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B87880F-BEB6-4B63-B3EA-F45A69D319A7}"/>
              </a:ext>
            </a:extLst>
          </p:cNvPr>
          <p:cNvSpPr/>
          <p:nvPr/>
        </p:nvSpPr>
        <p:spPr>
          <a:xfrm>
            <a:off x="898716" y="4778807"/>
            <a:ext cx="1760612" cy="9764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Project Sponsors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</a:rPr>
              <a:t>Dirk </a:t>
            </a:r>
            <a:r>
              <a:rPr lang="en-US" sz="1050" dirty="0" err="1">
                <a:solidFill>
                  <a:schemeClr val="tx1"/>
                </a:solidFill>
                <a:latin typeface="Calibri" panose="020F0502020204030204" pitchFamily="34" charset="0"/>
              </a:rPr>
              <a:t>Smeesters</a:t>
            </a:r>
            <a:endParaRPr lang="en-US" sz="105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114" name="Group 47">
            <a:extLst>
              <a:ext uri="{FF2B5EF4-FFF2-40B4-BE49-F238E27FC236}">
                <a16:creationId xmlns:a16="http://schemas.microsoft.com/office/drawing/2014/main" id="{797B797B-D842-4EE9-B774-86210854A36B}"/>
              </a:ext>
            </a:extLst>
          </p:cNvPr>
          <p:cNvGrpSpPr/>
          <p:nvPr/>
        </p:nvGrpSpPr>
        <p:grpSpPr>
          <a:xfrm>
            <a:off x="1550953" y="4240274"/>
            <a:ext cx="431900" cy="431900"/>
            <a:chOff x="641576" y="1275606"/>
            <a:chExt cx="792088" cy="792088"/>
          </a:xfrm>
          <a:solidFill>
            <a:schemeClr val="bg2"/>
          </a:solidFill>
        </p:grpSpPr>
        <p:sp>
          <p:nvSpPr>
            <p:cNvPr id="115" name="Oval 48">
              <a:extLst>
                <a:ext uri="{FF2B5EF4-FFF2-40B4-BE49-F238E27FC236}">
                  <a16:creationId xmlns:a16="http://schemas.microsoft.com/office/drawing/2014/main" id="{91146026-D9A0-4648-825B-25A540920952}"/>
                </a:ext>
              </a:extLst>
            </p:cNvPr>
            <p:cNvSpPr/>
            <p:nvPr/>
          </p:nvSpPr>
          <p:spPr>
            <a:xfrm>
              <a:off x="641576" y="1275606"/>
              <a:ext cx="792088" cy="792088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pic>
          <p:nvPicPr>
            <p:cNvPr id="116" name="Picture 2" descr="\\PARDMP25HD\c40831$\workarea\Downloads\noun_User_125112.png">
              <a:extLst>
                <a:ext uri="{FF2B5EF4-FFF2-40B4-BE49-F238E27FC236}">
                  <a16:creationId xmlns:a16="http://schemas.microsoft.com/office/drawing/2014/main" id="{DA7AF601-CAE4-41E4-929B-5AA28563E7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35" t="7170" r="23110" b="21419"/>
            <a:stretch/>
          </p:blipFill>
          <p:spPr bwMode="auto">
            <a:xfrm>
              <a:off x="833613" y="1401650"/>
              <a:ext cx="408014" cy="540000"/>
            </a:xfrm>
            <a:prstGeom prst="rect">
              <a:avLst/>
            </a:prstGeom>
            <a:grpFill/>
          </p:spPr>
        </p:pic>
      </p:grpSp>
      <p:pic>
        <p:nvPicPr>
          <p:cNvPr id="9" name="Graphique 8" descr="Groupe d’hommes">
            <a:extLst>
              <a:ext uri="{FF2B5EF4-FFF2-40B4-BE49-F238E27FC236}">
                <a16:creationId xmlns:a16="http://schemas.microsoft.com/office/drawing/2014/main" id="{9FBB61CA-6B59-4014-9656-72F24BAFD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235" y="3668044"/>
            <a:ext cx="539875" cy="539875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29E9249A-A69A-4802-AC20-A7B16417A3EB}"/>
              </a:ext>
            </a:extLst>
          </p:cNvPr>
          <p:cNvSpPr/>
          <p:nvPr/>
        </p:nvSpPr>
        <p:spPr>
          <a:xfrm>
            <a:off x="324459" y="929227"/>
            <a:ext cx="3547602" cy="57593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992" tIns="89979" rIns="35992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18994">
              <a:spcAft>
                <a:spcPts val="600"/>
              </a:spcAft>
            </a:pPr>
            <a:r>
              <a:rPr lang="fr-FR" b="1" dirty="0">
                <a:solidFill>
                  <a:schemeClr val="tx1"/>
                </a:solidFill>
              </a:rPr>
              <a:t>Project plan</a:t>
            </a:r>
          </a:p>
        </p:txBody>
      </p:sp>
      <p:pic>
        <p:nvPicPr>
          <p:cNvPr id="11" name="Graphique 10" descr="Flèches de chevron">
            <a:extLst>
              <a:ext uri="{FF2B5EF4-FFF2-40B4-BE49-F238E27FC236}">
                <a16:creationId xmlns:a16="http://schemas.microsoft.com/office/drawing/2014/main" id="{A58633A5-513C-44B8-9A34-155A8BCCC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236" y="938900"/>
            <a:ext cx="539875" cy="539875"/>
          </a:xfrm>
          <a:prstGeom prst="rect">
            <a:avLst/>
          </a:prstGeom>
        </p:spPr>
      </p:pic>
      <p:grpSp>
        <p:nvGrpSpPr>
          <p:cNvPr id="157" name="Group 117">
            <a:extLst>
              <a:ext uri="{FF2B5EF4-FFF2-40B4-BE49-F238E27FC236}">
                <a16:creationId xmlns:a16="http://schemas.microsoft.com/office/drawing/2014/main" id="{859B0289-15F1-40EB-A2C3-66CA43030F58}"/>
              </a:ext>
            </a:extLst>
          </p:cNvPr>
          <p:cNvGrpSpPr/>
          <p:nvPr/>
        </p:nvGrpSpPr>
        <p:grpSpPr>
          <a:xfrm>
            <a:off x="4100769" y="2249160"/>
            <a:ext cx="532563" cy="532563"/>
            <a:chOff x="474101" y="1007469"/>
            <a:chExt cx="518061" cy="518064"/>
          </a:xfrm>
        </p:grpSpPr>
        <p:sp>
          <p:nvSpPr>
            <p:cNvPr id="158" name="Oval 62">
              <a:extLst>
                <a:ext uri="{FF2B5EF4-FFF2-40B4-BE49-F238E27FC236}">
                  <a16:creationId xmlns:a16="http://schemas.microsoft.com/office/drawing/2014/main" id="{9F1E42A4-8B78-48F9-838F-40F9CD9EA707}"/>
                </a:ext>
              </a:extLst>
            </p:cNvPr>
            <p:cNvSpPr/>
            <p:nvPr/>
          </p:nvSpPr>
          <p:spPr>
            <a:xfrm>
              <a:off x="474101" y="1007469"/>
              <a:ext cx="518061" cy="518064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4537">
                <a:defRPr/>
              </a:pPr>
              <a:endParaRPr lang="en-US" sz="1100" kern="0" dirty="0">
                <a:solidFill>
                  <a:srgbClr val="000000"/>
                </a:solidFill>
              </a:endParaRPr>
            </a:p>
          </p:txBody>
        </p:sp>
        <p:pic>
          <p:nvPicPr>
            <p:cNvPr id="159" name="Picture 5" descr="\\PARDMP25HD\a22409$\workarea\Downloads\graph.png">
              <a:extLst>
                <a:ext uri="{FF2B5EF4-FFF2-40B4-BE49-F238E27FC236}">
                  <a16:creationId xmlns:a16="http://schemas.microsoft.com/office/drawing/2014/main" id="{3511D8CF-788A-4930-924C-6995C83CF3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262" y="1107442"/>
              <a:ext cx="318117" cy="318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0" name="Group 162">
            <a:extLst>
              <a:ext uri="{FF2B5EF4-FFF2-40B4-BE49-F238E27FC236}">
                <a16:creationId xmlns:a16="http://schemas.microsoft.com/office/drawing/2014/main" id="{B42D8D39-DAAC-437A-AFEB-E57470204EF3}"/>
              </a:ext>
            </a:extLst>
          </p:cNvPr>
          <p:cNvGrpSpPr/>
          <p:nvPr/>
        </p:nvGrpSpPr>
        <p:grpSpPr>
          <a:xfrm>
            <a:off x="7096006" y="2248557"/>
            <a:ext cx="532563" cy="532563"/>
            <a:chOff x="467292" y="1997371"/>
            <a:chExt cx="518061" cy="518064"/>
          </a:xfrm>
        </p:grpSpPr>
        <p:sp>
          <p:nvSpPr>
            <p:cNvPr id="161" name="Oval 62">
              <a:extLst>
                <a:ext uri="{FF2B5EF4-FFF2-40B4-BE49-F238E27FC236}">
                  <a16:creationId xmlns:a16="http://schemas.microsoft.com/office/drawing/2014/main" id="{6F6B9B91-FE4B-44F4-9094-6FE9AD97B2F7}"/>
                </a:ext>
              </a:extLst>
            </p:cNvPr>
            <p:cNvSpPr/>
            <p:nvPr/>
          </p:nvSpPr>
          <p:spPr>
            <a:xfrm>
              <a:off x="467292" y="1997371"/>
              <a:ext cx="518061" cy="518064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4537">
                <a:defRPr/>
              </a:pPr>
              <a:endParaRPr lang="en-US" sz="1100" kern="0" dirty="0">
                <a:solidFill>
                  <a:srgbClr val="000000"/>
                </a:solidFill>
              </a:endParaRPr>
            </a:p>
          </p:txBody>
        </p:sp>
        <p:pic>
          <p:nvPicPr>
            <p:cNvPr id="162" name="Picture 6" descr="\\PARDMP25HD\a22409$\workarea\Downloads\settings (2).png">
              <a:extLst>
                <a:ext uri="{FF2B5EF4-FFF2-40B4-BE49-F238E27FC236}">
                  <a16:creationId xmlns:a16="http://schemas.microsoft.com/office/drawing/2014/main" id="{C18E88D6-A786-4F6B-9CD1-304BE41BF2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322" y="2076403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3" name="Group 165">
            <a:extLst>
              <a:ext uri="{FF2B5EF4-FFF2-40B4-BE49-F238E27FC236}">
                <a16:creationId xmlns:a16="http://schemas.microsoft.com/office/drawing/2014/main" id="{E7D9C67F-16CE-482D-99CD-F34A7B010E9D}"/>
              </a:ext>
            </a:extLst>
          </p:cNvPr>
          <p:cNvGrpSpPr/>
          <p:nvPr/>
        </p:nvGrpSpPr>
        <p:grpSpPr>
          <a:xfrm>
            <a:off x="8693705" y="2249160"/>
            <a:ext cx="532563" cy="532563"/>
            <a:chOff x="467291" y="2988106"/>
            <a:chExt cx="518061" cy="518064"/>
          </a:xfrm>
        </p:grpSpPr>
        <p:sp>
          <p:nvSpPr>
            <p:cNvPr id="164" name="Oval 62">
              <a:extLst>
                <a:ext uri="{FF2B5EF4-FFF2-40B4-BE49-F238E27FC236}">
                  <a16:creationId xmlns:a16="http://schemas.microsoft.com/office/drawing/2014/main" id="{79133351-BF0A-4E82-964B-A6579C6C2EF7}"/>
                </a:ext>
              </a:extLst>
            </p:cNvPr>
            <p:cNvSpPr/>
            <p:nvPr/>
          </p:nvSpPr>
          <p:spPr>
            <a:xfrm>
              <a:off x="467291" y="2988106"/>
              <a:ext cx="518061" cy="518064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4537">
                <a:defRPr/>
              </a:pPr>
              <a:endParaRPr lang="en-US" sz="1100" kern="0" dirty="0">
                <a:solidFill>
                  <a:srgbClr val="000000"/>
                </a:solidFill>
              </a:endParaRPr>
            </a:p>
          </p:txBody>
        </p:sp>
        <p:pic>
          <p:nvPicPr>
            <p:cNvPr id="165" name="Picture 4" descr="\\PARDMP25HD\a22409$\workarea\Downloads\flask.png">
              <a:extLst>
                <a:ext uri="{FF2B5EF4-FFF2-40B4-BE49-F238E27FC236}">
                  <a16:creationId xmlns:a16="http://schemas.microsoft.com/office/drawing/2014/main" id="{5A5E6B58-93CE-4699-A530-4F26E95C68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570" y="3077387"/>
              <a:ext cx="339502" cy="339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6" name="Group 171">
            <a:extLst>
              <a:ext uri="{FF2B5EF4-FFF2-40B4-BE49-F238E27FC236}">
                <a16:creationId xmlns:a16="http://schemas.microsoft.com/office/drawing/2014/main" id="{D394CA18-F1A0-4E72-96FC-92226CABBC45}"/>
              </a:ext>
            </a:extLst>
          </p:cNvPr>
          <p:cNvGrpSpPr/>
          <p:nvPr/>
        </p:nvGrpSpPr>
        <p:grpSpPr>
          <a:xfrm>
            <a:off x="2502902" y="2249160"/>
            <a:ext cx="532563" cy="532563"/>
            <a:chOff x="1673608" y="943975"/>
            <a:chExt cx="432000" cy="432000"/>
          </a:xfrm>
        </p:grpSpPr>
        <p:sp>
          <p:nvSpPr>
            <p:cNvPr id="167" name="Oval 62">
              <a:extLst>
                <a:ext uri="{FF2B5EF4-FFF2-40B4-BE49-F238E27FC236}">
                  <a16:creationId xmlns:a16="http://schemas.microsoft.com/office/drawing/2014/main" id="{9CC26009-9E39-4222-B10F-C4D969611CF5}"/>
                </a:ext>
              </a:extLst>
            </p:cNvPr>
            <p:cNvSpPr/>
            <p:nvPr/>
          </p:nvSpPr>
          <p:spPr>
            <a:xfrm>
              <a:off x="1673608" y="943975"/>
              <a:ext cx="432000" cy="4320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accent3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4537">
                <a:defRPr/>
              </a:pPr>
              <a:endParaRPr lang="en-US" sz="1100" kern="0" dirty="0">
                <a:solidFill>
                  <a:srgbClr val="000000"/>
                </a:solidFill>
              </a:endParaRPr>
            </a:p>
          </p:txBody>
        </p:sp>
        <p:pic>
          <p:nvPicPr>
            <p:cNvPr id="168" name="Picture 6" descr="C:\Users\a22409\Downloads\search.png">
              <a:extLst>
                <a:ext uri="{FF2B5EF4-FFF2-40B4-BE49-F238E27FC236}">
                  <a16:creationId xmlns:a16="http://schemas.microsoft.com/office/drawing/2014/main" id="{A4474083-6BF3-4693-AF96-0E9169A74F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5861" y="1026228"/>
              <a:ext cx="267494" cy="267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7DCAE52-BA92-4F74-A92D-B218DD3ECCAD}"/>
              </a:ext>
            </a:extLst>
          </p:cNvPr>
          <p:cNvGrpSpPr/>
          <p:nvPr/>
        </p:nvGrpSpPr>
        <p:grpSpPr>
          <a:xfrm>
            <a:off x="10397671" y="2248557"/>
            <a:ext cx="532563" cy="532563"/>
            <a:chOff x="467291" y="3978007"/>
            <a:chExt cx="518061" cy="518064"/>
          </a:xfrm>
        </p:grpSpPr>
        <p:sp>
          <p:nvSpPr>
            <p:cNvPr id="170" name="Oval 62">
              <a:extLst>
                <a:ext uri="{FF2B5EF4-FFF2-40B4-BE49-F238E27FC236}">
                  <a16:creationId xmlns:a16="http://schemas.microsoft.com/office/drawing/2014/main" id="{68558A4C-D8F9-4358-95DC-36C8A5104498}"/>
                </a:ext>
              </a:extLst>
            </p:cNvPr>
            <p:cNvSpPr/>
            <p:nvPr/>
          </p:nvSpPr>
          <p:spPr>
            <a:xfrm>
              <a:off x="467291" y="3978007"/>
              <a:ext cx="518061" cy="518064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4537"/>
              <a:endParaRPr lang="en-US" kern="0" dirty="0">
                <a:solidFill>
                  <a:srgbClr val="000000"/>
                </a:solidFill>
              </a:endParaRPr>
            </a:p>
          </p:txBody>
        </p:sp>
        <p:pic>
          <p:nvPicPr>
            <p:cNvPr id="171" name="Picture 7" descr="\\PARDMP25HD\a22409$\workarea\Downloads\industry.png">
              <a:extLst>
                <a:ext uri="{FF2B5EF4-FFF2-40B4-BE49-F238E27FC236}">
                  <a16:creationId xmlns:a16="http://schemas.microsoft.com/office/drawing/2014/main" id="{947B49E9-BE10-48C2-9EDE-A2629C2902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246" y="4068126"/>
              <a:ext cx="337826" cy="337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1BF6021-C1E7-451B-A550-8D1079D622A2}"/>
              </a:ext>
            </a:extLst>
          </p:cNvPr>
          <p:cNvSpPr/>
          <p:nvPr/>
        </p:nvSpPr>
        <p:spPr>
          <a:xfrm>
            <a:off x="430303" y="1552045"/>
            <a:ext cx="1480333" cy="36566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979" rIns="0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tx1">
                    <a:lumMod val="65000"/>
                  </a:schemeClr>
                </a:solidFill>
              </a:rPr>
              <a:t>0. SET SCOPE</a:t>
            </a:r>
            <a:br>
              <a:rPr lang="en-US" sz="1300" b="1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en-US" sz="1300" b="1" dirty="0">
                <a:solidFill>
                  <a:schemeClr val="tx1">
                    <a:lumMod val="65000"/>
                  </a:schemeClr>
                </a:solidFill>
              </a:rPr>
              <a:t>&amp; TEAM</a:t>
            </a:r>
          </a:p>
        </p:txBody>
      </p:sp>
      <p:grpSp>
        <p:nvGrpSpPr>
          <p:cNvPr id="173" name="Group 197">
            <a:extLst>
              <a:ext uri="{FF2B5EF4-FFF2-40B4-BE49-F238E27FC236}">
                <a16:creationId xmlns:a16="http://schemas.microsoft.com/office/drawing/2014/main" id="{F245E206-B78F-42F5-8387-94572EC2B148}"/>
              </a:ext>
            </a:extLst>
          </p:cNvPr>
          <p:cNvGrpSpPr/>
          <p:nvPr/>
        </p:nvGrpSpPr>
        <p:grpSpPr>
          <a:xfrm>
            <a:off x="904188" y="2263170"/>
            <a:ext cx="532563" cy="532563"/>
            <a:chOff x="2212691" y="955340"/>
            <a:chExt cx="432000" cy="432000"/>
          </a:xfrm>
        </p:grpSpPr>
        <p:sp>
          <p:nvSpPr>
            <p:cNvPr id="174" name="Oval 62">
              <a:extLst>
                <a:ext uri="{FF2B5EF4-FFF2-40B4-BE49-F238E27FC236}">
                  <a16:creationId xmlns:a16="http://schemas.microsoft.com/office/drawing/2014/main" id="{9A4B3CBC-F7E7-41C9-A03F-C99C6CC69AE8}"/>
                </a:ext>
              </a:extLst>
            </p:cNvPr>
            <p:cNvSpPr/>
            <p:nvPr/>
          </p:nvSpPr>
          <p:spPr>
            <a:xfrm>
              <a:off x="2212691" y="955340"/>
              <a:ext cx="432000" cy="432000"/>
            </a:xfrm>
            <a:prstGeom prst="ellipse">
              <a:avLst/>
            </a:prstGeom>
            <a:solidFill>
              <a:srgbClr val="FFFFFF"/>
            </a:solidFill>
            <a:ln w="28575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4537">
                <a:defRPr/>
              </a:pPr>
              <a:endParaRPr lang="en-US" kern="0" dirty="0">
                <a:solidFill>
                  <a:srgbClr val="000000"/>
                </a:solidFill>
              </a:endParaRPr>
            </a:p>
          </p:txBody>
        </p:sp>
        <p:pic>
          <p:nvPicPr>
            <p:cNvPr id="175" name="Picture 11" descr="\\PARDMP25HD\a22409$\workarea\Downloads\target.png">
              <a:extLst>
                <a:ext uri="{FF2B5EF4-FFF2-40B4-BE49-F238E27FC236}">
                  <a16:creationId xmlns:a16="http://schemas.microsoft.com/office/drawing/2014/main" id="{8A5597CF-E521-413D-8B4C-DFA4B14CF3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248" y="1027340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6" name="Oval 62">
            <a:extLst>
              <a:ext uri="{FF2B5EF4-FFF2-40B4-BE49-F238E27FC236}">
                <a16:creationId xmlns:a16="http://schemas.microsoft.com/office/drawing/2014/main" id="{D0C70B70-3816-4828-9180-30E0B5CB85AC}"/>
              </a:ext>
            </a:extLst>
          </p:cNvPr>
          <p:cNvSpPr/>
          <p:nvPr/>
        </p:nvSpPr>
        <p:spPr>
          <a:xfrm>
            <a:off x="5587200" y="2259861"/>
            <a:ext cx="532563" cy="532563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FFD96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4537">
              <a:defRPr/>
            </a:pPr>
            <a:endParaRPr lang="en-US" sz="1100" kern="0" dirty="0">
              <a:solidFill>
                <a:srgbClr val="000000"/>
              </a:solidFill>
            </a:endParaRPr>
          </a:p>
        </p:txBody>
      </p:sp>
      <p:pic>
        <p:nvPicPr>
          <p:cNvPr id="177" name="Image 176">
            <a:extLst>
              <a:ext uri="{FF2B5EF4-FFF2-40B4-BE49-F238E27FC236}">
                <a16:creationId xmlns:a16="http://schemas.microsoft.com/office/drawing/2014/main" id="{69E800D6-F7D9-4DF6-8400-E2C65834D63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25" y="2340939"/>
            <a:ext cx="351966" cy="351966"/>
          </a:xfrm>
          <a:prstGeom prst="rect">
            <a:avLst/>
          </a:prstGeom>
        </p:spPr>
      </p:pic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1FB064A8-BC69-4672-8BE9-E69B6386EA31}"/>
              </a:ext>
            </a:extLst>
          </p:cNvPr>
          <p:cNvCxnSpPr>
            <a:cxnSpLocks/>
          </p:cNvCxnSpPr>
          <p:nvPr/>
        </p:nvCxnSpPr>
        <p:spPr>
          <a:xfrm flipH="1">
            <a:off x="1957943" y="2468260"/>
            <a:ext cx="439" cy="367987"/>
          </a:xfrm>
          <a:prstGeom prst="line">
            <a:avLst/>
          </a:prstGeom>
          <a:ln>
            <a:solidFill>
              <a:srgbClr val="B8E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Ellipse 178">
            <a:extLst>
              <a:ext uri="{FF2B5EF4-FFF2-40B4-BE49-F238E27FC236}">
                <a16:creationId xmlns:a16="http://schemas.microsoft.com/office/drawing/2014/main" id="{110BBE94-F32D-4BAB-861E-21958235D0B4}"/>
              </a:ext>
            </a:extLst>
          </p:cNvPr>
          <p:cNvSpPr/>
          <p:nvPr/>
        </p:nvSpPr>
        <p:spPr>
          <a:xfrm>
            <a:off x="1824802" y="2358407"/>
            <a:ext cx="266281" cy="2662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A8D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941ECAC-D6E8-44E5-B689-28EA2533906B}"/>
              </a:ext>
            </a:extLst>
          </p:cNvPr>
          <p:cNvSpPr/>
          <p:nvPr/>
        </p:nvSpPr>
        <p:spPr>
          <a:xfrm>
            <a:off x="896713" y="2706923"/>
            <a:ext cx="2108402" cy="9380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83" tIns="89979" rIns="71983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Kick-off meeting</a:t>
            </a:r>
          </a:p>
          <a:p>
            <a:pPr algn="ctr"/>
            <a:r>
              <a:rPr lang="en-US" sz="1200" i="1" dirty="0">
                <a:solidFill>
                  <a:schemeClr val="accent3">
                    <a:lumMod val="75000"/>
                  </a:schemeClr>
                </a:solidFill>
              </a:rPr>
              <a:t>10 March 2021</a:t>
            </a:r>
          </a:p>
        </p:txBody>
      </p:sp>
      <p:cxnSp>
        <p:nvCxnSpPr>
          <p:cNvPr id="181" name="Connecteur droit avec flèche 180">
            <a:extLst>
              <a:ext uri="{FF2B5EF4-FFF2-40B4-BE49-F238E27FC236}">
                <a16:creationId xmlns:a16="http://schemas.microsoft.com/office/drawing/2014/main" id="{CB3A1E5C-66A0-4F70-924F-70D5C74F76CF}"/>
              </a:ext>
            </a:extLst>
          </p:cNvPr>
          <p:cNvCxnSpPr>
            <a:cxnSpLocks/>
            <a:stCxn id="180" idx="3"/>
          </p:cNvCxnSpPr>
          <p:nvPr/>
        </p:nvCxnSpPr>
        <p:spPr>
          <a:xfrm flipV="1">
            <a:off x="3005115" y="3157489"/>
            <a:ext cx="8021996" cy="18460"/>
          </a:xfrm>
          <a:prstGeom prst="straightConnector1">
            <a:avLst/>
          </a:prstGeom>
          <a:ln>
            <a:solidFill>
              <a:srgbClr val="B8E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1B765CD6-47F6-4210-A86C-337BACBCA594}"/>
              </a:ext>
            </a:extLst>
          </p:cNvPr>
          <p:cNvCxnSpPr>
            <a:cxnSpLocks/>
          </p:cNvCxnSpPr>
          <p:nvPr/>
        </p:nvCxnSpPr>
        <p:spPr>
          <a:xfrm flipH="1">
            <a:off x="8174044" y="2515896"/>
            <a:ext cx="439" cy="367987"/>
          </a:xfrm>
          <a:prstGeom prst="line">
            <a:avLst/>
          </a:prstGeom>
          <a:ln>
            <a:solidFill>
              <a:srgbClr val="B8E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Ellipse 182">
            <a:extLst>
              <a:ext uri="{FF2B5EF4-FFF2-40B4-BE49-F238E27FC236}">
                <a16:creationId xmlns:a16="http://schemas.microsoft.com/office/drawing/2014/main" id="{0AF84D76-D166-4310-8958-0AA86C043724}"/>
              </a:ext>
            </a:extLst>
          </p:cNvPr>
          <p:cNvSpPr/>
          <p:nvPr/>
        </p:nvSpPr>
        <p:spPr>
          <a:xfrm>
            <a:off x="8040903" y="2358407"/>
            <a:ext cx="266281" cy="2662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A8D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0148622-0D9E-415D-91BB-11871354941C}"/>
              </a:ext>
            </a:extLst>
          </p:cNvPr>
          <p:cNvSpPr/>
          <p:nvPr/>
        </p:nvSpPr>
        <p:spPr>
          <a:xfrm>
            <a:off x="7340706" y="2859554"/>
            <a:ext cx="1760612" cy="6132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83" tIns="89979" rIns="71983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Business Validation</a:t>
            </a:r>
          </a:p>
          <a:p>
            <a:pPr algn="ctr"/>
            <a:r>
              <a:rPr lang="en-US" sz="1200" i="1" dirty="0">
                <a:solidFill>
                  <a:schemeClr val="accent3">
                    <a:lumMod val="75000"/>
                  </a:schemeClr>
                </a:solidFill>
              </a:rPr>
              <a:t>xxx</a:t>
            </a:r>
          </a:p>
        </p:txBody>
      </p: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A4D26957-58D9-4057-AC2E-0622C886CA59}"/>
              </a:ext>
            </a:extLst>
          </p:cNvPr>
          <p:cNvCxnSpPr>
            <a:cxnSpLocks/>
          </p:cNvCxnSpPr>
          <p:nvPr/>
        </p:nvCxnSpPr>
        <p:spPr>
          <a:xfrm flipH="1">
            <a:off x="9845886" y="2536237"/>
            <a:ext cx="439" cy="367987"/>
          </a:xfrm>
          <a:prstGeom prst="line">
            <a:avLst/>
          </a:prstGeom>
          <a:ln>
            <a:solidFill>
              <a:srgbClr val="B8E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Ellipse 185">
            <a:extLst>
              <a:ext uri="{FF2B5EF4-FFF2-40B4-BE49-F238E27FC236}">
                <a16:creationId xmlns:a16="http://schemas.microsoft.com/office/drawing/2014/main" id="{C0AF4D6C-B37F-4D6C-A31D-8481866A160D}"/>
              </a:ext>
            </a:extLst>
          </p:cNvPr>
          <p:cNvSpPr/>
          <p:nvPr/>
        </p:nvSpPr>
        <p:spPr>
          <a:xfrm>
            <a:off x="9712745" y="2358407"/>
            <a:ext cx="266281" cy="2662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rgbClr val="A8D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60B8555-9DF0-422A-BD1F-7709FCA006E8}"/>
              </a:ext>
            </a:extLst>
          </p:cNvPr>
          <p:cNvSpPr/>
          <p:nvPr/>
        </p:nvSpPr>
        <p:spPr>
          <a:xfrm>
            <a:off x="9209576" y="2859554"/>
            <a:ext cx="1288058" cy="6132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983" tIns="89979" rIns="71983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Test launch decision</a:t>
            </a:r>
          </a:p>
          <a:p>
            <a:pPr algn="ctr"/>
            <a:r>
              <a:rPr lang="en-US" sz="1200" i="1" dirty="0">
                <a:solidFill>
                  <a:schemeClr val="accent3">
                    <a:lumMod val="75000"/>
                  </a:schemeClr>
                </a:solidFill>
              </a:rPr>
              <a:t>xxx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1DA4A6C-FC46-4C11-9C94-5A1E786D5E18}"/>
              </a:ext>
            </a:extLst>
          </p:cNvPr>
          <p:cNvSpPr/>
          <p:nvPr/>
        </p:nvSpPr>
        <p:spPr>
          <a:xfrm>
            <a:off x="3778391" y="1538986"/>
            <a:ext cx="1140002" cy="3969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992" tIns="89979" rIns="0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accent2">
                    <a:lumMod val="75000"/>
                  </a:schemeClr>
                </a:solidFill>
              </a:rPr>
              <a:t>2. ELASTICITY MODEL BUILDING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F740CCC-90B2-433F-8DF9-EE9BE53203D1}"/>
              </a:ext>
            </a:extLst>
          </p:cNvPr>
          <p:cNvSpPr/>
          <p:nvPr/>
        </p:nvSpPr>
        <p:spPr>
          <a:xfrm>
            <a:off x="1956648" y="1538986"/>
            <a:ext cx="1699391" cy="3969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992" tIns="89979" rIns="0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accent2">
                    <a:lumMod val="75000"/>
                  </a:schemeClr>
                </a:solidFill>
              </a:rPr>
              <a:t>1. DATA COLLECTION* </a:t>
            </a:r>
          </a:p>
          <a:p>
            <a:pPr algn="ctr"/>
            <a:r>
              <a:rPr lang="en-US" sz="1300" b="1" dirty="0">
                <a:solidFill>
                  <a:schemeClr val="accent2">
                    <a:lumMod val="75000"/>
                  </a:schemeClr>
                </a:solidFill>
              </a:rPr>
              <a:t>&amp; FIRST EXPLORATION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8EB7410-CE16-4A4B-A594-53FCFB38029B}"/>
              </a:ext>
            </a:extLst>
          </p:cNvPr>
          <p:cNvSpPr/>
          <p:nvPr/>
        </p:nvSpPr>
        <p:spPr>
          <a:xfrm>
            <a:off x="8358981" y="1538986"/>
            <a:ext cx="1313699" cy="3969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992" tIns="89979" rIns="0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accent6"/>
                </a:solidFill>
              </a:rPr>
              <a:t>5. DESIGN &amp; LAUNCH OF A/B VALIDATION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150FD55-3EDA-4C1F-B110-B8ADC73ABC80}"/>
              </a:ext>
            </a:extLst>
          </p:cNvPr>
          <p:cNvSpPr/>
          <p:nvPr/>
        </p:nvSpPr>
        <p:spPr>
          <a:xfrm>
            <a:off x="9959874" y="1518284"/>
            <a:ext cx="1606890" cy="3969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992" tIns="89979" rIns="0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tx1">
                    <a:lumMod val="50000"/>
                  </a:schemeClr>
                </a:solidFill>
              </a:rPr>
              <a:t>6. INDUSTRIALIZATION, MONITORING &amp; UPDATES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A84F6A7-4C74-48CA-B6DC-BD252560F190}"/>
              </a:ext>
            </a:extLst>
          </p:cNvPr>
          <p:cNvSpPr/>
          <p:nvPr/>
        </p:nvSpPr>
        <p:spPr>
          <a:xfrm>
            <a:off x="6756354" y="1559021"/>
            <a:ext cx="1253669" cy="35053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992" tIns="89979" rIns="0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accent2">
                    <a:lumMod val="75000"/>
                  </a:schemeClr>
                </a:solidFill>
              </a:rPr>
              <a:t>4. PRICING FORMULA OPTIMIZATION 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85B928E-C2A1-4F34-BC59-FB22E08ACC72}"/>
              </a:ext>
            </a:extLst>
          </p:cNvPr>
          <p:cNvSpPr/>
          <p:nvPr/>
        </p:nvSpPr>
        <p:spPr>
          <a:xfrm>
            <a:off x="5227400" y="1538986"/>
            <a:ext cx="1313699" cy="3969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5992" tIns="89979" rIns="0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accent2">
                    <a:lumMod val="75000"/>
                  </a:schemeClr>
                </a:solidFill>
              </a:rPr>
              <a:t>3. PROFITABILITY ASSESSMENT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68455BF-9C74-4968-B95C-F92EDF0C1C03}"/>
              </a:ext>
            </a:extLst>
          </p:cNvPr>
          <p:cNvSpPr/>
          <p:nvPr/>
        </p:nvSpPr>
        <p:spPr>
          <a:xfrm>
            <a:off x="3778391" y="1448264"/>
            <a:ext cx="1178858" cy="58844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00" dirty="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969EC2D-C722-41FA-BF9B-41CB7C28FA97}"/>
              </a:ext>
            </a:extLst>
          </p:cNvPr>
          <p:cNvSpPr/>
          <p:nvPr/>
        </p:nvSpPr>
        <p:spPr>
          <a:xfrm>
            <a:off x="6686340" y="1443664"/>
            <a:ext cx="1446034" cy="58844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00" dirty="0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DEC0A25-5C1F-4C76-A580-67977C9C1E17}"/>
              </a:ext>
            </a:extLst>
          </p:cNvPr>
          <p:cNvSpPr/>
          <p:nvPr/>
        </p:nvSpPr>
        <p:spPr>
          <a:xfrm>
            <a:off x="8310658" y="1449002"/>
            <a:ext cx="1446034" cy="58844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00" dirty="0">
              <a:solidFill>
                <a:schemeClr val="tx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F277B0B-7B30-4A10-BE9E-3D3A74B8BFE5}"/>
              </a:ext>
            </a:extLst>
          </p:cNvPr>
          <p:cNvSpPr/>
          <p:nvPr/>
        </p:nvSpPr>
        <p:spPr>
          <a:xfrm>
            <a:off x="9951040" y="1443664"/>
            <a:ext cx="1636739" cy="58844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300" dirty="0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8E834C1A-21D3-42CB-8B50-B8B396831EAB}"/>
              </a:ext>
            </a:extLst>
          </p:cNvPr>
          <p:cNvSpPr txBox="1"/>
          <p:nvPr/>
        </p:nvSpPr>
        <p:spPr>
          <a:xfrm>
            <a:off x="4548342" y="3146694"/>
            <a:ext cx="1163187" cy="45952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defTabSz="1085198"/>
            <a:r>
              <a:rPr lang="en-GB" sz="1400" i="1" dirty="0">
                <a:cs typeface="Arial"/>
              </a:rPr>
              <a:t>~3 months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81BFDF-4C32-4E9B-9F06-6F2E2F29529B}"/>
              </a:ext>
            </a:extLst>
          </p:cNvPr>
          <p:cNvSpPr/>
          <p:nvPr/>
        </p:nvSpPr>
        <p:spPr>
          <a:xfrm>
            <a:off x="2864896" y="6092679"/>
            <a:ext cx="4499830" cy="523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*: including legal aspects (Privacy by Design, DPA…)</a:t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5939080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B47D1C0E-4CB5-4465-B8CC-474AC1CFD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250" y="163319"/>
            <a:ext cx="9481186" cy="432000"/>
          </a:xfrm>
        </p:spPr>
        <p:txBody>
          <a:bodyPr/>
          <a:lstStyle/>
          <a:p>
            <a:r>
              <a:rPr lang="en-US" dirty="0">
                <a:solidFill>
                  <a:srgbClr val="009563"/>
                </a:solidFill>
              </a:rPr>
              <a:t>Process for a pricing strategy based on a Historical Method</a:t>
            </a:r>
            <a:endParaRPr lang="en-GB" dirty="0">
              <a:solidFill>
                <a:srgbClr val="009563"/>
              </a:solidFill>
            </a:endParaRPr>
          </a:p>
        </p:txBody>
      </p:sp>
      <p:sp>
        <p:nvSpPr>
          <p:cNvPr id="5" name="Oval 61"/>
          <p:cNvSpPr/>
          <p:nvPr/>
        </p:nvSpPr>
        <p:spPr>
          <a:xfrm>
            <a:off x="2532867" y="981295"/>
            <a:ext cx="2168508" cy="2168729"/>
          </a:xfrm>
          <a:prstGeom prst="ellipse">
            <a:avLst/>
          </a:prstGeom>
          <a:solidFill>
            <a:srgbClr val="D2DCAA"/>
          </a:solidFill>
          <a:ln w="9525" cap="flat" cmpd="sng" algn="ctr">
            <a:noFill/>
            <a:prstDash val="solid"/>
          </a:ln>
          <a:effectLst/>
        </p:spPr>
        <p:txBody>
          <a:bodyPr lIns="45367" tIns="22684" rIns="45367" bIns="22684" anchor="ctr"/>
          <a:lstStyle>
            <a:lvl1pPr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539573" fontAlgn="base">
              <a:spcBef>
                <a:spcPct val="0"/>
              </a:spcBef>
              <a:spcAft>
                <a:spcPct val="0"/>
              </a:spcAft>
              <a:defRPr/>
            </a:pPr>
            <a:endParaRPr lang="pt-PT" altLang="pt-PT" sz="4274" kern="0">
              <a:solidFill>
                <a:srgbClr val="FFFFFF"/>
              </a:solidFill>
              <a:latin typeface="BNPP Sans Light" pitchFamily="50" charset="0"/>
            </a:endParaRPr>
          </a:p>
        </p:txBody>
      </p:sp>
      <p:sp>
        <p:nvSpPr>
          <p:cNvPr id="6" name="Oval 62"/>
          <p:cNvSpPr/>
          <p:nvPr/>
        </p:nvSpPr>
        <p:spPr>
          <a:xfrm>
            <a:off x="4180555" y="981295"/>
            <a:ext cx="2168508" cy="2168729"/>
          </a:xfrm>
          <a:prstGeom prst="ellipse">
            <a:avLst/>
          </a:prstGeom>
          <a:solidFill>
            <a:srgbClr val="A0C873">
              <a:alpha val="86667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45367" tIns="22684" rIns="45367" bIns="22684" anchor="ctr"/>
          <a:lstStyle>
            <a:lvl1pPr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539573" fontAlgn="base">
              <a:spcBef>
                <a:spcPct val="0"/>
              </a:spcBef>
              <a:spcAft>
                <a:spcPct val="0"/>
              </a:spcAft>
              <a:defRPr/>
            </a:pPr>
            <a:endParaRPr lang="pt-PT" altLang="pt-PT" sz="4274" kern="0">
              <a:solidFill>
                <a:srgbClr val="FFFFFF"/>
              </a:solidFill>
              <a:latin typeface="BNPP Sans Light" pitchFamily="50" charset="0"/>
            </a:endParaRPr>
          </a:p>
        </p:txBody>
      </p:sp>
      <p:sp>
        <p:nvSpPr>
          <p:cNvPr id="7" name="Oval 63"/>
          <p:cNvSpPr/>
          <p:nvPr/>
        </p:nvSpPr>
        <p:spPr>
          <a:xfrm>
            <a:off x="5859017" y="981295"/>
            <a:ext cx="2168508" cy="2168729"/>
          </a:xfrm>
          <a:prstGeom prst="ellipse">
            <a:avLst/>
          </a:prstGeom>
          <a:solidFill>
            <a:srgbClr val="64A05A">
              <a:alpha val="73725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45367" tIns="22684" rIns="45367" bIns="22684" anchor="ctr"/>
          <a:lstStyle>
            <a:lvl1pPr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539573" fontAlgn="base">
              <a:spcBef>
                <a:spcPct val="0"/>
              </a:spcBef>
              <a:spcAft>
                <a:spcPct val="0"/>
              </a:spcAft>
              <a:defRPr/>
            </a:pPr>
            <a:endParaRPr lang="pt-PT" altLang="pt-PT" sz="4274" kern="0">
              <a:solidFill>
                <a:srgbClr val="FFFFFF"/>
              </a:solidFill>
              <a:latin typeface="BNPP Sans Light" pitchFamily="50" charset="0"/>
            </a:endParaRPr>
          </a:p>
        </p:txBody>
      </p:sp>
      <p:sp>
        <p:nvSpPr>
          <p:cNvPr id="8" name="Oval 64"/>
          <p:cNvSpPr/>
          <p:nvPr/>
        </p:nvSpPr>
        <p:spPr>
          <a:xfrm>
            <a:off x="7513020" y="981295"/>
            <a:ext cx="2168508" cy="2168729"/>
          </a:xfrm>
          <a:prstGeom prst="ellipse">
            <a:avLst/>
          </a:prstGeom>
          <a:solidFill>
            <a:srgbClr val="3C9146">
              <a:alpha val="73725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45367" tIns="22684" rIns="45367" bIns="22684" anchor="ctr"/>
          <a:lstStyle>
            <a:lvl1pPr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539573" fontAlgn="base">
              <a:spcBef>
                <a:spcPct val="0"/>
              </a:spcBef>
              <a:spcAft>
                <a:spcPct val="0"/>
              </a:spcAft>
              <a:defRPr/>
            </a:pPr>
            <a:endParaRPr lang="pt-PT" altLang="pt-PT" sz="4274" kern="0">
              <a:solidFill>
                <a:srgbClr val="FFFFFF"/>
              </a:solidFill>
              <a:latin typeface="BNPP Sans Light" pitchFamily="50" charset="0"/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557"/>
          <a:stretch/>
        </p:blipFill>
        <p:spPr>
          <a:xfrm>
            <a:off x="3214271" y="1741595"/>
            <a:ext cx="805699" cy="648129"/>
          </a:xfrm>
          <a:prstGeom prst="rect">
            <a:avLst/>
          </a:prstGeom>
        </p:spPr>
      </p:pic>
      <p:pic>
        <p:nvPicPr>
          <p:cNvPr id="12" name="Picture 29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955"/>
          <a:stretch/>
        </p:blipFill>
        <p:spPr>
          <a:xfrm>
            <a:off x="4861959" y="1782124"/>
            <a:ext cx="793304" cy="567072"/>
          </a:xfrm>
          <a:prstGeom prst="rect">
            <a:avLst/>
          </a:prstGeom>
        </p:spPr>
      </p:pic>
      <p:pic>
        <p:nvPicPr>
          <p:cNvPr id="13" name="Picture 47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06" r="14308" b="32155"/>
          <a:stretch/>
        </p:blipFill>
        <p:spPr>
          <a:xfrm>
            <a:off x="6626294" y="1714556"/>
            <a:ext cx="633953" cy="702205"/>
          </a:xfrm>
          <a:prstGeom prst="rect">
            <a:avLst/>
          </a:prstGeom>
          <a:noFill/>
        </p:spPr>
      </p:pic>
      <p:grpSp>
        <p:nvGrpSpPr>
          <p:cNvPr id="14" name="Group 550"/>
          <p:cNvGrpSpPr/>
          <p:nvPr/>
        </p:nvGrpSpPr>
        <p:grpSpPr>
          <a:xfrm>
            <a:off x="8289500" y="1808141"/>
            <a:ext cx="615548" cy="515033"/>
            <a:chOff x="7953375" y="3267075"/>
            <a:chExt cx="1098551" cy="919163"/>
          </a:xfrm>
          <a:solidFill>
            <a:schemeClr val="bg1"/>
          </a:solidFill>
        </p:grpSpPr>
        <p:sp>
          <p:nvSpPr>
            <p:cNvPr id="15" name="Freeform 223"/>
            <p:cNvSpPr>
              <a:spLocks noEditPoints="1"/>
            </p:cNvSpPr>
            <p:nvPr/>
          </p:nvSpPr>
          <p:spPr bwMode="auto">
            <a:xfrm>
              <a:off x="8301038" y="3267075"/>
              <a:ext cx="750888" cy="733425"/>
            </a:xfrm>
            <a:custGeom>
              <a:avLst/>
              <a:gdLst>
                <a:gd name="T0" fmla="*/ 133 w 234"/>
                <a:gd name="T1" fmla="*/ 6 h 225"/>
                <a:gd name="T2" fmla="*/ 51 w 234"/>
                <a:gd name="T3" fmla="*/ 24 h 225"/>
                <a:gd name="T4" fmla="*/ 5 w 234"/>
                <a:gd name="T5" fmla="*/ 95 h 225"/>
                <a:gd name="T6" fmla="*/ 24 w 234"/>
                <a:gd name="T7" fmla="*/ 178 h 225"/>
                <a:gd name="T8" fmla="*/ 25 w 234"/>
                <a:gd name="T9" fmla="*/ 179 h 225"/>
                <a:gd name="T10" fmla="*/ 10 w 234"/>
                <a:gd name="T11" fmla="*/ 189 h 225"/>
                <a:gd name="T12" fmla="*/ 12 w 234"/>
                <a:gd name="T13" fmla="*/ 193 h 225"/>
                <a:gd name="T14" fmla="*/ 16 w 234"/>
                <a:gd name="T15" fmla="*/ 200 h 225"/>
                <a:gd name="T16" fmla="*/ 32 w 234"/>
                <a:gd name="T17" fmla="*/ 189 h 225"/>
                <a:gd name="T18" fmla="*/ 95 w 234"/>
                <a:gd name="T19" fmla="*/ 224 h 225"/>
                <a:gd name="T20" fmla="*/ 114 w 234"/>
                <a:gd name="T21" fmla="*/ 225 h 225"/>
                <a:gd name="T22" fmla="*/ 185 w 234"/>
                <a:gd name="T23" fmla="*/ 200 h 225"/>
                <a:gd name="T24" fmla="*/ 223 w 234"/>
                <a:gd name="T25" fmla="*/ 134 h 225"/>
                <a:gd name="T26" fmla="*/ 133 w 234"/>
                <a:gd name="T27" fmla="*/ 6 h 225"/>
                <a:gd name="T28" fmla="*/ 211 w 234"/>
                <a:gd name="T29" fmla="*/ 132 h 225"/>
                <a:gd name="T30" fmla="*/ 97 w 234"/>
                <a:gd name="T31" fmla="*/ 212 h 225"/>
                <a:gd name="T32" fmla="*/ 33 w 234"/>
                <a:gd name="T33" fmla="*/ 171 h 225"/>
                <a:gd name="T34" fmla="*/ 17 w 234"/>
                <a:gd name="T35" fmla="*/ 97 h 225"/>
                <a:gd name="T36" fmla="*/ 58 w 234"/>
                <a:gd name="T37" fmla="*/ 34 h 225"/>
                <a:gd name="T38" fmla="*/ 114 w 234"/>
                <a:gd name="T39" fmla="*/ 16 h 225"/>
                <a:gd name="T40" fmla="*/ 131 w 234"/>
                <a:gd name="T41" fmla="*/ 17 h 225"/>
                <a:gd name="T42" fmla="*/ 211 w 234"/>
                <a:gd name="T43" fmla="*/ 13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4" h="225">
                  <a:moveTo>
                    <a:pt x="133" y="6"/>
                  </a:moveTo>
                  <a:cubicBezTo>
                    <a:pt x="104" y="0"/>
                    <a:pt x="75" y="7"/>
                    <a:pt x="51" y="24"/>
                  </a:cubicBezTo>
                  <a:cubicBezTo>
                    <a:pt x="27" y="41"/>
                    <a:pt x="10" y="66"/>
                    <a:pt x="5" y="95"/>
                  </a:cubicBezTo>
                  <a:cubicBezTo>
                    <a:pt x="0" y="124"/>
                    <a:pt x="7" y="154"/>
                    <a:pt x="24" y="178"/>
                  </a:cubicBezTo>
                  <a:cubicBezTo>
                    <a:pt x="24" y="178"/>
                    <a:pt x="24" y="179"/>
                    <a:pt x="25" y="179"/>
                  </a:cubicBezTo>
                  <a:cubicBezTo>
                    <a:pt x="10" y="189"/>
                    <a:pt x="10" y="189"/>
                    <a:pt x="10" y="189"/>
                  </a:cubicBezTo>
                  <a:cubicBezTo>
                    <a:pt x="12" y="193"/>
                    <a:pt x="12" y="193"/>
                    <a:pt x="12" y="193"/>
                  </a:cubicBezTo>
                  <a:cubicBezTo>
                    <a:pt x="14" y="195"/>
                    <a:pt x="15" y="197"/>
                    <a:pt x="16" y="200"/>
                  </a:cubicBezTo>
                  <a:cubicBezTo>
                    <a:pt x="32" y="189"/>
                    <a:pt x="32" y="189"/>
                    <a:pt x="32" y="189"/>
                  </a:cubicBezTo>
                  <a:cubicBezTo>
                    <a:pt x="48" y="207"/>
                    <a:pt x="70" y="219"/>
                    <a:pt x="95" y="224"/>
                  </a:cubicBezTo>
                  <a:cubicBezTo>
                    <a:pt x="101" y="225"/>
                    <a:pt x="108" y="225"/>
                    <a:pt x="114" y="225"/>
                  </a:cubicBezTo>
                  <a:cubicBezTo>
                    <a:pt x="141" y="225"/>
                    <a:pt x="165" y="216"/>
                    <a:pt x="185" y="200"/>
                  </a:cubicBezTo>
                  <a:cubicBezTo>
                    <a:pt x="204" y="183"/>
                    <a:pt x="218" y="161"/>
                    <a:pt x="223" y="134"/>
                  </a:cubicBezTo>
                  <a:cubicBezTo>
                    <a:pt x="234" y="74"/>
                    <a:pt x="193" y="16"/>
                    <a:pt x="133" y="6"/>
                  </a:cubicBezTo>
                  <a:close/>
                  <a:moveTo>
                    <a:pt x="211" y="132"/>
                  </a:moveTo>
                  <a:cubicBezTo>
                    <a:pt x="202" y="185"/>
                    <a:pt x="151" y="221"/>
                    <a:pt x="97" y="212"/>
                  </a:cubicBezTo>
                  <a:cubicBezTo>
                    <a:pt x="71" y="207"/>
                    <a:pt x="48" y="193"/>
                    <a:pt x="33" y="171"/>
                  </a:cubicBezTo>
                  <a:cubicBezTo>
                    <a:pt x="18" y="150"/>
                    <a:pt x="12" y="123"/>
                    <a:pt x="17" y="97"/>
                  </a:cubicBezTo>
                  <a:cubicBezTo>
                    <a:pt x="22" y="72"/>
                    <a:pt x="36" y="49"/>
                    <a:pt x="58" y="34"/>
                  </a:cubicBezTo>
                  <a:cubicBezTo>
                    <a:pt x="74" y="22"/>
                    <a:pt x="94" y="16"/>
                    <a:pt x="114" y="16"/>
                  </a:cubicBezTo>
                  <a:cubicBezTo>
                    <a:pt x="120" y="16"/>
                    <a:pt x="126" y="16"/>
                    <a:pt x="131" y="17"/>
                  </a:cubicBezTo>
                  <a:cubicBezTo>
                    <a:pt x="185" y="27"/>
                    <a:pt x="221" y="78"/>
                    <a:pt x="211" y="1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0895" tIns="45447" rIns="90895" bIns="45447" numCol="1" anchor="t" anchorCtr="0" compatLnSpc="1">
              <a:prstTxWarp prst="textNoShape">
                <a:avLst/>
              </a:prstTxWarp>
            </a:bodyPr>
            <a:lstStyle/>
            <a:p>
              <a:pPr defTabSz="1212878"/>
              <a:endParaRPr lang="pt-PT" sz="2386">
                <a:solidFill>
                  <a:srgbClr val="000000"/>
                </a:solidFill>
                <a:latin typeface="BNPP Sans Light"/>
              </a:endParaRPr>
            </a:p>
          </p:txBody>
        </p:sp>
        <p:sp>
          <p:nvSpPr>
            <p:cNvPr id="16" name="Freeform 224"/>
            <p:cNvSpPr>
              <a:spLocks/>
            </p:cNvSpPr>
            <p:nvPr/>
          </p:nvSpPr>
          <p:spPr bwMode="auto">
            <a:xfrm>
              <a:off x="7953375" y="3889375"/>
              <a:ext cx="366713" cy="296863"/>
            </a:xfrm>
            <a:custGeom>
              <a:avLst/>
              <a:gdLst>
                <a:gd name="T0" fmla="*/ 114 w 114"/>
                <a:gd name="T1" fmla="*/ 20 h 91"/>
                <a:gd name="T2" fmla="*/ 106 w 114"/>
                <a:gd name="T3" fmla="*/ 36 h 91"/>
                <a:gd name="T4" fmla="*/ 34 w 114"/>
                <a:gd name="T5" fmla="*/ 87 h 91"/>
                <a:gd name="T6" fmla="*/ 22 w 114"/>
                <a:gd name="T7" fmla="*/ 91 h 91"/>
                <a:gd name="T8" fmla="*/ 6 w 114"/>
                <a:gd name="T9" fmla="*/ 82 h 91"/>
                <a:gd name="T10" fmla="*/ 11 w 114"/>
                <a:gd name="T11" fmla="*/ 55 h 91"/>
                <a:gd name="T12" fmla="*/ 82 w 114"/>
                <a:gd name="T13" fmla="*/ 4 h 91"/>
                <a:gd name="T14" fmla="*/ 94 w 114"/>
                <a:gd name="T15" fmla="*/ 0 h 91"/>
                <a:gd name="T16" fmla="*/ 107 w 114"/>
                <a:gd name="T17" fmla="*/ 5 h 91"/>
                <a:gd name="T18" fmla="*/ 110 w 114"/>
                <a:gd name="T19" fmla="*/ 8 h 91"/>
                <a:gd name="T20" fmla="*/ 113 w 114"/>
                <a:gd name="T21" fmla="*/ 16 h 91"/>
                <a:gd name="T22" fmla="*/ 114 w 114"/>
                <a:gd name="T23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91">
                  <a:moveTo>
                    <a:pt x="114" y="20"/>
                  </a:moveTo>
                  <a:cubicBezTo>
                    <a:pt x="114" y="26"/>
                    <a:pt x="111" y="32"/>
                    <a:pt x="106" y="36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0" y="90"/>
                    <a:pt x="26" y="91"/>
                    <a:pt x="22" y="91"/>
                  </a:cubicBezTo>
                  <a:cubicBezTo>
                    <a:pt x="16" y="91"/>
                    <a:pt x="10" y="88"/>
                    <a:pt x="6" y="82"/>
                  </a:cubicBezTo>
                  <a:cubicBezTo>
                    <a:pt x="0" y="74"/>
                    <a:pt x="2" y="61"/>
                    <a:pt x="11" y="55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6" y="1"/>
                    <a:pt x="90" y="0"/>
                    <a:pt x="94" y="0"/>
                  </a:cubicBezTo>
                  <a:cubicBezTo>
                    <a:pt x="99" y="0"/>
                    <a:pt x="104" y="2"/>
                    <a:pt x="107" y="5"/>
                  </a:cubicBezTo>
                  <a:cubicBezTo>
                    <a:pt x="108" y="6"/>
                    <a:pt x="109" y="7"/>
                    <a:pt x="110" y="8"/>
                  </a:cubicBezTo>
                  <a:cubicBezTo>
                    <a:pt x="112" y="11"/>
                    <a:pt x="113" y="13"/>
                    <a:pt x="113" y="16"/>
                  </a:cubicBezTo>
                  <a:cubicBezTo>
                    <a:pt x="114" y="17"/>
                    <a:pt x="114" y="19"/>
                    <a:pt x="114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0895" tIns="45447" rIns="90895" bIns="45447" numCol="1" anchor="t" anchorCtr="0" compatLnSpc="1">
              <a:prstTxWarp prst="textNoShape">
                <a:avLst/>
              </a:prstTxWarp>
            </a:bodyPr>
            <a:lstStyle/>
            <a:p>
              <a:pPr defTabSz="1212878"/>
              <a:endParaRPr lang="pt-PT" sz="2386">
                <a:solidFill>
                  <a:srgbClr val="000000"/>
                </a:solidFill>
                <a:latin typeface="BNPP Sans Light"/>
              </a:endParaRP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293170" y="3511857"/>
            <a:ext cx="2862837" cy="1932901"/>
          </a:xfrm>
          <a:prstGeom prst="rect">
            <a:avLst/>
          </a:prstGeom>
          <a:noFill/>
          <a:ln w="25400">
            <a:solidFill>
              <a:srgbClr val="D2DCAA"/>
            </a:solidFill>
          </a:ln>
        </p:spPr>
        <p:txBody>
          <a:bodyPr wrap="square" lIns="35786" tIns="0" rIns="107356" bIns="0" rtlCol="0" anchor="ctr">
            <a:noAutofit/>
          </a:bodyPr>
          <a:lstStyle/>
          <a:p>
            <a:pPr marL="170439" indent="-170439" defTabSz="121287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</a:rPr>
              <a:t>A dedicated homemade ML algorithm, 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</a:rPr>
              <a:t>ElasticBoost, is able to predict subscription probability of a client when the proposed interest rate changes.</a:t>
            </a:r>
          </a:p>
          <a:p>
            <a:pPr defTabSz="1212878"/>
            <a:endParaRPr lang="en-US" sz="1200" dirty="0">
              <a:solidFill>
                <a:srgbClr val="000000">
                  <a:lumMod val="65000"/>
                  <a:lumOff val="35000"/>
                </a:srgbClr>
              </a:solidFill>
              <a:latin typeface="BNPP Sans Light"/>
            </a:endParaRPr>
          </a:p>
          <a:p>
            <a:pPr marL="170439" indent="-170439" defTabSz="121287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</a:rPr>
              <a:t>The model leverages either historical loan data or high-low price data gathered explicitly for this purpose. 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3262193" y="4041041"/>
            <a:ext cx="2862837" cy="1555847"/>
          </a:xfrm>
          <a:prstGeom prst="rect">
            <a:avLst/>
          </a:prstGeom>
          <a:noFill/>
          <a:ln w="25400">
            <a:solidFill>
              <a:srgbClr val="A0C873"/>
            </a:solidFill>
          </a:ln>
        </p:spPr>
        <p:txBody>
          <a:bodyPr wrap="square" lIns="35786" tIns="0" rIns="107356" bIns="0" rtlCol="0" anchor="ctr">
            <a:noAutofit/>
          </a:bodyPr>
          <a:lstStyle/>
          <a:p>
            <a:pPr marL="170439" indent="-170439" defTabSz="121287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</a:rPr>
              <a:t>A second homemade ML algorithm finds the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</a:rPr>
              <a:t>optimal pricing formula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</a:rPr>
              <a:t> maximizing profit under business and financial constraints.</a:t>
            </a:r>
          </a:p>
          <a:p>
            <a:pPr marL="170439" indent="-170439" defTabSz="1212878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>
                  <a:lumMod val="65000"/>
                  <a:lumOff val="35000"/>
                </a:srgbClr>
              </a:solidFill>
              <a:latin typeface="BNPP Sans Light"/>
            </a:endParaRPr>
          </a:p>
          <a:p>
            <a:pPr marL="170439" indent="-170439" defTabSz="1212878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</a:rPr>
              <a:t>Readily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</a:rPr>
              <a:t>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</a:rPr>
              <a:t>interpretable and easily implementable 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</a:rPr>
              <a:t>pricing formula. 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245888" y="4029081"/>
            <a:ext cx="2862837" cy="1847624"/>
          </a:xfrm>
          <a:prstGeom prst="rect">
            <a:avLst/>
          </a:prstGeom>
          <a:noFill/>
          <a:ln w="25400">
            <a:solidFill>
              <a:srgbClr val="64A05A"/>
            </a:solidFill>
          </a:ln>
        </p:spPr>
        <p:txBody>
          <a:bodyPr wrap="square" lIns="35786" tIns="0" rIns="107356" bIns="0" rtlCol="0" anchor="ctr">
            <a:noAutofit/>
          </a:bodyPr>
          <a:lstStyle/>
          <a:p>
            <a:pPr marL="170439" indent="-170439" defTabSz="121287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</a:rPr>
              <a:t>A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</a:rPr>
              <a:t>champion/challenger test 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</a:rPr>
              <a:t>is conducted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</a:rPr>
              <a:t>in production 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</a:rPr>
              <a:t>on a small but representative sample to check the validity of the new pricing formula against the current strategy.</a:t>
            </a:r>
          </a:p>
          <a:p>
            <a:pPr marL="170439" indent="-170439" defTabSz="1212878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>
                  <a:lumMod val="65000"/>
                  <a:lumOff val="35000"/>
                </a:srgbClr>
              </a:solidFill>
              <a:latin typeface="BNPP Sans Light"/>
            </a:endParaRPr>
          </a:p>
          <a:p>
            <a:pPr marL="170439" indent="-170439" defTabSz="121287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</a:rPr>
              <a:t>If the new pricing formula outperforms the current strategy, it is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</a:rPr>
              <a:t>rolled-out on all the production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</a:rPr>
              <a:t>.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9230903" y="3520517"/>
            <a:ext cx="2862837" cy="1750366"/>
          </a:xfrm>
          <a:prstGeom prst="rect">
            <a:avLst/>
          </a:prstGeom>
          <a:noFill/>
          <a:ln w="25400">
            <a:solidFill>
              <a:srgbClr val="3C9146"/>
            </a:solidFill>
          </a:ln>
        </p:spPr>
        <p:txBody>
          <a:bodyPr wrap="square" lIns="35786" tIns="0" rIns="107356" bIns="0" rtlCol="0" anchor="ctr">
            <a:noAutofit/>
          </a:bodyPr>
          <a:lstStyle/>
          <a:p>
            <a:pPr marL="170439" indent="-170439" defTabSz="121287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</a:rPr>
              <a:t>Some indicators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</a:rPr>
              <a:t> 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</a:rPr>
              <a:t>must be checked periodically to determine if a model update is suitable to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</a:rPr>
              <a:t>adapt to market and data evolutions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</a:rPr>
              <a:t>.</a:t>
            </a:r>
          </a:p>
          <a:p>
            <a:pPr marL="170439" indent="-170439" defTabSz="1212878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>
                  <a:lumMod val="65000"/>
                  <a:lumOff val="35000"/>
                </a:srgbClr>
              </a:solidFill>
              <a:latin typeface="BNPP Sans Light"/>
            </a:endParaRPr>
          </a:p>
          <a:p>
            <a:pPr marL="170439" indent="-170439" defTabSz="1212878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</a:rPr>
              <a:t>Random test on price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</a:rPr>
              <a:t> can be implemented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BNPP Sans Light"/>
              </a:rPr>
              <a:t>to progressively improve the elasticity model.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972991" y="1261112"/>
            <a:ext cx="315988" cy="32813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1212878"/>
            <a:r>
              <a:rPr lang="fr-FR" sz="1392" b="1" dirty="0">
                <a:solidFill>
                  <a:srgbClr val="FFFFFF"/>
                </a:solidFill>
                <a:latin typeface="BNPP Sans Light"/>
              </a:rPr>
              <a:t>1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097242" y="1256387"/>
            <a:ext cx="315988" cy="32813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1212878"/>
            <a:r>
              <a:rPr lang="fr-FR" sz="1392" b="1" dirty="0">
                <a:solidFill>
                  <a:srgbClr val="FFFFFF"/>
                </a:solidFill>
                <a:latin typeface="BNPP Sans Light"/>
              </a:rPr>
              <a:t>2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6785277" y="1256387"/>
            <a:ext cx="315988" cy="32813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1212878"/>
            <a:r>
              <a:rPr lang="fr-FR" sz="1392" b="1" dirty="0">
                <a:solidFill>
                  <a:srgbClr val="FFFFFF"/>
                </a:solidFill>
                <a:latin typeface="BNPP Sans Light"/>
              </a:rPr>
              <a:t>3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8900397" y="1256387"/>
            <a:ext cx="315988" cy="32813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1212878"/>
            <a:r>
              <a:rPr lang="fr-FR" sz="1392" b="1" dirty="0">
                <a:solidFill>
                  <a:srgbClr val="FFFFFF"/>
                </a:solidFill>
                <a:latin typeface="BNPP Sans Light"/>
              </a:rPr>
              <a:t>4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93169" y="3213026"/>
            <a:ext cx="2862837" cy="298832"/>
          </a:xfrm>
          <a:prstGeom prst="rect">
            <a:avLst/>
          </a:prstGeom>
          <a:noFill/>
          <a:ln w="25400">
            <a:solidFill>
              <a:srgbClr val="D2DCAA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212878"/>
            <a:r>
              <a:rPr lang="fr-FR" sz="1392" b="1" dirty="0">
                <a:solidFill>
                  <a:srgbClr val="6A7731"/>
                </a:solidFill>
                <a:latin typeface="BNPP Sans Light"/>
              </a:rPr>
              <a:t>ELASTICITY MODEL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3262193" y="3742209"/>
            <a:ext cx="2862837" cy="298832"/>
          </a:xfrm>
          <a:prstGeom prst="rect">
            <a:avLst/>
          </a:prstGeom>
          <a:noFill/>
          <a:ln w="25400">
            <a:solidFill>
              <a:srgbClr val="A0C873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212878"/>
            <a:r>
              <a:rPr lang="fr-FR" sz="1392" b="1" dirty="0">
                <a:solidFill>
                  <a:srgbClr val="56792F"/>
                </a:solidFill>
                <a:latin typeface="BNPP Sans Light"/>
              </a:rPr>
              <a:t>PRICING FORMULA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6245888" y="3742211"/>
            <a:ext cx="2862837" cy="282228"/>
          </a:xfrm>
          <a:prstGeom prst="rect">
            <a:avLst/>
          </a:prstGeom>
          <a:noFill/>
          <a:ln w="25400">
            <a:solidFill>
              <a:srgbClr val="64A05A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212878"/>
            <a:r>
              <a:rPr lang="fr-FR" sz="1392" b="1" dirty="0">
                <a:solidFill>
                  <a:srgbClr val="46713F"/>
                </a:solidFill>
                <a:latin typeface="BNPP Sans Light"/>
              </a:rPr>
              <a:t>A/B VALIDATION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9230904" y="3221683"/>
            <a:ext cx="2862837" cy="298832"/>
          </a:xfrm>
          <a:prstGeom prst="rect">
            <a:avLst/>
          </a:prstGeom>
          <a:noFill/>
          <a:ln w="25400">
            <a:solidFill>
              <a:srgbClr val="3C914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212878"/>
            <a:r>
              <a:rPr lang="fr-FR" sz="1392" b="1" dirty="0">
                <a:solidFill>
                  <a:srgbClr val="317739"/>
                </a:solidFill>
                <a:latin typeface="BNPP Sans Light"/>
              </a:rPr>
              <a:t>MONITOR &amp; UPDATE</a:t>
            </a:r>
          </a:p>
        </p:txBody>
      </p:sp>
      <p:cxnSp>
        <p:nvCxnSpPr>
          <p:cNvPr id="37" name="Connecteur droit 36"/>
          <p:cNvCxnSpPr>
            <a:stCxn id="5" idx="3"/>
            <a:endCxn id="32" idx="0"/>
          </p:cNvCxnSpPr>
          <p:nvPr/>
        </p:nvCxnSpPr>
        <p:spPr>
          <a:xfrm flipH="1">
            <a:off x="1724588" y="2832420"/>
            <a:ext cx="1125849" cy="380606"/>
          </a:xfrm>
          <a:prstGeom prst="line">
            <a:avLst/>
          </a:prstGeom>
          <a:ln w="25400">
            <a:solidFill>
              <a:srgbClr val="D2DCAA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cxnSpLocks/>
            <a:endCxn id="33" idx="0"/>
          </p:cNvCxnSpPr>
          <p:nvPr/>
        </p:nvCxnSpPr>
        <p:spPr>
          <a:xfrm flipH="1">
            <a:off x="4693612" y="3087400"/>
            <a:ext cx="204862" cy="654808"/>
          </a:xfrm>
          <a:prstGeom prst="line">
            <a:avLst/>
          </a:prstGeom>
          <a:ln w="25400">
            <a:solidFill>
              <a:srgbClr val="A0C873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cxnSpLocks/>
            <a:stCxn id="8" idx="5"/>
            <a:endCxn id="35" idx="0"/>
          </p:cNvCxnSpPr>
          <p:nvPr/>
        </p:nvCxnSpPr>
        <p:spPr>
          <a:xfrm>
            <a:off x="9363958" y="2832421"/>
            <a:ext cx="1298365" cy="389263"/>
          </a:xfrm>
          <a:prstGeom prst="line">
            <a:avLst/>
          </a:prstGeom>
          <a:ln w="25400">
            <a:solidFill>
              <a:srgbClr val="3C9146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cxnSpLocks/>
            <a:endCxn id="34" idx="0"/>
          </p:cNvCxnSpPr>
          <p:nvPr/>
        </p:nvCxnSpPr>
        <p:spPr>
          <a:xfrm>
            <a:off x="7310971" y="3087402"/>
            <a:ext cx="366336" cy="654808"/>
          </a:xfrm>
          <a:prstGeom prst="line">
            <a:avLst/>
          </a:prstGeom>
          <a:ln w="25400">
            <a:solidFill>
              <a:srgbClr val="64A05A">
                <a:alpha val="8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2">
            <a:extLst>
              <a:ext uri="{FF2B5EF4-FFF2-40B4-BE49-F238E27FC236}">
                <a16:creationId xmlns:a16="http://schemas.microsoft.com/office/drawing/2014/main" id="{2B994B12-1774-4693-B5F8-03145739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9692" y="6395560"/>
            <a:ext cx="240000" cy="180000"/>
          </a:xfrm>
        </p:spPr>
        <p:txBody>
          <a:bodyPr/>
          <a:lstStyle/>
          <a:p>
            <a:pPr defTabSz="1211636">
              <a:buFont typeface="Arial"/>
              <a:buNone/>
              <a:defRPr/>
            </a:pPr>
            <a:fld id="{276219AF-F5ED-455B-A512-B03AB3602319}" type="slidenum">
              <a:rPr lang="en-GB" b="1" smtClean="0">
                <a:cs typeface="Arial"/>
                <a:sym typeface="Arial"/>
              </a:rPr>
              <a:pPr defTabSz="1211636">
                <a:buFont typeface="Arial"/>
                <a:buNone/>
                <a:defRPr/>
              </a:pPr>
              <a:t>3</a:t>
            </a:fld>
            <a:endParaRPr lang="en-GB" b="1" dirty="0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558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C2364E3A-9948-4182-BDEE-231C0670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HISTORICAL PRICING : Process to get a price GRID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E3E4FCF-A58B-48C0-A03C-85F4F67E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1636">
              <a:buFont typeface="Arial"/>
              <a:buNone/>
              <a:defRPr/>
            </a:pPr>
            <a:fld id="{276219AF-F5ED-455B-A512-B03AB3602319}" type="slidenum">
              <a:rPr lang="en-GB" smtClean="0">
                <a:cs typeface="Arial"/>
                <a:sym typeface="Arial"/>
              </a:rPr>
              <a:pPr defTabSz="1211636">
                <a:buFont typeface="Arial"/>
                <a:buNone/>
                <a:defRPr/>
              </a:pPr>
              <a:t>4</a:t>
            </a:fld>
            <a:endParaRPr lang="en-GB" dirty="0">
              <a:cs typeface="Arial"/>
              <a:sym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F5EA70B-BDF6-469D-BC03-5562D360EB71}"/>
              </a:ext>
            </a:extLst>
          </p:cNvPr>
          <p:cNvSpPr txBox="1"/>
          <p:nvPr/>
        </p:nvSpPr>
        <p:spPr>
          <a:xfrm>
            <a:off x="700107" y="979015"/>
            <a:ext cx="9369491" cy="53311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lvl="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 panose="02000503020000020004" pitchFamily="50" charset="0"/>
                <a:ea typeface="+mn-ea"/>
                <a:cs typeface="+mn-cs"/>
              </a:rPr>
              <a:t>Pre analysis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 panose="02000503020000020004" pitchFamily="50" charset="0"/>
                <a:ea typeface="+mn-ea"/>
                <a:cs typeface="+mn-cs"/>
              </a:rPr>
              <a:t>: </a:t>
            </a:r>
            <a:r>
              <a:rPr lang="en-US" sz="1400" b="1" dirty="0">
                <a:solidFill>
                  <a:srgbClr val="000000"/>
                </a:solidFill>
                <a:latin typeface="BNPP Sans Light" panose="02000503020000020004" pitchFamily="50" charset="0"/>
              </a:rPr>
              <a:t>price variation analysis (pre requisite to historical modelling)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 panose="02000503020000020004" pitchFamily="50" charset="0"/>
                <a:ea typeface="+mn-ea"/>
                <a:cs typeface="+mn-cs"/>
              </a:rPr>
              <a:t>Check price variation through time. </a:t>
            </a:r>
            <a:r>
              <a:rPr lang="en-US" sz="1400" dirty="0">
                <a:solidFill>
                  <a:srgbClr val="000000"/>
                </a:solidFill>
                <a:latin typeface="BNPP Sans Light" panose="02000503020000020004" pitchFamily="50" charset="0"/>
              </a:rPr>
              <a:t>For each price grid cell, check standard deviation (derogations)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1400" dirty="0">
                <a:solidFill>
                  <a:srgbClr val="000000"/>
                </a:solidFill>
                <a:latin typeface="BNPP Sans Light" panose="02000503020000020004" pitchFamily="50" charset="0"/>
              </a:rPr>
              <a:t>Try to predict price with available client features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1400" b="1" u="sng" dirty="0">
                <a:solidFill>
                  <a:srgbClr val="000000"/>
                </a:solidFill>
                <a:latin typeface="BNPP Sans Light" panose="02000503020000020004" pitchFamily="50" charset="0"/>
              </a:rPr>
              <a:t>Conversion sensitivity</a:t>
            </a:r>
            <a:r>
              <a:rPr lang="en-US" sz="1400" b="1" dirty="0">
                <a:solidFill>
                  <a:srgbClr val="000000"/>
                </a:solidFill>
                <a:latin typeface="BNPP Sans Light" panose="02000503020000020004" pitchFamily="50" charset="0"/>
              </a:rPr>
              <a:t> : </a:t>
            </a:r>
            <a:r>
              <a:rPr lang="en-US" sz="1400" dirty="0">
                <a:solidFill>
                  <a:srgbClr val="000000"/>
                </a:solidFill>
                <a:latin typeface="BNPP Sans Light" panose="02000503020000020004" pitchFamily="50" charset="0"/>
              </a:rPr>
              <a:t>predict an individualized conversion based on client profile and proposed rate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1400" dirty="0">
                <a:solidFill>
                  <a:srgbClr val="000000"/>
                </a:solidFill>
                <a:latin typeface="BNPP Sans Light" panose="02000503020000020004" pitchFamily="50" charset="0"/>
              </a:rPr>
              <a:t>Individualized Conversion = [Conversion propensity on client profile] + rate x [price elasticity]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1400" b="1" u="sng" dirty="0">
                <a:solidFill>
                  <a:srgbClr val="000000"/>
                </a:solidFill>
                <a:latin typeface="BNPP Sans Light" panose="02000503020000020004" pitchFamily="50" charset="0"/>
              </a:rPr>
              <a:t>From Conversion to profitability </a:t>
            </a:r>
            <a:r>
              <a:rPr lang="en-US" sz="1400" dirty="0">
                <a:solidFill>
                  <a:srgbClr val="000000"/>
                </a:solidFill>
                <a:latin typeface="BNPP Sans Light" panose="02000503020000020004" pitchFamily="50" charset="0"/>
              </a:rPr>
              <a:t>: 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1400" dirty="0">
                <a:solidFill>
                  <a:srgbClr val="000000"/>
                </a:solidFill>
                <a:latin typeface="BNPP Sans Light" panose="02000503020000020004" pitchFamily="50" charset="0"/>
              </a:rPr>
              <a:t>Get financial Margins (include to proposed rate Insurance, fees, </a:t>
            </a:r>
            <a:r>
              <a:rPr lang="en-US" sz="1400" dirty="0" err="1">
                <a:solidFill>
                  <a:srgbClr val="000000"/>
                </a:solidFill>
                <a:latin typeface="BNPP Sans Light" panose="02000503020000020004" pitchFamily="50" charset="0"/>
              </a:rPr>
              <a:t>Opex</a:t>
            </a:r>
            <a:r>
              <a:rPr lang="en-US" sz="1400" dirty="0">
                <a:solidFill>
                  <a:srgbClr val="000000"/>
                </a:solidFill>
                <a:latin typeface="BNPP Sans Light" panose="02000503020000020004" pitchFamily="50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BNPP Sans Light" panose="02000503020000020004" pitchFamily="50" charset="0"/>
              </a:rPr>
              <a:t>CoR</a:t>
            </a:r>
            <a:r>
              <a:rPr lang="en-US" sz="1400" dirty="0">
                <a:solidFill>
                  <a:srgbClr val="000000"/>
                </a:solidFill>
                <a:latin typeface="BNPP Sans Light" panose="02000503020000020004" pitchFamily="50" charset="0"/>
              </a:rPr>
              <a:t>)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1400" dirty="0">
                <a:solidFill>
                  <a:srgbClr val="000000"/>
                </a:solidFill>
                <a:latin typeface="BNPP Sans Light" panose="02000503020000020004" pitchFamily="50" charset="0"/>
              </a:rPr>
              <a:t>Prospect expected profit = Margin x </a:t>
            </a:r>
            <a:r>
              <a:rPr lang="en-US" sz="1400" dirty="0" err="1">
                <a:solidFill>
                  <a:srgbClr val="000000"/>
                </a:solidFill>
                <a:latin typeface="BNPP Sans Light" panose="02000503020000020004" pitchFamily="50" charset="0"/>
              </a:rPr>
              <a:t>GenOS</a:t>
            </a:r>
            <a:r>
              <a:rPr lang="en-US" sz="1400" dirty="0">
                <a:solidFill>
                  <a:srgbClr val="000000"/>
                </a:solidFill>
                <a:latin typeface="BNPP Sans Light" panose="02000503020000020004" pitchFamily="50" charset="0"/>
              </a:rPr>
              <a:t> x Conversion probability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 panose="02000503020000020004" pitchFamily="50" charset="0"/>
                <a:ea typeface="+mn-ea"/>
                <a:cs typeface="+mn-cs"/>
              </a:rPr>
              <a:t>Simulations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 panose="02000503020000020004" pitchFamily="50" charset="0"/>
                <a:ea typeface="+mn-ea"/>
                <a:cs typeface="+mn-cs"/>
              </a:rPr>
              <a:t> : Include Business strategy to adjust price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1400" dirty="0">
                <a:solidFill>
                  <a:srgbClr val="000000"/>
                </a:solidFill>
                <a:latin typeface="BNPP Sans Light" panose="02000503020000020004" pitchFamily="50" charset="0"/>
              </a:rPr>
              <a:t>Create different scenarios (Same production as BAU, +/- 5% production)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NPP Sans Light" panose="02000503020000020004" pitchFamily="50" charset="0"/>
              <a:ea typeface="+mn-ea"/>
              <a:cs typeface="+mn-cs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1400" dirty="0">
                <a:solidFill>
                  <a:srgbClr val="000000"/>
                </a:solidFill>
                <a:latin typeface="BNPP Sans Light" panose="02000503020000020004" pitchFamily="50" charset="0"/>
              </a:rPr>
              <a:t>Global NIBT optimization with business constraints and get coherent price grid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 panose="02000503020000020004" pitchFamily="50" charset="0"/>
                <a:ea typeface="+mn-ea"/>
                <a:cs typeface="+mn-cs"/>
              </a:rPr>
              <a:t>Performance </a:t>
            </a:r>
            <a:r>
              <a:rPr kumimoji="0" lang="en-US" sz="14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 panose="02000503020000020004" pitchFamily="50" charset="0"/>
                <a:ea typeface="+mn-ea"/>
                <a:cs typeface="+mn-cs"/>
              </a:rPr>
              <a:t>Analyzis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 panose="02000503020000020004" pitchFamily="50" charset="0"/>
                <a:ea typeface="+mn-ea"/>
                <a:cs typeface="+mn-cs"/>
              </a:rPr>
              <a:t> : 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kumimoji="0" lang="en-US" sz="140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 panose="02000503020000020004" pitchFamily="50" charset="0"/>
                <a:ea typeface="+mn-ea"/>
                <a:cs typeface="+mn-cs"/>
              </a:rPr>
              <a:t>Create a comparison basis (for example performance of a fixed price strategy)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1400" dirty="0">
                <a:solidFill>
                  <a:srgbClr val="000000"/>
                </a:solidFill>
                <a:latin typeface="BNPP Sans Light" panose="02000503020000020004" pitchFamily="50" charset="0"/>
              </a:rPr>
              <a:t>Compare this basis to selected Scenarios</a:t>
            </a:r>
            <a:endParaRPr kumimoji="0" lang="en-US" sz="140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NPP Sans Light" panose="02000503020000020004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NPP Sans Light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83C03E48-F1EC-4BFA-A183-0941E2F569A2}"/>
              </a:ext>
            </a:extLst>
          </p:cNvPr>
          <p:cNvGrpSpPr/>
          <p:nvPr/>
        </p:nvGrpSpPr>
        <p:grpSpPr>
          <a:xfrm>
            <a:off x="9188804" y="2099432"/>
            <a:ext cx="2210888" cy="1441729"/>
            <a:chOff x="9643267" y="2436316"/>
            <a:chExt cx="2210888" cy="1441729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B99B8FCA-6820-4F15-B867-5C5BA36727C2}"/>
                </a:ext>
              </a:extLst>
            </p:cNvPr>
            <p:cNvGrpSpPr/>
            <p:nvPr/>
          </p:nvGrpSpPr>
          <p:grpSpPr>
            <a:xfrm>
              <a:off x="9918293" y="2573829"/>
              <a:ext cx="1935862" cy="1304216"/>
              <a:chOff x="3177267" y="873259"/>
              <a:chExt cx="2268946" cy="181486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99F4C0-50D7-4573-8149-DED503293554}"/>
                  </a:ext>
                </a:extLst>
              </p:cNvPr>
              <p:cNvSpPr/>
              <p:nvPr/>
            </p:nvSpPr>
            <p:spPr>
              <a:xfrm>
                <a:off x="3177267" y="873259"/>
                <a:ext cx="942067" cy="166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2878"/>
                <a:r>
                  <a:rPr lang="en-US" sz="900" dirty="0">
                    <a:solidFill>
                      <a:srgbClr val="000000"/>
                    </a:solidFill>
                    <a:latin typeface="BNPP Sans Light"/>
                  </a:rPr>
                  <a:t>Conversion rate (%)</a:t>
                </a:r>
              </a:p>
            </p:txBody>
          </p:sp>
          <p:cxnSp>
            <p:nvCxnSpPr>
              <p:cNvPr id="7" name="Connecteur droit avec flèche 6">
                <a:extLst>
                  <a:ext uri="{FF2B5EF4-FFF2-40B4-BE49-F238E27FC236}">
                    <a16:creationId xmlns:a16="http://schemas.microsoft.com/office/drawing/2014/main" id="{A6D9094C-7995-45F9-BBD7-171ECBC5F516}"/>
                  </a:ext>
                </a:extLst>
              </p:cNvPr>
              <p:cNvCxnSpPr/>
              <p:nvPr/>
            </p:nvCxnSpPr>
            <p:spPr>
              <a:xfrm flipV="1">
                <a:off x="3453880" y="1155877"/>
                <a:ext cx="0" cy="1207422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avec flèche 7">
                <a:extLst>
                  <a:ext uri="{FF2B5EF4-FFF2-40B4-BE49-F238E27FC236}">
                    <a16:creationId xmlns:a16="http://schemas.microsoft.com/office/drawing/2014/main" id="{B1F3F30A-B823-48D6-9F3E-F1C1540B78EB}"/>
                  </a:ext>
                </a:extLst>
              </p:cNvPr>
              <p:cNvCxnSpPr/>
              <p:nvPr/>
            </p:nvCxnSpPr>
            <p:spPr>
              <a:xfrm flipV="1">
                <a:off x="3456366" y="2365170"/>
                <a:ext cx="1580205" cy="0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0C09E29-AF10-4FDF-B9C7-FB8A58DDD412}"/>
                  </a:ext>
                </a:extLst>
              </p:cNvPr>
              <p:cNvSpPr/>
              <p:nvPr/>
            </p:nvSpPr>
            <p:spPr>
              <a:xfrm>
                <a:off x="4514470" y="2548757"/>
                <a:ext cx="931743" cy="1393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2878"/>
                <a:r>
                  <a:rPr lang="en-US" sz="900" dirty="0">
                    <a:solidFill>
                      <a:srgbClr val="000000"/>
                    </a:solidFill>
                    <a:latin typeface="BNPP Sans Light"/>
                  </a:rPr>
                  <a:t>Proposed rate (%)</a:t>
                </a:r>
              </a:p>
            </p:txBody>
          </p: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3D6004BB-9DAF-41E7-AEB2-34DBBCE49AA6}"/>
                  </a:ext>
                </a:extLst>
              </p:cNvPr>
              <p:cNvGrpSpPr/>
              <p:nvPr/>
            </p:nvGrpSpPr>
            <p:grpSpPr>
              <a:xfrm>
                <a:off x="3415703" y="1299329"/>
                <a:ext cx="76354" cy="1063970"/>
                <a:chOff x="3273024" y="1287944"/>
                <a:chExt cx="144016" cy="1449403"/>
              </a:xfrm>
            </p:grpSpPr>
            <p:cxnSp>
              <p:nvCxnSpPr>
                <p:cNvPr id="31" name="Connecteur droit 30">
                  <a:extLst>
                    <a:ext uri="{FF2B5EF4-FFF2-40B4-BE49-F238E27FC236}">
                      <a16:creationId xmlns:a16="http://schemas.microsoft.com/office/drawing/2014/main" id="{0A721CE7-A3FA-470D-9DDF-F82214AE387D}"/>
                    </a:ext>
                  </a:extLst>
                </p:cNvPr>
                <p:cNvCxnSpPr/>
                <p:nvPr/>
              </p:nvCxnSpPr>
              <p:spPr>
                <a:xfrm>
                  <a:off x="3273024" y="1287944"/>
                  <a:ext cx="144016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581D69FF-E144-40FD-B514-C66D415F687A}"/>
                    </a:ext>
                  </a:extLst>
                </p:cNvPr>
                <p:cNvCxnSpPr/>
                <p:nvPr/>
              </p:nvCxnSpPr>
              <p:spPr>
                <a:xfrm>
                  <a:off x="3286124" y="1384571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734ED894-DE9B-436A-9D1D-9573EF272BB8}"/>
                    </a:ext>
                  </a:extLst>
                </p:cNvPr>
                <p:cNvCxnSpPr/>
                <p:nvPr/>
              </p:nvCxnSpPr>
              <p:spPr>
                <a:xfrm>
                  <a:off x="3286124" y="1481198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1F5FDDDC-7323-4003-A860-E90F8E44BA18}"/>
                    </a:ext>
                  </a:extLst>
                </p:cNvPr>
                <p:cNvCxnSpPr/>
                <p:nvPr/>
              </p:nvCxnSpPr>
              <p:spPr>
                <a:xfrm>
                  <a:off x="3286124" y="1577825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7702451A-3941-4466-8FE7-E1B31476A55A}"/>
                    </a:ext>
                  </a:extLst>
                </p:cNvPr>
                <p:cNvCxnSpPr/>
                <p:nvPr/>
              </p:nvCxnSpPr>
              <p:spPr>
                <a:xfrm>
                  <a:off x="3286124" y="1674452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583E9137-F79D-4D19-ACEF-C7F22B7B12E1}"/>
                    </a:ext>
                  </a:extLst>
                </p:cNvPr>
                <p:cNvCxnSpPr/>
                <p:nvPr/>
              </p:nvCxnSpPr>
              <p:spPr>
                <a:xfrm>
                  <a:off x="3286124" y="1771079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27337A2E-4A9A-47AC-8E7A-B5786829C1F6}"/>
                    </a:ext>
                  </a:extLst>
                </p:cNvPr>
                <p:cNvCxnSpPr/>
                <p:nvPr/>
              </p:nvCxnSpPr>
              <p:spPr>
                <a:xfrm>
                  <a:off x="3286124" y="1867706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>
                  <a:extLst>
                    <a:ext uri="{FF2B5EF4-FFF2-40B4-BE49-F238E27FC236}">
                      <a16:creationId xmlns:a16="http://schemas.microsoft.com/office/drawing/2014/main" id="{24AFFC77-2101-490B-9D3D-3649D339A833}"/>
                    </a:ext>
                  </a:extLst>
                </p:cNvPr>
                <p:cNvCxnSpPr/>
                <p:nvPr/>
              </p:nvCxnSpPr>
              <p:spPr>
                <a:xfrm>
                  <a:off x="3286124" y="1964333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6AC1C2F7-98D0-4785-81CE-A7D5BD07401A}"/>
                    </a:ext>
                  </a:extLst>
                </p:cNvPr>
                <p:cNvCxnSpPr/>
                <p:nvPr/>
              </p:nvCxnSpPr>
              <p:spPr>
                <a:xfrm>
                  <a:off x="3286124" y="2060960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>
                  <a:extLst>
                    <a:ext uri="{FF2B5EF4-FFF2-40B4-BE49-F238E27FC236}">
                      <a16:creationId xmlns:a16="http://schemas.microsoft.com/office/drawing/2014/main" id="{DA2BBFAD-1770-47AB-ACC4-A2FD15260542}"/>
                    </a:ext>
                  </a:extLst>
                </p:cNvPr>
                <p:cNvCxnSpPr/>
                <p:nvPr/>
              </p:nvCxnSpPr>
              <p:spPr>
                <a:xfrm>
                  <a:off x="3286124" y="2157587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>
                  <a:extLst>
                    <a:ext uri="{FF2B5EF4-FFF2-40B4-BE49-F238E27FC236}">
                      <a16:creationId xmlns:a16="http://schemas.microsoft.com/office/drawing/2014/main" id="{BFA5B093-C84F-404A-A90C-088ADCB908F1}"/>
                    </a:ext>
                  </a:extLst>
                </p:cNvPr>
                <p:cNvCxnSpPr/>
                <p:nvPr/>
              </p:nvCxnSpPr>
              <p:spPr>
                <a:xfrm>
                  <a:off x="3286124" y="2254214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>
                  <a:extLst>
                    <a:ext uri="{FF2B5EF4-FFF2-40B4-BE49-F238E27FC236}">
                      <a16:creationId xmlns:a16="http://schemas.microsoft.com/office/drawing/2014/main" id="{A0563082-0A65-4249-9B5F-AC2E6725694C}"/>
                    </a:ext>
                  </a:extLst>
                </p:cNvPr>
                <p:cNvCxnSpPr/>
                <p:nvPr/>
              </p:nvCxnSpPr>
              <p:spPr>
                <a:xfrm>
                  <a:off x="3286124" y="2350841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>
                  <a:extLst>
                    <a:ext uri="{FF2B5EF4-FFF2-40B4-BE49-F238E27FC236}">
                      <a16:creationId xmlns:a16="http://schemas.microsoft.com/office/drawing/2014/main" id="{BD3E930C-B58B-4BDA-8911-EF2443B9D8BA}"/>
                    </a:ext>
                  </a:extLst>
                </p:cNvPr>
                <p:cNvCxnSpPr/>
                <p:nvPr/>
              </p:nvCxnSpPr>
              <p:spPr>
                <a:xfrm>
                  <a:off x="3286124" y="2447468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43">
                  <a:extLst>
                    <a:ext uri="{FF2B5EF4-FFF2-40B4-BE49-F238E27FC236}">
                      <a16:creationId xmlns:a16="http://schemas.microsoft.com/office/drawing/2014/main" id="{70C3044D-658D-4831-A256-0D35F6B5DC4D}"/>
                    </a:ext>
                  </a:extLst>
                </p:cNvPr>
                <p:cNvCxnSpPr/>
                <p:nvPr/>
              </p:nvCxnSpPr>
              <p:spPr>
                <a:xfrm>
                  <a:off x="3286124" y="2544095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>
                  <a:extLst>
                    <a:ext uri="{FF2B5EF4-FFF2-40B4-BE49-F238E27FC236}">
                      <a16:creationId xmlns:a16="http://schemas.microsoft.com/office/drawing/2014/main" id="{366A7B78-E696-433C-A497-288C8E8C489C}"/>
                    </a:ext>
                  </a:extLst>
                </p:cNvPr>
                <p:cNvCxnSpPr/>
                <p:nvPr/>
              </p:nvCxnSpPr>
              <p:spPr>
                <a:xfrm>
                  <a:off x="3286124" y="2640722"/>
                  <a:ext cx="117816" cy="0"/>
                </a:xfrm>
                <a:prstGeom prst="line">
                  <a:avLst/>
                </a:prstGeom>
                <a:ln w="6350">
                  <a:solidFill>
                    <a:schemeClr val="bg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26053DE6-5624-4D90-9114-0BCFCBCE53A0}"/>
                    </a:ext>
                  </a:extLst>
                </p:cNvPr>
                <p:cNvCxnSpPr/>
                <p:nvPr/>
              </p:nvCxnSpPr>
              <p:spPr>
                <a:xfrm>
                  <a:off x="3273024" y="2737347"/>
                  <a:ext cx="144016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DF722F34-B306-4E48-888A-A29A7350B29C}"/>
                  </a:ext>
                </a:extLst>
              </p:cNvPr>
              <p:cNvGrpSpPr/>
              <p:nvPr/>
            </p:nvGrpSpPr>
            <p:grpSpPr>
              <a:xfrm rot="5400000">
                <a:off x="4147734" y="1632184"/>
                <a:ext cx="78266" cy="1465974"/>
                <a:chOff x="4025499" y="1287944"/>
                <a:chExt cx="144016" cy="1449403"/>
              </a:xfrm>
            </p:grpSpPr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1E54C6A0-20C3-48BD-BE38-74F34FA69360}"/>
                    </a:ext>
                  </a:extLst>
                </p:cNvPr>
                <p:cNvCxnSpPr/>
                <p:nvPr/>
              </p:nvCxnSpPr>
              <p:spPr>
                <a:xfrm>
                  <a:off x="4025499" y="1287944"/>
                  <a:ext cx="144016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e 14">
                  <a:extLst>
                    <a:ext uri="{FF2B5EF4-FFF2-40B4-BE49-F238E27FC236}">
                      <a16:creationId xmlns:a16="http://schemas.microsoft.com/office/drawing/2014/main" id="{1010F961-366D-49FB-8D0F-DEE049FFF94D}"/>
                    </a:ext>
                  </a:extLst>
                </p:cNvPr>
                <p:cNvGrpSpPr/>
                <p:nvPr/>
              </p:nvGrpSpPr>
              <p:grpSpPr>
                <a:xfrm>
                  <a:off x="4038599" y="1384571"/>
                  <a:ext cx="117816" cy="1256151"/>
                  <a:chOff x="3282550" y="1384571"/>
                  <a:chExt cx="144016" cy="1256151"/>
                </a:xfrm>
              </p:grpSpPr>
              <p:cxnSp>
                <p:nvCxnSpPr>
                  <p:cNvPr id="17" name="Connecteur droit 16">
                    <a:extLst>
                      <a:ext uri="{FF2B5EF4-FFF2-40B4-BE49-F238E27FC236}">
                        <a16:creationId xmlns:a16="http://schemas.microsoft.com/office/drawing/2014/main" id="{3CAB93C0-9E49-4D22-9900-577B211B9207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1384571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necteur droit 17">
                    <a:extLst>
                      <a:ext uri="{FF2B5EF4-FFF2-40B4-BE49-F238E27FC236}">
                        <a16:creationId xmlns:a16="http://schemas.microsoft.com/office/drawing/2014/main" id="{697D0862-C7F7-4E8E-869E-96342BA3D634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1481198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18">
                    <a:extLst>
                      <a:ext uri="{FF2B5EF4-FFF2-40B4-BE49-F238E27FC236}">
                        <a16:creationId xmlns:a16="http://schemas.microsoft.com/office/drawing/2014/main" id="{660B0B88-FBBF-4003-A6B5-03ED64AA40AD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1577825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eur droit 19">
                    <a:extLst>
                      <a:ext uri="{FF2B5EF4-FFF2-40B4-BE49-F238E27FC236}">
                        <a16:creationId xmlns:a16="http://schemas.microsoft.com/office/drawing/2014/main" id="{1233A794-354D-4992-B9D6-A280B235B8EF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1674452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cteur droit 20">
                    <a:extLst>
                      <a:ext uri="{FF2B5EF4-FFF2-40B4-BE49-F238E27FC236}">
                        <a16:creationId xmlns:a16="http://schemas.microsoft.com/office/drawing/2014/main" id="{C03B7953-2C6E-41B3-87C2-94F4198CBF5F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1771079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necteur droit 21">
                    <a:extLst>
                      <a:ext uri="{FF2B5EF4-FFF2-40B4-BE49-F238E27FC236}">
                        <a16:creationId xmlns:a16="http://schemas.microsoft.com/office/drawing/2014/main" id="{01DBAC55-1458-4A0B-8BF3-E699A291080D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1867706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necteur droit 22">
                    <a:extLst>
                      <a:ext uri="{FF2B5EF4-FFF2-40B4-BE49-F238E27FC236}">
                        <a16:creationId xmlns:a16="http://schemas.microsoft.com/office/drawing/2014/main" id="{1A4D7B11-293E-42FA-A344-083DEC2F296D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1964333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Connecteur droit 23">
                    <a:extLst>
                      <a:ext uri="{FF2B5EF4-FFF2-40B4-BE49-F238E27FC236}">
                        <a16:creationId xmlns:a16="http://schemas.microsoft.com/office/drawing/2014/main" id="{B7EB8435-1950-48C3-BCE3-B2D8A8E56FEF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2060960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Connecteur droit 24">
                    <a:extLst>
                      <a:ext uri="{FF2B5EF4-FFF2-40B4-BE49-F238E27FC236}">
                        <a16:creationId xmlns:a16="http://schemas.microsoft.com/office/drawing/2014/main" id="{16A8038F-2EF7-4798-A1D4-378508543909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2157587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Connecteur droit 25">
                    <a:extLst>
                      <a:ext uri="{FF2B5EF4-FFF2-40B4-BE49-F238E27FC236}">
                        <a16:creationId xmlns:a16="http://schemas.microsoft.com/office/drawing/2014/main" id="{59A70845-9115-4C24-9F64-F3F1A0E7B087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2254214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Connecteur droit 26">
                    <a:extLst>
                      <a:ext uri="{FF2B5EF4-FFF2-40B4-BE49-F238E27FC236}">
                        <a16:creationId xmlns:a16="http://schemas.microsoft.com/office/drawing/2014/main" id="{9AA8F41B-541E-4957-8712-7B289285F77A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2350841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Connecteur droit 27">
                    <a:extLst>
                      <a:ext uri="{FF2B5EF4-FFF2-40B4-BE49-F238E27FC236}">
                        <a16:creationId xmlns:a16="http://schemas.microsoft.com/office/drawing/2014/main" id="{F266CA61-33F6-4B25-8216-4184A41A4A56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2447468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necteur droit 28">
                    <a:extLst>
                      <a:ext uri="{FF2B5EF4-FFF2-40B4-BE49-F238E27FC236}">
                        <a16:creationId xmlns:a16="http://schemas.microsoft.com/office/drawing/2014/main" id="{BF246A8D-2E14-466A-879D-9756B7309EDC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2544095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cteur droit 29">
                    <a:extLst>
                      <a:ext uri="{FF2B5EF4-FFF2-40B4-BE49-F238E27FC236}">
                        <a16:creationId xmlns:a16="http://schemas.microsoft.com/office/drawing/2014/main" id="{72942235-CD14-4338-B125-947C9A7F94FF}"/>
                      </a:ext>
                    </a:extLst>
                  </p:cNvPr>
                  <p:cNvCxnSpPr/>
                  <p:nvPr/>
                </p:nvCxnSpPr>
                <p:spPr>
                  <a:xfrm>
                    <a:off x="3282550" y="2640722"/>
                    <a:ext cx="144016" cy="0"/>
                  </a:xfrm>
                  <a:prstGeom prst="line">
                    <a:avLst/>
                  </a:prstGeom>
                  <a:ln w="6350">
                    <a:solidFill>
                      <a:schemeClr val="bg2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1F7D2570-3EF9-4BA7-AF70-F319CF6A9A72}"/>
                    </a:ext>
                  </a:extLst>
                </p:cNvPr>
                <p:cNvCxnSpPr/>
                <p:nvPr/>
              </p:nvCxnSpPr>
              <p:spPr>
                <a:xfrm>
                  <a:off x="4025499" y="2737347"/>
                  <a:ext cx="144016" cy="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EA8A3E41-691A-4630-B123-5008DFE20AF5}"/>
                  </a:ext>
                </a:extLst>
              </p:cNvPr>
              <p:cNvSpPr/>
              <p:nvPr/>
            </p:nvSpPr>
            <p:spPr>
              <a:xfrm>
                <a:off x="3452337" y="1417598"/>
                <a:ext cx="1517689" cy="765116"/>
              </a:xfrm>
              <a:custGeom>
                <a:avLst/>
                <a:gdLst>
                  <a:gd name="connsiteX0" fmla="*/ 0 w 1728788"/>
                  <a:gd name="connsiteY0" fmla="*/ 0 h 871538"/>
                  <a:gd name="connsiteX1" fmla="*/ 276225 w 1728788"/>
                  <a:gd name="connsiteY1" fmla="*/ 47625 h 871538"/>
                  <a:gd name="connsiteX2" fmla="*/ 571500 w 1728788"/>
                  <a:gd name="connsiteY2" fmla="*/ 242888 h 871538"/>
                  <a:gd name="connsiteX3" fmla="*/ 790575 w 1728788"/>
                  <a:gd name="connsiteY3" fmla="*/ 552450 h 871538"/>
                  <a:gd name="connsiteX4" fmla="*/ 1081088 w 1728788"/>
                  <a:gd name="connsiteY4" fmla="*/ 738188 h 871538"/>
                  <a:gd name="connsiteX5" fmla="*/ 1471613 w 1728788"/>
                  <a:gd name="connsiteY5" fmla="*/ 833438 h 871538"/>
                  <a:gd name="connsiteX6" fmla="*/ 1728788 w 1728788"/>
                  <a:gd name="connsiteY6" fmla="*/ 871538 h 871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28788" h="871538">
                    <a:moveTo>
                      <a:pt x="0" y="0"/>
                    </a:moveTo>
                    <a:cubicBezTo>
                      <a:pt x="90487" y="3572"/>
                      <a:pt x="180975" y="7144"/>
                      <a:pt x="276225" y="47625"/>
                    </a:cubicBezTo>
                    <a:cubicBezTo>
                      <a:pt x="371475" y="88106"/>
                      <a:pt x="485775" y="158751"/>
                      <a:pt x="571500" y="242888"/>
                    </a:cubicBezTo>
                    <a:cubicBezTo>
                      <a:pt x="657225" y="327026"/>
                      <a:pt x="705644" y="469900"/>
                      <a:pt x="790575" y="552450"/>
                    </a:cubicBezTo>
                    <a:cubicBezTo>
                      <a:pt x="875506" y="635000"/>
                      <a:pt x="967582" y="691357"/>
                      <a:pt x="1081088" y="738188"/>
                    </a:cubicBezTo>
                    <a:cubicBezTo>
                      <a:pt x="1194594" y="785019"/>
                      <a:pt x="1363663" y="811213"/>
                      <a:pt x="1471613" y="833438"/>
                    </a:cubicBezTo>
                    <a:cubicBezTo>
                      <a:pt x="1579563" y="855663"/>
                      <a:pt x="1654175" y="863600"/>
                      <a:pt x="1728788" y="871538"/>
                    </a:cubicBezTo>
                  </a:path>
                </a:pathLst>
              </a:cu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212878"/>
                <a:endParaRPr lang="en-US">
                  <a:solidFill>
                    <a:srgbClr val="000000"/>
                  </a:solidFill>
                  <a:latin typeface="BNPP Sans Light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93859A5-528B-4820-A161-ACBCE6B54986}"/>
                  </a:ext>
                </a:extLst>
              </p:cNvPr>
              <p:cNvSpPr/>
              <p:nvPr/>
            </p:nvSpPr>
            <p:spPr>
              <a:xfrm>
                <a:off x="3956234" y="1171326"/>
                <a:ext cx="1404717" cy="2732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9" tIns="89979" rIns="91419" bIns="8997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2878"/>
                <a:r>
                  <a:rPr lang="en-US" sz="1000" dirty="0">
                    <a:solidFill>
                      <a:srgbClr val="000000"/>
                    </a:solidFill>
                    <a:latin typeface="BNPP Sans Light"/>
                  </a:rPr>
                  <a:t>Elasticity curve</a:t>
                </a:r>
              </a:p>
            </p:txBody>
          </p:sp>
        </p:grp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527229E6-6A31-4CE6-9C03-1DCA9589F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3267" y="2436316"/>
              <a:ext cx="275026" cy="275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801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47B99ACD-0B17-4FAB-B4E9-38D6AF4E8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250" y="163319"/>
            <a:ext cx="11016442" cy="432000"/>
          </a:xfrm>
        </p:spPr>
        <p:txBody>
          <a:bodyPr/>
          <a:lstStyle/>
          <a:p>
            <a:r>
              <a:rPr lang="en-US" dirty="0"/>
              <a:t>Historical pricing ROADMAP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5257BE-DAA3-411C-B3AE-D9A8EA03AAEA}"/>
              </a:ext>
            </a:extLst>
          </p:cNvPr>
          <p:cNvSpPr txBox="1"/>
          <p:nvPr/>
        </p:nvSpPr>
        <p:spPr>
          <a:xfrm>
            <a:off x="6156081" y="2302021"/>
            <a:ext cx="2811931" cy="3373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  <a:latin typeface="BNPP Sans Light" panose="02000503020000020004" pitchFamily="50" charset="0"/>
              </a:rPr>
              <a:t>pre-analysis : Check randomness of price (pre-requisite to historical modelling) </a:t>
            </a:r>
          </a:p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  <a:latin typeface="BNPP Sans Light" panose="02000503020000020004" pitchFamily="50" charset="0"/>
              </a:rPr>
              <a:t>test on Poland / Romania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CFC3C58-A491-45C2-BDB3-33D8C037DBE0}"/>
              </a:ext>
            </a:extLst>
          </p:cNvPr>
          <p:cNvSpPr txBox="1"/>
          <p:nvPr/>
        </p:nvSpPr>
        <p:spPr>
          <a:xfrm>
            <a:off x="6926531" y="1658941"/>
            <a:ext cx="1446846" cy="2161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 panose="02000503020000020004" pitchFamily="50" charset="0"/>
                <a:ea typeface="+mn-ea"/>
                <a:cs typeface="+mn-cs"/>
              </a:rPr>
              <a:t>Aug. 21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0DC4F7-4CE5-47ED-BD7B-DFA3B892E89E}"/>
              </a:ext>
            </a:extLst>
          </p:cNvPr>
          <p:cNvSpPr txBox="1"/>
          <p:nvPr/>
        </p:nvSpPr>
        <p:spPr>
          <a:xfrm>
            <a:off x="9830705" y="1630066"/>
            <a:ext cx="1228086" cy="273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 panose="02000503020000020004" pitchFamily="50" charset="0"/>
                <a:ea typeface="+mn-ea"/>
                <a:cs typeface="+mn-cs"/>
              </a:rPr>
              <a:t>Oct. 21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730C4EE-088C-4922-B448-7B782ABEFFC9}"/>
              </a:ext>
            </a:extLst>
          </p:cNvPr>
          <p:cNvSpPr txBox="1"/>
          <p:nvPr/>
        </p:nvSpPr>
        <p:spPr>
          <a:xfrm>
            <a:off x="3362456" y="1621351"/>
            <a:ext cx="755365" cy="2913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 panose="02000503020000020004" pitchFamily="50" charset="0"/>
                <a:ea typeface="+mn-ea"/>
                <a:cs typeface="+mn-cs"/>
              </a:rPr>
              <a:t>Jun. 21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8B1E9B3-C857-4A58-A3A5-94540F33B555}"/>
              </a:ext>
            </a:extLst>
          </p:cNvPr>
          <p:cNvSpPr txBox="1"/>
          <p:nvPr/>
        </p:nvSpPr>
        <p:spPr>
          <a:xfrm>
            <a:off x="2768320" y="2302021"/>
            <a:ext cx="2658634" cy="1008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  <a:latin typeface="BNPP Sans Light" panose="02000503020000020004" pitchFamily="50" charset="0"/>
              </a:rPr>
              <a:t>Pre-analysis Data exploration :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BNPP Sans Light" panose="02000503020000020004" pitchFamily="50" charset="0"/>
              </a:rPr>
              <a:t>price correlation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BNPP Sans Light" panose="02000503020000020004" pitchFamily="50" charset="0"/>
              </a:rPr>
              <a:t>variation of the conversion rate  with other variables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NPP Sans Light" panose="02000503020000020004" pitchFamily="50" charset="0"/>
              <a:ea typeface="+mn-ea"/>
              <a:cs typeface="+mn-cs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599B179-1633-4D6E-8664-59CA8CCF4A53}"/>
              </a:ext>
            </a:extLst>
          </p:cNvPr>
          <p:cNvSpPr txBox="1"/>
          <p:nvPr/>
        </p:nvSpPr>
        <p:spPr>
          <a:xfrm>
            <a:off x="9511132" y="2302021"/>
            <a:ext cx="2359108" cy="12732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BNPP Sans Light" panose="02000503020000020004" pitchFamily="50" charset="0"/>
              </a:rPr>
              <a:t>Conversion sensitivity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000000"/>
                </a:solidFill>
                <a:latin typeface="BNPP Sans Light" panose="02000503020000020004" pitchFamily="50" charset="0"/>
              </a:rPr>
              <a:t>Conversion propensity on client profile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000000"/>
                </a:solidFill>
                <a:latin typeface="BNPP Sans Light" panose="02000503020000020004" pitchFamily="50" charset="0"/>
              </a:rPr>
              <a:t>price elasticity modelling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endParaRPr lang="en-US" sz="1400" dirty="0">
              <a:solidFill>
                <a:srgbClr val="000000"/>
              </a:solidFill>
              <a:latin typeface="BNPP Sans Light" panose="02000503020000020004" pitchFamily="50" charset="0"/>
            </a:endParaRP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3130F372-2790-4A2F-A2B4-BA296F9F7CFB}"/>
              </a:ext>
            </a:extLst>
          </p:cNvPr>
          <p:cNvSpPr/>
          <p:nvPr/>
        </p:nvSpPr>
        <p:spPr>
          <a:xfrm>
            <a:off x="2695827" y="1952972"/>
            <a:ext cx="9282040" cy="291300"/>
          </a:xfrm>
          <a:prstGeom prst="rightArrow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BCB7FD1-B116-4A37-BAD0-009CFBEB8FCA}"/>
              </a:ext>
            </a:extLst>
          </p:cNvPr>
          <p:cNvSpPr txBox="1"/>
          <p:nvPr/>
        </p:nvSpPr>
        <p:spPr>
          <a:xfrm>
            <a:off x="414416" y="2213580"/>
            <a:ext cx="2082344" cy="5142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 panose="02000503020000020004" pitchFamily="50" charset="0"/>
                <a:ea typeface="+mn-ea"/>
                <a:cs typeface="+mn-cs"/>
              </a:rPr>
              <a:t>Roadmap to historical pricing implementation in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 panose="02000503020000020004" pitchFamily="50" charset="0"/>
                <a:ea typeface="+mn-ea"/>
                <a:cs typeface="+mn-cs"/>
              </a:rPr>
              <a:t>package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NPP Sans Light" panose="02000503020000020004" pitchFamily="50" charset="0"/>
              <a:ea typeface="+mn-ea"/>
              <a:cs typeface="+mn-cs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5948A65-EF8C-4B59-9EF9-6DDEF2ED976D}"/>
              </a:ext>
            </a:extLst>
          </p:cNvPr>
          <p:cNvSpPr txBox="1"/>
          <p:nvPr/>
        </p:nvSpPr>
        <p:spPr>
          <a:xfrm>
            <a:off x="414416" y="4043948"/>
            <a:ext cx="1714491" cy="8910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 panose="02000503020000020004" pitchFamily="50" charset="0"/>
                <a:ea typeface="+mn-ea"/>
                <a:cs typeface="+mn-cs"/>
              </a:rPr>
              <a:t>Hist</a:t>
            </a:r>
            <a:r>
              <a:rPr lang="en-US" sz="1400" b="1" dirty="0" err="1">
                <a:solidFill>
                  <a:srgbClr val="000000"/>
                </a:solidFill>
                <a:latin typeface="BNPP Sans Light" panose="02000503020000020004" pitchFamily="50" charset="0"/>
              </a:rPr>
              <a:t>orical</a:t>
            </a:r>
            <a:r>
              <a:rPr lang="en-US" sz="1400" b="1" dirty="0">
                <a:solidFill>
                  <a:srgbClr val="000000"/>
                </a:solidFill>
                <a:latin typeface="BNPP Sans Light" panose="02000503020000020004" pitchFamily="50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NPP Sans Light" panose="02000503020000020004" pitchFamily="50" charset="0"/>
                <a:ea typeface="+mn-ea"/>
                <a:cs typeface="+mn-cs"/>
              </a:rPr>
              <a:t>pricing projects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NPP Sans Light" panose="02000503020000020004" pitchFamily="50" charset="0"/>
              <a:ea typeface="+mn-ea"/>
              <a:cs typeface="+mn-c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6C2855E-8E3C-4DA9-BC09-589EECE2E39C}"/>
              </a:ext>
            </a:extLst>
          </p:cNvPr>
          <p:cNvSpPr txBox="1"/>
          <p:nvPr/>
        </p:nvSpPr>
        <p:spPr>
          <a:xfrm>
            <a:off x="2590285" y="3368662"/>
            <a:ext cx="3791263" cy="524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lvl="0" algn="ctr">
              <a:defRPr/>
            </a:pPr>
            <a:r>
              <a:rPr lang="en-US" sz="1400" b="1" dirty="0">
                <a:solidFill>
                  <a:srgbClr val="000000"/>
                </a:solidFill>
                <a:latin typeface="BNPP Sans Light" panose="02000503020000020004" pitchFamily="50" charset="0"/>
              </a:rPr>
              <a:t>Poland : entry fees optimization  </a:t>
            </a:r>
          </a:p>
          <a:p>
            <a:pPr lvl="0" algn="ctr">
              <a:defRPr/>
            </a:pPr>
            <a:r>
              <a:rPr lang="en-US" sz="1400" b="1" dirty="0">
                <a:solidFill>
                  <a:srgbClr val="000000"/>
                </a:solidFill>
                <a:latin typeface="BNPP Sans Light" panose="02000503020000020004" pitchFamily="50" charset="0"/>
              </a:rPr>
              <a:t>(pre-sale for a complete price test) (MA + AI)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NPP Sans Light" panose="02000503020000020004" pitchFamily="50" charset="0"/>
              <a:ea typeface="+mn-ea"/>
              <a:cs typeface="+mn-c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D232168-4B44-4D55-9E06-01A3FF87B5FE}"/>
              </a:ext>
            </a:extLst>
          </p:cNvPr>
          <p:cNvSpPr txBox="1"/>
          <p:nvPr/>
        </p:nvSpPr>
        <p:spPr>
          <a:xfrm>
            <a:off x="5072704" y="4142328"/>
            <a:ext cx="6885914" cy="291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lvl="0" algn="ctr">
              <a:defRPr/>
            </a:pPr>
            <a:r>
              <a:rPr lang="en-US" sz="1400" b="1" dirty="0">
                <a:solidFill>
                  <a:srgbClr val="000000"/>
                </a:solidFill>
                <a:latin typeface="BNPP Sans Light" panose="02000503020000020004" pitchFamily="50" charset="0"/>
              </a:rPr>
              <a:t>Germany : price grid based on historical modelling (Start July, MA + PACE + AI)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NPP Sans Light" panose="02000503020000020004" pitchFamily="50" charset="0"/>
              <a:ea typeface="+mn-ea"/>
              <a:cs typeface="+mn-c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A01963-195D-4E61-9F9E-9F1C3310BFF8}"/>
              </a:ext>
            </a:extLst>
          </p:cNvPr>
          <p:cNvSpPr txBox="1"/>
          <p:nvPr/>
        </p:nvSpPr>
        <p:spPr>
          <a:xfrm>
            <a:off x="9021788" y="5224656"/>
            <a:ext cx="2936830" cy="324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  <a:prstDash val="sysDash"/>
          </a:ln>
        </p:spPr>
        <p:txBody>
          <a:bodyPr wrap="square" lIns="0" tIns="0" rIns="0" bIns="0" rtlCol="0" anchor="ctr">
            <a:noAutofit/>
          </a:bodyPr>
          <a:lstStyle/>
          <a:p>
            <a:pPr lvl="0" algn="ctr">
              <a:defRPr/>
            </a:pPr>
            <a:r>
              <a:rPr lang="en-US" sz="1400" b="1" dirty="0">
                <a:solidFill>
                  <a:srgbClr val="000000"/>
                </a:solidFill>
                <a:latin typeface="BNPP Sans Light" panose="02000503020000020004" pitchFamily="50" charset="0"/>
              </a:rPr>
              <a:t>Romania : planned in Q3 (MA + AI)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B53ED84-EA95-40B1-8E99-E46EB52E4DFF}"/>
              </a:ext>
            </a:extLst>
          </p:cNvPr>
          <p:cNvSpPr txBox="1"/>
          <p:nvPr/>
        </p:nvSpPr>
        <p:spPr>
          <a:xfrm>
            <a:off x="9021787" y="4682862"/>
            <a:ext cx="2936831" cy="2925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  <a:prstDash val="sysDash"/>
          </a:ln>
        </p:spPr>
        <p:txBody>
          <a:bodyPr wrap="square" lIns="0" tIns="0" rIns="0" bIns="0" rtlCol="0" anchor="ctr">
            <a:noAutofit/>
          </a:bodyPr>
          <a:lstStyle/>
          <a:p>
            <a:pPr lvl="0" algn="ctr">
              <a:defRPr/>
            </a:pPr>
            <a:r>
              <a:rPr lang="en-US" sz="1400" b="1" dirty="0">
                <a:solidFill>
                  <a:srgbClr val="000000"/>
                </a:solidFill>
                <a:latin typeface="BNPP Sans Light" panose="02000503020000020004" pitchFamily="50" charset="0"/>
              </a:rPr>
              <a:t>CZ : planned sept =&gt; Dec.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NPP Sans Light" panose="02000503020000020004" pitchFamily="50" charset="0"/>
              <a:ea typeface="+mn-ea"/>
              <a:cs typeface="+mn-cs"/>
            </a:endParaRPr>
          </a:p>
        </p:txBody>
      </p:sp>
      <p:sp>
        <p:nvSpPr>
          <p:cNvPr id="21" name="Espace réservé du numéro de diapositive 2">
            <a:extLst>
              <a:ext uri="{FF2B5EF4-FFF2-40B4-BE49-F238E27FC236}">
                <a16:creationId xmlns:a16="http://schemas.microsoft.com/office/drawing/2014/main" id="{11298045-97CB-4346-A95C-D9B0E81C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9692" y="6395560"/>
            <a:ext cx="240000" cy="180000"/>
          </a:xfrm>
        </p:spPr>
        <p:txBody>
          <a:bodyPr/>
          <a:lstStyle/>
          <a:p>
            <a:pPr defTabSz="1211636">
              <a:buFont typeface="Arial"/>
              <a:buNone/>
              <a:defRPr/>
            </a:pPr>
            <a:fld id="{276219AF-F5ED-455B-A512-B03AB3602319}" type="slidenum">
              <a:rPr lang="en-GB" smtClean="0">
                <a:cs typeface="Arial"/>
                <a:sym typeface="Arial"/>
              </a:rPr>
              <a:pPr defTabSz="1211636">
                <a:buFont typeface="Arial"/>
                <a:buNone/>
                <a:defRPr/>
              </a:pPr>
              <a:t>5</a:t>
            </a:fld>
            <a:endParaRPr lang="en-GB" dirty="0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57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E326658B-C7F4-4871-9F6E-06D036D2C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126" y="3213000"/>
            <a:ext cx="7104000" cy="432000"/>
          </a:xfrm>
        </p:spPr>
        <p:txBody>
          <a:bodyPr/>
          <a:lstStyle/>
          <a:p>
            <a:r>
              <a:rPr lang="fr-FR" sz="6600" dirty="0"/>
              <a:t>APPENDIX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7EA0758-CB27-44D2-8338-EA904DFB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1636">
              <a:buFont typeface="Arial"/>
              <a:buNone/>
              <a:defRPr/>
            </a:pPr>
            <a:fld id="{276219AF-F5ED-455B-A512-B03AB3602319}" type="slidenum">
              <a:rPr lang="en-GB" smtClean="0">
                <a:cs typeface="Arial"/>
                <a:sym typeface="Arial"/>
              </a:rPr>
              <a:pPr defTabSz="1211636">
                <a:buFont typeface="Arial"/>
                <a:buNone/>
                <a:defRPr/>
              </a:pPr>
              <a:t>6</a:t>
            </a:fld>
            <a:endParaRPr lang="en-GB" dirty="0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605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5D04E5A-C6BC-42FC-9360-1CE834DD03DF}"/>
              </a:ext>
            </a:extLst>
          </p:cNvPr>
          <p:cNvSpPr/>
          <p:nvPr/>
        </p:nvSpPr>
        <p:spPr>
          <a:xfrm>
            <a:off x="1227468" y="853341"/>
            <a:ext cx="3632200" cy="432000"/>
          </a:xfrm>
          <a:prstGeom prst="roundRect">
            <a:avLst/>
          </a:prstGeom>
          <a:solidFill>
            <a:srgbClr val="009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Loan Simulator</a:t>
            </a:r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7E34F94C-0CDB-4FA1-91DC-61C5853E2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rgbClr val="009563"/>
                </a:solidFill>
              </a:rPr>
              <a:t>France – www.cetelem.fr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E9F0244-B725-4D8D-867A-900C80F23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08" y="1947505"/>
            <a:ext cx="5025919" cy="410400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E4EAA19-62F7-41B1-AB16-EBA09893476C}"/>
              </a:ext>
            </a:extLst>
          </p:cNvPr>
          <p:cNvSpPr/>
          <p:nvPr/>
        </p:nvSpPr>
        <p:spPr>
          <a:xfrm>
            <a:off x="694251" y="739141"/>
            <a:ext cx="660400" cy="660400"/>
          </a:xfrm>
          <a:prstGeom prst="ellipse">
            <a:avLst/>
          </a:prstGeom>
          <a:solidFill>
            <a:srgbClr val="009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8F0F143-63B6-4B6F-BC61-1369320E982C}"/>
              </a:ext>
            </a:extLst>
          </p:cNvPr>
          <p:cNvSpPr/>
          <p:nvPr/>
        </p:nvSpPr>
        <p:spPr>
          <a:xfrm>
            <a:off x="1227468" y="1332192"/>
            <a:ext cx="3632200" cy="56846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Inputs: Project Type, Amount, Monthly installment and duration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A7FC3FB-9695-47B2-9E3F-ABAD0C742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930" y="739141"/>
            <a:ext cx="5978738" cy="5307366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647CF1D-D970-4B6E-B18E-335A7B8FEC27}"/>
              </a:ext>
            </a:extLst>
          </p:cNvPr>
          <p:cNvSpPr/>
          <p:nvPr/>
        </p:nvSpPr>
        <p:spPr>
          <a:xfrm>
            <a:off x="6235049" y="237644"/>
            <a:ext cx="5606768" cy="377051"/>
          </a:xfrm>
          <a:prstGeom prst="roundRect">
            <a:avLst/>
          </a:prstGeom>
          <a:solidFill>
            <a:srgbClr val="009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1st step of the subscription journey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4DC6062-85E5-477D-BC51-CF50A2ED5AE2}"/>
              </a:ext>
            </a:extLst>
          </p:cNvPr>
          <p:cNvSpPr/>
          <p:nvPr/>
        </p:nvSpPr>
        <p:spPr>
          <a:xfrm>
            <a:off x="5701832" y="123444"/>
            <a:ext cx="660400" cy="660400"/>
          </a:xfrm>
          <a:prstGeom prst="ellipse">
            <a:avLst/>
          </a:prstGeom>
          <a:solidFill>
            <a:srgbClr val="009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  <a:endParaRPr lang="fr-FR" dirty="0"/>
          </a:p>
        </p:txBody>
      </p:sp>
      <p:sp>
        <p:nvSpPr>
          <p:cNvPr id="12" name="Espace réservé du numéro de diapositive 2">
            <a:extLst>
              <a:ext uri="{FF2B5EF4-FFF2-40B4-BE49-F238E27FC236}">
                <a16:creationId xmlns:a16="http://schemas.microsoft.com/office/drawing/2014/main" id="{CBEB404D-2056-46BA-9CCC-3FBCD76B6BA1}"/>
              </a:ext>
            </a:extLst>
          </p:cNvPr>
          <p:cNvSpPr txBox="1">
            <a:spLocks/>
          </p:cNvSpPr>
          <p:nvPr/>
        </p:nvSpPr>
        <p:spPr bwMode="auto">
          <a:xfrm>
            <a:off x="11159692" y="6395560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914400" rtl="0" eaLnBrk="1" latinLnBrk="0" hangingPunct="1">
              <a:defRPr sz="1100" b="1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1636">
              <a:buFont typeface="Arial"/>
              <a:buNone/>
              <a:defRPr/>
            </a:pPr>
            <a:fld id="{276219AF-F5ED-455B-A512-B03AB3602319}" type="slidenum">
              <a:rPr lang="en-US" smtClean="0">
                <a:solidFill>
                  <a:srgbClr val="78848A">
                    <a:lumMod val="75000"/>
                  </a:srgbClr>
                </a:solidFill>
                <a:latin typeface="Arial"/>
                <a:cs typeface="Arial"/>
                <a:sym typeface="Arial"/>
              </a:rPr>
              <a:pPr defTabSz="1211636">
                <a:buFont typeface="Arial"/>
                <a:buNone/>
                <a:defRPr/>
              </a:pPr>
              <a:t>7</a:t>
            </a:fld>
            <a:endParaRPr lang="en-US" dirty="0">
              <a:solidFill>
                <a:srgbClr val="78848A">
                  <a:lumMod val="75000"/>
                </a:srgb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98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BB847D25-97D3-4B1F-B92F-64CE5916C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250" y="163319"/>
            <a:ext cx="9675150" cy="432000"/>
          </a:xfrm>
        </p:spPr>
        <p:txBody>
          <a:bodyPr/>
          <a:lstStyle/>
          <a:p>
            <a:r>
              <a:rPr lang="en-US" dirty="0">
                <a:solidFill>
                  <a:srgbClr val="009563"/>
                </a:solidFill>
              </a:rPr>
              <a:t>Advanced Pricing analytics : 3 approaches to pricing optimizations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6B806DE-1873-4C02-9802-FDA1906B1AF4}"/>
              </a:ext>
            </a:extLst>
          </p:cNvPr>
          <p:cNvSpPr txBox="1">
            <a:spLocks/>
          </p:cNvSpPr>
          <p:nvPr/>
        </p:nvSpPr>
        <p:spPr bwMode="auto">
          <a:xfrm>
            <a:off x="11159692" y="6395560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914400" rtl="0" eaLnBrk="1" latinLnBrk="0" hangingPunct="1">
              <a:defRPr sz="1100" b="1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1636">
              <a:buFont typeface="Arial"/>
              <a:buNone/>
              <a:defRPr/>
            </a:pPr>
            <a:fld id="{276219AF-F5ED-455B-A512-B03AB3602319}" type="slidenum">
              <a:rPr lang="en-US" smtClean="0">
                <a:solidFill>
                  <a:srgbClr val="78848A">
                    <a:lumMod val="75000"/>
                  </a:srgbClr>
                </a:solidFill>
                <a:latin typeface="Arial"/>
                <a:cs typeface="Arial"/>
                <a:sym typeface="Arial"/>
              </a:rPr>
              <a:pPr defTabSz="1211636">
                <a:buFont typeface="Arial"/>
                <a:buNone/>
                <a:defRPr/>
              </a:pPr>
              <a:t>8</a:t>
            </a:fld>
            <a:endParaRPr lang="en-US" dirty="0">
              <a:solidFill>
                <a:srgbClr val="78848A">
                  <a:lumMod val="75000"/>
                </a:srgbClr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9A45E936-D619-45A3-9BEA-690CAA576DA8}"/>
              </a:ext>
            </a:extLst>
          </p:cNvPr>
          <p:cNvGraphicFramePr>
            <a:graphicFrameLocks noGrp="1"/>
          </p:cNvGraphicFramePr>
          <p:nvPr/>
        </p:nvGraphicFramePr>
        <p:xfrm>
          <a:off x="426718" y="3862781"/>
          <a:ext cx="11382032" cy="1889760"/>
        </p:xfrm>
        <a:graphic>
          <a:graphicData uri="http://schemas.openxmlformats.org/drawingml/2006/table">
            <a:tbl>
              <a:tblPr firstRow="1"/>
              <a:tblGrid>
                <a:gridCol w="1598992">
                  <a:extLst>
                    <a:ext uri="{9D8B030D-6E8A-4147-A177-3AD203B41FA5}">
                      <a16:colId xmlns:a16="http://schemas.microsoft.com/office/drawing/2014/main" val="328873039"/>
                    </a:ext>
                  </a:extLst>
                </a:gridCol>
                <a:gridCol w="2445760">
                  <a:extLst>
                    <a:ext uri="{9D8B030D-6E8A-4147-A177-3AD203B41FA5}">
                      <a16:colId xmlns:a16="http://schemas.microsoft.com/office/drawing/2014/main" val="1028198232"/>
                    </a:ext>
                  </a:extLst>
                </a:gridCol>
                <a:gridCol w="2445760">
                  <a:extLst>
                    <a:ext uri="{9D8B030D-6E8A-4147-A177-3AD203B41FA5}">
                      <a16:colId xmlns:a16="http://schemas.microsoft.com/office/drawing/2014/main" val="2830695693"/>
                    </a:ext>
                  </a:extLst>
                </a:gridCol>
                <a:gridCol w="2445760">
                  <a:extLst>
                    <a:ext uri="{9D8B030D-6E8A-4147-A177-3AD203B41FA5}">
                      <a16:colId xmlns:a16="http://schemas.microsoft.com/office/drawing/2014/main" val="3637748366"/>
                    </a:ext>
                  </a:extLst>
                </a:gridCol>
                <a:gridCol w="2445760">
                  <a:extLst>
                    <a:ext uri="{9D8B030D-6E8A-4147-A177-3AD203B41FA5}">
                      <a16:colId xmlns:a16="http://schemas.microsoft.com/office/drawing/2014/main" val="3686091539"/>
                    </a:ext>
                  </a:extLst>
                </a:gridCol>
              </a:tblGrid>
              <a:tr h="4349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1211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AB8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00AB8E"/>
                      </a:solidFill>
                    </a:lnT>
                    <a:lnB w="12700" cmpd="sng">
                      <a:solidFill>
                        <a:srgbClr val="00AB8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B8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1211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NPP Sans Light" panose="02000503020000020004" pitchFamily="50" charset="0"/>
                        </a:rPr>
                        <a:t>Data preparation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AB8E"/>
                      </a:solidFill>
                    </a:lnT>
                    <a:lnB w="12700" cmpd="sng">
                      <a:solidFill>
                        <a:srgbClr val="00AB8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B8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1211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NPP Sans Light" panose="02000503020000020004" pitchFamily="50" charset="0"/>
                        </a:rPr>
                        <a:t>Data exploration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AB8E"/>
                      </a:solidFill>
                    </a:lnT>
                    <a:lnB w="12700" cmpd="sng">
                      <a:solidFill>
                        <a:srgbClr val="00AB8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B8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1211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NPP Sans Light" panose="02000503020000020004" pitchFamily="50" charset="0"/>
                        </a:rPr>
                        <a:t>Modeling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AB8E"/>
                      </a:solidFill>
                    </a:lnT>
                    <a:lnB w="12700" cmpd="sng">
                      <a:solidFill>
                        <a:srgbClr val="00AB8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B8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1211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NPP Sans Light" panose="02000503020000020004" pitchFamily="50" charset="0"/>
                        </a:rPr>
                        <a:t>Model performance monitoring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BNPP Sans Light" panose="02000503020000020004" pitchFamily="50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solidFill>
                        <a:srgbClr val="00AB8E"/>
                      </a:solidFill>
                    </a:lnR>
                    <a:lnT w="12700" cmpd="sng">
                      <a:solidFill>
                        <a:srgbClr val="00AB8E"/>
                      </a:solidFill>
                    </a:lnT>
                    <a:lnB w="12700" cmpd="sng">
                      <a:solidFill>
                        <a:srgbClr val="00AB8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B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043211"/>
                  </a:ext>
                </a:extLst>
              </a:tr>
              <a:tr h="10841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GB" sz="1400" b="1" dirty="0">
                          <a:latin typeface="BNPP Sans Light" panose="02000503020000020004" pitchFamily="50" charset="0"/>
                        </a:rPr>
                        <a:t>Advanced Pricing Analytics Process</a:t>
                      </a:r>
                    </a:p>
                  </a:txBody>
                  <a:tcPr anchor="ctr">
                    <a:lnL w="12700" cmpd="sng">
                      <a:solidFill>
                        <a:srgbClr val="00AB8E"/>
                      </a:solidFill>
                    </a:lnL>
                    <a:lnR>
                      <a:noFill/>
                    </a:lnR>
                    <a:lnT w="12700" cmpd="sng">
                      <a:solidFill>
                        <a:srgbClr val="00AB8E"/>
                      </a:solidFill>
                    </a:lnT>
                    <a:lnB w="12700" cmpd="sng">
                      <a:solidFill>
                        <a:srgbClr val="00AB8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400" dirty="0">
                          <a:latin typeface="BNPP Sans Light" panose="02000503020000020004" pitchFamily="50" charset="0"/>
                        </a:rPr>
                        <a:t>ready to analysis data for MA  including duplicates handling following Boost approach (in appendix)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400" dirty="0">
                          <a:latin typeface="BNPP Sans Light" panose="02000503020000020004" pitchFamily="50" charset="0"/>
                        </a:rPr>
                        <a:t>Complete data ready for financial modelling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AB8E"/>
                      </a:solidFill>
                    </a:lnT>
                    <a:lnB w="12700" cmpd="sng">
                      <a:solidFill>
                        <a:srgbClr val="00AB8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400" dirty="0">
                          <a:latin typeface="BNPP Sans Light" panose="02000503020000020004" pitchFamily="50" charset="0"/>
                        </a:rPr>
                        <a:t>HTML report (randomness check, financial simulation, feature importance)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AB8E"/>
                      </a:solidFill>
                    </a:lnT>
                    <a:lnB w="12700" cmpd="sng">
                      <a:solidFill>
                        <a:srgbClr val="00AB8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400" dirty="0">
                          <a:latin typeface="BNPP Sans Light" panose="02000503020000020004" pitchFamily="50" charset="0"/>
                        </a:rPr>
                        <a:t>Model + HTML report of its performance (AB Test + </a:t>
                      </a:r>
                      <a:r>
                        <a:rPr lang="en-GB" sz="1400" dirty="0" err="1">
                          <a:latin typeface="BNPP Sans Light" panose="02000503020000020004" pitchFamily="50" charset="0"/>
                        </a:rPr>
                        <a:t>histo</a:t>
                      </a:r>
                      <a:r>
                        <a:rPr lang="en-GB" sz="1400" dirty="0">
                          <a:latin typeface="BNPP Sans Light" panose="02000503020000020004" pitchFamily="50" charset="0"/>
                        </a:rPr>
                        <a:t>)</a:t>
                      </a:r>
                    </a:p>
                    <a:p>
                      <a:pPr marL="285750" marR="0" lvl="0" indent="-285750" algn="l" defTabSz="1211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400" dirty="0">
                          <a:latin typeface="BNPP Sans Light" panose="02000503020000020004" pitchFamily="50" charset="0"/>
                        </a:rPr>
                        <a:t>Model Comparison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00AB8E"/>
                      </a:solidFill>
                    </a:lnT>
                    <a:lnB w="12700" cmpd="sng">
                      <a:solidFill>
                        <a:srgbClr val="00AB8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400" dirty="0">
                          <a:latin typeface="BNPP Sans Light" panose="02000503020000020004" pitchFamily="50" charset="0"/>
                        </a:rPr>
                        <a:t>HTML report of the global model performance</a:t>
                      </a:r>
                    </a:p>
                    <a:p>
                      <a:pPr marL="285750" marR="0" lvl="0" indent="-285750" algn="l" defTabSz="1211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GB" sz="1400" dirty="0">
                        <a:latin typeface="BNPP Sans Light" panose="02000503020000020004" pitchFamily="50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solidFill>
                        <a:srgbClr val="00AB8E"/>
                      </a:solidFill>
                    </a:lnR>
                    <a:lnT w="12700" cmpd="sng">
                      <a:solidFill>
                        <a:srgbClr val="00AB8E"/>
                      </a:solidFill>
                    </a:lnT>
                    <a:lnB w="12700" cmpd="sng">
                      <a:solidFill>
                        <a:srgbClr val="00AB8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110784"/>
                  </a:ext>
                </a:extLst>
              </a:tr>
            </a:tbl>
          </a:graphicData>
        </a:graphic>
      </p:graphicFrame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59ECDA19-4F73-4484-B4E0-407F0AFFA7EB}"/>
              </a:ext>
            </a:extLst>
          </p:cNvPr>
          <p:cNvSpPr/>
          <p:nvPr/>
        </p:nvSpPr>
        <p:spPr>
          <a:xfrm rot="5400000">
            <a:off x="4418473" y="3927578"/>
            <a:ext cx="345440" cy="386080"/>
          </a:xfrm>
          <a:prstGeom prst="triangle">
            <a:avLst/>
          </a:prstGeom>
          <a:solidFill>
            <a:srgbClr val="00915A">
              <a:lumMod val="50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C77F1A08-07FA-4A54-930D-C070A17A577C}"/>
              </a:ext>
            </a:extLst>
          </p:cNvPr>
          <p:cNvSpPr/>
          <p:nvPr/>
        </p:nvSpPr>
        <p:spPr>
          <a:xfrm rot="5400000">
            <a:off x="6831473" y="3917953"/>
            <a:ext cx="345440" cy="386080"/>
          </a:xfrm>
          <a:prstGeom prst="triangle">
            <a:avLst/>
          </a:prstGeom>
          <a:solidFill>
            <a:srgbClr val="00915A">
              <a:lumMod val="50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A2312A27-8394-452E-90B2-CFCBC2FD59A8}"/>
              </a:ext>
            </a:extLst>
          </p:cNvPr>
          <p:cNvSpPr/>
          <p:nvPr/>
        </p:nvSpPr>
        <p:spPr>
          <a:xfrm rot="5400000">
            <a:off x="9094777" y="3921789"/>
            <a:ext cx="345440" cy="386080"/>
          </a:xfrm>
          <a:prstGeom prst="triangle">
            <a:avLst/>
          </a:prstGeom>
          <a:solidFill>
            <a:srgbClr val="00915A">
              <a:lumMod val="50000"/>
            </a:srgb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BAFB3BD-705B-46EA-B4AF-2809EECFE18F}"/>
              </a:ext>
            </a:extLst>
          </p:cNvPr>
          <p:cNvGrpSpPr/>
          <p:nvPr/>
        </p:nvGrpSpPr>
        <p:grpSpPr>
          <a:xfrm>
            <a:off x="5646815" y="837131"/>
            <a:ext cx="2147715" cy="1151572"/>
            <a:chOff x="401666" y="4461998"/>
            <a:chExt cx="2401951" cy="1287890"/>
          </a:xfrm>
        </p:grpSpPr>
        <p:sp>
          <p:nvSpPr>
            <p:cNvPr id="14" name="Rectangle à coins arrondis 21">
              <a:extLst>
                <a:ext uri="{FF2B5EF4-FFF2-40B4-BE49-F238E27FC236}">
                  <a16:creationId xmlns:a16="http://schemas.microsoft.com/office/drawing/2014/main" id="{8F45F0C5-424F-4D76-9071-5DAEEF7E5F7D}"/>
                </a:ext>
              </a:extLst>
            </p:cNvPr>
            <p:cNvSpPr/>
            <p:nvPr/>
          </p:nvSpPr>
          <p:spPr>
            <a:xfrm>
              <a:off x="718211" y="4849888"/>
              <a:ext cx="2085406" cy="900000"/>
            </a:xfrm>
            <a:prstGeom prst="roundRect">
              <a:avLst/>
            </a:prstGeom>
            <a:solidFill>
              <a:srgbClr val="00AB8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9313" rIns="0" bIns="1193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61"/>
                </a:spcAft>
              </a:pPr>
              <a:r>
                <a:rPr lang="en-US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Random test</a:t>
              </a:r>
            </a:p>
          </p:txBody>
        </p:sp>
        <p:grpSp>
          <p:nvGrpSpPr>
            <p:cNvPr id="15" name="Group 29">
              <a:extLst>
                <a:ext uri="{FF2B5EF4-FFF2-40B4-BE49-F238E27FC236}">
                  <a16:creationId xmlns:a16="http://schemas.microsoft.com/office/drawing/2014/main" id="{9D1F110B-2D03-4ECF-9643-186B108BFADE}"/>
                </a:ext>
              </a:extLst>
            </p:cNvPr>
            <p:cNvGrpSpPr/>
            <p:nvPr/>
          </p:nvGrpSpPr>
          <p:grpSpPr>
            <a:xfrm>
              <a:off x="401666" y="4461998"/>
              <a:ext cx="741392" cy="741392"/>
              <a:chOff x="-522300" y="1203172"/>
              <a:chExt cx="559248" cy="559248"/>
            </a:xfrm>
            <a:solidFill>
              <a:schemeClr val="bg1"/>
            </a:solidFill>
          </p:grpSpPr>
          <p:sp>
            <p:nvSpPr>
              <p:cNvPr id="16" name="Oval 27">
                <a:extLst>
                  <a:ext uri="{FF2B5EF4-FFF2-40B4-BE49-F238E27FC236}">
                    <a16:creationId xmlns:a16="http://schemas.microsoft.com/office/drawing/2014/main" id="{44FBEFC0-6CF8-4C83-A3DE-0685C3466AF3}"/>
                  </a:ext>
                </a:extLst>
              </p:cNvPr>
              <p:cNvSpPr/>
              <p:nvPr/>
            </p:nvSpPr>
            <p:spPr>
              <a:xfrm>
                <a:off x="-522300" y="1203172"/>
                <a:ext cx="559248" cy="559248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222" tIns="119313" rIns="121222" bIns="1193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>
                  <a:solidFill>
                    <a:schemeClr val="tx1"/>
                  </a:solidFill>
                  <a:latin typeface="BNPP Sans Light" panose="02000503020000020004" pitchFamily="50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17" name="Picture 24">
                <a:extLst>
                  <a:ext uri="{FF2B5EF4-FFF2-40B4-BE49-F238E27FC236}">
                    <a16:creationId xmlns:a16="http://schemas.microsoft.com/office/drawing/2014/main" id="{249EB49D-6C62-4AA9-9DD5-50AEEA5EED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25556" y="1299916"/>
                <a:ext cx="365760" cy="365760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A07E9B4-14FA-47BD-B866-91B0CC60575F}"/>
              </a:ext>
            </a:extLst>
          </p:cNvPr>
          <p:cNvGrpSpPr/>
          <p:nvPr/>
        </p:nvGrpSpPr>
        <p:grpSpPr>
          <a:xfrm>
            <a:off x="9005434" y="830054"/>
            <a:ext cx="2185196" cy="1165726"/>
            <a:chOff x="367442" y="2781722"/>
            <a:chExt cx="2436174" cy="1299614"/>
          </a:xfrm>
        </p:grpSpPr>
        <p:sp>
          <p:nvSpPr>
            <p:cNvPr id="19" name="Rectangle à coins arrondis 21">
              <a:extLst>
                <a:ext uri="{FF2B5EF4-FFF2-40B4-BE49-F238E27FC236}">
                  <a16:creationId xmlns:a16="http://schemas.microsoft.com/office/drawing/2014/main" id="{199DE21A-733E-450E-B0B7-7296BC6B23C7}"/>
                </a:ext>
              </a:extLst>
            </p:cNvPr>
            <p:cNvSpPr/>
            <p:nvPr/>
          </p:nvSpPr>
          <p:spPr>
            <a:xfrm>
              <a:off x="718210" y="3181336"/>
              <a:ext cx="2085406" cy="900000"/>
            </a:xfrm>
            <a:prstGeom prst="roundRect">
              <a:avLst/>
            </a:prstGeom>
            <a:solidFill>
              <a:srgbClr val="00AB8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9313" rIns="0" bIns="1193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61"/>
                </a:spcAft>
              </a:pPr>
              <a:r>
                <a:rPr lang="en-US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Historical</a:t>
              </a:r>
              <a:r>
                <a:rPr lang="en-US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 Method</a:t>
              </a:r>
            </a:p>
          </p:txBody>
        </p:sp>
        <p:sp>
          <p:nvSpPr>
            <p:cNvPr id="20" name="Oval 28">
              <a:extLst>
                <a:ext uri="{FF2B5EF4-FFF2-40B4-BE49-F238E27FC236}">
                  <a16:creationId xmlns:a16="http://schemas.microsoft.com/office/drawing/2014/main" id="{EB10A80B-FD12-4BCC-BD98-C82230807606}"/>
                </a:ext>
              </a:extLst>
            </p:cNvPr>
            <p:cNvSpPr/>
            <p:nvPr/>
          </p:nvSpPr>
          <p:spPr>
            <a:xfrm>
              <a:off x="367442" y="2781722"/>
              <a:ext cx="741392" cy="7413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222" tIns="119313" rIns="121222" bIns="1193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</p:txBody>
        </p:sp>
        <p:pic>
          <p:nvPicPr>
            <p:cNvPr id="21" name="Picture 26">
              <a:extLst>
                <a:ext uri="{FF2B5EF4-FFF2-40B4-BE49-F238E27FC236}">
                  <a16:creationId xmlns:a16="http://schemas.microsoft.com/office/drawing/2014/main" id="{EC18D4B7-9D2D-45BE-A1AF-ECDAB7825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95" y="2909975"/>
              <a:ext cx="484886" cy="484886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5751F99B-5D20-46EF-9923-347A1E00857A}"/>
              </a:ext>
            </a:extLst>
          </p:cNvPr>
          <p:cNvGrpSpPr/>
          <p:nvPr/>
        </p:nvGrpSpPr>
        <p:grpSpPr>
          <a:xfrm>
            <a:off x="2584508" y="830054"/>
            <a:ext cx="1939607" cy="1165726"/>
            <a:chOff x="773113" y="3544622"/>
            <a:chExt cx="2436174" cy="1464168"/>
          </a:xfrm>
        </p:grpSpPr>
        <p:sp>
          <p:nvSpPr>
            <p:cNvPr id="22" name="Rectangle à coins arrondis 21">
              <a:extLst>
                <a:ext uri="{FF2B5EF4-FFF2-40B4-BE49-F238E27FC236}">
                  <a16:creationId xmlns:a16="http://schemas.microsoft.com/office/drawing/2014/main" id="{AF465A8D-47EA-42B3-82AB-55CE15F79E65}"/>
                </a:ext>
              </a:extLst>
            </p:cNvPr>
            <p:cNvSpPr/>
            <p:nvPr/>
          </p:nvSpPr>
          <p:spPr>
            <a:xfrm>
              <a:off x="1123881" y="4108790"/>
              <a:ext cx="2085406" cy="900000"/>
            </a:xfrm>
            <a:prstGeom prst="roundRect">
              <a:avLst/>
            </a:prstGeom>
            <a:solidFill>
              <a:srgbClr val="00AB8E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19313" rIns="0" bIns="1193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61"/>
                </a:spcAft>
              </a:pPr>
              <a:r>
                <a:rPr lang="en-US" sz="1400" b="1" dirty="0">
                  <a:solidFill>
                    <a:schemeClr val="bg1"/>
                  </a:solidFill>
                  <a:latin typeface="BNPP Sans Light" panose="02000503020000020004" pitchFamily="50" charset="0"/>
                  <a:cs typeface="Calibri" panose="020F0502020204030204" pitchFamily="34" charset="0"/>
                </a:rPr>
                <a:t>Micro Margin Analysis</a:t>
              </a:r>
            </a:p>
          </p:txBody>
        </p:sp>
        <p:sp>
          <p:nvSpPr>
            <p:cNvPr id="23" name="Oval 28">
              <a:extLst>
                <a:ext uri="{FF2B5EF4-FFF2-40B4-BE49-F238E27FC236}">
                  <a16:creationId xmlns:a16="http://schemas.microsoft.com/office/drawing/2014/main" id="{2FAB0E26-84F5-4CAC-9F47-7C712D1F9562}"/>
                </a:ext>
              </a:extLst>
            </p:cNvPr>
            <p:cNvSpPr/>
            <p:nvPr/>
          </p:nvSpPr>
          <p:spPr>
            <a:xfrm>
              <a:off x="773113" y="3544622"/>
              <a:ext cx="741392" cy="7413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222" tIns="119313" rIns="121222" bIns="1193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endParaRPr>
            </a:p>
          </p:txBody>
        </p: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DB75A07C-73C3-4A38-85E5-68C36376D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55" t="15052" r="14468" b="14117"/>
            <a:stretch/>
          </p:blipFill>
          <p:spPr>
            <a:xfrm>
              <a:off x="905032" y="3725893"/>
              <a:ext cx="453755" cy="474206"/>
            </a:xfrm>
            <a:prstGeom prst="rect">
              <a:avLst/>
            </a:prstGeom>
            <a:solidFill>
              <a:srgbClr val="00AB8E"/>
            </a:solidFill>
            <a:ln>
              <a:noFill/>
            </a:ln>
            <a:effectLst/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A402E5A-071E-48B1-88BA-4677F0F7872B}"/>
              </a:ext>
            </a:extLst>
          </p:cNvPr>
          <p:cNvSpPr/>
          <p:nvPr/>
        </p:nvSpPr>
        <p:spPr>
          <a:xfrm>
            <a:off x="-442518" y="1488767"/>
            <a:ext cx="3643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BNPP Sans Light" panose="02000503020000020004" pitchFamily="50" charset="0"/>
                <a:cs typeface="Calibri" panose="020F0502020204030204" pitchFamily="34" charset="0"/>
              </a:rPr>
              <a:t>Approaches</a:t>
            </a:r>
            <a:endParaRPr lang="en-US" dirty="0">
              <a:latin typeface="BNPP Sans Light" panose="02000503020000020004" pitchFamily="50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3C87D4-F8DA-43D4-AE9F-54F82B5A2D1E}"/>
              </a:ext>
            </a:extLst>
          </p:cNvPr>
          <p:cNvSpPr/>
          <p:nvPr/>
        </p:nvSpPr>
        <p:spPr>
          <a:xfrm>
            <a:off x="5720637" y="2189400"/>
            <a:ext cx="2301011" cy="1260000"/>
          </a:xfrm>
          <a:prstGeom prst="rect">
            <a:avLst/>
          </a:prstGeom>
          <a:solidFill>
            <a:srgbClr val="BFBFBF">
              <a:alpha val="18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222" tIns="119313" rIns="121222" bIns="1193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7291" indent="-227291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rPr>
              <a:t>Determine price sensitivity through a A/B test</a:t>
            </a:r>
          </a:p>
          <a:p>
            <a:pPr marL="227291" indent="-227291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rPr>
              <a:t>From data prep to modelling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F5B5E8-104A-4899-A16B-DF9F89AE5DE0}"/>
              </a:ext>
            </a:extLst>
          </p:cNvPr>
          <p:cNvSpPr/>
          <p:nvPr/>
        </p:nvSpPr>
        <p:spPr>
          <a:xfrm>
            <a:off x="8884112" y="2189400"/>
            <a:ext cx="2897488" cy="1260000"/>
          </a:xfrm>
          <a:prstGeom prst="rect">
            <a:avLst/>
          </a:prstGeom>
          <a:solidFill>
            <a:srgbClr val="BFBFBF">
              <a:alpha val="18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222" tIns="119313" rIns="121222" bIns="1193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7291" indent="-227291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rPr>
              <a:t>Determine price sensitivity through the analysis of a large historical data set containing “enough noise”</a:t>
            </a:r>
          </a:p>
          <a:p>
            <a:pPr marL="227291" indent="-227291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rPr>
              <a:t>From data prep to modelling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4FE761-8E18-4E70-B804-7C2C93FB7378}"/>
              </a:ext>
            </a:extLst>
          </p:cNvPr>
          <p:cNvSpPr/>
          <p:nvPr/>
        </p:nvSpPr>
        <p:spPr>
          <a:xfrm>
            <a:off x="2284356" y="2189400"/>
            <a:ext cx="2897488" cy="1260000"/>
          </a:xfrm>
          <a:prstGeom prst="rect">
            <a:avLst/>
          </a:prstGeom>
          <a:solidFill>
            <a:srgbClr val="BFBFBF">
              <a:alpha val="18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222" tIns="119313" rIns="121222" bIns="1193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7291" indent="-227291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rPr>
              <a:t>Assess loan profitability at a granular level to spot areas of profitability</a:t>
            </a:r>
          </a:p>
          <a:p>
            <a:pPr marL="227291" indent="-227291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BNPP Sans Light" panose="02000503020000020004" pitchFamily="50" charset="0"/>
                <a:cs typeface="Calibri" panose="020F0502020204030204" pitchFamily="34" charset="0"/>
              </a:rPr>
              <a:t>(Data Preparation + Exploration only)</a:t>
            </a:r>
          </a:p>
        </p:txBody>
      </p:sp>
    </p:spTree>
    <p:extLst>
      <p:ext uri="{BB962C8B-B14F-4D97-AF65-F5344CB8AC3E}">
        <p14:creationId xmlns:p14="http://schemas.microsoft.com/office/powerpoint/2010/main" val="290105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69383" y="175210"/>
            <a:ext cx="11316626" cy="432000"/>
          </a:xfrm>
        </p:spPr>
        <p:txBody>
          <a:bodyPr/>
          <a:lstStyle/>
          <a:p>
            <a:r>
              <a:rPr lang="en-GB" sz="3199" dirty="0"/>
              <a:t>Expected outcome and methodology</a:t>
            </a:r>
          </a:p>
        </p:txBody>
      </p:sp>
      <p:sp>
        <p:nvSpPr>
          <p:cNvPr id="9" name="Rectangle à coins arrondis 21">
            <a:extLst>
              <a:ext uri="{FF2B5EF4-FFF2-40B4-BE49-F238E27FC236}">
                <a16:creationId xmlns:a16="http://schemas.microsoft.com/office/drawing/2014/main" id="{7DB82A24-507D-446A-8CBE-1AFDDB32FA45}"/>
              </a:ext>
            </a:extLst>
          </p:cNvPr>
          <p:cNvSpPr/>
          <p:nvPr/>
        </p:nvSpPr>
        <p:spPr>
          <a:xfrm>
            <a:off x="1478274" y="4848765"/>
            <a:ext cx="2084923" cy="899792"/>
          </a:xfrm>
          <a:prstGeom prst="roundRect">
            <a:avLst/>
          </a:prstGeom>
          <a:solidFill>
            <a:srgbClr val="00AB8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19285" rIns="0" bIns="1192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61"/>
              </a:spcAft>
            </a:pPr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Random 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6064CB-FBA7-451E-AC28-BD4E453B0917}"/>
              </a:ext>
            </a:extLst>
          </p:cNvPr>
          <p:cNvSpPr/>
          <p:nvPr/>
        </p:nvSpPr>
        <p:spPr>
          <a:xfrm>
            <a:off x="6698189" y="4629841"/>
            <a:ext cx="3515144" cy="1259708"/>
          </a:xfrm>
          <a:prstGeom prst="rect">
            <a:avLst/>
          </a:prstGeom>
          <a:solidFill>
            <a:srgbClr val="BFBFBF">
              <a:alpha val="18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194" tIns="119285" rIns="121194" bIns="1192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7246" indent="-227246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cs typeface="Calibri" panose="020F0502020204030204" pitchFamily="34" charset="0"/>
              </a:rPr>
              <a:t>Develop capabilities to run a random test with a standard and promo price</a:t>
            </a:r>
          </a:p>
          <a:p>
            <a:pPr marL="227246" indent="-227246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Analyze the test results to identify sensitive and non sensitive segments</a:t>
            </a:r>
          </a:p>
          <a:p>
            <a:pPr marL="227246" indent="-227246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cs typeface="Calibri" panose="020F0502020204030204" pitchFamily="34" charset="0"/>
              </a:rPr>
              <a:t>Roll out the sensitivity model</a:t>
            </a:r>
          </a:p>
        </p:txBody>
      </p:sp>
      <p:grpSp>
        <p:nvGrpSpPr>
          <p:cNvPr id="16" name="Group 29">
            <a:extLst>
              <a:ext uri="{FF2B5EF4-FFF2-40B4-BE49-F238E27FC236}">
                <a16:creationId xmlns:a16="http://schemas.microsoft.com/office/drawing/2014/main" id="{0C5BFB03-556D-4CED-8ECD-453896C0FA45}"/>
              </a:ext>
            </a:extLst>
          </p:cNvPr>
          <p:cNvGrpSpPr/>
          <p:nvPr/>
        </p:nvGrpSpPr>
        <p:grpSpPr>
          <a:xfrm>
            <a:off x="1161802" y="4460965"/>
            <a:ext cx="741220" cy="741220"/>
            <a:chOff x="-522300" y="1203172"/>
            <a:chExt cx="559248" cy="559248"/>
          </a:xfrm>
          <a:solidFill>
            <a:schemeClr val="bg1"/>
          </a:solidFill>
        </p:grpSpPr>
        <p:sp>
          <p:nvSpPr>
            <p:cNvPr id="19" name="Oval 27">
              <a:extLst>
                <a:ext uri="{FF2B5EF4-FFF2-40B4-BE49-F238E27FC236}">
                  <a16:creationId xmlns:a16="http://schemas.microsoft.com/office/drawing/2014/main" id="{FDC43A01-829B-4D28-A075-188CE1A8EB77}"/>
                </a:ext>
              </a:extLst>
            </p:cNvPr>
            <p:cNvSpPr/>
            <p:nvPr/>
          </p:nvSpPr>
          <p:spPr>
            <a:xfrm>
              <a:off x="-522300" y="1203172"/>
              <a:ext cx="559248" cy="559248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194" tIns="119285" rIns="121194" bIns="11928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56">
                <a:solidFill>
                  <a:schemeClr val="tx1"/>
                </a:solidFill>
                <a:cs typeface="Calibri" panose="020F0502020204030204" pitchFamily="34" charset="0"/>
              </a:endParaRPr>
            </a:p>
          </p:txBody>
        </p:sp>
        <p:pic>
          <p:nvPicPr>
            <p:cNvPr id="20" name="Picture 24">
              <a:extLst>
                <a:ext uri="{FF2B5EF4-FFF2-40B4-BE49-F238E27FC236}">
                  <a16:creationId xmlns:a16="http://schemas.microsoft.com/office/drawing/2014/main" id="{EF0FD701-4B93-4D5A-8DA9-F0870641C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5556" y="1299916"/>
              <a:ext cx="365760" cy="365760"/>
            </a:xfrm>
            <a:prstGeom prst="rect">
              <a:avLst/>
            </a:prstGeom>
            <a:grpFill/>
          </p:spPr>
        </p:pic>
      </p:grpSp>
      <p:sp>
        <p:nvSpPr>
          <p:cNvPr id="22" name="Rectangle à coins arrondis 21">
            <a:extLst>
              <a:ext uri="{FF2B5EF4-FFF2-40B4-BE49-F238E27FC236}">
                <a16:creationId xmlns:a16="http://schemas.microsoft.com/office/drawing/2014/main" id="{EB60C103-60F1-469A-82AA-77DE5E344CA3}"/>
              </a:ext>
            </a:extLst>
          </p:cNvPr>
          <p:cNvSpPr/>
          <p:nvPr/>
        </p:nvSpPr>
        <p:spPr>
          <a:xfrm>
            <a:off x="1478273" y="3180599"/>
            <a:ext cx="2084923" cy="899792"/>
          </a:xfrm>
          <a:prstGeom prst="roundRect">
            <a:avLst/>
          </a:prstGeom>
          <a:solidFill>
            <a:srgbClr val="00AB8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19285" rIns="0" bIns="1192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61"/>
              </a:spcAft>
            </a:pPr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Historical Method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60D77A-5A48-44DC-91E4-358C65E05518}"/>
              </a:ext>
            </a:extLst>
          </p:cNvPr>
          <p:cNvSpPr/>
          <p:nvPr/>
        </p:nvSpPr>
        <p:spPr>
          <a:xfrm>
            <a:off x="6698189" y="2999434"/>
            <a:ext cx="3515144" cy="1259708"/>
          </a:xfrm>
          <a:prstGeom prst="rect">
            <a:avLst/>
          </a:prstGeom>
          <a:solidFill>
            <a:srgbClr val="BFBFBF">
              <a:alpha val="18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194" tIns="119285" rIns="121194" bIns="1192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7246" indent="-227246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Profitability calculated at </a:t>
            </a:r>
            <a:r>
              <a:rPr lang="en-US" sz="1200" b="1" dirty="0">
                <a:solidFill>
                  <a:schemeClr val="tx1"/>
                </a:solidFill>
                <a:cs typeface="Calibri" panose="020F0502020204030204" pitchFamily="34" charset="0"/>
              </a:rPr>
              <a:t>application level</a:t>
            </a:r>
          </a:p>
          <a:p>
            <a:pPr marL="227246" indent="-227246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Determine price elasticity at customer level through a machine </a:t>
            </a:r>
            <a:r>
              <a:rPr lang="en-US" sz="1200" b="1" dirty="0">
                <a:solidFill>
                  <a:schemeClr val="tx1"/>
                </a:solidFill>
                <a:cs typeface="Calibri" panose="020F0502020204030204" pitchFamily="34" charset="0"/>
              </a:rPr>
              <a:t>learning </a:t>
            </a: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algorithm</a:t>
            </a:r>
          </a:p>
          <a:p>
            <a:pPr marL="227246" indent="-227246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cs typeface="Calibri" panose="020F0502020204030204" pitchFamily="34" charset="0"/>
              </a:rPr>
              <a:t>Once first outputs are evaluated, take the decision to implement the approach</a:t>
            </a:r>
          </a:p>
        </p:txBody>
      </p:sp>
      <p:sp>
        <p:nvSpPr>
          <p:cNvPr id="32" name="Oval 28">
            <a:extLst>
              <a:ext uri="{FF2B5EF4-FFF2-40B4-BE49-F238E27FC236}">
                <a16:creationId xmlns:a16="http://schemas.microsoft.com/office/drawing/2014/main" id="{B20B2491-03DC-464C-ADD8-BD5C93EB8C51}"/>
              </a:ext>
            </a:extLst>
          </p:cNvPr>
          <p:cNvSpPr/>
          <p:nvPr/>
        </p:nvSpPr>
        <p:spPr>
          <a:xfrm>
            <a:off x="1127586" y="2781078"/>
            <a:ext cx="741220" cy="74122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194" tIns="119285" rIns="121194" bIns="1192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6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pic>
        <p:nvPicPr>
          <p:cNvPr id="33" name="Picture 26">
            <a:extLst>
              <a:ext uri="{FF2B5EF4-FFF2-40B4-BE49-F238E27FC236}">
                <a16:creationId xmlns:a16="http://schemas.microsoft.com/office/drawing/2014/main" id="{76B49CC1-E188-4773-9AD5-C9B3F6A4EB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09" y="2909301"/>
            <a:ext cx="484774" cy="484774"/>
          </a:xfrm>
          <a:prstGeom prst="rect">
            <a:avLst/>
          </a:prstGeom>
        </p:spPr>
      </p:pic>
      <p:sp>
        <p:nvSpPr>
          <p:cNvPr id="45" name="Rectangle à coins arrondis 21">
            <a:extLst>
              <a:ext uri="{FF2B5EF4-FFF2-40B4-BE49-F238E27FC236}">
                <a16:creationId xmlns:a16="http://schemas.microsoft.com/office/drawing/2014/main" id="{1415B26B-49D3-4B03-ABC9-7A4DCA624587}"/>
              </a:ext>
            </a:extLst>
          </p:cNvPr>
          <p:cNvSpPr/>
          <p:nvPr/>
        </p:nvSpPr>
        <p:spPr>
          <a:xfrm>
            <a:off x="1478273" y="1548111"/>
            <a:ext cx="2084923" cy="899792"/>
          </a:xfrm>
          <a:prstGeom prst="roundRect">
            <a:avLst/>
          </a:prstGeom>
          <a:solidFill>
            <a:srgbClr val="00AB8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19285" rIns="0" bIns="1192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61"/>
              </a:spcAft>
            </a:pPr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Micro Margin Analysis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4D9134-D4D5-4F5A-A6E2-4CA6EBE7D898}"/>
              </a:ext>
            </a:extLst>
          </p:cNvPr>
          <p:cNvSpPr/>
          <p:nvPr/>
        </p:nvSpPr>
        <p:spPr>
          <a:xfrm>
            <a:off x="6698189" y="1369027"/>
            <a:ext cx="3515144" cy="1259708"/>
          </a:xfrm>
          <a:prstGeom prst="rect">
            <a:avLst/>
          </a:prstGeom>
          <a:solidFill>
            <a:srgbClr val="BFBFBF">
              <a:alpha val="18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194" tIns="119285" rIns="121194" bIns="1192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7246" indent="-227246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Profitability calculated at </a:t>
            </a:r>
            <a:r>
              <a:rPr lang="en-US" sz="1200" b="1" dirty="0">
                <a:solidFill>
                  <a:schemeClr val="tx1"/>
                </a:solidFill>
                <a:cs typeface="Calibri" panose="020F0502020204030204" pitchFamily="34" charset="0"/>
              </a:rPr>
              <a:t>application level</a:t>
            </a:r>
          </a:p>
          <a:p>
            <a:pPr marL="227246" indent="-227246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Identify areas of the grid / segments or sub segments </a:t>
            </a:r>
            <a:r>
              <a:rPr lang="en-US" sz="1200" b="1" dirty="0">
                <a:solidFill>
                  <a:schemeClr val="tx1"/>
                </a:solidFill>
                <a:cs typeface="Calibri" panose="020F0502020204030204" pitchFamily="34" charset="0"/>
              </a:rPr>
              <a:t>with higher or lower profitability </a:t>
            </a: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than expected and </a:t>
            </a:r>
            <a:r>
              <a:rPr lang="en-US" sz="1200" b="1" dirty="0">
                <a:solidFill>
                  <a:schemeClr val="tx1"/>
                </a:solidFill>
                <a:cs typeface="Calibri" panose="020F0502020204030204" pitchFamily="34" charset="0"/>
              </a:rPr>
              <a:t>adjust price grid </a:t>
            </a: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accordingly</a:t>
            </a:r>
          </a:p>
        </p:txBody>
      </p:sp>
      <p:sp>
        <p:nvSpPr>
          <p:cNvPr id="52" name="Oval 28">
            <a:extLst>
              <a:ext uri="{FF2B5EF4-FFF2-40B4-BE49-F238E27FC236}">
                <a16:creationId xmlns:a16="http://schemas.microsoft.com/office/drawing/2014/main" id="{A2E22E56-4465-4C27-8A81-3D1B60E6E0AC}"/>
              </a:ext>
            </a:extLst>
          </p:cNvPr>
          <p:cNvSpPr/>
          <p:nvPr/>
        </p:nvSpPr>
        <p:spPr>
          <a:xfrm>
            <a:off x="1127586" y="984074"/>
            <a:ext cx="741220" cy="74122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194" tIns="119285" rIns="121194" bIns="1192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56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7EBA2C-59ED-4EFE-9013-7007A58858C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t="15052" r="14468" b="14117"/>
          <a:stretch/>
        </p:blipFill>
        <p:spPr>
          <a:xfrm>
            <a:off x="1259475" y="1165303"/>
            <a:ext cx="453650" cy="474096"/>
          </a:xfrm>
          <a:prstGeom prst="rect">
            <a:avLst/>
          </a:prstGeom>
          <a:solidFill>
            <a:srgbClr val="00AB8E"/>
          </a:solidFill>
          <a:ln>
            <a:noFill/>
          </a:ln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FC11B26-8124-43FB-94AC-12A3C8F51246}"/>
              </a:ext>
            </a:extLst>
          </p:cNvPr>
          <p:cNvSpPr/>
          <p:nvPr/>
        </p:nvSpPr>
        <p:spPr>
          <a:xfrm>
            <a:off x="6698189" y="984074"/>
            <a:ext cx="3515144" cy="3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61"/>
              </a:spcAft>
              <a:buClr>
                <a:schemeClr val="accent4"/>
              </a:buClr>
            </a:pPr>
            <a:r>
              <a:rPr lang="en-US" sz="1600" b="1" dirty="0">
                <a:cs typeface="Calibri" panose="020F0502020204030204" pitchFamily="34" charset="0"/>
              </a:rPr>
              <a:t>Methodology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8140B0-DC03-4AA8-BB36-7D285C5AB268}"/>
              </a:ext>
            </a:extLst>
          </p:cNvPr>
          <p:cNvSpPr/>
          <p:nvPr/>
        </p:nvSpPr>
        <p:spPr>
          <a:xfrm>
            <a:off x="3922465" y="984074"/>
            <a:ext cx="2679207" cy="3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61"/>
              </a:spcAft>
              <a:buClr>
                <a:schemeClr val="accent4"/>
              </a:buClr>
            </a:pPr>
            <a:r>
              <a:rPr lang="en-US" sz="1600" b="1" dirty="0">
                <a:cs typeface="Calibri" panose="020F0502020204030204" pitchFamily="34" charset="0"/>
              </a:rPr>
              <a:t>Expected outcome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045D30-DA4E-451A-A099-2299629E5A19}"/>
              </a:ext>
            </a:extLst>
          </p:cNvPr>
          <p:cNvSpPr/>
          <p:nvPr/>
        </p:nvSpPr>
        <p:spPr>
          <a:xfrm>
            <a:off x="3922466" y="1369027"/>
            <a:ext cx="2679207" cy="1259708"/>
          </a:xfrm>
          <a:prstGeom prst="rect">
            <a:avLst/>
          </a:prstGeom>
          <a:solidFill>
            <a:srgbClr val="BFBFBF">
              <a:alpha val="18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194" tIns="119285" rIns="121194" bIns="1192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7246" indent="-227246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Fine tune pricing grid (slope, hook rate, etc.)</a:t>
            </a:r>
          </a:p>
          <a:p>
            <a:pPr marL="227246" indent="-227246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Improve derogations monitoring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33A3D4-793A-4713-999E-F6AE4B49ECD4}"/>
              </a:ext>
            </a:extLst>
          </p:cNvPr>
          <p:cNvSpPr/>
          <p:nvPr/>
        </p:nvSpPr>
        <p:spPr>
          <a:xfrm>
            <a:off x="3922466" y="2999434"/>
            <a:ext cx="2679207" cy="1259708"/>
          </a:xfrm>
          <a:prstGeom prst="rect">
            <a:avLst/>
          </a:prstGeom>
          <a:solidFill>
            <a:srgbClr val="BFBFBF">
              <a:alpha val="18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194" tIns="119285" rIns="121194" bIns="1192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7246" indent="-227246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Define the optimal price to maximize profits / production</a:t>
            </a:r>
          </a:p>
          <a:p>
            <a:pPr marL="227246" indent="-227246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Greater pricing individualization capacity based on client sensitivity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9395D0-B8B3-4F9B-B3BC-ACB3FBB6F9FD}"/>
              </a:ext>
            </a:extLst>
          </p:cNvPr>
          <p:cNvSpPr/>
          <p:nvPr/>
        </p:nvSpPr>
        <p:spPr>
          <a:xfrm>
            <a:off x="3922466" y="4629841"/>
            <a:ext cx="2679207" cy="1259708"/>
          </a:xfrm>
          <a:prstGeom prst="rect">
            <a:avLst/>
          </a:prstGeom>
          <a:solidFill>
            <a:srgbClr val="BFBFBF">
              <a:alpha val="18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194" tIns="119285" rIns="121194" bIns="1192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7246" indent="-227246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Define the optimal price to maximize profits / production</a:t>
            </a:r>
          </a:p>
          <a:p>
            <a:pPr marL="227246" indent="-227246">
              <a:spcAft>
                <a:spcPts val="398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cs typeface="Calibri" panose="020F0502020204030204" pitchFamily="34" charset="0"/>
              </a:rPr>
              <a:t>Differentiate pricing based on sensitivity</a:t>
            </a:r>
          </a:p>
        </p:txBody>
      </p:sp>
      <p:sp>
        <p:nvSpPr>
          <p:cNvPr id="24" name="Espace réservé du numéro de diapositive 2">
            <a:extLst>
              <a:ext uri="{FF2B5EF4-FFF2-40B4-BE49-F238E27FC236}">
                <a16:creationId xmlns:a16="http://schemas.microsoft.com/office/drawing/2014/main" id="{221E0B94-9623-4C9A-8D99-41020C92421E}"/>
              </a:ext>
            </a:extLst>
          </p:cNvPr>
          <p:cNvSpPr txBox="1">
            <a:spLocks/>
          </p:cNvSpPr>
          <p:nvPr/>
        </p:nvSpPr>
        <p:spPr bwMode="auto">
          <a:xfrm>
            <a:off x="11159692" y="6395560"/>
            <a:ext cx="2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914400" rtl="0" eaLnBrk="1" latinLnBrk="0" hangingPunct="1">
              <a:defRPr sz="1100" b="1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1636">
              <a:buFont typeface="Arial"/>
              <a:buNone/>
              <a:defRPr/>
            </a:pPr>
            <a:fld id="{276219AF-F5ED-455B-A512-B03AB3602319}" type="slidenum">
              <a:rPr lang="en-US" smtClean="0">
                <a:solidFill>
                  <a:srgbClr val="78848A">
                    <a:lumMod val="75000"/>
                  </a:srgbClr>
                </a:solidFill>
                <a:latin typeface="Arial"/>
                <a:cs typeface="Arial"/>
                <a:sym typeface="Arial"/>
              </a:rPr>
              <a:pPr defTabSz="1211636">
                <a:buFont typeface="Arial"/>
                <a:buNone/>
                <a:defRPr/>
              </a:pPr>
              <a:t>9</a:t>
            </a:fld>
            <a:endParaRPr lang="en-US" dirty="0">
              <a:solidFill>
                <a:srgbClr val="78848A">
                  <a:lumMod val="75000"/>
                </a:srgb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2673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NPP-ENG-16-9">
  <a:themeElements>
    <a:clrScheme name="Custom 11">
      <a:dk1>
        <a:srgbClr val="000000"/>
      </a:dk1>
      <a:lt1>
        <a:srgbClr val="FFFFFF"/>
      </a:lt1>
      <a:dk2>
        <a:srgbClr val="00915A"/>
      </a:dk2>
      <a:lt2>
        <a:srgbClr val="78848A"/>
      </a:lt2>
      <a:accent1>
        <a:srgbClr val="00AB8E"/>
      </a:accent1>
      <a:accent2>
        <a:srgbClr val="00685E"/>
      </a:accent2>
      <a:accent3>
        <a:srgbClr val="A3C439"/>
      </a:accent3>
      <a:accent4>
        <a:srgbClr val="52CDC5"/>
      </a:accent4>
      <a:accent5>
        <a:srgbClr val="EF7B5B"/>
      </a:accent5>
      <a:accent6>
        <a:srgbClr val="56B4C0"/>
      </a:accent6>
      <a:hlink>
        <a:srgbClr val="00915A"/>
      </a:hlink>
      <a:folHlink>
        <a:srgbClr val="BA3075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BNPP-ENG-16-9">
  <a:themeElements>
    <a:clrScheme name="Custom 11">
      <a:dk1>
        <a:srgbClr val="000000"/>
      </a:dk1>
      <a:lt1>
        <a:srgbClr val="FFFFFF"/>
      </a:lt1>
      <a:dk2>
        <a:srgbClr val="00915A"/>
      </a:dk2>
      <a:lt2>
        <a:srgbClr val="78848A"/>
      </a:lt2>
      <a:accent1>
        <a:srgbClr val="00AB8E"/>
      </a:accent1>
      <a:accent2>
        <a:srgbClr val="00685E"/>
      </a:accent2>
      <a:accent3>
        <a:srgbClr val="A3C439"/>
      </a:accent3>
      <a:accent4>
        <a:srgbClr val="52CDC5"/>
      </a:accent4>
      <a:accent5>
        <a:srgbClr val="EF7B5B"/>
      </a:accent5>
      <a:accent6>
        <a:srgbClr val="56B4C0"/>
      </a:accent6>
      <a:hlink>
        <a:srgbClr val="00915A"/>
      </a:hlink>
      <a:folHlink>
        <a:srgbClr val="BA3075"/>
      </a:folHlink>
    </a:clrScheme>
    <a:fontScheme name="Custom 2">
      <a:majorFont>
        <a:latin typeface="BNPP Sans Condensed"/>
        <a:ea typeface=""/>
        <a:cs typeface=""/>
      </a:majorFont>
      <a:minorFont>
        <a:latin typeface="BNPP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normAutofit/>
      </a:bodyPr>
      <a:lstStyle>
        <a:defPPr defTabSz="1085415">
          <a:defRPr sz="6600" dirty="0" smtClean="0">
            <a:solidFill>
              <a:srgbClr val="FFFFFF"/>
            </a:solidFill>
            <a:latin typeface="BNPP Sans Condensed ExtraBold" pitchFamily="50" charset="0"/>
            <a:cs typeface="Arial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F1D08420BE0A428A40BAF0411E9757" ma:contentTypeVersion="9" ma:contentTypeDescription="Crée un document." ma:contentTypeScope="" ma:versionID="790ccbe739aed890c202878450384b06">
  <xsd:schema xmlns:xsd="http://www.w3.org/2001/XMLSchema" xmlns:xs="http://www.w3.org/2001/XMLSchema" xmlns:p="http://schemas.microsoft.com/office/2006/metadata/properties" xmlns:ns3="87ffa52b-c54c-4a7a-95d0-6d1456c6cd3d" xmlns:ns4="9dca402c-0d70-4ef5-83c4-a04802387342" targetNamespace="http://schemas.microsoft.com/office/2006/metadata/properties" ma:root="true" ma:fieldsID="e4d696774e9ffec8787c3b1eb410a30b" ns3:_="" ns4:_="">
    <xsd:import namespace="87ffa52b-c54c-4a7a-95d0-6d1456c6cd3d"/>
    <xsd:import namespace="9dca402c-0d70-4ef5-83c4-a048023873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ffa52b-c54c-4a7a-95d0-6d1456c6cd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ca402c-0d70-4ef5-83c4-a04802387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1423E6-2C78-4393-BFF5-FFC84E82E6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03CF45-A649-4F3D-9D5E-36D1ED7380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ffa52b-c54c-4a7a-95d0-6d1456c6cd3d"/>
    <ds:schemaRef ds:uri="9dca402c-0d70-4ef5-83c4-a04802387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5F9C96-237A-441D-9DA2-6D7E07F0D6F3}">
  <ds:schemaRefs>
    <ds:schemaRef ds:uri="87ffa52b-c54c-4a7a-95d0-6d1456c6cd3d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dca402c-0d70-4ef5-83c4-a04802387342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4468</Words>
  <Application>Microsoft Office PowerPoint</Application>
  <PresentationFormat>Grand écran</PresentationFormat>
  <Paragraphs>910</Paragraphs>
  <Slides>28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19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28</vt:i4>
      </vt:variant>
    </vt:vector>
  </HeadingPairs>
  <TitlesOfParts>
    <vt:vector size="50" baseType="lpstr">
      <vt:lpstr>&amp;quot</vt:lpstr>
      <vt:lpstr>Arial</vt:lpstr>
      <vt:lpstr>Arial Narrow</vt:lpstr>
      <vt:lpstr>BNPP Rounded Light</vt:lpstr>
      <vt:lpstr>BNPP Sans</vt:lpstr>
      <vt:lpstr>BNPP Sans Condensed</vt:lpstr>
      <vt:lpstr>BNPP Sans Condensed ExtraBold</vt:lpstr>
      <vt:lpstr>BNPP Sans Condensed Light</vt:lpstr>
      <vt:lpstr>BNPP Sans Light</vt:lpstr>
      <vt:lpstr>BNPP Serif</vt:lpstr>
      <vt:lpstr>BNPPSans</vt:lpstr>
      <vt:lpstr>BNPPSans-Bold</vt:lpstr>
      <vt:lpstr>BNPPSansCondensed</vt:lpstr>
      <vt:lpstr>Calibri</vt:lpstr>
      <vt:lpstr>Calibri Light</vt:lpstr>
      <vt:lpstr>Courier New</vt:lpstr>
      <vt:lpstr>Noto Sans Symbols</vt:lpstr>
      <vt:lpstr>Symbol</vt:lpstr>
      <vt:lpstr>Wingdings</vt:lpstr>
      <vt:lpstr>Thème Office</vt:lpstr>
      <vt:lpstr>1_BNPP-ENG-16-9</vt:lpstr>
      <vt:lpstr>2_BNPP-ENG-16-9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Yacine ZOUNANI</dc:creator>
  <cp:lastModifiedBy>Ilyass SEDDOUG</cp:lastModifiedBy>
  <cp:revision>38</cp:revision>
  <dcterms:created xsi:type="dcterms:W3CDTF">2021-06-01T06:58:30Z</dcterms:created>
  <dcterms:modified xsi:type="dcterms:W3CDTF">2021-06-18T12:35:08Z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0x010100D7F1D08420BE0A428A40BAF0411E9757</vt:lpwstr>
  </property>
  <property fmtid="{D5CDD505-2E9C-101B-9397-08002B2CF9AE}" pid="3" name="MSIP_Label_812e1ed0-4700-41e0-aec3-61ed249f3333_Enabled">
    <vt:lpwstr>true</vt:lpwstr>
  </property>
  <property fmtid="{D5CDD505-2E9C-101B-9397-08002B2CF9AE}" pid="4" name="MSIP_Label_812e1ed0-4700-41e0-aec3-61ed249f3333_SetDate">
    <vt:lpwstr>2021-06-18T10:19:36Z</vt:lpwstr>
  </property>
  <property fmtid="{D5CDD505-2E9C-101B-9397-08002B2CF9AE}" pid="5" name="MSIP_Label_812e1ed0-4700-41e0-aec3-61ed249f3333_Method">
    <vt:lpwstr>Standard</vt:lpwstr>
  </property>
  <property fmtid="{D5CDD505-2E9C-101B-9397-08002B2CF9AE}" pid="6" name="MSIP_Label_812e1ed0-4700-41e0-aec3-61ed249f3333_Name">
    <vt:lpwstr>Internal - Standard</vt:lpwstr>
  </property>
  <property fmtid="{D5CDD505-2E9C-101B-9397-08002B2CF9AE}" pid="7" name="MSIP_Label_812e1ed0-4700-41e0-aec3-61ed249f3333_SiteId">
    <vt:lpwstr>614f9c25-bffa-42c7-86d8-964101f55fa2</vt:lpwstr>
  </property>
  <property fmtid="{D5CDD505-2E9C-101B-9397-08002B2CF9AE}" pid="8" name="MSIP_Label_812e1ed0-4700-41e0-aec3-61ed249f3333_ActionId">
    <vt:lpwstr>854f51fd-f2ab-4a92-a08d-5d6f9ae3cb5e</vt:lpwstr>
  </property>
  <property fmtid="{D5CDD505-2E9C-101B-9397-08002B2CF9AE}" pid="9" name="MSIP_Label_812e1ed0-4700-41e0-aec3-61ed249f3333_ContentBits">
    <vt:lpwstr>2</vt:lpwstr>
  </property>
</Properties>
</file>