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257" r:id="rId4"/>
    <p:sldId id="258" r:id="rId5"/>
    <p:sldId id="271" r:id="rId6"/>
    <p:sldId id="278" r:id="rId7"/>
    <p:sldId id="261" r:id="rId8"/>
    <p:sldId id="279" r:id="rId9"/>
    <p:sldId id="288" r:id="rId10"/>
    <p:sldId id="280" r:id="rId11"/>
    <p:sldId id="286" r:id="rId12"/>
    <p:sldId id="287" r:id="rId13"/>
    <p:sldId id="281" r:id="rId14"/>
    <p:sldId id="282" r:id="rId15"/>
    <p:sldId id="283" r:id="rId16"/>
    <p:sldId id="284" r:id="rId17"/>
    <p:sldId id="289" r:id="rId18"/>
    <p:sldId id="285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C505-8CDF-4126-9AAE-618479E11536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8B29-C593-44B5-AA8F-A40D79F5CFBD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7570-738F-4584-ACB1-B8877AC97716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4202-A429-48EA-BA67-F92D0B559E72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9B20-2080-4AFF-AAD0-58D0C999139B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A731-39DD-437F-9532-E995C8E38CF4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F97D-5367-472D-9EBA-F5D9B11744D7}" type="datetime1">
              <a:rPr lang="ru-RU" smtClean="0"/>
              <a:t>04.06.2023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C029-568D-48F8-B973-2AA5E9AD1B17}" type="datetime1">
              <a:rPr lang="ru-RU" smtClean="0"/>
              <a:t>04.06.2023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4BF-1F82-48DF-8855-69DE2594EA89}" type="datetime1">
              <a:rPr lang="ru-RU" smtClean="0"/>
              <a:t>04.06.2023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7D8-E2AB-4978-B669-F6A3AE17224C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BF71-39E6-4320-B41E-3344EF99AAF7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8B35-D068-4B52-B5AF-949663A078F4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337934" y="5258281"/>
            <a:ext cx="1171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Климов Илья Сергеевич,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ИУ7-82Б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Вишневская Татьяна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Ивановна, доцент кафедры ИУ7, к.ф.-м.н.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61032" y="158265"/>
            <a:ext cx="1065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 (национальный исследовательский университет)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953DC-748A-5D47-B843-AF4B69337830}"/>
              </a:ext>
            </a:extLst>
          </p:cNvPr>
          <p:cNvSpPr txBox="1"/>
          <p:nvPr/>
        </p:nvSpPr>
        <p:spPr>
          <a:xfrm>
            <a:off x="5252536" y="6320671"/>
            <a:ext cx="207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958077" y="2070401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дефектов программного обеспечения с использованием алгоритмов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86" y="1018359"/>
            <a:ext cx="7865622" cy="57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1032" t="-12618" r="20428" b="-11216"/>
          <a:stretch/>
        </p:blipFill>
        <p:spPr>
          <a:xfrm>
            <a:off x="583584" y="1891552"/>
            <a:ext cx="6168907" cy="6995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31895" t="-5415" r="33705" b="6721"/>
          <a:stretch/>
        </p:blipFill>
        <p:spPr>
          <a:xfrm>
            <a:off x="7450670" y="1803274"/>
            <a:ext cx="3509321" cy="938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4536" y="1341609"/>
            <a:ext cx="481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Логарифмическая функция потерь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0431" y="1270338"/>
            <a:ext cx="213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Антиградиент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10082"/>
          <a:stretch/>
        </p:blipFill>
        <p:spPr>
          <a:xfrm>
            <a:off x="583584" y="3986386"/>
            <a:ext cx="8776942" cy="14992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r="34459"/>
          <a:stretch/>
        </p:blipFill>
        <p:spPr>
          <a:xfrm>
            <a:off x="583584" y="2981150"/>
            <a:ext cx="6428842" cy="1005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3584" y="5793009"/>
            <a:ext cx="10504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– набор из 17 значений метрик, посчитанных для определенного кода.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переменная – переменная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показывающая вероятность наличия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дефекта для объекта. 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27" y="5644869"/>
            <a:ext cx="89219" cy="1004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711" t="-6989" r="18768" b="2856"/>
          <a:stretch/>
        </p:blipFill>
        <p:spPr>
          <a:xfrm>
            <a:off x="2689069" y="1795184"/>
            <a:ext cx="7272707" cy="63916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модели градиентного бустинга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6" y="3989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r="19464"/>
          <a:stretch/>
        </p:blipFill>
        <p:spPr>
          <a:xfrm>
            <a:off x="1128927" y="3128333"/>
            <a:ext cx="8006834" cy="26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кода по наличию дефекта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752159"/>
            <a:ext cx="10646610" cy="41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разработанного метода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" y="1995321"/>
            <a:ext cx="6426200" cy="35347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5745" y="1435673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0859" y="2973843"/>
            <a:ext cx="47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обучения модели методом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градиетного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бустинга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0859" y="2020092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предобработки данных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5745" y="4296926"/>
            <a:ext cx="47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разработки приложения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0859" y="5250677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обнаружения дефектов ПО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18" y="1173804"/>
            <a:ext cx="7656946" cy="52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функции потерь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8" y="1544270"/>
            <a:ext cx="7962712" cy="41638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0600" y="1793950"/>
            <a:ext cx="342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проходит верно. Функция потерь имеет гиперболическую форму, к концу обучения изменения становятся незначительными.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 txBox="1">
            <a:spLocks/>
          </p:cNvSpPr>
          <p:nvPr/>
        </p:nvSpPr>
        <p:spPr>
          <a:xfrm>
            <a:off x="428017" y="-72232"/>
            <a:ext cx="1081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точности разработанного метода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38475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29185"/>
              </p:ext>
            </p:extLst>
          </p:nvPr>
        </p:nvGraphicFramePr>
        <p:xfrm>
          <a:off x="1260194" y="1164587"/>
          <a:ext cx="9153806" cy="4982213"/>
        </p:xfrm>
        <a:graphic>
          <a:graphicData uri="http://schemas.openxmlformats.org/drawingml/2006/table">
            <a:tbl>
              <a:tblPr firstRow="1" firstCol="1" bandRow="1"/>
              <a:tblGrid>
                <a:gridCol w="3229692">
                  <a:extLst>
                    <a:ext uri="{9D8B030D-6E8A-4147-A177-3AD203B41FA5}">
                      <a16:colId xmlns:a16="http://schemas.microsoft.com/office/drawing/2014/main" val="248292598"/>
                    </a:ext>
                  </a:extLst>
                </a:gridCol>
                <a:gridCol w="1483168">
                  <a:extLst>
                    <a:ext uri="{9D8B030D-6E8A-4147-A177-3AD203B41FA5}">
                      <a16:colId xmlns:a16="http://schemas.microsoft.com/office/drawing/2014/main" val="171585513"/>
                    </a:ext>
                  </a:extLst>
                </a:gridCol>
                <a:gridCol w="1482217">
                  <a:extLst>
                    <a:ext uri="{9D8B030D-6E8A-4147-A177-3AD203B41FA5}">
                      <a16:colId xmlns:a16="http://schemas.microsoft.com/office/drawing/2014/main" val="3960164039"/>
                    </a:ext>
                  </a:extLst>
                </a:gridCol>
                <a:gridCol w="1486971">
                  <a:extLst>
                    <a:ext uri="{9D8B030D-6E8A-4147-A177-3AD203B41FA5}">
                      <a16:colId xmlns:a16="http://schemas.microsoft.com/office/drawing/2014/main" val="1071384753"/>
                    </a:ext>
                  </a:extLst>
                </a:gridCol>
                <a:gridCol w="1471758">
                  <a:extLst>
                    <a:ext uri="{9D8B030D-6E8A-4147-A177-3AD203B41FA5}">
                      <a16:colId xmlns:a16="http://schemas.microsoft.com/office/drawing/2014/main" val="1244039849"/>
                    </a:ext>
                  </a:extLst>
                </a:gridCol>
              </a:tblGrid>
              <a:tr h="9958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(точность)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(полнота)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54754"/>
                  </a:ext>
                </a:extLst>
              </a:tr>
              <a:tr h="995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Наивный байесовский классификатор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664314"/>
                  </a:ext>
                </a:extLst>
              </a:tr>
              <a:tr h="5008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730625"/>
                  </a:ext>
                </a:extLst>
              </a:tr>
              <a:tr h="497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Дерево решений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215590"/>
                  </a:ext>
                </a:extLst>
              </a:tr>
              <a:tr h="497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630755"/>
                  </a:ext>
                </a:extLst>
              </a:tr>
              <a:tr h="497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бустинг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543649"/>
                  </a:ext>
                </a:extLst>
              </a:tr>
              <a:tr h="497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Адаптивный бустинг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149260"/>
                  </a:ext>
                </a:extLst>
              </a:tr>
              <a:tr h="497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Разработанный</a:t>
                      </a:r>
                      <a:r>
                        <a:rPr lang="ru-RU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метод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434429"/>
                  </a:ext>
                </a:extLst>
              </a:tr>
            </a:tbl>
          </a:graphicData>
        </a:graphic>
      </p:graphicFrame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038475" y="2400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260194" y="1164587"/>
            <a:ext cx="3240686" cy="979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4159" y="1694537"/>
            <a:ext cx="113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времени выполнения программы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1600540"/>
            <a:ext cx="7960185" cy="4107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0600" y="1793950"/>
            <a:ext cx="34890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ависимость между объемом входных данных и временем выполнения программы прямая. Обработка максимального количества строк занимает меньше 200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19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4803769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 выполнения работы достигнута цель и решены все поставленные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произведены анализ и сравнение существующих методов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машинного обучения для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обнаружения дефектов ПО с применением ансамбля деревьев решений (градиентного бустинга); 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азработано ПО, реализующее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обнаружения дефектов 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исследование эффективности разработанного метода и сравнение его с существующими реализациями.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017" y="1717040"/>
            <a:ext cx="11042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актуальных проблем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(ПО)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дефектов.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выявление и устранение дефектов могут составлять до 80% от общей стоимости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технологии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дефектов.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предлагается использовать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  <a:endParaRPr lang="ru-RU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6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552581"/>
            <a:ext cx="11182378" cy="4949819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и программная реализация метода обнаружения дефектов ПО с использованием алгоритмов машинного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обучения.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сравнить существующие методы машинного обучения для обнаружения дефектов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обнаружения дефектов ПО с применением ансамбля деревьев решений (градиентного бустинга);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ПО, реализующее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обнаружения дефектов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эффективности разработанного метода и сравнение его с существующими реализациями.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Дефекты разрабатываемого ПО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812325D-8366-8496-63E7-8BFEDF9F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017" y="1253331"/>
            <a:ext cx="3904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 ПО 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ошибка, изъян в компьютерной программе, из-за которой она выдает неправильный результат или ведет себя непреднамеренным образом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4" y="1596014"/>
            <a:ext cx="8944961" cy="4629295"/>
          </a:xfrm>
        </p:spPr>
      </p:pic>
    </p:spTree>
    <p:extLst>
      <p:ext uri="{BB962C8B-B14F-4D97-AF65-F5344CB8AC3E}">
        <p14:creationId xmlns:p14="http://schemas.microsoft.com/office/powerpoint/2010/main" val="31941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5B4BD-2343-6030-EAF7-8269261C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BA01EB9-30E8-35A2-40B3-7FD89F42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09702"/>
              </p:ext>
            </p:extLst>
          </p:nvPr>
        </p:nvGraphicFramePr>
        <p:xfrm>
          <a:off x="1216058" y="1781667"/>
          <a:ext cx="9341962" cy="4260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34156">
                  <a:extLst>
                    <a:ext uri="{9D8B030D-6E8A-4147-A177-3AD203B41FA5}">
                      <a16:colId xmlns:a16="http://schemas.microsoft.com/office/drawing/2014/main" val="2688949868"/>
                    </a:ext>
                  </a:extLst>
                </a:gridCol>
                <a:gridCol w="1382434">
                  <a:extLst>
                    <a:ext uri="{9D8B030D-6E8A-4147-A177-3AD203B41FA5}">
                      <a16:colId xmlns:a16="http://schemas.microsoft.com/office/drawing/2014/main" val="2057831177"/>
                    </a:ext>
                  </a:extLst>
                </a:gridCol>
                <a:gridCol w="1361374">
                  <a:extLst>
                    <a:ext uri="{9D8B030D-6E8A-4147-A177-3AD203B41FA5}">
                      <a16:colId xmlns:a16="http://schemas.microsoft.com/office/drawing/2014/main" val="2823681173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967016006"/>
                    </a:ext>
                  </a:extLst>
                </a:gridCol>
                <a:gridCol w="1481999">
                  <a:extLst>
                    <a:ext uri="{9D8B030D-6E8A-4147-A177-3AD203B41FA5}">
                      <a16:colId xmlns:a16="http://schemas.microsoft.com/office/drawing/2014/main" val="3788308526"/>
                    </a:ext>
                  </a:extLst>
                </a:gridCol>
              </a:tblGrid>
              <a:tr h="963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Метрики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(точность)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(полнота)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мера)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860630"/>
                  </a:ext>
                </a:extLst>
              </a:tr>
              <a:tr h="963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Наивный байесовский классификатор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226363"/>
                  </a:ext>
                </a:extLst>
              </a:tr>
              <a:tr h="511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609190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Дерево решений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49910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924281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бустинг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.903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714018"/>
                  </a:ext>
                </a:extLst>
              </a:tr>
              <a:tr h="45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Адаптивный бустинг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657952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D079842-0F04-74C9-DCB6-FE5EF2B99608}"/>
              </a:ext>
            </a:extLst>
          </p:cNvPr>
          <p:cNvCxnSpPr>
            <a:cxnSpLocks/>
          </p:cNvCxnSpPr>
          <p:nvPr/>
        </p:nvCxnSpPr>
        <p:spPr>
          <a:xfrm>
            <a:off x="1206631" y="1791093"/>
            <a:ext cx="3635879" cy="946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B9B4E2-C507-1F7B-FBD6-F681EC3A4610}"/>
              </a:ext>
            </a:extLst>
          </p:cNvPr>
          <p:cNvSpPr txBox="1"/>
          <p:nvPr/>
        </p:nvSpPr>
        <p:spPr>
          <a:xfrm>
            <a:off x="1545996" y="2262433"/>
            <a:ext cx="100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 smtClean="0">
                <a:effectLst/>
              </a:rPr>
              <a:t>Методы</a:t>
            </a:r>
            <a:endParaRPr lang="ru-RU" b="1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0E2FD92-8710-2F14-13E9-240D44DD4EAD}"/>
              </a:ext>
            </a:extLst>
          </p:cNvPr>
          <p:cNvSpPr txBox="1">
            <a:spLocks/>
          </p:cNvSpPr>
          <p:nvPr/>
        </p:nvSpPr>
        <p:spPr>
          <a:xfrm>
            <a:off x="428017" y="-72233"/>
            <a:ext cx="12065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таблица результатов работы методов машинного обучения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5F125-4F67-521A-DAF6-25A9E43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6411"/>
            <a:ext cx="2743200" cy="365125"/>
          </a:xfrm>
        </p:spPr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30103-CB84-576D-8964-3B2952275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2" r="29746"/>
          <a:stretch/>
        </p:blipFill>
        <p:spPr>
          <a:xfrm>
            <a:off x="506894" y="1403728"/>
            <a:ext cx="4818370" cy="97408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3B5F7F-D887-E6EC-902C-FD560C6B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" y="-91086"/>
            <a:ext cx="11619439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точности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63F95-3B26-526E-2C4D-CD907B64B5B4}"/>
              </a:ext>
            </a:extLst>
          </p:cNvPr>
          <p:cNvSpPr txBox="1"/>
          <p:nvPr/>
        </p:nvSpPr>
        <p:spPr>
          <a:xfrm>
            <a:off x="225701" y="4597539"/>
            <a:ext cx="11740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объекты, которые были верно классифицированы как положительные;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 – объекты, которые были верно классифицированы как отрицательные;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– объекты, которые были ложно классифицированы как положительные;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 – объекты, которые были ложно классифицированы как отрицательные.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399F2B-400E-F290-36A8-B170A9EA2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30" r="36500"/>
          <a:stretch/>
        </p:blipFill>
        <p:spPr>
          <a:xfrm>
            <a:off x="1272208" y="2947068"/>
            <a:ext cx="3160643" cy="9813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2E7470-7EB7-E023-935F-0E0B785D9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57" r="38475"/>
          <a:stretch/>
        </p:blipFill>
        <p:spPr>
          <a:xfrm>
            <a:off x="7273786" y="1403727"/>
            <a:ext cx="2924472" cy="10444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0B0314B-F1E8-3C8A-9606-7B820D284A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36" r="27850"/>
          <a:stretch/>
        </p:blipFill>
        <p:spPr>
          <a:xfrm>
            <a:off x="6453807" y="3046957"/>
            <a:ext cx="5019262" cy="10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71330"/>
            <a:ext cx="10058400" cy="1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81816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обнаружения дефектов ПО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6084EE-032E-E484-80F4-B50DED37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" y="1167852"/>
            <a:ext cx="10878513" cy="56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 txBox="1">
            <a:spLocks/>
          </p:cNvSpPr>
          <p:nvPr/>
        </p:nvSpPr>
        <p:spPr>
          <a:xfrm>
            <a:off x="428017" y="-72232"/>
            <a:ext cx="1081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оценки кода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82328" y="1546833"/>
            <a:ext cx="6096000" cy="3730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комментариев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пустых строк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смешанных строк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операндов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00" y="1546833"/>
            <a:ext cx="5595250" cy="4191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строк кода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Маккейба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Цикломатическая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Маккейба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и операндов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 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Усилия 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предполагаемых ошибок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Холстеда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663</Words>
  <Application>Microsoft Office PowerPoint</Application>
  <PresentationFormat>Широкоэкранный</PresentationFormat>
  <Paragraphs>176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Дефекты разрабатываемого ПО</vt:lpstr>
      <vt:lpstr>Презентация PowerPoint</vt:lpstr>
      <vt:lpstr>Метрики для оценки точности алгоритмов</vt:lpstr>
      <vt:lpstr>Формализованная постановка задачи</vt:lpstr>
      <vt:lpstr>Метод обнаружения дефектов ПО</vt:lpstr>
      <vt:lpstr>Презентация PowerPoint</vt:lpstr>
      <vt:lpstr>Обучение модели градиентного бустинга</vt:lpstr>
      <vt:lpstr>Обучение модели градиентного бустинга</vt:lpstr>
      <vt:lpstr>Результат обучения модели градиентного бустинга</vt:lpstr>
      <vt:lpstr>Классификация кода по наличию дефекта</vt:lpstr>
      <vt:lpstr>Программная реализация разработанного метода</vt:lpstr>
      <vt:lpstr>Разработанная система обнаружения дефектов ПО</vt:lpstr>
      <vt:lpstr>Анализ функции потерь</vt:lpstr>
      <vt:lpstr>Презентация PowerPoint</vt:lpstr>
      <vt:lpstr>Оценка времени выполнения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Илья Климов</cp:lastModifiedBy>
  <cp:revision>79</cp:revision>
  <dcterms:created xsi:type="dcterms:W3CDTF">2022-09-11T14:03:03Z</dcterms:created>
  <dcterms:modified xsi:type="dcterms:W3CDTF">2023-06-04T11:32:45Z</dcterms:modified>
</cp:coreProperties>
</file>