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78" r:id="rId6"/>
    <p:sldId id="271" r:id="rId7"/>
    <p:sldId id="26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337934" y="5258281"/>
            <a:ext cx="797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 Илья Сергеевич,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ИУ7-82Б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Вишневская Татьяна Ивановна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61032" y="158265"/>
            <a:ext cx="1065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5252536" y="6320671"/>
            <a:ext cx="207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58077" y="2070401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дефектов программного обеспечения с использованием алгоритмов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кода по наличию дефекта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752159"/>
            <a:ext cx="10646610" cy="4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разработанного метода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" y="1995321"/>
            <a:ext cx="6426200" cy="3534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5745" y="1435673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0859" y="2973843"/>
            <a:ext cx="47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обучения модели методом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градиетного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бустинга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859" y="2020092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предобработки данных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5745" y="4296926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разработки приложения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859" y="5250677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91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66" y="1108604"/>
            <a:ext cx="7613434" cy="52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4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точности метода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1" y="1501679"/>
            <a:ext cx="8012239" cy="4189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4490" y="1692159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0.941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4490" y="2957711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0.936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4490" y="2324935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0.818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4490" y="3596530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 = 0.873</a:t>
            </a:r>
          </a:p>
        </p:txBody>
      </p:sp>
    </p:spTree>
    <p:extLst>
      <p:ext uri="{BB962C8B-B14F-4D97-AF65-F5344CB8AC3E}">
        <p14:creationId xmlns:p14="http://schemas.microsoft.com/office/powerpoint/2010/main" val="355404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4" y="1325563"/>
            <a:ext cx="9772073" cy="50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480376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 выполнения работы достигнута цель и решены все поставленные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и сравнены существующие методы машинного обучения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обнаружения дефектов ПО с применением ансамбля деревьев решений (градиентного бустинга); 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метод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исследование эффективности разработанного метода и сравнение его с существующими реализациями.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5739051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 программная реализация метода обнаружения дефектов ПО с использованием алгоритмов машинного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обучения.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сравнить существующие методы машинного обучения для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обнаружения дефектов ПО с применением ансамбля деревьев решений (градиентного бустинга);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обеспечение, реализующее метод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эффективности разработанного метода и сравнение его с существующими реализациями.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Дефекты разрабатываемого ПО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017" y="1466706"/>
            <a:ext cx="3904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первоначальных бизнес-требований, логическая ошибка в исходном коде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4" y="1596014"/>
            <a:ext cx="8944961" cy="4629295"/>
          </a:xfrm>
        </p:spPr>
      </p:pic>
    </p:spTree>
    <p:extLst>
      <p:ext uri="{BB962C8B-B14F-4D97-AF65-F5344CB8AC3E}">
        <p14:creationId xmlns:p14="http://schemas.microsoft.com/office/powerpoint/2010/main" val="31941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243D9B-7D2B-F154-9F13-12E75101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39" y="2083324"/>
            <a:ext cx="11173817" cy="332918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E6C3A-4E1D-C102-523A-5D5DF23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5E1712-96BB-FA13-6405-90E439221610}"/>
              </a:ext>
            </a:extLst>
          </p:cNvPr>
          <p:cNvSpPr txBox="1">
            <a:spLocks/>
          </p:cNvSpPr>
          <p:nvPr/>
        </p:nvSpPr>
        <p:spPr>
          <a:xfrm>
            <a:off x="428017" y="-61337"/>
            <a:ext cx="11619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модели обнаружения дефектов ПО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5F125-4F67-521A-DAF6-25A9E43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6411"/>
            <a:ext cx="2743200" cy="365125"/>
          </a:xfrm>
        </p:spPr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30103-CB84-576D-8964-3B295227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2" r="29746"/>
          <a:stretch/>
        </p:blipFill>
        <p:spPr>
          <a:xfrm>
            <a:off x="506894" y="1403728"/>
            <a:ext cx="4818370" cy="97408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3B5F7F-D887-E6EC-902C-FD560C6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" y="-91086"/>
            <a:ext cx="11619439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алгоритмов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63F95-3B26-526E-2C4D-CD907B64B5B4}"/>
              </a:ext>
            </a:extLst>
          </p:cNvPr>
          <p:cNvSpPr txBox="1"/>
          <p:nvPr/>
        </p:nvSpPr>
        <p:spPr>
          <a:xfrm>
            <a:off x="225701" y="4597539"/>
            <a:ext cx="11740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объекты, которые были верно классифицированы как положительные;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 – объекты, которые были верно классифицированы как отрицательные;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– объекты, которые были ложно классифицированы как положительные;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– объекты, которые были ложно классифицированы как отрицательные.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399F2B-400E-F290-36A8-B170A9EA2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0" r="36500"/>
          <a:stretch/>
        </p:blipFill>
        <p:spPr>
          <a:xfrm>
            <a:off x="1272208" y="2947068"/>
            <a:ext cx="3160643" cy="9813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2E7470-7EB7-E023-935F-0E0B785D9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57" r="38475"/>
          <a:stretch/>
        </p:blipFill>
        <p:spPr>
          <a:xfrm>
            <a:off x="7273786" y="1403727"/>
            <a:ext cx="2924472" cy="10444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B0314B-F1E8-3C8A-9606-7B820D284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36" r="27850"/>
          <a:stretch/>
        </p:blipFill>
        <p:spPr>
          <a:xfrm>
            <a:off x="6453807" y="3046957"/>
            <a:ext cx="5019262" cy="10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5B4BD-2343-6030-EAF7-8269261C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BA01EB9-30E8-35A2-40B3-7FD89F42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70"/>
              </p:ext>
            </p:extLst>
          </p:nvPr>
        </p:nvGraphicFramePr>
        <p:xfrm>
          <a:off x="1216058" y="1781667"/>
          <a:ext cx="9341962" cy="4260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34156">
                  <a:extLst>
                    <a:ext uri="{9D8B030D-6E8A-4147-A177-3AD203B41FA5}">
                      <a16:colId xmlns:a16="http://schemas.microsoft.com/office/drawing/2014/main" val="2688949868"/>
                    </a:ext>
                  </a:extLst>
                </a:gridCol>
                <a:gridCol w="1382434">
                  <a:extLst>
                    <a:ext uri="{9D8B030D-6E8A-4147-A177-3AD203B41FA5}">
                      <a16:colId xmlns:a16="http://schemas.microsoft.com/office/drawing/2014/main" val="2057831177"/>
                    </a:ext>
                  </a:extLst>
                </a:gridCol>
                <a:gridCol w="1361374">
                  <a:extLst>
                    <a:ext uri="{9D8B030D-6E8A-4147-A177-3AD203B41FA5}">
                      <a16:colId xmlns:a16="http://schemas.microsoft.com/office/drawing/2014/main" val="2823681173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967016006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3788308526"/>
                    </a:ext>
                  </a:extLst>
                </a:gridCol>
              </a:tblGrid>
              <a:tr h="963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                                         Метрики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Accuracy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ru-RU" sz="1800" b="1" dirty="0">
                          <a:effectLst/>
                        </a:rPr>
                        <a:t>точность)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Precision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(точность)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(полнота)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F-</a:t>
                      </a:r>
                      <a:r>
                        <a:rPr lang="en-US" sz="1800" b="1" dirty="0">
                          <a:effectLst/>
                        </a:rPr>
                        <a:t>measure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</a:t>
                      </a:r>
                      <a:r>
                        <a:rPr lang="en-US" sz="1800" b="1" dirty="0">
                          <a:effectLst/>
                        </a:rPr>
                        <a:t>F-</a:t>
                      </a:r>
                      <a:r>
                        <a:rPr lang="ru-RU" sz="1800" b="1" dirty="0">
                          <a:effectLst/>
                        </a:rPr>
                        <a:t>мера)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860630"/>
                  </a:ext>
                </a:extLst>
              </a:tr>
              <a:tr h="963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Наивный байесовский классификатор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0.795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0.849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226363"/>
                  </a:ext>
                </a:extLst>
              </a:tr>
              <a:tr h="511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опорных векторов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609190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Дерево решений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0.823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9910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Алгоритм случайного леса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0.84</a:t>
                      </a: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</a:t>
                      </a:r>
                      <a:r>
                        <a:rPr lang="en-US" sz="1800" dirty="0" smtClean="0">
                          <a:effectLst/>
                        </a:rPr>
                        <a:t>859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0.8</a:t>
                      </a:r>
                      <a:r>
                        <a:rPr lang="en-US" sz="1800" dirty="0" smtClean="0">
                          <a:effectLst/>
                        </a:rPr>
                        <a:t>6</a:t>
                      </a:r>
                      <a:r>
                        <a:rPr lang="ru-RU" sz="18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</a:t>
                      </a:r>
                      <a:r>
                        <a:rPr lang="en-US" sz="1800" dirty="0" smtClean="0">
                          <a:effectLst/>
                        </a:rPr>
                        <a:t>890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924281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Градиентный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0.84</a:t>
                      </a:r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</a:t>
                      </a:r>
                      <a:r>
                        <a:rPr lang="en-US" sz="1800" b="1" dirty="0" smtClean="0">
                          <a:effectLst/>
                        </a:rPr>
                        <a:t>.903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0.8</a:t>
                      </a:r>
                      <a:r>
                        <a:rPr lang="en-US" sz="1800" b="1" dirty="0" smtClean="0">
                          <a:effectLst/>
                        </a:rPr>
                        <a:t>8</a:t>
                      </a:r>
                      <a:r>
                        <a:rPr lang="ru-RU" sz="18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</a:t>
                      </a:r>
                      <a:r>
                        <a:rPr lang="en-US" sz="1800" b="1" dirty="0" smtClean="0">
                          <a:effectLst/>
                        </a:rPr>
                        <a:t>903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71401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Адаптивный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0.835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0.858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0.861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657952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D079842-0F04-74C9-DCB6-FE5EF2B99608}"/>
              </a:ext>
            </a:extLst>
          </p:cNvPr>
          <p:cNvCxnSpPr>
            <a:cxnSpLocks/>
          </p:cNvCxnSpPr>
          <p:nvPr/>
        </p:nvCxnSpPr>
        <p:spPr>
          <a:xfrm>
            <a:off x="1206631" y="1791093"/>
            <a:ext cx="3635879" cy="946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B9B4E2-C507-1F7B-FBD6-F681EC3A4610}"/>
              </a:ext>
            </a:extLst>
          </p:cNvPr>
          <p:cNvSpPr txBox="1"/>
          <p:nvPr/>
        </p:nvSpPr>
        <p:spPr>
          <a:xfrm>
            <a:off x="1545996" y="2262433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effectLst/>
              </a:rPr>
              <a:t>Алгоритмы</a:t>
            </a:r>
            <a:endParaRPr lang="ru-RU" b="1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E2FD92-8710-2F14-13E9-240D44DD4EAD}"/>
              </a:ext>
            </a:extLst>
          </p:cNvPr>
          <p:cNvSpPr txBox="1">
            <a:spLocks/>
          </p:cNvSpPr>
          <p:nvPr/>
        </p:nvSpPr>
        <p:spPr>
          <a:xfrm>
            <a:off x="428017" y="-72233"/>
            <a:ext cx="12065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таблица результатов работы алгоритмов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71330"/>
            <a:ext cx="10058400" cy="1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обнаружения дефектов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477134"/>
            <a:ext cx="11346017" cy="47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4608" t="-13941" r="36003" b="-23649"/>
          <a:stretch/>
        </p:blipFill>
        <p:spPr>
          <a:xfrm>
            <a:off x="5213863" y="1630190"/>
            <a:ext cx="2980895" cy="7481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7711" t="-6989" r="18768" b="2856"/>
          <a:stretch/>
        </p:blipFill>
        <p:spPr>
          <a:xfrm>
            <a:off x="5306227" y="2764487"/>
            <a:ext cx="6702455" cy="589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19221" t="-12618" r="20428" b="-11216"/>
          <a:stretch/>
        </p:blipFill>
        <p:spPr>
          <a:xfrm>
            <a:off x="5306227" y="3929466"/>
            <a:ext cx="6359726" cy="6995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31895" t="-5415" r="33705" b="6721"/>
          <a:stretch/>
        </p:blipFill>
        <p:spPr>
          <a:xfrm>
            <a:off x="5489544" y="4946635"/>
            <a:ext cx="3509321" cy="938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6544" y="1683985"/>
            <a:ext cx="256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Джини: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44" y="2764487"/>
            <a:ext cx="443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градиентного бустинга: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544" y="3951212"/>
            <a:ext cx="50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 функция потерь: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543" y="5195874"/>
            <a:ext cx="256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Антиградиент: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32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420</Words>
  <Application>Microsoft Office PowerPoint</Application>
  <PresentationFormat>Широкоэкранный</PresentationFormat>
  <Paragraphs>103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Дефекты разрабатываемого ПО</vt:lpstr>
      <vt:lpstr>Презентация PowerPoint</vt:lpstr>
      <vt:lpstr>Метрики для сравнения алгоритмов</vt:lpstr>
      <vt:lpstr>Презентация PowerPoint</vt:lpstr>
      <vt:lpstr>Формализованная постановка задачи</vt:lpstr>
      <vt:lpstr>Метод обнаружения дефектов ПО</vt:lpstr>
      <vt:lpstr>Обучение модели градиентного бустинга</vt:lpstr>
      <vt:lpstr>Классификация кода по наличию дефекта</vt:lpstr>
      <vt:lpstr>Программная реализация разработанного метода</vt:lpstr>
      <vt:lpstr>Пример работы программы</vt:lpstr>
      <vt:lpstr>Анализ точности метода</vt:lpstr>
      <vt:lpstr>Анализ времени выполнения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Илья Климов</cp:lastModifiedBy>
  <cp:revision>26</cp:revision>
  <dcterms:created xsi:type="dcterms:W3CDTF">2022-09-11T14:03:03Z</dcterms:created>
  <dcterms:modified xsi:type="dcterms:W3CDTF">2023-05-29T02:32:30Z</dcterms:modified>
</cp:coreProperties>
</file>