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8" r:id="rId5"/>
    <p:sldId id="278" r:id="rId6"/>
    <p:sldId id="271" r:id="rId7"/>
    <p:sldId id="261" r:id="rId8"/>
    <p:sldId id="279" r:id="rId9"/>
    <p:sldId id="280" r:id="rId10"/>
    <p:sldId id="286" r:id="rId11"/>
    <p:sldId id="287" r:id="rId12"/>
    <p:sldId id="281" r:id="rId13"/>
    <p:sldId id="282" r:id="rId14"/>
    <p:sldId id="283" r:id="rId15"/>
    <p:sldId id="284" r:id="rId16"/>
    <p:sldId id="285" r:id="rId17"/>
    <p:sldId id="266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A72BB-6139-4A02-8082-35B9C9D89E0C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F92F7-6176-4844-94CE-FF1FD8377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926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902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20937E-55C8-5438-5143-025CD54D6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3FC11FB-6B9F-BCDE-B48C-33C78079B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985F67-DB11-3E58-3E94-6840FBC18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F585-C031-4F3D-8109-2C1271EAF95C}" type="datetime1">
              <a:rPr lang="ru-RU" smtClean="0"/>
              <a:t>30.05.2023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D64F40-6037-3B25-8177-352B80CEA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113D5E-BAA2-9939-5604-5BFEB136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770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207EA8-AB4E-1820-9AFE-E592DB9E8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C1996D-9EC1-CF0C-D939-7EE420412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AAC518-5319-0AFC-D71E-900EB40B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978C-907D-410C-AC33-C70FB0065AB1}" type="datetime1">
              <a:rPr lang="ru-RU" smtClean="0"/>
              <a:t>30.05.2023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27985E-7359-BD1C-9F7B-969B006E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65DB83-6166-414F-AD58-90EE13586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88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29E56DD-F065-96AA-349E-1CBD70F34E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9AA8DF2-527B-EF01-7674-E2537C30F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DFA221-D2DE-6E14-96F8-72404E95B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F86F-261F-4C2A-B7CA-06D91EEBB15B}" type="datetime1">
              <a:rPr lang="ru-RU" smtClean="0"/>
              <a:t>30.05.2023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84494F-9E2A-9AB0-2253-B35CE6B4B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3412AD-8325-F929-5E41-2275947E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037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E0F235-5D59-5445-B09E-8828D1911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E12948-C655-5729-9648-F3BA420CC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709C3D-DB1C-7C7A-426B-0A289D6D6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3786-D129-4BD2-B6F3-55FC5BC12532}" type="datetime1">
              <a:rPr lang="ru-RU" smtClean="0"/>
              <a:t>30.05.2023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14278D-3699-20DA-9B50-A361BFE74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B91300-7A27-7570-BA6F-C10619186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6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FDD677-92CA-0CE6-AF83-FF187664C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1B9312-2DC1-A3A6-A8B5-C58633E75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49BEA5-ADE4-6312-AEE6-00F9CF7B3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6CFB-2389-4A9C-AD12-8B6FB05D3E41}" type="datetime1">
              <a:rPr lang="ru-RU" smtClean="0"/>
              <a:t>30.05.2023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229137-067A-028D-62C9-3DD8F0C65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BCBA64-6F0A-2BBE-662C-484EC887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71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0BCC5-548D-240F-B29B-F6D089194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266705-4DB3-7797-2B85-30B1F9CA32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9AC959A-FAF4-0E23-7A61-5E26753E3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1A24D64-E1AE-E75A-BFC7-2430EADB5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0FF5-4E67-4BB3-A0D6-D5DBBB9A8A64}" type="datetime1">
              <a:rPr lang="ru-RU" smtClean="0"/>
              <a:t>30.05.2023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054644-7F8E-E618-0F2C-C678C2E38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6B2428-EB57-AAE4-0EB5-6E18DAA2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946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6827E7-2288-0261-1833-6A92483A5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8BFD96-89BA-346B-67BB-A1B85A082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1BB57C1-33C0-6B05-AF45-165AAD886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034AF6B-5CE7-364C-75E7-DF1879C618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1C005CB-F26F-7CC8-DB0C-296A33F834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C0FB430-A15F-E6D8-FB34-5C16971EB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5F62-A180-4781-87B2-C363CCD39E80}" type="datetime1">
              <a:rPr lang="ru-RU" smtClean="0"/>
              <a:t>30.05.2023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77475ED-5251-C5D8-5DFC-A45848AD1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B6D6ADA-D0D8-3732-DB26-C4B2F3B54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631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E0D515-D2A7-E33A-3BED-92421C02E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0C80F82-5134-D9ED-7FB6-AA0532466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249C-BC1A-4A70-A502-0DCD1E4E82B3}" type="datetime1">
              <a:rPr lang="ru-RU" smtClean="0"/>
              <a:t>30.05.2023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0DE015A-D431-C49B-3CE7-E6971A8CB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277E66C-C024-4C7B-E860-2BFB3BF91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90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447E665-3C7D-C3CF-ECD5-8A65966A9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5B91C-A2D9-4813-A97B-31FA3A6207FE}" type="datetime1">
              <a:rPr lang="ru-RU" smtClean="0"/>
              <a:t>30.05.2023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DE44D2F-3AF2-BAC4-AADA-B52E989E1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43D0F0-95CA-EB27-16CC-722ED9A26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143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63E789-5C62-E6A6-B28A-DB9914B11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D410C6-5B4D-C0CB-98D7-6CCFFCA99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5B8D8-0FF4-9421-B21C-6673DD49F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23C4379-591E-75C8-0751-7B4A53427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5343-4C2F-4429-B1C5-87457F54369C}" type="datetime1">
              <a:rPr lang="ru-RU" smtClean="0"/>
              <a:t>30.05.2023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57F2FEB-1D76-F40D-49AB-A4C20D404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1589D7-ED8B-D6BC-26F5-CB64B199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8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6B07D8-E62B-E9C6-98DD-6490A1BFB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33AEE97-88C8-7323-8FFA-3E1BA09CA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1FDDFF6-0E3E-CAB9-3B65-F71061A27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ED1ACB-901A-F826-6547-BCDA5EE69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0396-A548-40ED-918D-A78893C27574}" type="datetime1">
              <a:rPr lang="ru-RU" smtClean="0"/>
              <a:t>30.05.2023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076917D-3905-B244-E15B-B949D0D99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D8DDEF-F362-9CD6-7909-7CEE7FBA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5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9D7AF1-73E7-B31D-EA4E-0FAA40793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AAA12D-E94F-E1FE-66FB-1E8DFDD75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6BF91A-D549-1656-5303-272424CC58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CE158-C433-4D4B-A18E-F373B1318AC3}" type="datetime1">
              <a:rPr lang="ru-RU" smtClean="0"/>
              <a:t>30.05.2023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F63D98-1AAF-635E-370F-DF13A5FE2A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7FD91C-1072-27D7-158A-27B81213F4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639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A67953DC-748A-5D47-B843-AF4B69337830}"/>
              </a:ext>
            </a:extLst>
          </p:cNvPr>
          <p:cNvSpPr txBox="1"/>
          <p:nvPr/>
        </p:nvSpPr>
        <p:spPr>
          <a:xfrm>
            <a:off x="337934" y="5258281"/>
            <a:ext cx="7974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Климов Илья Сергеевич,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ИУ7-82Б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Вишневская Татьяна Ивановна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1B40FA-15C0-1BF8-9C71-A3DCDD06010D}"/>
              </a:ext>
            </a:extLst>
          </p:cNvPr>
          <p:cNvSpPr txBox="1"/>
          <p:nvPr/>
        </p:nvSpPr>
        <p:spPr>
          <a:xfrm>
            <a:off x="961032" y="158265"/>
            <a:ext cx="10654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Московский государственный технический университет имени Н. Э. Баумана (национальный исследовательский университет)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7953DC-748A-5D47-B843-AF4B69337830}"/>
              </a:ext>
            </a:extLst>
          </p:cNvPr>
          <p:cNvSpPr txBox="1"/>
          <p:nvPr/>
        </p:nvSpPr>
        <p:spPr>
          <a:xfrm>
            <a:off x="5252536" y="6320671"/>
            <a:ext cx="207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Москва, 2023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1B40FA-15C0-1BF8-9C71-A3DCDD06010D}"/>
              </a:ext>
            </a:extLst>
          </p:cNvPr>
          <p:cNvSpPr txBox="1"/>
          <p:nvPr/>
        </p:nvSpPr>
        <p:spPr>
          <a:xfrm>
            <a:off x="958077" y="2070401"/>
            <a:ext cx="10654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Обнаружение дефектов программного обеспечения с использованием алгоритмов машинного обучения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62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818160" cy="1325563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Обучение модели градиентного бустинга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356084EE-032E-E484-80F4-B50DED371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10</a:t>
            </a:fld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/>
          <a:srcRect l="19221" t="-12618" r="20428" b="-11216"/>
          <a:stretch/>
        </p:blipFill>
        <p:spPr>
          <a:xfrm>
            <a:off x="182173" y="2247293"/>
            <a:ext cx="6359726" cy="69957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3"/>
          <a:srcRect l="31895" t="-5415" r="33705" b="6721"/>
          <a:stretch/>
        </p:blipFill>
        <p:spPr>
          <a:xfrm>
            <a:off x="7462982" y="2050070"/>
            <a:ext cx="3509321" cy="9388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5963" y="1691815"/>
            <a:ext cx="4812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Логарифмическая функция потерь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32743" y="1517134"/>
            <a:ext cx="2139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Антиградиент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/>
          <a:srcRect r="10082"/>
          <a:stretch/>
        </p:blipFill>
        <p:spPr>
          <a:xfrm>
            <a:off x="428018" y="4798671"/>
            <a:ext cx="9399474" cy="160560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5"/>
          <a:srcRect r="34459"/>
          <a:stretch/>
        </p:blipFill>
        <p:spPr>
          <a:xfrm>
            <a:off x="428017" y="3727545"/>
            <a:ext cx="6850238" cy="10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269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11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17711" t="-6989" r="18768" b="2856"/>
          <a:stretch/>
        </p:blipFill>
        <p:spPr>
          <a:xfrm>
            <a:off x="428017" y="2021184"/>
            <a:ext cx="6702455" cy="589050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818160" cy="1325563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Обучение модели градиентного бустинга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16436" y="39897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/>
          <a:srcRect r="19464"/>
          <a:stretch/>
        </p:blipFill>
        <p:spPr>
          <a:xfrm>
            <a:off x="667108" y="2986828"/>
            <a:ext cx="7230023" cy="237949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289476" y="2315709"/>
            <a:ext cx="37362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обучается на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наборе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JM1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 представляет собой матрицу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метрик,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вычисленных для модулей на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405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818160" cy="1325563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кода по наличию дефекта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356084EE-032E-E484-80F4-B50DED371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12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64" y="1752159"/>
            <a:ext cx="10646610" cy="418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202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818160" cy="1325563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 разработанного метода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356084EE-032E-E484-80F4-B50DED371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13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65" y="1995321"/>
            <a:ext cx="6426200" cy="35347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45745" y="1435673"/>
            <a:ext cx="4765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0859" y="2973843"/>
            <a:ext cx="47659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для обучения модели методом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градиетного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бустинга –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70859" y="2020092"/>
            <a:ext cx="4765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для предобработки данных –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-learn.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45745" y="4296926"/>
            <a:ext cx="4765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 для разработки приложения –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PyQt5.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70859" y="5250677"/>
            <a:ext cx="4765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Среда разработки –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6914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818160" cy="1325563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работы программы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356084EE-032E-E484-80F4-B50DED371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14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766" y="1108604"/>
            <a:ext cx="7613434" cy="524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340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818160" cy="1325563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точности метода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356084EE-032E-E484-80F4-B50DED371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15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71" y="1501679"/>
            <a:ext cx="8012239" cy="418970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684490" y="1692159"/>
            <a:ext cx="2669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= 0.941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84490" y="2957711"/>
            <a:ext cx="2669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Recall = 0.936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84490" y="2324935"/>
            <a:ext cx="2669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= 0.818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84490" y="3596530"/>
            <a:ext cx="2669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F-measure = 0.873</a:t>
            </a:r>
          </a:p>
        </p:txBody>
      </p:sp>
    </p:spTree>
    <p:extLst>
      <p:ext uri="{BB962C8B-B14F-4D97-AF65-F5344CB8AC3E}">
        <p14:creationId xmlns:p14="http://schemas.microsoft.com/office/powerpoint/2010/main" val="3554042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818160" cy="1325563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времени выполнения программы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356084EE-032E-E484-80F4-B50DED371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16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254" y="1325563"/>
            <a:ext cx="9772073" cy="504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733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17</a:t>
            </a:fld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68541323-2632-074C-E69F-FC80AB230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1552581"/>
            <a:ext cx="11182378" cy="4803769"/>
          </a:xfrm>
        </p:spPr>
        <p:txBody>
          <a:bodyPr>
            <a:noAutofit/>
          </a:bodyPr>
          <a:lstStyle/>
          <a:p>
            <a:pPr indent="0" algn="just">
              <a:lnSpc>
                <a:spcPct val="100000"/>
              </a:lnSpc>
              <a:buNone/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результате выполнения работы достигнута цель и решены все поставленные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задачи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проанализированы и сравнены существующие методы машинного обучения для обнаружения дефектов ПО;</a:t>
            </a: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разработан метод обнаружения дефектов ПО с применением ансамбля деревьев решений (градиентного бустинга); </a:t>
            </a: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разработано программное обеспечение, реализующее метод обнаружения дефектов ПО;</a:t>
            </a: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проведено исследование эффективности разработанного метода и сравнение его с существующими реализациями.</a:t>
            </a: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arenR"/>
            </a:pP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649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541323-2632-074C-E69F-FC80AB230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1552581"/>
            <a:ext cx="11182378" cy="5739051"/>
          </a:xfrm>
        </p:spPr>
        <p:txBody>
          <a:bodyPr>
            <a:noAutofit/>
          </a:bodyPr>
          <a:lstStyle/>
          <a:p>
            <a:pPr indent="0" algn="just">
              <a:lnSpc>
                <a:spcPct val="100000"/>
              </a:lnSpc>
              <a:buNone/>
            </a:pPr>
            <a:r>
              <a:rPr lang="ru-RU" sz="24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</a:t>
            </a: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и программная реализация метода обнаружения дефектов ПО с использованием алгоритмов машинного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обучения.</a:t>
            </a:r>
            <a:r>
              <a:rPr lang="ru-RU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00000"/>
              </a:lnSpc>
              <a:buNone/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Задачи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arenR"/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проанализировать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 сравнить существующие методы машинного обучения для обнаружения дефектов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ПО;</a:t>
            </a: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arenR"/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метод обнаружения дефектов ПО с применением ансамбля деревьев решений (градиентного бустинга); 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arenR"/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программное обеспечение, реализующее метод обнаружения дефектов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ПО;</a:t>
            </a: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arenR"/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провести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исследование эффективности разработанного метода и сравнение его с существующими реализациями.</a:t>
            </a:r>
          </a:p>
          <a:p>
            <a:pPr marL="0" lvl="0" indent="0" algn="just">
              <a:lnSpc>
                <a:spcPct val="100000"/>
              </a:lnSpc>
              <a:buNone/>
            </a:pP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2370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Дефекты разрабатываемого ПО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6812325D-8366-8496-63E7-8BFEDF9F9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3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428017" y="1466706"/>
            <a:ext cx="39046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Дефект –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отклонение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 первоначальных бизнес-требований, логическая ошибка в исходном коде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144" y="1596014"/>
            <a:ext cx="8944961" cy="4629295"/>
          </a:xfrm>
        </p:spPr>
      </p:pic>
    </p:spTree>
    <p:extLst>
      <p:ext uri="{BB962C8B-B14F-4D97-AF65-F5344CB8AC3E}">
        <p14:creationId xmlns:p14="http://schemas.microsoft.com/office/powerpoint/2010/main" val="3194143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>
            <a:extLst>
              <a:ext uri="{FF2B5EF4-FFF2-40B4-BE49-F238E27FC236}">
                <a16:creationId xmlns:a16="http://schemas.microsoft.com/office/drawing/2014/main" id="{F5243D9B-7D2B-F154-9F13-12E7510100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49539" y="2083324"/>
            <a:ext cx="11173817" cy="3329185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FBE6C3A-4E1D-C102-523A-5D5DF2375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4</a:t>
            </a:fld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55E1712-96BB-FA13-6405-90E439221610}"/>
              </a:ext>
            </a:extLst>
          </p:cNvPr>
          <p:cNvSpPr txBox="1">
            <a:spLocks/>
          </p:cNvSpPr>
          <p:nvPr/>
        </p:nvSpPr>
        <p:spPr>
          <a:xfrm>
            <a:off x="428017" y="-61337"/>
            <a:ext cx="1161943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обучения модели обнаружения дефектов ПО 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017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A5F125-4F67-521A-DAF6-25A9E4321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46411"/>
            <a:ext cx="2743200" cy="365125"/>
          </a:xfrm>
        </p:spPr>
        <p:txBody>
          <a:bodyPr/>
          <a:lstStyle/>
          <a:p>
            <a:fld id="{E83D2FD5-BBDA-43D0-B172-791327EA2B6A}" type="slidenum">
              <a:rPr lang="ru-RU" smtClean="0"/>
              <a:t>5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2F30103-CB84-576D-8964-3B29522759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12" r="29746"/>
          <a:stretch/>
        </p:blipFill>
        <p:spPr>
          <a:xfrm>
            <a:off x="506894" y="1403728"/>
            <a:ext cx="4818370" cy="974088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E13B5F7F-D887-E6EC-902C-FD560C6BA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17" y="-91086"/>
            <a:ext cx="11619439" cy="1325563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Метрики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сравнения алгоритмов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763F95-3B26-526E-2C4D-CD907B64B5B4}"/>
              </a:ext>
            </a:extLst>
          </p:cNvPr>
          <p:cNvSpPr txBox="1"/>
          <p:nvPr/>
        </p:nvSpPr>
        <p:spPr>
          <a:xfrm>
            <a:off x="225701" y="4597539"/>
            <a:ext cx="1174059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объекты, которые были верно классифицированы как положительные;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TN – объекты, которые были верно классифицированы как отрицательные;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 – объекты, которые были ложно классифицированы как положительные;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FN – объекты, которые были ложно классифицированы как отрицательные.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7399F2B-400E-F290-36A8-B170A9EA2C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930" r="36500"/>
          <a:stretch/>
        </p:blipFill>
        <p:spPr>
          <a:xfrm>
            <a:off x="1272208" y="2947068"/>
            <a:ext cx="3160643" cy="981329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B2E7470-7EB7-E023-935F-0E0B785D98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557" r="38475"/>
          <a:stretch/>
        </p:blipFill>
        <p:spPr>
          <a:xfrm>
            <a:off x="7273786" y="1403727"/>
            <a:ext cx="2924472" cy="1044463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0B0314B-F1E8-3C8A-9606-7B820D284AE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136" r="27850"/>
          <a:stretch/>
        </p:blipFill>
        <p:spPr>
          <a:xfrm>
            <a:off x="6453807" y="3046957"/>
            <a:ext cx="5019262" cy="104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295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05B4BD-2343-6030-EAF7-8269261C5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6</a:t>
            </a:fld>
            <a:endParaRPr lang="ru-RU"/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4BA01EB9-30E8-35A2-40B3-7FD89F42F2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0470"/>
              </p:ext>
            </p:extLst>
          </p:nvPr>
        </p:nvGraphicFramePr>
        <p:xfrm>
          <a:off x="1216058" y="1781667"/>
          <a:ext cx="9341962" cy="426091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634156">
                  <a:extLst>
                    <a:ext uri="{9D8B030D-6E8A-4147-A177-3AD203B41FA5}">
                      <a16:colId xmlns:a16="http://schemas.microsoft.com/office/drawing/2014/main" val="2688949868"/>
                    </a:ext>
                  </a:extLst>
                </a:gridCol>
                <a:gridCol w="1382434">
                  <a:extLst>
                    <a:ext uri="{9D8B030D-6E8A-4147-A177-3AD203B41FA5}">
                      <a16:colId xmlns:a16="http://schemas.microsoft.com/office/drawing/2014/main" val="2057831177"/>
                    </a:ext>
                  </a:extLst>
                </a:gridCol>
                <a:gridCol w="1361374">
                  <a:extLst>
                    <a:ext uri="{9D8B030D-6E8A-4147-A177-3AD203B41FA5}">
                      <a16:colId xmlns:a16="http://schemas.microsoft.com/office/drawing/2014/main" val="2823681173"/>
                    </a:ext>
                  </a:extLst>
                </a:gridCol>
                <a:gridCol w="1481999">
                  <a:extLst>
                    <a:ext uri="{9D8B030D-6E8A-4147-A177-3AD203B41FA5}">
                      <a16:colId xmlns:a16="http://schemas.microsoft.com/office/drawing/2014/main" val="967016006"/>
                    </a:ext>
                  </a:extLst>
                </a:gridCol>
                <a:gridCol w="1481999">
                  <a:extLst>
                    <a:ext uri="{9D8B030D-6E8A-4147-A177-3AD203B41FA5}">
                      <a16:colId xmlns:a16="http://schemas.microsoft.com/office/drawing/2014/main" val="3788308526"/>
                    </a:ext>
                  </a:extLst>
                </a:gridCol>
              </a:tblGrid>
              <a:tr h="96370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effectLst/>
                        </a:rPr>
                        <a:t>                                         Метрики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 err="1">
                          <a:effectLst/>
                        </a:rPr>
                        <a:t>Accuracy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</a:rPr>
                        <a:t>(</a:t>
                      </a:r>
                      <a:r>
                        <a:rPr lang="ru-RU" sz="1800" b="1" dirty="0">
                          <a:effectLst/>
                        </a:rPr>
                        <a:t>точность)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</a:rPr>
                        <a:t>Precision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effectLst/>
                        </a:rPr>
                        <a:t>(точность)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</a:rPr>
                        <a:t>Recall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effectLst/>
                        </a:rPr>
                        <a:t>(полнота)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effectLst/>
                        </a:rPr>
                        <a:t>F-</a:t>
                      </a:r>
                      <a:r>
                        <a:rPr lang="en-US" sz="1800" b="1" dirty="0">
                          <a:effectLst/>
                        </a:rPr>
                        <a:t>measure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effectLst/>
                        </a:rPr>
                        <a:t>(</a:t>
                      </a:r>
                      <a:r>
                        <a:rPr lang="en-US" sz="1800" b="1" dirty="0">
                          <a:effectLst/>
                        </a:rPr>
                        <a:t>F-</a:t>
                      </a:r>
                      <a:r>
                        <a:rPr lang="ru-RU" sz="1800" b="1" dirty="0">
                          <a:effectLst/>
                        </a:rPr>
                        <a:t>мера)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9860630"/>
                  </a:ext>
                </a:extLst>
              </a:tr>
              <a:tr h="9637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Наивный байесовский классификатор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0.795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0.845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0.803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0.849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7226363"/>
                  </a:ext>
                </a:extLst>
              </a:tr>
              <a:tr h="5111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Метод опорных векторов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0.841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0.901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0.879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0.902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1609190"/>
                  </a:ext>
                </a:extLst>
              </a:tr>
              <a:tr h="4555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Дерево решений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0.823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0.845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0.878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0.889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5499108"/>
                  </a:ext>
                </a:extLst>
              </a:tr>
              <a:tr h="4555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Алгоритм случайного леса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0.84</a:t>
                      </a:r>
                      <a:r>
                        <a:rPr lang="en-US" sz="1800" dirty="0" smtClean="0">
                          <a:effectLst/>
                        </a:rPr>
                        <a:t>5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0.</a:t>
                      </a:r>
                      <a:r>
                        <a:rPr lang="en-US" sz="1800" dirty="0" smtClean="0">
                          <a:effectLst/>
                        </a:rPr>
                        <a:t>859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0.8</a:t>
                      </a:r>
                      <a:r>
                        <a:rPr lang="en-US" sz="1800" dirty="0" smtClean="0">
                          <a:effectLst/>
                        </a:rPr>
                        <a:t>6</a:t>
                      </a:r>
                      <a:r>
                        <a:rPr lang="ru-RU" sz="1800" dirty="0" smtClean="0">
                          <a:effectLst/>
                        </a:rPr>
                        <a:t>3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0.</a:t>
                      </a:r>
                      <a:r>
                        <a:rPr lang="en-US" sz="1800" dirty="0" smtClean="0">
                          <a:effectLst/>
                        </a:rPr>
                        <a:t>890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8924281"/>
                  </a:ext>
                </a:extLst>
              </a:tr>
              <a:tr h="4555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Градиентный бустинг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 smtClean="0">
                          <a:effectLst/>
                        </a:rPr>
                        <a:t>0.84</a:t>
                      </a:r>
                      <a:r>
                        <a:rPr lang="en-US" sz="1800" b="1" dirty="0" smtClean="0">
                          <a:effectLst/>
                        </a:rPr>
                        <a:t>7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 smtClean="0">
                          <a:effectLst/>
                        </a:rPr>
                        <a:t>0</a:t>
                      </a:r>
                      <a:r>
                        <a:rPr lang="en-US" sz="1800" b="1" dirty="0" smtClean="0">
                          <a:effectLst/>
                        </a:rPr>
                        <a:t>.903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 smtClean="0">
                          <a:effectLst/>
                        </a:rPr>
                        <a:t>0.8</a:t>
                      </a:r>
                      <a:r>
                        <a:rPr lang="en-US" sz="1800" b="1" dirty="0" smtClean="0">
                          <a:effectLst/>
                        </a:rPr>
                        <a:t>8</a:t>
                      </a:r>
                      <a:r>
                        <a:rPr lang="ru-RU" sz="1800" b="1" dirty="0" smtClean="0">
                          <a:effectLst/>
                        </a:rPr>
                        <a:t>3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 smtClean="0">
                          <a:effectLst/>
                        </a:rPr>
                        <a:t>0.</a:t>
                      </a:r>
                      <a:r>
                        <a:rPr lang="en-US" sz="1800" b="1" dirty="0" smtClean="0">
                          <a:effectLst/>
                        </a:rPr>
                        <a:t>903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7714018"/>
                  </a:ext>
                </a:extLst>
              </a:tr>
              <a:tr h="4555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Адаптивный бустинг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0.835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0.858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0.861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0.889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7657952"/>
                  </a:ext>
                </a:extLst>
              </a:tr>
            </a:tbl>
          </a:graphicData>
        </a:graphic>
      </p:graphicFrame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D079842-0F04-74C9-DCB6-FE5EF2B99608}"/>
              </a:ext>
            </a:extLst>
          </p:cNvPr>
          <p:cNvCxnSpPr>
            <a:cxnSpLocks/>
          </p:cNvCxnSpPr>
          <p:nvPr/>
        </p:nvCxnSpPr>
        <p:spPr>
          <a:xfrm>
            <a:off x="1206631" y="1791093"/>
            <a:ext cx="3635879" cy="9463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FB9B4E2-C507-1F7B-FBD6-F681EC3A4610}"/>
              </a:ext>
            </a:extLst>
          </p:cNvPr>
          <p:cNvSpPr txBox="1"/>
          <p:nvPr/>
        </p:nvSpPr>
        <p:spPr>
          <a:xfrm>
            <a:off x="1545996" y="2262433"/>
            <a:ext cx="1319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b="1" dirty="0">
                <a:effectLst/>
              </a:rPr>
              <a:t>Алгоритмы</a:t>
            </a:r>
            <a:endParaRPr lang="ru-RU" b="1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0E2FD92-8710-2F14-13E9-240D44DD4EAD}"/>
              </a:ext>
            </a:extLst>
          </p:cNvPr>
          <p:cNvSpPr txBox="1">
            <a:spLocks/>
          </p:cNvSpPr>
          <p:nvPr/>
        </p:nvSpPr>
        <p:spPr>
          <a:xfrm>
            <a:off x="428017" y="-72233"/>
            <a:ext cx="120654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Сравнительная таблица результатов работы алгоритмов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046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818160" cy="1325563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Формализованная постановка задачи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356084EE-032E-E484-80F4-B50DED371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7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771330"/>
            <a:ext cx="10058400" cy="164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379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818160" cy="1325563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обнаружения дефектов ПО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356084EE-032E-E484-80F4-B50DED371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8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17" y="1477134"/>
            <a:ext cx="11346017" cy="47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246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356084EE-032E-E484-80F4-B50DED371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9</a:t>
            </a:fld>
            <a:endParaRPr lang="ru-RU"/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818160" cy="1325563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Обучение модели градиентного бустинга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709" y="1013143"/>
            <a:ext cx="7835491" cy="570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5327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1887</TotalTime>
  <Words>441</Words>
  <Application>Microsoft Office PowerPoint</Application>
  <PresentationFormat>Широкоэкранный</PresentationFormat>
  <Paragraphs>106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Цель и задачи</vt:lpstr>
      <vt:lpstr>Дефекты разрабатываемого ПО</vt:lpstr>
      <vt:lpstr>Презентация PowerPoint</vt:lpstr>
      <vt:lpstr>Метрики для сравнения алгоритмов</vt:lpstr>
      <vt:lpstr>Презентация PowerPoint</vt:lpstr>
      <vt:lpstr>Формализованная постановка задачи</vt:lpstr>
      <vt:lpstr>Метод обнаружения дефектов ПО</vt:lpstr>
      <vt:lpstr>Обучение модели градиентного бустинга</vt:lpstr>
      <vt:lpstr>Обучение модели градиентного бустинга</vt:lpstr>
      <vt:lpstr>Обучение модели градиентного бустинга</vt:lpstr>
      <vt:lpstr>Классификация кода по наличию дефекта</vt:lpstr>
      <vt:lpstr>Программная реализация разработанного метода</vt:lpstr>
      <vt:lpstr>Пример работы программы</vt:lpstr>
      <vt:lpstr>Анализ точности метода</vt:lpstr>
      <vt:lpstr>Оценка времени выполнения программы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 Климов</dc:creator>
  <cp:lastModifiedBy>Илья Климов</cp:lastModifiedBy>
  <cp:revision>38</cp:revision>
  <dcterms:created xsi:type="dcterms:W3CDTF">2022-09-11T14:03:03Z</dcterms:created>
  <dcterms:modified xsi:type="dcterms:W3CDTF">2023-05-30T21:54:16Z</dcterms:modified>
</cp:coreProperties>
</file>