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qrothwell/Thinkful/blob/master/1%20-%20cc_project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lnSpc>
                <a:spcPct val="107142"/>
              </a:lnSpc>
              <a:spcBef>
                <a:spcPts val="2300"/>
              </a:spcBef>
              <a:defRPr sz="3100"/>
            </a:lvl1pPr>
          </a:lstStyle>
          <a:p>
            <a:r>
              <a:t>Fundamentals of Python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0" indent="0">
              <a:defRPr sz="2100">
                <a:solidFill>
                  <a:srgbClr val="000000"/>
                </a:solidFill>
              </a:defRPr>
            </a:lvl1pPr>
          </a:lstStyle>
          <a:p>
            <a:r>
              <a:t>Unit 3 and 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92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85800">
              <a:defRPr sz="2700"/>
            </a:lvl1pPr>
          </a:lstStyle>
          <a:p>
            <a:r>
              <a:t>Central Limit Theorem</a:t>
            </a:r>
          </a:p>
        </p:txBody>
      </p:sp>
      <p:sp>
        <p:nvSpPr>
          <p:cNvPr id="140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when sampling from a population (of any distribution), as the sample size gets larger the sample means tend to follow a normal probability distribution clustering around the true population mean</a:t>
            </a: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more non-normal the population the larger the samples need to be, </a:t>
            </a:r>
          </a:p>
          <a:p>
            <a:pPr marL="180473" indent="-180473" defTabSz="457200">
              <a:lnSpc>
                <a:spcPct val="100000"/>
              </a:lnSpc>
              <a:buClrTx/>
              <a:buSzPct val="100000"/>
              <a:buFontTx/>
              <a:buChar char="•"/>
              <a:defRPr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statistics can be calculated, and population parameters estimated, </a:t>
            </a:r>
            <a:r>
              <a:rPr i="1"/>
              <a:t>even when the distribution of a population is unknown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98;p1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85800">
              <a:defRPr sz="2700"/>
            </a:lvl1pPr>
          </a:lstStyle>
          <a:p>
            <a:r>
              <a:t>Narrative Analytics</a:t>
            </a:r>
          </a:p>
        </p:txBody>
      </p:sp>
      <p:sp>
        <p:nvSpPr>
          <p:cNvPr id="143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176864" indent="-176864" defTabSz="448055">
              <a:lnSpc>
                <a:spcPct val="100000"/>
              </a:lnSpc>
              <a:buClrTx/>
              <a:buSzPct val="100000"/>
              <a:buFontTx/>
              <a:buChar char="•"/>
              <a:defRPr sz="1764"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i="1"/>
              <a:t>Narrative analytics</a:t>
            </a:r>
            <a:r>
              <a:t> is the idea of telling a story with data, and it will play a key role in everything you do in this course and throughout your career in data science. </a:t>
            </a:r>
          </a:p>
          <a:p>
            <a:pPr marL="176864" indent="-176864" defTabSz="448055">
              <a:lnSpc>
                <a:spcPct val="100000"/>
              </a:lnSpc>
              <a:buClrTx/>
              <a:buSzPct val="100000"/>
              <a:buFontTx/>
              <a:buChar char="•"/>
              <a:defRPr sz="1764"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Everything contains some element of narrative to it. Every piece of data says something, and how you present those points inherently affects how such data is consumed.</a:t>
            </a:r>
          </a:p>
          <a:p>
            <a:pPr marL="176864" indent="-176864" defTabSz="448055">
              <a:lnSpc>
                <a:spcPct val="100000"/>
              </a:lnSpc>
              <a:buClrTx/>
              <a:buSzPct val="100000"/>
              <a:buFontTx/>
              <a:buChar char="•"/>
              <a:defRPr sz="1764"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There are several key things to keep in mind when working with data to ensure that you arrive at the closest thing to truth you can find.</a:t>
            </a:r>
          </a:p>
          <a:p>
            <a:pPr marL="550244" lvl="1" indent="-176864" defTabSz="448055">
              <a:lnSpc>
                <a:spcPct val="100000"/>
              </a:lnSpc>
              <a:buClrTx/>
              <a:buSzPct val="100000"/>
              <a:buFontTx/>
              <a:buChar char="•"/>
              <a:defRPr sz="1764"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Firstly, try not to decide a story before you look into the data. </a:t>
            </a:r>
          </a:p>
          <a:p>
            <a:pPr marL="550244" lvl="1" indent="-176864" defTabSz="448055">
              <a:lnSpc>
                <a:spcPct val="100000"/>
              </a:lnSpc>
              <a:buClrTx/>
              <a:buSzPct val="100000"/>
              <a:buFontTx/>
              <a:buChar char="•"/>
              <a:defRPr sz="1764"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Always try to ask what else an answer could mean. When you perform analytics, there is often a conclusion that is easiest to draw. Spending the time to question that conclusion is one of the key features of a good data scientist.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04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85800">
              <a:defRPr sz="2700"/>
            </a:lvl1pPr>
          </a:lstStyle>
          <a:p>
            <a:r>
              <a:t>Capstone Report</a:t>
            </a:r>
          </a:p>
        </p:txBody>
      </p:sp>
      <p:grpSp>
        <p:nvGrpSpPr>
          <p:cNvPr id="148" name="Image Gallery"/>
          <p:cNvGrpSpPr/>
          <p:nvPr/>
        </p:nvGrpSpPr>
        <p:grpSpPr>
          <a:xfrm>
            <a:off x="1370012" y="1030322"/>
            <a:ext cx="3581401" cy="4332596"/>
            <a:chOff x="0" y="0"/>
            <a:chExt cx="3581400" cy="4332594"/>
          </a:xfrm>
        </p:grpSpPr>
        <p:pic>
          <p:nvPicPr>
            <p:cNvPr id="146" name="Screen Shot 2018-11-13 at 12.25.14 PM.png" descr="Screen Shot 2018-11-13 at 12.25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164" r="1164"/>
            <a:stretch>
              <a:fillRect/>
            </a:stretch>
          </p:blipFill>
          <p:spPr>
            <a:xfrm>
              <a:off x="0" y="0"/>
              <a:ext cx="3581400" cy="39684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Type to enter a caption."/>
            <p:cNvSpPr/>
            <p:nvPr/>
          </p:nvSpPr>
          <p:spPr>
            <a:xfrm>
              <a:off x="0" y="4044649"/>
              <a:ext cx="3581400" cy="287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000">
                  <a:solidFill>
                    <a:schemeClr val="accent2">
                      <a:lumOff val="21764"/>
                    </a:schemeClr>
                  </a:solidFill>
                </a:defRPr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6;p2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85800">
              <a:defRPr sz="2700"/>
            </a:lvl1pPr>
          </a:lstStyle>
          <a:p>
            <a:r>
              <a:t>Example Capstone</a:t>
            </a:r>
          </a:p>
        </p:txBody>
      </p:sp>
      <p:sp>
        <p:nvSpPr>
          <p:cNvPr id="151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indent="-361950">
              <a:lnSpc>
                <a:spcPct val="114285"/>
              </a:lnSpc>
              <a:buClr>
                <a:srgbClr val="000000"/>
              </a:buClr>
              <a:buSzPts val="2100"/>
              <a:defRPr sz="2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Predicting Credit Card Defaults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Goals for this workshop.</a:t>
            </a:r>
          </a:p>
        </p:txBody>
      </p:sp>
      <p:sp>
        <p:nvSpPr>
          <p:cNvPr id="113" name="Google Shape;67;p15"/>
          <p:cNvSpPr txBox="1">
            <a:spLocks noGrp="1"/>
          </p:cNvSpPr>
          <p:nvPr>
            <p:ph type="body" sz="half" idx="1"/>
          </p:nvPr>
        </p:nvSpPr>
        <p:spPr>
          <a:xfrm>
            <a:off x="311700" y="1152475"/>
            <a:ext cx="4283814" cy="3416400"/>
          </a:xfrm>
          <a:prstGeom prst="rect">
            <a:avLst/>
          </a:prstGeom>
        </p:spPr>
        <p:txBody>
          <a:bodyPr/>
          <a:lstStyle/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summarizing data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basics of probability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normal distribution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central limit theory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narrative analytics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capstone report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Summarizing Data</a:t>
            </a:r>
          </a:p>
        </p:txBody>
      </p:sp>
      <p:sp>
        <p:nvSpPr>
          <p:cNvPr id="116" name="Google Shape;67;p15"/>
          <p:cNvSpPr txBox="1">
            <a:spLocks noGrp="1"/>
          </p:cNvSpPr>
          <p:nvPr>
            <p:ph type="body" sz="half" idx="1"/>
          </p:nvPr>
        </p:nvSpPr>
        <p:spPr>
          <a:xfrm>
            <a:off x="311700" y="1152475"/>
            <a:ext cx="4283814" cy="341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4340" indent="-343852" defTabSz="868680">
              <a:lnSpc>
                <a:spcPct val="114285"/>
              </a:lnSpc>
              <a:buClr>
                <a:srgbClr val="000000"/>
              </a:buClr>
              <a:buSzPts val="1500"/>
              <a:defRPr sz="1520">
                <a:solidFill>
                  <a:srgbClr val="000000"/>
                </a:solidFill>
              </a:defRPr>
            </a:pPr>
            <a:r>
              <a:t>randomly select a subset of data from the population to learn about the population as a whole</a:t>
            </a:r>
          </a:p>
          <a:p>
            <a:pPr marL="434340" indent="-343852" defTabSz="868680">
              <a:lnSpc>
                <a:spcPct val="114285"/>
              </a:lnSpc>
              <a:buClr>
                <a:srgbClr val="000000"/>
              </a:buClr>
              <a:buSzPts val="1500"/>
              <a:defRPr sz="1520">
                <a:solidFill>
                  <a:srgbClr val="000000"/>
                </a:solidFill>
              </a:defRPr>
            </a:pPr>
            <a:r>
              <a:t>take data about a sample and reduce the complexity of that data into understandable and accurate summaries, known as </a:t>
            </a:r>
            <a:r>
              <a:rPr i="1"/>
              <a:t>statistics</a:t>
            </a:r>
            <a:r>
              <a:t> </a:t>
            </a:r>
          </a:p>
          <a:p>
            <a:pPr marL="434340" indent="-343852" defTabSz="868680">
              <a:lnSpc>
                <a:spcPct val="114285"/>
              </a:lnSpc>
              <a:buClr>
                <a:srgbClr val="000000"/>
              </a:buClr>
              <a:buSzPts val="1500"/>
              <a:defRPr sz="1520">
                <a:solidFill>
                  <a:srgbClr val="000000"/>
                </a:solidFill>
              </a:defRPr>
            </a:pPr>
            <a:r>
              <a:t>use the </a:t>
            </a:r>
            <a:r>
              <a:rPr b="1"/>
              <a:t>sample</a:t>
            </a:r>
            <a:r>
              <a:t> statistics to infer information about the entire </a:t>
            </a:r>
            <a:r>
              <a:rPr b="1"/>
              <a:t>population</a:t>
            </a:r>
            <a:r>
              <a:t> from which the sample is taken</a:t>
            </a:r>
          </a:p>
          <a:p>
            <a:pPr marL="434340" indent="-343852" defTabSz="868680">
              <a:lnSpc>
                <a:spcPct val="114285"/>
              </a:lnSpc>
              <a:buClr>
                <a:srgbClr val="000000"/>
              </a:buClr>
              <a:buSzPts val="1500"/>
              <a:defRPr sz="1520">
                <a:solidFill>
                  <a:srgbClr val="000000"/>
                </a:solidFill>
              </a:defRPr>
            </a:pPr>
            <a:r>
              <a:t>Statistics can describe either an individual variable or the relationships among two or more variables.</a:t>
            </a:r>
          </a:p>
        </p:txBody>
      </p:sp>
      <p:pic>
        <p:nvPicPr>
          <p:cNvPr id="117" name="iStock-5standard_deiation.jpg" descr="iStock-5standard_deiation.jpg"/>
          <p:cNvPicPr>
            <a:picLocks noChangeAspect="1"/>
          </p:cNvPicPr>
          <p:nvPr/>
        </p:nvPicPr>
        <p:blipFill>
          <a:blip r:embed="rId2">
            <a:extLst/>
          </a:blip>
          <a:srcRect r="36745"/>
          <a:stretch>
            <a:fillRect/>
          </a:stretch>
        </p:blipFill>
        <p:spPr>
          <a:xfrm>
            <a:off x="4863596" y="1217612"/>
            <a:ext cx="3456919" cy="2708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Summarizing Data (cont’d)</a:t>
            </a:r>
          </a:p>
        </p:txBody>
      </p:sp>
      <p:sp>
        <p:nvSpPr>
          <p:cNvPr id="120" name="Google Shape;67;p15"/>
          <p:cNvSpPr txBox="1">
            <a:spLocks noGrp="1"/>
          </p:cNvSpPr>
          <p:nvPr>
            <p:ph type="body" sz="half" idx="1"/>
          </p:nvPr>
        </p:nvSpPr>
        <p:spPr>
          <a:xfrm>
            <a:off x="311700" y="1152475"/>
            <a:ext cx="4283814" cy="341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25195" indent="-336613" defTabSz="850391">
              <a:lnSpc>
                <a:spcPct val="114285"/>
              </a:lnSpc>
              <a:buClr>
                <a:srgbClr val="000000"/>
              </a:buClr>
              <a:buSzPts val="1400"/>
              <a:defRPr sz="1488">
                <a:solidFill>
                  <a:srgbClr val="000000"/>
                </a:solidFill>
              </a:defRPr>
            </a:pPr>
            <a:r>
              <a:t>two characteristics of most interest are the central tendency and the variance</a:t>
            </a:r>
          </a:p>
          <a:p>
            <a:pPr marL="425195" indent="-336613" defTabSz="850391">
              <a:lnSpc>
                <a:spcPct val="114285"/>
              </a:lnSpc>
              <a:buClr>
                <a:srgbClr val="000000"/>
              </a:buClr>
              <a:buSzPts val="1400"/>
              <a:defRPr sz="1488">
                <a:solidFill>
                  <a:srgbClr val="000000"/>
                </a:solidFill>
              </a:defRPr>
            </a:pPr>
            <a:r>
              <a:t>central tendency describes a point around which datapoints in a variable cluster (most common measures are the </a:t>
            </a:r>
            <a:r>
              <a:rPr i="1"/>
              <a:t>mean</a:t>
            </a:r>
            <a:r>
              <a:t> the </a:t>
            </a:r>
            <a:r>
              <a:rPr i="1"/>
              <a:t>median</a:t>
            </a:r>
            <a:r>
              <a:t>, and the </a:t>
            </a:r>
            <a:r>
              <a:rPr i="1"/>
              <a:t>mode)</a:t>
            </a:r>
          </a:p>
          <a:p>
            <a:pPr marL="425195" indent="-336613" defTabSz="850391">
              <a:lnSpc>
                <a:spcPct val="114285"/>
              </a:lnSpc>
              <a:buClr>
                <a:srgbClr val="000000"/>
              </a:buClr>
              <a:buSzPts val="1400"/>
              <a:defRPr sz="1488">
                <a:solidFill>
                  <a:srgbClr val="000000"/>
                </a:solidFill>
              </a:defRPr>
            </a:pPr>
            <a:r>
              <a:rPr i="1"/>
              <a:t>variance</a:t>
            </a:r>
            <a:r>
              <a:t> of a variable describes how much values differ from the central tendency, and how much they differ from each other</a:t>
            </a:r>
          </a:p>
          <a:p>
            <a:pPr marL="425195" indent="-336613" defTabSz="850391">
              <a:lnSpc>
                <a:spcPct val="114285"/>
              </a:lnSpc>
              <a:buClr>
                <a:srgbClr val="000000"/>
              </a:buClr>
              <a:buSzPts val="1400"/>
              <a:defRPr sz="1488">
                <a:solidFill>
                  <a:srgbClr val="000000"/>
                </a:solidFill>
              </a:defRPr>
            </a:pPr>
            <a:r>
              <a:t>if all the values in a variable are close to the central tendency, then variance is said to be low</a:t>
            </a:r>
          </a:p>
          <a:p>
            <a:pPr marL="425195" indent="-336613" defTabSz="850391">
              <a:lnSpc>
                <a:spcPct val="114285"/>
              </a:lnSpc>
              <a:buClr>
                <a:srgbClr val="000000"/>
              </a:buClr>
              <a:buSzPts val="1400"/>
              <a:defRPr sz="1488">
                <a:solidFill>
                  <a:srgbClr val="000000"/>
                </a:solidFill>
              </a:defRPr>
            </a:pPr>
            <a:r>
              <a:rPr i="1"/>
              <a:t>standard deviation</a:t>
            </a:r>
            <a:r>
              <a:t> is the square root of the variance</a:t>
            </a:r>
          </a:p>
        </p:txBody>
      </p:sp>
      <p:pic>
        <p:nvPicPr>
          <p:cNvPr id="121" name="iStock-5standard_deiation.jpg" descr="iStock-5standard_deiation.jpg"/>
          <p:cNvPicPr>
            <a:picLocks noChangeAspect="1"/>
          </p:cNvPicPr>
          <p:nvPr/>
        </p:nvPicPr>
        <p:blipFill>
          <a:blip r:embed="rId2">
            <a:extLst/>
          </a:blip>
          <a:srcRect r="36745"/>
          <a:stretch>
            <a:fillRect/>
          </a:stretch>
        </p:blipFill>
        <p:spPr>
          <a:xfrm>
            <a:off x="4863596" y="1217612"/>
            <a:ext cx="3456919" cy="2708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Basics of Probability</a:t>
            </a:r>
          </a:p>
        </p:txBody>
      </p:sp>
      <p:sp>
        <p:nvSpPr>
          <p:cNvPr id="124" name="Google Shape;67;p15"/>
          <p:cNvSpPr txBox="1">
            <a:spLocks noGrp="1"/>
          </p:cNvSpPr>
          <p:nvPr>
            <p:ph type="body" sz="half" idx="1"/>
          </p:nvPr>
        </p:nvSpPr>
        <p:spPr>
          <a:xfrm>
            <a:off x="311700" y="1152475"/>
            <a:ext cx="4910400" cy="341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probability is a way of quantifying the likelihood of a future outcome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rPr i="1"/>
              <a:t>frequentist - </a:t>
            </a:r>
            <a:r>
              <a:t>probability as describing how often a particular outcome would occur in an experiment if that experiment were repeated over and over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b</a:t>
            </a:r>
            <a:r>
              <a:rPr i="1"/>
              <a:t>ayesian - </a:t>
            </a:r>
            <a:r>
              <a:t>probability as describing how likely an observer expects a particular outcome to be in the future, based on previous experience and expert knowledge.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randomness - a situation where all possible outcomes are equally likely</a:t>
            </a:r>
          </a:p>
        </p:txBody>
      </p:sp>
      <p:pic>
        <p:nvPicPr>
          <p:cNvPr id="125" name="iStock-lotto_balls_probability.jpg" descr="iStock-lotto_balls_probabilit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9772" y="1693783"/>
            <a:ext cx="3757699" cy="1755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Basics of Probability (cont’d)</a:t>
            </a:r>
          </a:p>
        </p:txBody>
      </p:sp>
      <p:sp>
        <p:nvSpPr>
          <p:cNvPr id="128" name="Google Shape;67;p15"/>
          <p:cNvSpPr txBox="1">
            <a:spLocks noGrp="1"/>
          </p:cNvSpPr>
          <p:nvPr>
            <p:ph type="body" sz="half" idx="1"/>
          </p:nvPr>
        </p:nvSpPr>
        <p:spPr>
          <a:xfrm>
            <a:off x="311700" y="1152475"/>
            <a:ext cx="4910400" cy="3416400"/>
          </a:xfrm>
          <a:prstGeom prst="rect">
            <a:avLst/>
          </a:prstGeom>
        </p:spPr>
        <p:txBody>
          <a:bodyPr/>
          <a:lstStyle/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data scientists leverage the concept of randomness to gather a representative sample from the population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 using randomness, each element of a population has an equal chance of being chosen for the sample</a:t>
            </a:r>
          </a:p>
          <a:p>
            <a:pPr indent="-361950">
              <a:lnSpc>
                <a:spcPct val="114285"/>
              </a:lnSpc>
              <a:buClr>
                <a:srgbClr val="000000"/>
              </a:buClr>
              <a:buSzPts val="1600"/>
              <a:defRPr sz="1600">
                <a:solidFill>
                  <a:srgbClr val="000000"/>
                </a:solidFill>
              </a:defRPr>
            </a:pPr>
            <a:r>
              <a:t>an event is independent of other events in the sample space if the outcome of that event is not affected by the outcome of other events in the sample space</a:t>
            </a:r>
          </a:p>
        </p:txBody>
      </p:sp>
      <p:pic>
        <p:nvPicPr>
          <p:cNvPr id="129" name="iStock-lotto_balls_probability.jpg" descr="iStock-lotto_balls_probabilit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9772" y="1693783"/>
            <a:ext cx="3757699" cy="1755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Bayes Rule</a:t>
            </a:r>
          </a:p>
        </p:txBody>
      </p:sp>
      <p:sp>
        <p:nvSpPr>
          <p:cNvPr id="132" name="Google Shape;67;p15"/>
          <p:cNvSpPr txBox="1">
            <a:spLocks noGrp="1"/>
          </p:cNvSpPr>
          <p:nvPr>
            <p:ph type="body" sz="half" idx="1"/>
          </p:nvPr>
        </p:nvSpPr>
        <p:spPr>
          <a:xfrm>
            <a:off x="311700" y="1152475"/>
            <a:ext cx="4910400" cy="34164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777" i="1">
                <a:solidFill>
                  <a:srgbClr val="99998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i="0" dirty="0">
                <a:solidFill>
                  <a:srgbClr val="333333"/>
                </a:solidFill>
              </a:rPr>
              <a:t>P</a:t>
            </a:r>
            <a:r>
              <a:rPr dirty="0"/>
              <a:t>(A | B)</a:t>
            </a:r>
            <a:r>
              <a:rPr i="0" dirty="0">
                <a:solidFill>
                  <a:srgbClr val="333333"/>
                </a:solidFill>
              </a:rPr>
              <a:t> = P</a:t>
            </a:r>
            <a:r>
              <a:rPr dirty="0"/>
              <a:t>(B | A)</a:t>
            </a:r>
            <a:r>
              <a:rPr i="0" dirty="0">
                <a:solidFill>
                  <a:srgbClr val="333333"/>
                </a:solidFill>
              </a:rPr>
              <a:t> * P</a:t>
            </a:r>
            <a:r>
              <a:rPr dirty="0"/>
              <a:t>(A)</a:t>
            </a:r>
            <a:r>
              <a:rPr i="0" dirty="0">
                <a:solidFill>
                  <a:srgbClr val="333333"/>
                </a:solidFill>
              </a:rPr>
              <a:t> / P</a:t>
            </a:r>
            <a:r>
              <a:rPr dirty="0"/>
              <a:t>(B)</a:t>
            </a:r>
            <a:endParaRPr i="0" dirty="0">
              <a:solidFill>
                <a:srgbClr val="333333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777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i="0" dirty="0">
              <a:solidFill>
                <a:srgbClr val="333333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777" b="1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OR</a:t>
            </a:r>
            <a:endParaRPr b="0" dirty="0"/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777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b="0" dirty="0"/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777" i="1">
                <a:solidFill>
                  <a:srgbClr val="99998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i="0" dirty="0">
                <a:solidFill>
                  <a:srgbClr val="333333"/>
                </a:solidFill>
              </a:rPr>
              <a:t>P</a:t>
            </a:r>
            <a:r>
              <a:rPr dirty="0"/>
              <a:t>(A | B)</a:t>
            </a:r>
            <a:r>
              <a:rPr i="0" dirty="0">
                <a:solidFill>
                  <a:srgbClr val="333333"/>
                </a:solidFill>
              </a:rPr>
              <a:t> = P</a:t>
            </a:r>
            <a:r>
              <a:rPr dirty="0"/>
              <a:t>(B | A)</a:t>
            </a:r>
            <a:r>
              <a:rPr i="0" dirty="0">
                <a:solidFill>
                  <a:srgbClr val="333333"/>
                </a:solidFill>
              </a:rPr>
              <a:t> * P</a:t>
            </a:r>
            <a:r>
              <a:rPr dirty="0"/>
              <a:t>(A)</a:t>
            </a:r>
            <a:r>
              <a:rPr i="0" dirty="0">
                <a:solidFill>
                  <a:srgbClr val="333333"/>
                </a:solidFill>
              </a:rPr>
              <a:t> / [P</a:t>
            </a:r>
            <a:r>
              <a:rPr dirty="0"/>
              <a:t>(A)</a:t>
            </a:r>
            <a:r>
              <a:rPr i="0" dirty="0">
                <a:solidFill>
                  <a:srgbClr val="333333"/>
                </a:solidFill>
              </a:rPr>
              <a:t>*P</a:t>
            </a:r>
            <a:r>
              <a:rPr dirty="0"/>
              <a:t>(B|A)</a:t>
            </a:r>
            <a:r>
              <a:rPr i="0" dirty="0">
                <a:solidFill>
                  <a:srgbClr val="333333"/>
                </a:solidFill>
              </a:rPr>
              <a:t> + P</a:t>
            </a:r>
            <a:r>
              <a:rPr dirty="0"/>
              <a:t>(A~)</a:t>
            </a:r>
            <a:r>
              <a:rPr i="0" dirty="0">
                <a:solidFill>
                  <a:srgbClr val="333333"/>
                </a:solidFill>
              </a:rPr>
              <a:t>*P</a:t>
            </a:r>
            <a:r>
              <a:rPr dirty="0"/>
              <a:t>(B|A~)</a:t>
            </a:r>
            <a:r>
              <a:rPr i="0" dirty="0">
                <a:solidFill>
                  <a:srgbClr val="333333"/>
                </a:solidFill>
              </a:rPr>
              <a:t>]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777" i="1">
                <a:solidFill>
                  <a:srgbClr val="999988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i="0" dirty="0">
              <a:solidFill>
                <a:srgbClr val="333333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373A3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rgbClr val="333333"/>
                </a:solidFill>
              </a:rPr>
              <a:t>the probability of A given B equals the probability of B given A, times the probability of A, divided by the probability of B.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B66FC-311B-4472-AD31-00114B79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92" y="695727"/>
            <a:ext cx="4143656" cy="25690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7D50-92B8-4EB8-809A-C3B6A8FC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BCD9A-04A2-4E5B-A311-495D3F8FF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D6D8E8D-E525-40A3-99DF-B6128E0F3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3" y="106234"/>
            <a:ext cx="6924543" cy="4931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3F55E3-494A-450E-B9B9-592FD91DDE2A}"/>
              </a:ext>
            </a:extLst>
          </p:cNvPr>
          <p:cNvSpPr/>
          <p:nvPr/>
        </p:nvSpPr>
        <p:spPr>
          <a:xfrm>
            <a:off x="5856668" y="54735"/>
            <a:ext cx="2012324" cy="50292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8459B-98F8-46BF-A16E-755C7CC11E47}"/>
              </a:ext>
            </a:extLst>
          </p:cNvPr>
          <p:cNvSpPr/>
          <p:nvPr/>
        </p:nvSpPr>
        <p:spPr>
          <a:xfrm>
            <a:off x="3457977" y="54735"/>
            <a:ext cx="2305319" cy="498253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856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Normal Distribution</a:t>
            </a:r>
          </a:p>
        </p:txBody>
      </p:sp>
      <p:sp>
        <p:nvSpPr>
          <p:cNvPr id="136" name="Google Shape;67;p15"/>
          <p:cNvSpPr txBox="1">
            <a:spLocks noGrp="1"/>
          </p:cNvSpPr>
          <p:nvPr>
            <p:ph type="body" sz="half" idx="1"/>
          </p:nvPr>
        </p:nvSpPr>
        <p:spPr>
          <a:xfrm>
            <a:off x="311700" y="1152475"/>
            <a:ext cx="4283814" cy="341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4340" indent="-343852" defTabSz="868680">
              <a:lnSpc>
                <a:spcPct val="114285"/>
              </a:lnSpc>
              <a:buClr>
                <a:srgbClr val="000000"/>
              </a:buClr>
              <a:buSzPts val="1500"/>
              <a:defRPr sz="1520">
                <a:solidFill>
                  <a:srgbClr val="000000"/>
                </a:solidFill>
              </a:defRPr>
            </a:pPr>
            <a:r>
              <a:t>data is described as "normal," or "normally distributed," if most values cluster in the center of the range, with the rest tapering off symmetrically to the left and the right</a:t>
            </a:r>
          </a:p>
          <a:p>
            <a:pPr marL="434340" indent="-343852" defTabSz="868680">
              <a:lnSpc>
                <a:spcPct val="114285"/>
              </a:lnSpc>
              <a:buClr>
                <a:srgbClr val="000000"/>
              </a:buClr>
              <a:buSzPts val="1500"/>
              <a:defRPr sz="1520">
                <a:solidFill>
                  <a:srgbClr val="000000"/>
                </a:solidFill>
              </a:defRPr>
            </a:pPr>
            <a:r>
              <a:t>the mean and median of a normally distributed variable are equal</a:t>
            </a:r>
          </a:p>
          <a:p>
            <a:pPr marL="434340" indent="-343852" defTabSz="868680">
              <a:lnSpc>
                <a:spcPct val="114285"/>
              </a:lnSpc>
              <a:buClr>
                <a:srgbClr val="000000"/>
              </a:buClr>
              <a:buSzPts val="1500"/>
              <a:defRPr sz="1520">
                <a:solidFill>
                  <a:srgbClr val="000000"/>
                </a:solidFill>
              </a:defRPr>
            </a:pPr>
            <a:r>
              <a:t>approximately </a:t>
            </a:r>
            <a:r>
              <a:rPr b="1"/>
              <a:t>68%</a:t>
            </a:r>
            <a:r>
              <a:t> of the values in a normally-distributed variable fall within 1 standard deviation above or below the mean,</a:t>
            </a:r>
            <a:r>
              <a:rPr b="1"/>
              <a:t> 95%</a:t>
            </a:r>
            <a:r>
              <a:t> of values fall within two standard deviations of the mean, and </a:t>
            </a:r>
            <a:r>
              <a:rPr b="1"/>
              <a:t>99.7%</a:t>
            </a:r>
            <a:r>
              <a:t> of values fall within three standard deviations of the mean.</a:t>
            </a:r>
          </a:p>
        </p:txBody>
      </p:sp>
      <p:pic>
        <p:nvPicPr>
          <p:cNvPr id="137" name="iStock-5standard_deiation.jpg" descr="iStock-5standard_deiation.jpg"/>
          <p:cNvPicPr>
            <a:picLocks noChangeAspect="1"/>
          </p:cNvPicPr>
          <p:nvPr/>
        </p:nvPicPr>
        <p:blipFill>
          <a:blip r:embed="rId2">
            <a:extLst/>
          </a:blip>
          <a:srcRect l="61775"/>
          <a:stretch>
            <a:fillRect/>
          </a:stretch>
        </p:blipFill>
        <p:spPr>
          <a:xfrm>
            <a:off x="5552200" y="949283"/>
            <a:ext cx="2635278" cy="3416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766</Words>
  <Application>Microsoft Office PowerPoint</Application>
  <PresentationFormat>On-screen Show (16:9)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Helvetica</vt:lpstr>
      <vt:lpstr>Simple Light</vt:lpstr>
      <vt:lpstr>Fundamentals of Python</vt:lpstr>
      <vt:lpstr>Goals for this workshop.</vt:lpstr>
      <vt:lpstr>Summarizing Data</vt:lpstr>
      <vt:lpstr>Summarizing Data (cont’d)</vt:lpstr>
      <vt:lpstr>Basics of Probability</vt:lpstr>
      <vt:lpstr>Basics of Probability (cont’d)</vt:lpstr>
      <vt:lpstr>Bayes Rule</vt:lpstr>
      <vt:lpstr>PowerPoint Presentation</vt:lpstr>
      <vt:lpstr>Normal Distribution</vt:lpstr>
      <vt:lpstr>Central Limit Theorem</vt:lpstr>
      <vt:lpstr>Narrative Analytics</vt:lpstr>
      <vt:lpstr>Capstone Report</vt:lpstr>
      <vt:lpstr>Example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</dc:title>
  <cp:lastModifiedBy>Ilyas Ustun</cp:lastModifiedBy>
  <cp:revision>2</cp:revision>
  <dcterms:modified xsi:type="dcterms:W3CDTF">2019-02-28T23:23:40Z</dcterms:modified>
</cp:coreProperties>
</file>