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477A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3B1EC-F15F-4C17-8BBD-8586F25DD15F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2CAD2-1514-4CB3-8A99-89424E3E31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81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EB9389E-4F49-40AD-AAC0-0CC1F3EC070E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493A866-41A5-423B-9EE5-EE705FF1AA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84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9389E-4F49-40AD-AAC0-0CC1F3EC070E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A866-41A5-423B-9EE5-EE705FF1AA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77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9389E-4F49-40AD-AAC0-0CC1F3EC070E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A866-41A5-423B-9EE5-EE705FF1AA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141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9389E-4F49-40AD-AAC0-0CC1F3EC070E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A866-41A5-423B-9EE5-EE705FF1AAD9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3422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9389E-4F49-40AD-AAC0-0CC1F3EC070E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A866-41A5-423B-9EE5-EE705FF1AA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313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9389E-4F49-40AD-AAC0-0CC1F3EC070E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A866-41A5-423B-9EE5-EE705FF1AA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596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9389E-4F49-40AD-AAC0-0CC1F3EC070E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A866-41A5-423B-9EE5-EE705FF1AA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810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9389E-4F49-40AD-AAC0-0CC1F3EC070E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A866-41A5-423B-9EE5-EE705FF1AA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327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9389E-4F49-40AD-AAC0-0CC1F3EC070E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A866-41A5-423B-9EE5-EE705FF1AA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84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9389E-4F49-40AD-AAC0-0CC1F3EC070E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A866-41A5-423B-9EE5-EE705FF1AA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56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9389E-4F49-40AD-AAC0-0CC1F3EC070E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A866-41A5-423B-9EE5-EE705FF1AA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454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9389E-4F49-40AD-AAC0-0CC1F3EC070E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A866-41A5-423B-9EE5-EE705FF1AA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29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9389E-4F49-40AD-AAC0-0CC1F3EC070E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A866-41A5-423B-9EE5-EE705FF1AA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05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9389E-4F49-40AD-AAC0-0CC1F3EC070E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A866-41A5-423B-9EE5-EE705FF1AA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15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9389E-4F49-40AD-AAC0-0CC1F3EC070E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A866-41A5-423B-9EE5-EE705FF1AA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59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9389E-4F49-40AD-AAC0-0CC1F3EC070E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A866-41A5-423B-9EE5-EE705FF1AA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01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9389E-4F49-40AD-AAC0-0CC1F3EC070E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A866-41A5-423B-9EE5-EE705FF1AA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68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9999"/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9389E-4F49-40AD-AAC0-0CC1F3EC070E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3A866-41A5-423B-9EE5-EE705FF1AA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159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9999"/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7">
            <a:extLst>
              <a:ext uri="{FF2B5EF4-FFF2-40B4-BE49-F238E27FC236}">
                <a16:creationId xmlns:a16="http://schemas.microsoft.com/office/drawing/2014/main" id="{61C6D790-69F0-40CA-813A-84D724D1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Diagonal Corner Rectangle 7">
            <a:extLst>
              <a:ext uri="{FF2B5EF4-FFF2-40B4-BE49-F238E27FC236}">
                <a16:creationId xmlns:a16="http://schemas.microsoft.com/office/drawing/2014/main" id="{F5A78137-DBB7-4A93-98AC-5606814E2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A61E2D-0D96-4CBB-A132-F670C1F40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5145" y="1125511"/>
            <a:ext cx="7135566" cy="2656971"/>
          </a:xfrm>
        </p:spPr>
        <p:txBody>
          <a:bodyPr>
            <a:normAutofit/>
          </a:bodyPr>
          <a:lstStyle/>
          <a:p>
            <a:r>
              <a:rPr lang="ru-RU" sz="5400">
                <a:solidFill>
                  <a:srgbClr val="FFFFFF"/>
                </a:solidFill>
              </a:rPr>
              <a:t>бИБЛИОтека Перезагрузка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A97D37-CB5A-4729-8A94-2420BE840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4139" y="3782482"/>
            <a:ext cx="7136760" cy="1204383"/>
          </a:xfrm>
        </p:spPr>
        <p:txBody>
          <a:bodyPr>
            <a:normAutofit/>
          </a:bodyPr>
          <a:lstStyle/>
          <a:p>
            <a:r>
              <a:rPr lang="ru-RU" sz="1800">
                <a:solidFill>
                  <a:srgbClr val="FFFFFF"/>
                </a:solidFill>
              </a:rPr>
              <a:t>БИБЛИОПУШКА</a:t>
            </a:r>
          </a:p>
          <a:p>
            <a:r>
              <a:rPr lang="ru-RU" sz="1800">
                <a:solidFill>
                  <a:srgbClr val="FFFFFF"/>
                </a:solidFill>
              </a:rPr>
              <a:t>Каменск-уральский</a:t>
            </a:r>
          </a:p>
        </p:txBody>
      </p:sp>
    </p:spTree>
    <p:extLst>
      <p:ext uri="{BB962C8B-B14F-4D97-AF65-F5344CB8AC3E}">
        <p14:creationId xmlns:p14="http://schemas.microsoft.com/office/powerpoint/2010/main" val="342861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190B7-6EFB-423A-9A1C-FAC610C95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 fontScale="90000"/>
          </a:bodyPr>
          <a:lstStyle/>
          <a:p>
            <a:pPr algn="r"/>
            <a:r>
              <a:rPr lang="ru-RU" sz="2400" dirty="0">
                <a:latin typeface="Bahnschrift Light Condensed" panose="020B0502040204020203" pitchFamily="34" charset="0"/>
              </a:rPr>
              <a:t> библиотека трансформируется в учреждение охватывающее всестороннее познавательно-творческих способностей обслуживаемой аудитории , НО у нее нет современного, качественного и привлекательного цифрового ресурса</a:t>
            </a:r>
            <a:br>
              <a:rPr lang="ru-RU" sz="2400" dirty="0">
                <a:latin typeface="Bahnschrift Light Condensed" panose="020B0502040204020203" pitchFamily="34" charset="0"/>
              </a:rPr>
            </a:br>
            <a:br>
              <a:rPr lang="ru-RU" sz="2400" dirty="0"/>
            </a:br>
            <a:endParaRPr lang="ru-RU" sz="24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B29498-CB33-438B-92B2-4071EE94F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800"/>
              <a:t>Проблематика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8669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506523-2B2D-481B-920C-F21A3342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ru-RU" sz="2400" dirty="0">
                <a:latin typeface="Bahnschrift Light Condensed" panose="020B0502040204020203" pitchFamily="34" charset="0"/>
              </a:rPr>
              <a:t>Сделать БИБЛИОТЕКУ открытой средой для творчества и самореализации любого горожанина через создание цифровой среды, новые форматы общения, помощь в обучении и самообразовании, создание сообществ и их акселерацию.</a:t>
            </a:r>
            <a:br>
              <a:rPr lang="ru-RU" sz="2400" dirty="0">
                <a:latin typeface="Bahnschrift Light Condensed" panose="020B0502040204020203" pitchFamily="34" charset="0"/>
              </a:rPr>
            </a:br>
            <a:endParaRPr lang="ru-RU" sz="24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0A8C7E-25F3-43FB-AC0D-E3BC8FB57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800"/>
              <a:t>Цель проекта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14655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FFC0D-C56F-447E-B8B0-583437A1D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ru-RU" sz="4000" cap="none"/>
              <a:t>Задачи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A47F28-0238-4BBE-A01E-EBA594165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6210024" cy="4872040"/>
          </a:xfrm>
        </p:spPr>
        <p:txBody>
          <a:bodyPr anchor="ctr">
            <a:normAutofit fontScale="92500" lnSpcReduction="10000"/>
          </a:bodyPr>
          <a:lstStyle/>
          <a:p>
            <a:pPr marL="285750" indent="-285750">
              <a:lnSpc>
                <a:spcPct val="110000"/>
              </a:lnSpc>
            </a:pPr>
            <a:r>
              <a:rPr lang="ru-RU" sz="2000" dirty="0">
                <a:latin typeface="Bahnschrift Light Condensed" panose="020B0502040204020203" pitchFamily="34" charset="0"/>
              </a:rPr>
              <a:t>реновация сайта библиотеки до многофункциональной цифровой площадки</a:t>
            </a:r>
          </a:p>
          <a:p>
            <a:pPr marL="285750" indent="-285750">
              <a:lnSpc>
                <a:spcPct val="110000"/>
              </a:lnSpc>
            </a:pPr>
            <a:r>
              <a:rPr lang="ru-RU" sz="2000" dirty="0">
                <a:latin typeface="Bahnschrift Light Condensed" panose="020B0502040204020203" pitchFamily="34" charset="0"/>
              </a:rPr>
              <a:t> интеграция на сайт онлайн-игры с финалом на офлайн-событиях в библиотеке для привлечения молодежи</a:t>
            </a:r>
          </a:p>
          <a:p>
            <a:pPr marL="285750" indent="-285750">
              <a:lnSpc>
                <a:spcPct val="110000"/>
              </a:lnSpc>
            </a:pPr>
            <a:r>
              <a:rPr lang="ru-RU" sz="2000" dirty="0">
                <a:latin typeface="Bahnschrift Light Condensed" panose="020B0502040204020203" pitchFamily="34" charset="0"/>
              </a:rPr>
              <a:t> расширение аудитории читателей, выход на категорию сверхзанятых или маломобильных горожан за счет перевода части событий в онлайн-формат</a:t>
            </a:r>
          </a:p>
          <a:p>
            <a:pPr marL="285750" indent="-285750">
              <a:lnSpc>
                <a:spcPct val="110000"/>
              </a:lnSpc>
            </a:pPr>
            <a:r>
              <a:rPr lang="ru-RU" sz="2000" dirty="0">
                <a:latin typeface="Bahnschrift Light Condensed" panose="020B0502040204020203" pitchFamily="34" charset="0"/>
              </a:rPr>
              <a:t> разработка и интеграция на цифровую платформу библиотеки персонифицированного сервиса «Онлайн-тьютор»</a:t>
            </a:r>
          </a:p>
          <a:p>
            <a:pPr marL="285750" indent="-285750">
              <a:lnSpc>
                <a:spcPct val="110000"/>
              </a:lnSpc>
            </a:pPr>
            <a:r>
              <a:rPr lang="ru-RU" sz="2000" dirty="0">
                <a:latin typeface="Bahnschrift Light Condensed" panose="020B0502040204020203" pitchFamily="34" charset="0"/>
              </a:rPr>
              <a:t> формирование личного профиля читателя</a:t>
            </a:r>
          </a:p>
          <a:p>
            <a:pPr marL="285750" indent="-285750">
              <a:lnSpc>
                <a:spcPct val="110000"/>
              </a:lnSpc>
            </a:pPr>
            <a:r>
              <a:rPr lang="ru-RU" sz="2000" dirty="0">
                <a:latin typeface="Bahnschrift Light Condensed" panose="020B0502040204020203" pitchFamily="34" charset="0"/>
              </a:rPr>
              <a:t> мобильный навигатор по библиотечным фондам</a:t>
            </a:r>
          </a:p>
          <a:p>
            <a:pPr marL="285750" indent="-285750">
              <a:lnSpc>
                <a:spcPct val="110000"/>
              </a:lnSpc>
            </a:pPr>
            <a:r>
              <a:rPr lang="ru-RU" sz="2000" dirty="0">
                <a:latin typeface="Bahnschrift Light Condensed" panose="020B0502040204020203" pitchFamily="34" charset="0"/>
              </a:rPr>
              <a:t> читательский форум</a:t>
            </a:r>
          </a:p>
          <a:p>
            <a:pPr marL="285750" indent="-285750">
              <a:lnSpc>
                <a:spcPct val="110000"/>
              </a:lnSpc>
            </a:pPr>
            <a:r>
              <a:rPr lang="ru-RU" sz="2000" dirty="0">
                <a:latin typeface="Bahnschrift Light Condensed" panose="020B0502040204020203" pitchFamily="34" charset="0"/>
              </a:rPr>
              <a:t> игровая среда</a:t>
            </a:r>
            <a:endParaRPr lang="ru-RU" sz="2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86354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A31627-086A-4490-A672-7565E827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ru-RU" sz="4000" cap="none"/>
              <a:t>Этапы Реализации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E3C502-6D14-4BDF-B8C2-CDBB508DB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2"/>
            <a:ext cx="6281462" cy="4936387"/>
          </a:xfrm>
        </p:spPr>
        <p:txBody>
          <a:bodyPr anchor="ctr">
            <a:normAutofit fontScale="92500" lnSpcReduction="10000"/>
          </a:bodyPr>
          <a:lstStyle/>
          <a:p>
            <a:pPr marL="342900" indent="-342900">
              <a:lnSpc>
                <a:spcPct val="110000"/>
              </a:lnSpc>
              <a:buAutoNum type="arabicPeriod"/>
            </a:pPr>
            <a:r>
              <a:rPr lang="ru-RU" sz="2000" dirty="0">
                <a:latin typeface="Bahnschrift Light Condensed" panose="020B0502040204020203" pitchFamily="34" charset="0"/>
              </a:rPr>
              <a:t>Встреча с проектным офисом «Активный школьник» для определения запросов, приоритетов и разработки желаемой модели 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ru-RU" sz="2000" dirty="0">
                <a:latin typeface="Bahnschrift Light Condensed" panose="020B0502040204020203" pitchFamily="34" charset="0"/>
              </a:rPr>
              <a:t>Работа по реновации сайта библиотеки и интеграция в него новых инструментов (геймификация для молодежи, сбор и обработка BIG DATA, персонифицированные сервисы)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ru-RU" sz="2000" dirty="0">
                <a:latin typeface="Bahnschrift Light Condensed" panose="020B0502040204020203" pitchFamily="34" charset="0"/>
              </a:rPr>
              <a:t>Мероприятия по изменению инфраструктуры библиотеки (грант, трансформация зала в </a:t>
            </a:r>
            <a:r>
              <a:rPr lang="ru-RU" sz="2000" dirty="0" err="1">
                <a:latin typeface="Bahnschrift Light Condensed" panose="020B0502040204020203" pitchFamily="34" charset="0"/>
              </a:rPr>
              <a:t>фаблаб</a:t>
            </a:r>
            <a:r>
              <a:rPr lang="ru-RU" sz="2000" dirty="0">
                <a:latin typeface="Bahnschrift Light Condensed" panose="020B0502040204020203" pitchFamily="34" charset="0"/>
              </a:rPr>
              <a:t>, конкурс проектов совместно с дизайнерами КУТТС)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ru-RU" sz="2000" dirty="0">
                <a:latin typeface="Bahnschrift Light Condensed" panose="020B0502040204020203" pitchFamily="34" charset="0"/>
              </a:rPr>
              <a:t>Мероприятия по трансформации событийности с учетом запросов молодежи 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ru-RU" sz="2000" dirty="0" err="1">
                <a:latin typeface="Bahnschrift Light Condensed" panose="020B0502040204020203" pitchFamily="34" charset="0"/>
              </a:rPr>
              <a:t>Содание</a:t>
            </a:r>
            <a:r>
              <a:rPr lang="ru-RU" sz="2000" dirty="0">
                <a:latin typeface="Bahnschrift Light Condensed" panose="020B0502040204020203" pitchFamily="34" charset="0"/>
              </a:rPr>
              <a:t> сетевых проектов с колледжами, школами, общественными объединениями города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ru-RU" sz="2000" dirty="0">
                <a:latin typeface="Bahnschrift Light Condensed" panose="020B0502040204020203" pitchFamily="34" charset="0"/>
              </a:rPr>
              <a:t>Определение критериев эффективности работы библиотеки в новом формате. Масштабирование на другие библиотеки города</a:t>
            </a:r>
          </a:p>
          <a:p>
            <a:pPr>
              <a:lnSpc>
                <a:spcPct val="110000"/>
              </a:lnSpc>
            </a:pPr>
            <a:endParaRPr lang="ru-RU" sz="20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234478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E6D8B-9AB6-408A-B299-904422129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ru-RU" sz="4000"/>
              <a:t>Основа сайта-игра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8442CA-415E-41C3-BFFA-C50EE7C81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2"/>
            <a:ext cx="6741831" cy="5415781"/>
          </a:xfrm>
        </p:spPr>
        <p:txBody>
          <a:bodyPr anchor="ctr">
            <a:normAutofit fontScale="92500" lnSpcReduction="20000"/>
          </a:bodyPr>
          <a:lstStyle/>
          <a:p>
            <a:pPr marL="285750" indent="-285750">
              <a:lnSpc>
                <a:spcPct val="110000"/>
              </a:lnSpc>
            </a:pPr>
            <a:r>
              <a:rPr lang="ru-RU" sz="1800" dirty="0">
                <a:latin typeface="Bahnschrift Light Condensed" panose="020B0502040204020203" pitchFamily="34" charset="0"/>
              </a:rPr>
              <a:t>Пользователь регистрируется на сайте</a:t>
            </a:r>
          </a:p>
          <a:p>
            <a:pPr marL="285750" indent="-285750">
              <a:lnSpc>
                <a:spcPct val="110000"/>
              </a:lnSpc>
            </a:pPr>
            <a:r>
              <a:rPr lang="ru-RU" sz="1800" dirty="0">
                <a:latin typeface="Bahnschrift Light Condensed" panose="020B0502040204020203" pitchFamily="34" charset="0"/>
              </a:rPr>
              <a:t>Пользователь проходит тест, который определяет его психологический тип и соотносит его с литературным персонажем. Этот персонаж становится аватаром пользователя и персонажем игры. </a:t>
            </a:r>
          </a:p>
          <a:p>
            <a:pPr marL="285750" indent="-285750">
              <a:lnSpc>
                <a:spcPct val="110000"/>
              </a:lnSpc>
            </a:pPr>
            <a:r>
              <a:rPr lang="ru-RU" sz="1800" dirty="0">
                <a:latin typeface="Bahnschrift Light Condensed" panose="020B0502040204020203" pitchFamily="34" charset="0"/>
              </a:rPr>
              <a:t>Игровой сюжет состоит из нескольких уровней, в рамках которых персонаж проходит несколько заданий, связанных с литературой и конкретной библиотекой.</a:t>
            </a:r>
          </a:p>
          <a:p>
            <a:pPr marL="285750" indent="-285750">
              <a:lnSpc>
                <a:spcPct val="110000"/>
              </a:lnSpc>
            </a:pPr>
            <a:r>
              <a:rPr lang="ru-RU" sz="1800" dirty="0">
                <a:latin typeface="Bahnschrift Light Condensed" panose="020B0502040204020203" pitchFamily="34" charset="0"/>
              </a:rPr>
              <a:t>Пользователи, прошедшие уровень, отображаются в рейтинге. Рейтинг общедоступен. </a:t>
            </a:r>
          </a:p>
          <a:p>
            <a:pPr marL="285750" indent="-285750">
              <a:lnSpc>
                <a:spcPct val="110000"/>
              </a:lnSpc>
            </a:pPr>
            <a:r>
              <a:rPr lang="ru-RU" sz="1800" dirty="0">
                <a:latin typeface="Bahnschrift Light Condensed" panose="020B0502040204020203" pitchFamily="34" charset="0"/>
              </a:rPr>
              <a:t>Определяются финалисты. В качестве призов </a:t>
            </a:r>
            <a:r>
              <a:rPr lang="ru-RU" sz="1800" dirty="0" err="1">
                <a:latin typeface="Bahnschrift Light Condensed" panose="020B0502040204020203" pitchFamily="34" charset="0"/>
              </a:rPr>
              <a:t>мерч</a:t>
            </a:r>
            <a:r>
              <a:rPr lang="ru-RU" sz="1800" dirty="0">
                <a:latin typeface="Bahnschrift Light Condensed" panose="020B0502040204020203" pitchFamily="34" charset="0"/>
              </a:rPr>
              <a:t>: футболки с надписями «Я читаю книги!», «Наращиваю нейронные связи. Сам. Бесплатно» и пр. </a:t>
            </a:r>
          </a:p>
          <a:p>
            <a:pPr marL="285750" indent="-285750">
              <a:lnSpc>
                <a:spcPct val="110000"/>
              </a:lnSpc>
            </a:pPr>
            <a:r>
              <a:rPr lang="ru-RU" sz="1800" dirty="0">
                <a:latin typeface="Bahnschrift Light Condensed" panose="020B0502040204020203" pitchFamily="34" charset="0"/>
              </a:rPr>
              <a:t>Каждый новый тур усложняется не за счет сложности прохождения уровней, а за счет добавления в игру «фишек»: возможность поменять аватара, возможность пройти уровень вдвоем, возможность завести знакомства, предложить свою активность для сообщества или библиотеки и пр. Новые «фишки» ярко анонсируются и рекламируются, работают как мотиватор для прохождения следующих игровых сессий.</a:t>
            </a:r>
          </a:p>
          <a:p>
            <a:pPr marL="285750" indent="-285750">
              <a:lnSpc>
                <a:spcPct val="110000"/>
              </a:lnSpc>
            </a:pPr>
            <a:r>
              <a:rPr lang="ru-RU" sz="1800" dirty="0">
                <a:latin typeface="Bahnschrift Light Condensed" panose="020B0502040204020203" pitchFamily="34" charset="0"/>
              </a:rPr>
              <a:t>Так же на сайте могут быть следующие вкладки: библиотека собственных произведений, форум молодых читателей, книжные новинки в библиотеках и магазинах города, календарь событий библиотеки, интересные факты, магазин подарков за баллы в игре.</a:t>
            </a:r>
          </a:p>
          <a:p>
            <a:pPr marL="285750" indent="-285750">
              <a:lnSpc>
                <a:spcPct val="110000"/>
              </a:lnSpc>
            </a:pPr>
            <a:endParaRPr lang="ru-RU" sz="1800" dirty="0">
              <a:latin typeface="Bahnschrift Light Condensed" panose="020B0502040204020203" pitchFamily="34" charset="0"/>
            </a:endParaRPr>
          </a:p>
          <a:p>
            <a:pPr marL="285750" indent="-285750">
              <a:lnSpc>
                <a:spcPct val="110000"/>
              </a:lnSpc>
            </a:pPr>
            <a:endParaRPr lang="ru-RU" sz="1800" dirty="0">
              <a:latin typeface="Bahnschrift Light Condensed" panose="020B0502040204020203" pitchFamily="34" charset="0"/>
            </a:endParaRPr>
          </a:p>
          <a:p>
            <a:pPr marL="285750" indent="-285750">
              <a:lnSpc>
                <a:spcPct val="110000"/>
              </a:lnSpc>
            </a:pPr>
            <a:endParaRPr lang="ru-RU" sz="1800" dirty="0">
              <a:latin typeface="Bahnschrift Light Condensed" panose="020B0502040204020203" pitchFamily="34" charset="0"/>
            </a:endParaRPr>
          </a:p>
          <a:p>
            <a:pPr marL="285750" indent="-285750">
              <a:lnSpc>
                <a:spcPct val="110000"/>
              </a:lnSpc>
            </a:pPr>
            <a:endParaRPr lang="ru-RU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589191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425</Words>
  <Application>Microsoft Office PowerPoint</Application>
  <PresentationFormat>Широкоэкранный</PresentationFormat>
  <Paragraphs>33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Bahnschrift Light Condensed</vt:lpstr>
      <vt:lpstr>Calibri</vt:lpstr>
      <vt:lpstr>Tw Cen MT</vt:lpstr>
      <vt:lpstr>Контур</vt:lpstr>
      <vt:lpstr>бИБЛИОтека Перезагрузка</vt:lpstr>
      <vt:lpstr> библиотека трансформируется в учреждение охватывающее всестороннее познавательно-творческих способностей обслуживаемой аудитории , НО у нее нет современного, качественного и привлекательного цифрового ресурса  </vt:lpstr>
      <vt:lpstr>Сделать БИБЛИОТЕКУ открытой средой для творчества и самореализации любого горожанина через создание цифровой среды, новые форматы общения, помощь в обучении и самообразовании, создание сообществ и их акселерацию. </vt:lpstr>
      <vt:lpstr>Задачи</vt:lpstr>
      <vt:lpstr>Этапы Реализации</vt:lpstr>
      <vt:lpstr>Основа сайта-игра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бИБЛИОтека Перезагрузка</dc:title>
  <dc:creator>Юлия Петрова</dc:creator>
  <cp:lastModifiedBy>Юлия Петрова</cp:lastModifiedBy>
  <cp:revision>4</cp:revision>
  <dcterms:created xsi:type="dcterms:W3CDTF">2020-03-15T07:51:31Z</dcterms:created>
  <dcterms:modified xsi:type="dcterms:W3CDTF">2020-03-15T09:25:02Z</dcterms:modified>
</cp:coreProperties>
</file>