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7" r:id="rId5"/>
    <p:sldId id="263" r:id="rId6"/>
    <p:sldId id="273" r:id="rId7"/>
    <p:sldId id="272" r:id="rId8"/>
    <p:sldId id="27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5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0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2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38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9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1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3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52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4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7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5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5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97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897B99-F52B-429F-A06C-9275210A76B4}" type="datetimeFigureOut">
              <a:rPr lang="ru-RU" smtClean="0"/>
              <a:t>вс 15.03.20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3DD9-FF3A-4352-ABFC-C1833A2371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.google.com/view/8ZL6Acor9fE" TargetMode="External"/><Relationship Id="rId2" Type="http://schemas.openxmlformats.org/officeDocument/2006/relationships/hyperlink" Target="https://poly.google.com/view/asplzTETXb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1497" y="1552463"/>
            <a:ext cx="8825658" cy="3329581"/>
          </a:xfrm>
        </p:spPr>
        <p:txBody>
          <a:bodyPr/>
          <a:lstStyle/>
          <a:p>
            <a:pPr algn="ctr"/>
            <a:r>
              <a:rPr lang="en-US" sz="6000" b="1" dirty="0" err="1" smtClean="0"/>
              <a:t>VRLib</a:t>
            </a:r>
            <a:r>
              <a:rPr lang="ru-RU" sz="6000" b="1" dirty="0" smtClean="0"/>
              <a:t>: </a:t>
            </a:r>
            <a:r>
              <a:rPr lang="ru-RU" sz="6000" b="1" dirty="0"/>
              <a:t>Виртуальная </a:t>
            </a:r>
            <a:r>
              <a:rPr lang="ru-RU" sz="6000" b="1" dirty="0" smtClean="0"/>
              <a:t>библиотека</a:t>
            </a:r>
            <a:endParaRPr lang="ru-RU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95250" y="5765847"/>
            <a:ext cx="6476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Подготовлено командой ЮНИК </a:t>
            </a:r>
            <a:r>
              <a:rPr lang="ru-RU" sz="2000" b="1" dirty="0" smtClean="0"/>
              <a:t>г</a:t>
            </a:r>
            <a:r>
              <a:rPr lang="ru-RU" sz="2000" b="1" dirty="0"/>
              <a:t>. </a:t>
            </a:r>
            <a:r>
              <a:rPr lang="ru-RU" sz="2000" b="1" dirty="0" smtClean="0"/>
              <a:t>Новоуральск</a:t>
            </a:r>
            <a:endParaRPr lang="ru-RU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84664" y="62275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2020</a:t>
            </a:r>
          </a:p>
        </p:txBody>
      </p:sp>
      <p:pic>
        <p:nvPicPr>
          <p:cNvPr id="9" name="Picture 4" descr="D:\!обмен\!oit\!лого\logo pbngo1.png">
            <a:extLst>
              <a:ext uri="{FF2B5EF4-FFF2-40B4-BE49-F238E27FC236}">
                <a16:creationId xmlns:a16="http://schemas.microsoft.com/office/drawing/2014/main" id="{3DF55ACC-ED76-4761-8070-1D3A1A5B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2" y="56578"/>
            <a:ext cx="899592" cy="75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3DF06F-013F-426C-AF1C-147894E2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50" y="668660"/>
            <a:ext cx="2183455" cy="21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 smtClean="0"/>
              <a:t>Цели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584" y="1487488"/>
            <a:ext cx="7748634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2600" dirty="0"/>
          </a:p>
          <a:p>
            <a:r>
              <a:rPr lang="ru-RU" sz="2600" b="1" dirty="0"/>
              <a:t>С</a:t>
            </a:r>
            <a:r>
              <a:rPr lang="ru-RU" sz="2600" b="1" dirty="0" smtClean="0"/>
              <a:t>делать библиотеку ближе, доступнее, интереснее, современнее особенно дл</a:t>
            </a:r>
            <a:r>
              <a:rPr lang="ru-RU" sz="2600" b="1" dirty="0" smtClean="0"/>
              <a:t>я людей с ограниченными возможностями</a:t>
            </a:r>
            <a:r>
              <a:rPr lang="ru-RU" sz="2600" b="1" dirty="0" smtClean="0"/>
              <a:t>, </a:t>
            </a:r>
            <a:r>
              <a:rPr lang="ru-RU" sz="2600" b="1" dirty="0"/>
              <a:t>применяя </a:t>
            </a:r>
            <a:r>
              <a:rPr lang="ru-RU" sz="2600" b="1" dirty="0" smtClean="0"/>
              <a:t>технологию </a:t>
            </a:r>
            <a:r>
              <a:rPr lang="en-US" sz="2600" b="1" dirty="0" smtClean="0"/>
              <a:t>VR</a:t>
            </a:r>
            <a:endParaRPr lang="ru-RU" sz="2600" b="1" dirty="0" smtClean="0"/>
          </a:p>
          <a:p>
            <a:endParaRPr lang="ru-RU" sz="2600" b="1" dirty="0" smtClean="0"/>
          </a:p>
          <a:p>
            <a:r>
              <a:rPr lang="ru-RU" sz="2600" b="1" dirty="0" smtClean="0"/>
              <a:t>Обучить посетителей работать с технологией </a:t>
            </a:r>
            <a:r>
              <a:rPr lang="en-US" sz="2600" b="1" dirty="0" smtClean="0"/>
              <a:t>VR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 </a:t>
            </a:r>
          </a:p>
        </p:txBody>
      </p:sp>
      <p:sp>
        <p:nvSpPr>
          <p:cNvPr id="4" name="Freeform 100"/>
          <p:cNvSpPr/>
          <p:nvPr/>
        </p:nvSpPr>
        <p:spPr>
          <a:xfrm>
            <a:off x="9205722" y="2385437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60046"/>
                </a:moveTo>
                <a:lnTo>
                  <a:pt x="810006" y="0"/>
                </a:lnTo>
                <a:lnTo>
                  <a:pt x="1620012" y="360046"/>
                </a:lnTo>
                <a:lnTo>
                  <a:pt x="810006" y="719963"/>
                </a:lnTo>
                <a:lnTo>
                  <a:pt x="0" y="360046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1"/>
          <p:cNvSpPr/>
          <p:nvPr/>
        </p:nvSpPr>
        <p:spPr>
          <a:xfrm>
            <a:off x="9205722" y="2385437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60046"/>
                </a:moveTo>
                <a:lnTo>
                  <a:pt x="810006" y="0"/>
                </a:lnTo>
                <a:lnTo>
                  <a:pt x="1620012" y="360046"/>
                </a:lnTo>
                <a:lnTo>
                  <a:pt x="810006" y="719963"/>
                </a:lnTo>
                <a:lnTo>
                  <a:pt x="0" y="360046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102"/>
          <p:cNvSpPr/>
          <p:nvPr/>
        </p:nvSpPr>
        <p:spPr>
          <a:xfrm>
            <a:off x="9295638" y="270507"/>
            <a:ext cx="1440052" cy="508127"/>
          </a:xfrm>
          <a:custGeom>
            <a:avLst/>
            <a:gdLst/>
            <a:ahLst/>
            <a:cxnLst/>
            <a:rect l="0" t="0" r="0" b="0"/>
            <a:pathLst>
              <a:path w="1440052" h="508127">
                <a:moveTo>
                  <a:pt x="0" y="254127"/>
                </a:moveTo>
                <a:cubicBezTo>
                  <a:pt x="0" y="113664"/>
                  <a:pt x="322452" y="0"/>
                  <a:pt x="720090" y="0"/>
                </a:cubicBezTo>
                <a:cubicBezTo>
                  <a:pt x="1117727" y="0"/>
                  <a:pt x="1440052" y="113664"/>
                  <a:pt x="1440052" y="254127"/>
                </a:cubicBezTo>
                <a:cubicBezTo>
                  <a:pt x="1440052" y="394462"/>
                  <a:pt x="1117727" y="508127"/>
                  <a:pt x="720090" y="508127"/>
                </a:cubicBezTo>
                <a:cubicBezTo>
                  <a:pt x="322452" y="508127"/>
                  <a:pt x="0" y="394462"/>
                  <a:pt x="0" y="254127"/>
                </a:cubicBez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 103"/>
          <p:cNvSpPr/>
          <p:nvPr/>
        </p:nvSpPr>
        <p:spPr>
          <a:xfrm>
            <a:off x="9295638" y="270507"/>
            <a:ext cx="1440052" cy="508127"/>
          </a:xfrm>
          <a:custGeom>
            <a:avLst/>
            <a:gdLst/>
            <a:ahLst/>
            <a:cxnLst/>
            <a:rect l="0" t="0" r="0" b="0"/>
            <a:pathLst>
              <a:path w="1440052" h="508127">
                <a:moveTo>
                  <a:pt x="0" y="254127"/>
                </a:moveTo>
                <a:cubicBezTo>
                  <a:pt x="0" y="113664"/>
                  <a:pt x="322452" y="0"/>
                  <a:pt x="720090" y="0"/>
                </a:cubicBezTo>
                <a:cubicBezTo>
                  <a:pt x="1117727" y="0"/>
                  <a:pt x="1440052" y="113664"/>
                  <a:pt x="1440052" y="254127"/>
                </a:cubicBezTo>
                <a:cubicBezTo>
                  <a:pt x="1440052" y="394462"/>
                  <a:pt x="1117727" y="508127"/>
                  <a:pt x="720090" y="508127"/>
                </a:cubicBezTo>
                <a:cubicBezTo>
                  <a:pt x="322452" y="508127"/>
                  <a:pt x="0" y="394462"/>
                  <a:pt x="0" y="254127"/>
                </a:cubicBez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 104"/>
          <p:cNvSpPr/>
          <p:nvPr/>
        </p:nvSpPr>
        <p:spPr>
          <a:xfrm>
            <a:off x="9205722" y="1395485"/>
            <a:ext cx="1620011" cy="508241"/>
          </a:xfrm>
          <a:custGeom>
            <a:avLst/>
            <a:gdLst/>
            <a:ahLst/>
            <a:cxnLst/>
            <a:rect l="0" t="0" r="0" b="0"/>
            <a:pathLst>
              <a:path w="1620011" h="508241">
                <a:moveTo>
                  <a:pt x="0" y="508241"/>
                </a:moveTo>
                <a:lnTo>
                  <a:pt x="1620011" y="508241"/>
                </a:lnTo>
                <a:lnTo>
                  <a:pt x="1620011" y="0"/>
                </a:lnTo>
                <a:lnTo>
                  <a:pt x="0" y="0"/>
                </a:lnTo>
                <a:lnTo>
                  <a:pt x="0" y="508241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105"/>
          <p:cNvSpPr/>
          <p:nvPr/>
        </p:nvSpPr>
        <p:spPr>
          <a:xfrm>
            <a:off x="9205722" y="1395485"/>
            <a:ext cx="1620011" cy="508241"/>
          </a:xfrm>
          <a:custGeom>
            <a:avLst/>
            <a:gdLst/>
            <a:ahLst/>
            <a:cxnLst/>
            <a:rect l="0" t="0" r="0" b="0"/>
            <a:pathLst>
              <a:path w="1620011" h="508241">
                <a:moveTo>
                  <a:pt x="0" y="508241"/>
                </a:moveTo>
                <a:lnTo>
                  <a:pt x="1620011" y="508241"/>
                </a:lnTo>
                <a:lnTo>
                  <a:pt x="1620011" y="0"/>
                </a:lnTo>
                <a:lnTo>
                  <a:pt x="0" y="0"/>
                </a:lnTo>
                <a:lnTo>
                  <a:pt x="0" y="508241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106"/>
          <p:cNvSpPr/>
          <p:nvPr/>
        </p:nvSpPr>
        <p:spPr>
          <a:xfrm>
            <a:off x="9205722" y="3587238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59919"/>
                </a:moveTo>
                <a:lnTo>
                  <a:pt x="810006" y="0"/>
                </a:lnTo>
                <a:lnTo>
                  <a:pt x="1620012" y="359919"/>
                </a:lnTo>
                <a:lnTo>
                  <a:pt x="810006" y="719963"/>
                </a:lnTo>
                <a:lnTo>
                  <a:pt x="0" y="359919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7"/>
          <p:cNvSpPr/>
          <p:nvPr/>
        </p:nvSpPr>
        <p:spPr>
          <a:xfrm>
            <a:off x="9205722" y="3587238"/>
            <a:ext cx="1620012" cy="719963"/>
          </a:xfrm>
          <a:custGeom>
            <a:avLst/>
            <a:gdLst/>
            <a:ahLst/>
            <a:cxnLst/>
            <a:rect l="0" t="0" r="0" b="0"/>
            <a:pathLst>
              <a:path w="1620012" h="719963">
                <a:moveTo>
                  <a:pt x="0" y="359919"/>
                </a:moveTo>
                <a:lnTo>
                  <a:pt x="810006" y="0"/>
                </a:lnTo>
                <a:lnTo>
                  <a:pt x="1620012" y="359919"/>
                </a:lnTo>
                <a:lnTo>
                  <a:pt x="810006" y="719963"/>
                </a:lnTo>
                <a:lnTo>
                  <a:pt x="0" y="359919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108"/>
          <p:cNvSpPr/>
          <p:nvPr/>
        </p:nvSpPr>
        <p:spPr>
          <a:xfrm>
            <a:off x="8509380" y="2745483"/>
            <a:ext cx="1506348" cy="741299"/>
          </a:xfrm>
          <a:custGeom>
            <a:avLst/>
            <a:gdLst/>
            <a:ahLst/>
            <a:cxnLst/>
            <a:rect l="0" t="0" r="0" b="0"/>
            <a:pathLst>
              <a:path w="1506348" h="741299">
                <a:moveTo>
                  <a:pt x="696342" y="0"/>
                </a:moveTo>
                <a:lnTo>
                  <a:pt x="0" y="0"/>
                </a:lnTo>
                <a:lnTo>
                  <a:pt x="0" y="556513"/>
                </a:lnTo>
                <a:lnTo>
                  <a:pt x="1506348" y="556513"/>
                </a:lnTo>
                <a:lnTo>
                  <a:pt x="1506348" y="741299"/>
                </a:lnTo>
              </a:path>
            </a:pathLst>
          </a:custGeom>
          <a:noFill/>
          <a:ln w="25400" cap="rnd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109"/>
          <p:cNvSpPr/>
          <p:nvPr/>
        </p:nvSpPr>
        <p:spPr>
          <a:xfrm>
            <a:off x="9958323" y="3472431"/>
            <a:ext cx="114809" cy="114807"/>
          </a:xfrm>
          <a:custGeom>
            <a:avLst/>
            <a:gdLst/>
            <a:ahLst/>
            <a:cxnLst/>
            <a:rect l="0" t="0" r="0" b="0"/>
            <a:pathLst>
              <a:path w="114809" h="114807">
                <a:moveTo>
                  <a:pt x="114809" y="0"/>
                </a:moveTo>
                <a:lnTo>
                  <a:pt x="57405" y="114807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110"/>
          <p:cNvSpPr/>
          <p:nvPr/>
        </p:nvSpPr>
        <p:spPr>
          <a:xfrm>
            <a:off x="10015728" y="778634"/>
            <a:ext cx="0" cy="516382"/>
          </a:xfrm>
          <a:custGeom>
            <a:avLst/>
            <a:gdLst/>
            <a:ahLst/>
            <a:cxnLst/>
            <a:rect l="0" t="0" r="0" b="0"/>
            <a:pathLst>
              <a:path h="516382">
                <a:moveTo>
                  <a:pt x="0" y="0"/>
                </a:moveTo>
                <a:lnTo>
                  <a:pt x="0" y="516382"/>
                </a:lnTo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11"/>
          <p:cNvSpPr/>
          <p:nvPr/>
        </p:nvSpPr>
        <p:spPr>
          <a:xfrm>
            <a:off x="9958323" y="1280664"/>
            <a:ext cx="114809" cy="114808"/>
          </a:xfrm>
          <a:custGeom>
            <a:avLst/>
            <a:gdLst/>
            <a:ahLst/>
            <a:cxnLst/>
            <a:rect l="0" t="0" r="0" b="0"/>
            <a:pathLst>
              <a:path w="114809" h="114808">
                <a:moveTo>
                  <a:pt x="114809" y="0"/>
                </a:moveTo>
                <a:lnTo>
                  <a:pt x="57405" y="114808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112"/>
          <p:cNvSpPr/>
          <p:nvPr/>
        </p:nvSpPr>
        <p:spPr>
          <a:xfrm>
            <a:off x="10015728" y="1903726"/>
            <a:ext cx="0" cy="381255"/>
          </a:xfrm>
          <a:custGeom>
            <a:avLst/>
            <a:gdLst/>
            <a:ahLst/>
            <a:cxnLst/>
            <a:rect l="0" t="0" r="0" b="0"/>
            <a:pathLst>
              <a:path h="381255">
                <a:moveTo>
                  <a:pt x="0" y="0"/>
                </a:moveTo>
                <a:lnTo>
                  <a:pt x="0" y="381255"/>
                </a:lnTo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 113"/>
          <p:cNvSpPr/>
          <p:nvPr/>
        </p:nvSpPr>
        <p:spPr>
          <a:xfrm>
            <a:off x="9958323" y="2270630"/>
            <a:ext cx="114809" cy="114807"/>
          </a:xfrm>
          <a:custGeom>
            <a:avLst/>
            <a:gdLst/>
            <a:ahLst/>
            <a:cxnLst/>
            <a:rect l="0" t="0" r="0" b="0"/>
            <a:pathLst>
              <a:path w="114809" h="114807">
                <a:moveTo>
                  <a:pt x="114809" y="0"/>
                </a:moveTo>
                <a:lnTo>
                  <a:pt x="57405" y="114807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114"/>
          <p:cNvSpPr/>
          <p:nvPr/>
        </p:nvSpPr>
        <p:spPr>
          <a:xfrm>
            <a:off x="10116184" y="1066288"/>
            <a:ext cx="1595248" cy="1679195"/>
          </a:xfrm>
          <a:custGeom>
            <a:avLst/>
            <a:gdLst/>
            <a:ahLst/>
            <a:cxnLst/>
            <a:rect l="0" t="0" r="0" b="0"/>
            <a:pathLst>
              <a:path w="1595248" h="1679195">
                <a:moveTo>
                  <a:pt x="709550" y="1679195"/>
                </a:moveTo>
                <a:lnTo>
                  <a:pt x="1595248" y="1679195"/>
                </a:lnTo>
                <a:lnTo>
                  <a:pt x="159524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808080">
                <a:alpha val="100000"/>
              </a:srgbClr>
            </a:solidFill>
            <a:custDash>
              <a:ds d="700000" sp="5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115"/>
          <p:cNvSpPr/>
          <p:nvPr/>
        </p:nvSpPr>
        <p:spPr>
          <a:xfrm>
            <a:off x="10015728" y="1008884"/>
            <a:ext cx="114807" cy="114809"/>
          </a:xfrm>
          <a:custGeom>
            <a:avLst/>
            <a:gdLst/>
            <a:ahLst/>
            <a:cxnLst/>
            <a:rect l="0" t="0" r="0" b="0"/>
            <a:pathLst>
              <a:path w="114807" h="114809">
                <a:moveTo>
                  <a:pt x="114807" y="114809"/>
                </a:moveTo>
                <a:lnTo>
                  <a:pt x="0" y="57404"/>
                </a:lnTo>
                <a:lnTo>
                  <a:pt x="114807" y="0"/>
                </a:lnTo>
                <a:lnTo>
                  <a:pt x="114807" y="114809"/>
                </a:lnTo>
                <a:close/>
              </a:path>
            </a:pathLst>
          </a:custGeom>
          <a:solidFill>
            <a:srgbClr val="80808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116"/>
          <p:cNvSpPr/>
          <p:nvPr/>
        </p:nvSpPr>
        <p:spPr>
          <a:xfrm>
            <a:off x="9295638" y="6062214"/>
            <a:ext cx="1440052" cy="508254"/>
          </a:xfrm>
          <a:custGeom>
            <a:avLst/>
            <a:gdLst/>
            <a:ahLst/>
            <a:cxnLst/>
            <a:rect l="0" t="0" r="0" b="0"/>
            <a:pathLst>
              <a:path w="1440052" h="508254">
                <a:moveTo>
                  <a:pt x="0" y="254128"/>
                </a:moveTo>
                <a:cubicBezTo>
                  <a:pt x="0" y="113792"/>
                  <a:pt x="322452" y="0"/>
                  <a:pt x="720090" y="0"/>
                </a:cubicBezTo>
                <a:cubicBezTo>
                  <a:pt x="1117727" y="0"/>
                  <a:pt x="1440052" y="113792"/>
                  <a:pt x="1440052" y="254128"/>
                </a:cubicBezTo>
                <a:cubicBezTo>
                  <a:pt x="1440052" y="394462"/>
                  <a:pt x="1117727" y="508254"/>
                  <a:pt x="720090" y="508254"/>
                </a:cubicBezTo>
                <a:cubicBezTo>
                  <a:pt x="322452" y="508254"/>
                  <a:pt x="0" y="394462"/>
                  <a:pt x="0" y="254128"/>
                </a:cubicBez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7"/>
          <p:cNvSpPr/>
          <p:nvPr/>
        </p:nvSpPr>
        <p:spPr>
          <a:xfrm>
            <a:off x="9295638" y="6062214"/>
            <a:ext cx="1440052" cy="508254"/>
          </a:xfrm>
          <a:custGeom>
            <a:avLst/>
            <a:gdLst/>
            <a:ahLst/>
            <a:cxnLst/>
            <a:rect l="0" t="0" r="0" b="0"/>
            <a:pathLst>
              <a:path w="1440052" h="508254">
                <a:moveTo>
                  <a:pt x="0" y="254128"/>
                </a:moveTo>
                <a:cubicBezTo>
                  <a:pt x="0" y="113792"/>
                  <a:pt x="322452" y="0"/>
                  <a:pt x="720090" y="0"/>
                </a:cubicBezTo>
                <a:cubicBezTo>
                  <a:pt x="1117727" y="0"/>
                  <a:pt x="1440052" y="113792"/>
                  <a:pt x="1440052" y="254128"/>
                </a:cubicBezTo>
                <a:cubicBezTo>
                  <a:pt x="1440052" y="394462"/>
                  <a:pt x="1117727" y="508254"/>
                  <a:pt x="720090" y="508254"/>
                </a:cubicBezTo>
                <a:cubicBezTo>
                  <a:pt x="322452" y="508254"/>
                  <a:pt x="0" y="394462"/>
                  <a:pt x="0" y="254128"/>
                </a:cubicBez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18"/>
          <p:cNvSpPr/>
          <p:nvPr/>
        </p:nvSpPr>
        <p:spPr>
          <a:xfrm>
            <a:off x="8499855" y="3947157"/>
            <a:ext cx="1415416" cy="1723262"/>
          </a:xfrm>
          <a:custGeom>
            <a:avLst/>
            <a:gdLst/>
            <a:ahLst/>
            <a:cxnLst/>
            <a:rect l="0" t="0" r="0" b="0"/>
            <a:pathLst>
              <a:path w="1415416" h="1723262">
                <a:moveTo>
                  <a:pt x="705867" y="0"/>
                </a:moveTo>
                <a:lnTo>
                  <a:pt x="0" y="0"/>
                </a:lnTo>
                <a:lnTo>
                  <a:pt x="0" y="1723262"/>
                </a:lnTo>
                <a:lnTo>
                  <a:pt x="1415416" y="1723262"/>
                </a:lnTo>
              </a:path>
            </a:pathLst>
          </a:custGeom>
          <a:noFill/>
          <a:ln w="25400" cap="rnd" cmpd="sng">
            <a:solidFill>
              <a:srgbClr val="808080">
                <a:alpha val="100000"/>
              </a:srgbClr>
            </a:solidFill>
            <a:custDash>
              <a:ds d="700000" sp="5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119"/>
          <p:cNvSpPr/>
          <p:nvPr/>
        </p:nvSpPr>
        <p:spPr>
          <a:xfrm>
            <a:off x="9900920" y="5613016"/>
            <a:ext cx="114808" cy="114808"/>
          </a:xfrm>
          <a:custGeom>
            <a:avLst/>
            <a:gdLst/>
            <a:ahLst/>
            <a:cxnLst/>
            <a:rect l="0" t="0" r="0" b="0"/>
            <a:pathLst>
              <a:path w="114808" h="114808">
                <a:moveTo>
                  <a:pt x="0" y="0"/>
                </a:moveTo>
                <a:lnTo>
                  <a:pt x="114808" y="57403"/>
                </a:lnTo>
                <a:lnTo>
                  <a:pt x="0" y="114808"/>
                </a:lnTo>
                <a:lnTo>
                  <a:pt x="0" y="0"/>
                </a:lnTo>
                <a:close/>
              </a:path>
            </a:pathLst>
          </a:custGeom>
          <a:solidFill>
            <a:srgbClr val="80808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 120"/>
          <p:cNvSpPr/>
          <p:nvPr/>
        </p:nvSpPr>
        <p:spPr>
          <a:xfrm>
            <a:off x="9205722" y="4788925"/>
            <a:ext cx="1620011" cy="508242"/>
          </a:xfrm>
          <a:custGeom>
            <a:avLst/>
            <a:gdLst/>
            <a:ahLst/>
            <a:cxnLst/>
            <a:rect l="0" t="0" r="0" b="0"/>
            <a:pathLst>
              <a:path w="1620011" h="508242">
                <a:moveTo>
                  <a:pt x="0" y="508242"/>
                </a:moveTo>
                <a:lnTo>
                  <a:pt x="1620011" y="508242"/>
                </a:lnTo>
                <a:lnTo>
                  <a:pt x="1620011" y="0"/>
                </a:lnTo>
                <a:lnTo>
                  <a:pt x="0" y="0"/>
                </a:lnTo>
                <a:lnTo>
                  <a:pt x="0" y="508242"/>
                </a:lnTo>
                <a:close/>
              </a:path>
            </a:pathLst>
          </a:custGeom>
          <a:solidFill>
            <a:srgbClr val="DDE2CD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121"/>
          <p:cNvSpPr/>
          <p:nvPr/>
        </p:nvSpPr>
        <p:spPr>
          <a:xfrm>
            <a:off x="9205722" y="4788925"/>
            <a:ext cx="1620011" cy="508242"/>
          </a:xfrm>
          <a:custGeom>
            <a:avLst/>
            <a:gdLst/>
            <a:ahLst/>
            <a:cxnLst/>
            <a:rect l="0" t="0" r="0" b="0"/>
            <a:pathLst>
              <a:path w="1620011" h="508242">
                <a:moveTo>
                  <a:pt x="0" y="508242"/>
                </a:moveTo>
                <a:lnTo>
                  <a:pt x="1620011" y="508242"/>
                </a:lnTo>
                <a:lnTo>
                  <a:pt x="1620011" y="0"/>
                </a:lnTo>
                <a:lnTo>
                  <a:pt x="0" y="0"/>
                </a:lnTo>
                <a:lnTo>
                  <a:pt x="0" y="508242"/>
                </a:lnTo>
                <a:close/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122"/>
          <p:cNvSpPr/>
          <p:nvPr/>
        </p:nvSpPr>
        <p:spPr>
          <a:xfrm>
            <a:off x="10015728" y="3947157"/>
            <a:ext cx="1733676" cy="741425"/>
          </a:xfrm>
          <a:custGeom>
            <a:avLst/>
            <a:gdLst/>
            <a:ahLst/>
            <a:cxnLst/>
            <a:rect l="0" t="0" r="0" b="0"/>
            <a:pathLst>
              <a:path w="1733676" h="741425">
                <a:moveTo>
                  <a:pt x="810006" y="0"/>
                </a:moveTo>
                <a:lnTo>
                  <a:pt x="1733676" y="0"/>
                </a:lnTo>
                <a:lnTo>
                  <a:pt x="1733676" y="558037"/>
                </a:lnTo>
                <a:lnTo>
                  <a:pt x="0" y="558037"/>
                </a:lnTo>
                <a:lnTo>
                  <a:pt x="0" y="741425"/>
                </a:lnTo>
              </a:path>
            </a:pathLst>
          </a:custGeom>
          <a:noFill/>
          <a:ln w="25400" cap="rnd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123"/>
          <p:cNvSpPr/>
          <p:nvPr/>
        </p:nvSpPr>
        <p:spPr>
          <a:xfrm>
            <a:off x="9958323" y="4674231"/>
            <a:ext cx="114809" cy="114808"/>
          </a:xfrm>
          <a:custGeom>
            <a:avLst/>
            <a:gdLst/>
            <a:ahLst/>
            <a:cxnLst/>
            <a:rect l="0" t="0" r="0" b="0"/>
            <a:pathLst>
              <a:path w="114809" h="114808">
                <a:moveTo>
                  <a:pt x="114809" y="0"/>
                </a:moveTo>
                <a:lnTo>
                  <a:pt x="57405" y="114808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124"/>
          <p:cNvSpPr/>
          <p:nvPr/>
        </p:nvSpPr>
        <p:spPr>
          <a:xfrm>
            <a:off x="10015728" y="5297167"/>
            <a:ext cx="0" cy="664590"/>
          </a:xfrm>
          <a:custGeom>
            <a:avLst/>
            <a:gdLst/>
            <a:ahLst/>
            <a:cxnLst/>
            <a:rect l="0" t="0" r="0" b="0"/>
            <a:pathLst>
              <a:path h="664590">
                <a:moveTo>
                  <a:pt x="0" y="0"/>
                </a:moveTo>
                <a:lnTo>
                  <a:pt x="0" y="664590"/>
                </a:lnTo>
              </a:path>
            </a:pathLst>
          </a:custGeom>
          <a:noFill/>
          <a:ln w="25400" cap="rnd" cmpd="sng">
            <a:solidFill>
              <a:srgbClr val="FF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25"/>
          <p:cNvSpPr/>
          <p:nvPr/>
        </p:nvSpPr>
        <p:spPr>
          <a:xfrm>
            <a:off x="9958323" y="5947406"/>
            <a:ext cx="114809" cy="114808"/>
          </a:xfrm>
          <a:custGeom>
            <a:avLst/>
            <a:gdLst/>
            <a:ahLst/>
            <a:cxnLst/>
            <a:rect l="0" t="0" r="0" b="0"/>
            <a:pathLst>
              <a:path w="114809" h="114808">
                <a:moveTo>
                  <a:pt x="114809" y="0"/>
                </a:moveTo>
                <a:lnTo>
                  <a:pt x="57405" y="114808"/>
                </a:lnTo>
                <a:lnTo>
                  <a:pt x="0" y="0"/>
                </a:lnTo>
                <a:lnTo>
                  <a:pt x="114809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26"/>
          <p:cNvSpPr/>
          <p:nvPr/>
        </p:nvSpPr>
        <p:spPr>
          <a:xfrm>
            <a:off x="9576053" y="2643922"/>
            <a:ext cx="854658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ОТ</a:t>
            </a:r>
            <a:r>
              <a:rPr lang="en-US" sz="975" b="0" i="0" spc="-47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К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РЫТО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ТЬ</a:t>
            </a:r>
          </a:p>
        </p:txBody>
      </p:sp>
      <p:sp>
        <p:nvSpPr>
          <p:cNvPr id="31" name="Rectangle 128"/>
          <p:cNvSpPr/>
          <p:nvPr/>
        </p:nvSpPr>
        <p:spPr>
          <a:xfrm>
            <a:off x="9584690" y="421168"/>
            <a:ext cx="824521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Б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И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БЛ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И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ОТЕ</a:t>
            </a:r>
            <a:r>
              <a:rPr lang="en-US" sz="975" b="0" i="0" spc="-5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К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А</a:t>
            </a:r>
          </a:p>
        </p:txBody>
      </p:sp>
      <p:sp>
        <p:nvSpPr>
          <p:cNvPr id="32" name="Rectangle 129"/>
          <p:cNvSpPr/>
          <p:nvPr/>
        </p:nvSpPr>
        <p:spPr>
          <a:xfrm>
            <a:off x="9636306" y="1445174"/>
            <a:ext cx="746743" cy="4578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0513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ВЫ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ТАВКИ</a:t>
            </a:r>
          </a:p>
          <a:p>
            <a:pPr marL="0">
              <a:lnSpc>
                <a:spcPts val="1200"/>
              </a:lnSpc>
            </a:pP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Э</a:t>
            </a:r>
            <a:r>
              <a:rPr lang="en-US" sz="977" b="0" i="0" spc="-51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К</a:t>
            </a: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СКУ</a:t>
            </a:r>
            <a:r>
              <a:rPr lang="en-US" sz="977" b="0" i="0" spc="-51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Р</a:t>
            </a: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СИИ</a:t>
            </a:r>
          </a:p>
          <a:p>
            <a:pPr marL="142494">
              <a:lnSpc>
                <a:spcPts val="1202"/>
              </a:lnSpc>
            </a:pP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ФО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Н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ДЫ</a:t>
            </a:r>
          </a:p>
        </p:txBody>
      </p:sp>
      <p:sp>
        <p:nvSpPr>
          <p:cNvPr id="33" name="Rectangle 130"/>
          <p:cNvSpPr/>
          <p:nvPr/>
        </p:nvSpPr>
        <p:spPr>
          <a:xfrm>
            <a:off x="9528175" y="3846993"/>
            <a:ext cx="942309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ДО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</a:t>
            </a:r>
            <a:r>
              <a:rPr lang="en-US" sz="975" b="0" i="0" spc="-24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У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П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Н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О</a:t>
            </a:r>
            <a:r>
              <a:rPr lang="en-US" sz="975" b="0" i="0" spc="-26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ТЬ</a:t>
            </a:r>
          </a:p>
        </p:txBody>
      </p:sp>
      <p:sp>
        <p:nvSpPr>
          <p:cNvPr id="34" name="Rectangle 131"/>
          <p:cNvSpPr/>
          <p:nvPr/>
        </p:nvSpPr>
        <p:spPr>
          <a:xfrm>
            <a:off x="8667750" y="3600559"/>
            <a:ext cx="31098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MicrosoftSansSerif"/>
              </a:rPr>
              <a:t>ДА</a:t>
            </a:r>
          </a:p>
        </p:txBody>
      </p:sp>
      <p:sp>
        <p:nvSpPr>
          <p:cNvPr id="35" name="Rectangle 132"/>
          <p:cNvSpPr/>
          <p:nvPr/>
        </p:nvSpPr>
        <p:spPr>
          <a:xfrm>
            <a:off x="8696325" y="2376930"/>
            <a:ext cx="310983" cy="2773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0" baseline="0" dirty="0">
                <a:latin typeface="MicrosoftSansSerif"/>
              </a:rPr>
              <a:t>ДА</a:t>
            </a:r>
          </a:p>
        </p:txBody>
      </p:sp>
      <p:sp>
        <p:nvSpPr>
          <p:cNvPr id="36" name="Rectangle 133"/>
          <p:cNvSpPr/>
          <p:nvPr/>
        </p:nvSpPr>
        <p:spPr>
          <a:xfrm>
            <a:off x="9785350" y="6218083"/>
            <a:ext cx="457946" cy="150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У</a:t>
            </a:r>
            <a:r>
              <a:rPr lang="en-US" sz="975" b="0" i="0" spc="-29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С</a:t>
            </a:r>
            <a:r>
              <a:rPr lang="en-US" sz="975" b="0" i="0" spc="0" baseline="0" dirty="0">
                <a:ln w="3537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ПЕХ!</a:t>
            </a:r>
          </a:p>
        </p:txBody>
      </p:sp>
      <p:sp>
        <p:nvSpPr>
          <p:cNvPr id="37" name="Rectangle 135"/>
          <p:cNvSpPr/>
          <p:nvPr/>
        </p:nvSpPr>
        <p:spPr>
          <a:xfrm>
            <a:off x="11065890" y="2357880"/>
            <a:ext cx="458715" cy="2773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-23" baseline="0" dirty="0">
                <a:latin typeface="MicrosoftSansSerif"/>
              </a:rPr>
              <a:t>Н</a:t>
            </a:r>
            <a:r>
              <a:rPr lang="en-US" sz="1802" b="0" i="0" spc="0" baseline="0" dirty="0">
                <a:latin typeface="MicrosoftSansSerif"/>
              </a:rPr>
              <a:t>ЕТ</a:t>
            </a:r>
          </a:p>
        </p:txBody>
      </p:sp>
      <p:sp>
        <p:nvSpPr>
          <p:cNvPr id="38" name="Rectangle 136"/>
          <p:cNvSpPr/>
          <p:nvPr/>
        </p:nvSpPr>
        <p:spPr>
          <a:xfrm>
            <a:off x="11050904" y="3523358"/>
            <a:ext cx="458715" cy="2773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2" b="0" i="0" spc="-23" baseline="0" dirty="0">
                <a:latin typeface="MicrosoftSansSerif"/>
              </a:rPr>
              <a:t>Н</a:t>
            </a:r>
            <a:r>
              <a:rPr lang="en-US" sz="1802" b="0" i="0" spc="0" baseline="0" dirty="0">
                <a:latin typeface="MicrosoftSansSerif"/>
              </a:rPr>
              <a:t>ЕТ</a:t>
            </a:r>
          </a:p>
        </p:txBody>
      </p:sp>
      <p:sp>
        <p:nvSpPr>
          <p:cNvPr id="39" name="Rectangle 137"/>
          <p:cNvSpPr/>
          <p:nvPr/>
        </p:nvSpPr>
        <p:spPr>
          <a:xfrm>
            <a:off x="9836403" y="4943146"/>
            <a:ext cx="358368" cy="1503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VR</a:t>
            </a:r>
            <a:r>
              <a:rPr lang="en-US" sz="977" b="0" i="0" spc="-18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L</a:t>
            </a:r>
            <a:r>
              <a:rPr lang="en-US" sz="977" b="0" i="0" spc="0" baseline="0" dirty="0">
                <a:ln w="3546">
                  <a:solidFill>
                    <a:srgbClr val="000000"/>
                  </a:solidFill>
                  <a:prstDash val="solid"/>
                </a:ln>
                <a:latin typeface="MicrosoftSansSerif"/>
              </a:rPr>
              <a:t>IB</a:t>
            </a:r>
          </a:p>
        </p:txBody>
      </p:sp>
    </p:spTree>
    <p:extLst>
      <p:ext uri="{BB962C8B-B14F-4D97-AF65-F5344CB8AC3E}">
        <p14:creationId xmlns:p14="http://schemas.microsoft.com/office/powerpoint/2010/main" val="22980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/>
              <a:t>Пути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059" y="872788"/>
            <a:ext cx="9973056" cy="580793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Одним из направлений, которое мы выбрали является - создание всевозможных виртуальных экскурсий: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виртуальная экскурсия по залам библиотеки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виртуальная экскурсия по выставкам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виртуальный обзор новых поступлений литературы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книг, журналов)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Доступ к материалам этих виртуальных экскурсий библиотека может предоставить на базе своего филиала, оснащенного средствами доступа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специальными пандусами) для людей с ограниченными возможностями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Для обеспечения доступности библиотеку необходимо </a:t>
            </a:r>
            <a:r>
              <a:rPr lang="ru-RU" b="1" dirty="0" smtClean="0">
                <a:solidFill>
                  <a:schemeClr val="tx1">
                    <a:lumMod val="95000"/>
                  </a:schemeClr>
                </a:solidFill>
              </a:rPr>
              <a:t>дополнительно оснастить </a:t>
            </a:r>
            <a:r>
              <a:rPr lang="ru-RU" b="1" dirty="0">
                <a:solidFill>
                  <a:schemeClr val="tx1">
                    <a:lumMod val="95000"/>
                  </a:schemeClr>
                </a:solidFill>
              </a:rPr>
              <a:t>шлемом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VR</a:t>
            </a:r>
            <a:endParaRPr lang="ru-RU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8437" y="1125997"/>
            <a:ext cx="11863563" cy="524709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Практической частью нашей исследовательской работы является разработка демонстрационного образца виртуальной экскурсии по </a:t>
            </a:r>
            <a:r>
              <a:rPr lang="ru-RU" sz="2400" dirty="0" smtClean="0"/>
              <a:t>библиотеке и виртуального просмотра книги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1. Для реализации разработки мы привлекли </a:t>
            </a:r>
            <a:r>
              <a:rPr lang="ru-RU" sz="2400" dirty="0" smtClean="0"/>
              <a:t>следующие средства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1.1	средства платформы: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ru-RU" sz="2400" dirty="0"/>
              <a:t> </a:t>
            </a:r>
            <a:r>
              <a:rPr lang="en-US" sz="2400" b="1" dirty="0"/>
              <a:t>poly.google.com</a:t>
            </a:r>
            <a:endParaRPr lang="ru-RU" sz="2400" b="1" dirty="0"/>
          </a:p>
          <a:p>
            <a:pPr marL="457200" lvl="1" indent="0">
              <a:buNone/>
            </a:pPr>
            <a:r>
              <a:rPr lang="ru-RU" sz="2400" dirty="0"/>
              <a:t>1.2 средства программного продукта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Google Expedition</a:t>
            </a:r>
            <a:endParaRPr lang="ru-RU" sz="2400" b="1" dirty="0"/>
          </a:p>
          <a:p>
            <a:pPr marL="457200" lvl="1" indent="0">
              <a:buNone/>
            </a:pPr>
            <a:r>
              <a:rPr lang="ru-RU" sz="2400" dirty="0"/>
              <a:t>2. Результатом нашей разработки </a:t>
            </a:r>
            <a:r>
              <a:rPr lang="ru-RU" sz="2400" dirty="0" smtClean="0"/>
              <a:t>являются демонстрационные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ru-RU" sz="2400" dirty="0" smtClean="0"/>
              <a:t>образцы: </a:t>
            </a:r>
            <a:r>
              <a:rPr lang="ru-RU" sz="2400" dirty="0"/>
              <a:t>виртуальной экскурсии</a:t>
            </a:r>
            <a:r>
              <a:rPr lang="en-US" sz="2400" dirty="0"/>
              <a:t> </a:t>
            </a:r>
            <a:r>
              <a:rPr lang="ru-RU" sz="2400" dirty="0"/>
              <a:t>по </a:t>
            </a:r>
            <a:r>
              <a:rPr lang="ru-RU" sz="2400" dirty="0" smtClean="0"/>
              <a:t>библиотеке и виртуального просмотра    </a:t>
            </a:r>
            <a:br>
              <a:rPr lang="ru-RU" sz="2400" dirty="0" smtClean="0"/>
            </a:br>
            <a:r>
              <a:rPr lang="ru-RU" sz="2400" dirty="0" smtClean="0"/>
              <a:t>    книги. </a:t>
            </a:r>
            <a:r>
              <a:rPr lang="ru-RU" sz="2400" dirty="0"/>
              <a:t>Ознакомиться </a:t>
            </a:r>
            <a:r>
              <a:rPr lang="ru-RU" sz="2400" dirty="0" smtClean="0"/>
              <a:t>с ними </a:t>
            </a:r>
            <a:r>
              <a:rPr lang="ru-RU" sz="2400" dirty="0"/>
              <a:t>можно перейдя по </a:t>
            </a:r>
            <a:r>
              <a:rPr lang="ru-RU" sz="2400" dirty="0" smtClean="0"/>
              <a:t>ссылкам: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 smtClean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poly.google.com/view/asplzTETXbY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   </a:t>
            </a:r>
            <a:r>
              <a:rPr lang="en-US" sz="2400" dirty="0" smtClean="0">
                <a:hlinkClick r:id="rId3"/>
              </a:rPr>
              <a:t>https://poly.google.com/view/8ZL6Acor9fE</a:t>
            </a:r>
            <a:endParaRPr lang="en-US" sz="2400" b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895866"/>
          </a:xfrm>
        </p:spPr>
        <p:txBody>
          <a:bodyPr/>
          <a:lstStyle/>
          <a:p>
            <a:r>
              <a:rPr lang="ru-RU" b="1" dirty="0"/>
              <a:t>Методы и средства решения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043" y="5485408"/>
            <a:ext cx="1296422" cy="12756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11" y="5485408"/>
            <a:ext cx="1254697" cy="12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2718576" y="4007456"/>
            <a:ext cx="8420567" cy="27119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322522" y="1073250"/>
            <a:ext cx="9492342" cy="259340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479" y="1073250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панорама</a:t>
            </a:r>
          </a:p>
        </p:txBody>
      </p:sp>
      <p:sp>
        <p:nvSpPr>
          <p:cNvPr id="7" name="Стрелка вниз 6"/>
          <p:cNvSpPr/>
          <p:nvPr/>
        </p:nvSpPr>
        <p:spPr>
          <a:xfrm rot="16200000">
            <a:off x="2043268" y="1874393"/>
            <a:ext cx="558508" cy="792108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77" y="1208713"/>
            <a:ext cx="1562257" cy="15302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3266" y="2782115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Google Expeditions</a:t>
            </a:r>
            <a:endParaRPr lang="ru-RU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35783" y="5728744"/>
            <a:ext cx="3289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виртуальный тур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2053" y="2796183"/>
            <a:ext cx="319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poly.google.com</a:t>
            </a:r>
            <a:endParaRPr lang="ru-RU" sz="2800" b="1" dirty="0"/>
          </a:p>
        </p:txBody>
      </p:sp>
      <p:pic>
        <p:nvPicPr>
          <p:cNvPr id="1028" name="Picture 4" descr="https://uralcult.ru/files/2019y/10m/29d/tsentralnaya_biblioteka1400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18" y="4323507"/>
            <a:ext cx="1884442" cy="141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424" y="1291234"/>
            <a:ext cx="1590675" cy="1447708"/>
          </a:xfrm>
          <a:prstGeom prst="rect">
            <a:avLst/>
          </a:prstGeom>
        </p:spPr>
      </p:pic>
      <p:sp>
        <p:nvSpPr>
          <p:cNvPr id="18" name="Стрелка вниз 17"/>
          <p:cNvSpPr/>
          <p:nvPr/>
        </p:nvSpPr>
        <p:spPr>
          <a:xfrm rot="13827560">
            <a:off x="6747239" y="3064180"/>
            <a:ext cx="558508" cy="1460799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>
            <a:off x="4684958" y="3285614"/>
            <a:ext cx="558508" cy="769082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9342537" y="3342640"/>
            <a:ext cx="558508" cy="712056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514" y="4197559"/>
            <a:ext cx="1925857" cy="14443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82097" y="5659371"/>
            <a:ext cx="4884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Демонстрационный образец виртуальной экскурсии</a:t>
            </a:r>
            <a:endParaRPr lang="ru-RU" sz="2000" b="1" dirty="0"/>
          </a:p>
        </p:txBody>
      </p:sp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217068" y="58691"/>
            <a:ext cx="9404723" cy="769224"/>
          </a:xfrm>
        </p:spPr>
        <p:txBody>
          <a:bodyPr/>
          <a:lstStyle/>
          <a:p>
            <a:r>
              <a:rPr lang="ru-RU" b="1" dirty="0"/>
              <a:t>Схема решения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61150" y="1744111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>
                <a:solidFill>
                  <a:schemeClr val="tx1">
                    <a:lumMod val="65000"/>
                  </a:schemeClr>
                </a:solidFill>
              </a:rPr>
              <a:t>средства</a:t>
            </a:r>
            <a:endParaRPr lang="ru-RU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884" y="1432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138636" y="4897730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>
                <a:solidFill>
                  <a:schemeClr val="tx1">
                    <a:lumMod val="65000"/>
                  </a:schemeClr>
                </a:solidFill>
              </a:rPr>
              <a:t>продукт</a:t>
            </a:r>
            <a:endParaRPr lang="ru-RU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801" y="2942853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>
                <a:solidFill>
                  <a:schemeClr val="tx1">
                    <a:lumMod val="65000"/>
                  </a:schemeClr>
                </a:solidFill>
              </a:rPr>
              <a:t>ресурс</a:t>
            </a:r>
            <a:endParaRPr lang="ru-RU" b="1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7" y="1564110"/>
            <a:ext cx="2046096" cy="14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trix - I Know Kung Fu_000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972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533016" cy="96044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" y="157691"/>
            <a:ext cx="7350210" cy="4788381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72" y="2870198"/>
            <a:ext cx="6766882" cy="3804513"/>
          </a:xfrm>
        </p:spPr>
      </p:pic>
    </p:spTree>
    <p:extLst>
      <p:ext uri="{BB962C8B-B14F-4D97-AF65-F5344CB8AC3E}">
        <p14:creationId xmlns:p14="http://schemas.microsoft.com/office/powerpoint/2010/main" val="1538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6718" y="1970874"/>
            <a:ext cx="11347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Доработка проблем, которые выявились при </a:t>
            </a:r>
            <a:r>
              <a:rPr lang="ru-RU" sz="2400" dirty="0" smtClean="0"/>
              <a:t>разработке виртуальных экскурсий</a:t>
            </a:r>
            <a:endParaRPr lang="en-US" sz="2400" dirty="0" smtClean="0"/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Расширение сферы демонстрации виртуальных выставок, </a:t>
            </a:r>
            <a:r>
              <a:rPr lang="ru-RU" sz="2400" dirty="0" smtClean="0"/>
              <a:t>презентации новых изданий</a:t>
            </a:r>
            <a:endParaRPr lang="ru-RU" sz="2400" dirty="0"/>
          </a:p>
          <a:p>
            <a:pPr marL="342900" indent="-342900">
              <a:buAutoNum type="arabicPeriod"/>
            </a:pPr>
            <a:endParaRPr lang="ru-RU" sz="2400" dirty="0"/>
          </a:p>
          <a:p>
            <a:pPr marL="342900" indent="-342900">
              <a:buFontTx/>
              <a:buAutoNum type="arabicPeriod"/>
            </a:pPr>
            <a:r>
              <a:rPr lang="ru-RU" sz="2400" dirty="0"/>
              <a:t>Анимация иллюстраций в книгах для детей с помощью </a:t>
            </a:r>
            <a:r>
              <a:rPr lang="en-US" sz="2400" dirty="0"/>
              <a:t>AR-</a:t>
            </a:r>
            <a:r>
              <a:rPr lang="ru-RU" sz="2400" dirty="0" smtClean="0"/>
              <a:t>технологий</a:t>
            </a:r>
            <a:endParaRPr lang="en-US" sz="2400" dirty="0" smtClean="0"/>
          </a:p>
          <a:p>
            <a:pPr marL="342900" indent="-342900">
              <a:buFontTx/>
              <a:buAutoNum type="arabicPeriod"/>
            </a:pP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Возможность чтения виртуальных книг в 3</a:t>
            </a:r>
            <a:r>
              <a:rPr lang="en-US" sz="2400" dirty="0"/>
              <a:t>D </a:t>
            </a:r>
            <a:r>
              <a:rPr lang="ru-RU" sz="2400" dirty="0"/>
              <a:t>формате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C956DB2-CE3C-44C6-9678-FFEB2AA1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" y="86958"/>
            <a:ext cx="9404723" cy="1400530"/>
          </a:xfrm>
        </p:spPr>
        <p:txBody>
          <a:bodyPr/>
          <a:lstStyle/>
          <a:p>
            <a:r>
              <a:rPr lang="ru-RU" b="1" dirty="0"/>
              <a:t>Перспективы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6192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98114" y="1995756"/>
            <a:ext cx="11347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sz="2800" b="1" dirty="0" smtClean="0"/>
          </a:p>
          <a:p>
            <a:pPr marL="342900" indent="-342900">
              <a:buFontTx/>
              <a:buAutoNum type="arabicPeriod"/>
            </a:pPr>
            <a:r>
              <a:rPr lang="ru-RU" sz="2800" b="1" dirty="0"/>
              <a:t>Социальная </a:t>
            </a:r>
            <a:r>
              <a:rPr lang="ru-RU" sz="2800" b="1" dirty="0" smtClean="0"/>
              <a:t>ориентированность</a:t>
            </a:r>
          </a:p>
          <a:p>
            <a:pPr marL="342900" indent="-342900">
              <a:buFontTx/>
              <a:buAutoNum type="arabicPeriod"/>
            </a:pPr>
            <a:endParaRPr lang="ru-RU" sz="2800" b="1" dirty="0"/>
          </a:p>
          <a:p>
            <a:pPr marL="342900" indent="-342900">
              <a:buAutoNum type="arabicPeriod"/>
            </a:pPr>
            <a:r>
              <a:rPr lang="ru-RU" sz="2800" b="1" dirty="0" smtClean="0"/>
              <a:t>Творческий подход</a:t>
            </a:r>
          </a:p>
          <a:p>
            <a:pPr marL="342900" indent="-342900">
              <a:buAutoNum type="arabicPeriod"/>
            </a:pPr>
            <a:endParaRPr lang="ru-RU" sz="2800" b="1" dirty="0"/>
          </a:p>
          <a:p>
            <a:pPr marL="342900" indent="-342900">
              <a:buAutoNum type="arabicPeriod"/>
            </a:pPr>
            <a:r>
              <a:rPr lang="ru-RU" sz="2800" b="1" dirty="0" smtClean="0"/>
              <a:t>Волонтёрская поддержка</a:t>
            </a:r>
            <a:endParaRPr lang="ru-RU" sz="2800" b="1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C956DB2-CE3C-44C6-9678-FFEB2AA1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83" y="261130"/>
            <a:ext cx="9951225" cy="1400530"/>
          </a:xfrm>
        </p:spPr>
        <p:txBody>
          <a:bodyPr/>
          <a:lstStyle/>
          <a:p>
            <a:r>
              <a:rPr lang="ru-RU" b="1" dirty="0" smtClean="0"/>
              <a:t>Особенности </a:t>
            </a:r>
            <a:r>
              <a:rPr lang="ru-RU" b="1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1284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946</TotalTime>
  <Words>204</Words>
  <Application>Microsoft Office PowerPoint</Application>
  <PresentationFormat>Широкоэкранный</PresentationFormat>
  <Paragraphs>66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MicrosoftSansSerif</vt:lpstr>
      <vt:lpstr>Wingdings 3</vt:lpstr>
      <vt:lpstr>Ион</vt:lpstr>
      <vt:lpstr>VRLib: Виртуальная библиотека</vt:lpstr>
      <vt:lpstr>Цели </vt:lpstr>
      <vt:lpstr>Пути решения</vt:lpstr>
      <vt:lpstr>Методы и средства решения</vt:lpstr>
      <vt:lpstr>Схема решения</vt:lpstr>
      <vt:lpstr>Презентация PowerPoint</vt:lpstr>
      <vt:lpstr>Презентация PowerPoint</vt:lpstr>
      <vt:lpstr>Перспективы развития</vt:lpstr>
      <vt:lpstr>Особенности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Цифровизация библиотеки средствами VR</dc:title>
  <dc:creator>admin</dc:creator>
  <cp:lastModifiedBy>admin</cp:lastModifiedBy>
  <cp:revision>116</cp:revision>
  <dcterms:created xsi:type="dcterms:W3CDTF">2020-03-02T12:35:33Z</dcterms:created>
  <dcterms:modified xsi:type="dcterms:W3CDTF">2020-03-15T09:50:33Z</dcterms:modified>
</cp:coreProperties>
</file>