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73" r:id="rId7"/>
    <p:sldId id="260" r:id="rId8"/>
    <p:sldId id="274" r:id="rId9"/>
    <p:sldId id="261" r:id="rId10"/>
    <p:sldId id="270" r:id="rId11"/>
    <p:sldId id="271" r:id="rId12"/>
    <p:sldId id="275" r:id="rId13"/>
    <p:sldId id="272" r:id="rId14"/>
    <p:sldId id="276" r:id="rId15"/>
    <p:sldId id="283" r:id="rId16"/>
    <p:sldId id="277" r:id="rId17"/>
    <p:sldId id="278" r:id="rId18"/>
    <p:sldId id="279" r:id="rId19"/>
    <p:sldId id="280" r:id="rId20"/>
    <p:sldId id="282" r:id="rId21"/>
    <p:sldId id="284" r:id="rId22"/>
    <p:sldId id="281" r:id="rId23"/>
    <p:sldId id="285" r:id="rId24"/>
    <p:sldId id="26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B050"/>
    <a:srgbClr val="4A66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19" autoAdjust="0"/>
  </p:normalViewPr>
  <p:slideViewPr>
    <p:cSldViewPr snapToGrid="0">
      <p:cViewPr varScale="1">
        <p:scale>
          <a:sx n="150" d="100"/>
          <a:sy n="150" d="100"/>
        </p:scale>
        <p:origin x="27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ocs.microsoft.com/en-us/azure/data-factory/continuous-integration-delivery-manual-promo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storage/common/storage-account-overview#storage-account-endpoints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azure/storage/common/storage-account-keys-manage?tabs=azure-portal#view-account-access-key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storage/common/storage-account-overview#storage-account-endpoints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azure/storage/common/storage-account-keys-manage?tabs=azure-portal#view-account-access-key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apps/maker/data-platform/azure-synapse-link-synapse#:~:text=%20Create%20an%20Azure%20Synapse%20Link%20for%20Dataverse,data%20to%20the%20Synapse%20workspace.%20On...%20More%20" TargetMode="External"/><Relationship Id="rId2" Type="http://schemas.openxmlformats.org/officeDocument/2006/relationships/hyperlink" Target="https://docs.microsoft.com/en-us/azure/storage/blobs/data-lake-storage-introduc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ynamics365/customer-insights/audience-insights/connect-common-data-model#connect-to-a-common-data-model-folder" TargetMode="External"/><Relationship Id="rId2" Type="http://schemas.openxmlformats.org/officeDocument/2006/relationships/hyperlink" Target="https://docs.microsoft.com/en-us/dynamics365/customer-insights/audience-insights/connect-common-data-model#important-considerat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ocs.microsoft.com/en-us/azure/data-factory/quickstart-create-data-factory-portal#create-a-data-factor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Microsoft Cloud for financial 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customer insights data pipeline FOR FSI (AZURE DATA FACTORY)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  <p:pic>
        <p:nvPicPr>
          <p:cNvPr id="1026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58CD0EA6-1B3A-45BC-969F-CBBCEC4E9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3360" y="685151"/>
            <a:ext cx="1192107" cy="670560"/>
          </a:xfrm>
          <a:prstGeom prst="rect">
            <a:avLst/>
          </a:prstGeom>
          <a:noFill/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C238C2B8-0FBE-4514-9233-888C89BB0948}"/>
              </a:ext>
            </a:extLst>
          </p:cNvPr>
          <p:cNvSpPr txBox="1">
            <a:spLocks/>
          </p:cNvSpPr>
          <p:nvPr/>
        </p:nvSpPr>
        <p:spPr>
          <a:xfrm>
            <a:off x="446534" y="6510522"/>
            <a:ext cx="10993546" cy="316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cap="none" dirty="0">
                <a:solidFill>
                  <a:schemeClr val="bg1">
                    <a:lumMod val="50000"/>
                  </a:schemeClr>
                </a:solidFill>
              </a:rPr>
              <a:t>Doc v1.0 – 10/30/2021</a:t>
            </a: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1EDF5-6569-408D-A2AD-C200902F6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DATA FACTORY |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E1D14-63E5-49EB-971E-88E8C16C6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4277650"/>
          </a:xfrm>
        </p:spPr>
        <p:txBody>
          <a:bodyPr anchor="t">
            <a:normAutofit lnSpcReduction="10000"/>
          </a:bodyPr>
          <a:lstStyle/>
          <a:p>
            <a:r>
              <a:rPr lang="en-US" dirty="0"/>
              <a:t>Prerequisites</a:t>
            </a:r>
          </a:p>
          <a:p>
            <a:pPr lvl="1"/>
            <a:r>
              <a:rPr lang="en-US" dirty="0"/>
              <a:t>Synapse Link for Dataverse(“Source”)</a:t>
            </a:r>
          </a:p>
          <a:p>
            <a:pPr lvl="1"/>
            <a:r>
              <a:rPr lang="en-US" dirty="0"/>
              <a:t>ADLS Container Gen2 for CI (“Target”)</a:t>
            </a:r>
          </a:p>
          <a:p>
            <a:pPr lvl="1"/>
            <a:r>
              <a:rPr lang="en-US" dirty="0"/>
              <a:t>Existing Azure Data Factory v2 Instance</a:t>
            </a:r>
          </a:p>
          <a:p>
            <a:r>
              <a:rPr lang="en-US" dirty="0"/>
              <a:t>ARM Template for ADF Pipeline</a:t>
            </a:r>
          </a:p>
          <a:p>
            <a:pPr lvl="1"/>
            <a:r>
              <a:rPr lang="en-US" dirty="0"/>
              <a:t>Template file (</a:t>
            </a:r>
            <a:r>
              <a:rPr lang="en-US" u="sng" dirty="0"/>
              <a:t>msfsici_adf_template.json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Import from Within ADF Instance</a:t>
            </a:r>
          </a:p>
          <a:p>
            <a:pPr lvl="1"/>
            <a:r>
              <a:rPr lang="en-US" dirty="0"/>
              <a:t>Set Parameter Values:</a:t>
            </a:r>
          </a:p>
          <a:p>
            <a:pPr lvl="2"/>
            <a:r>
              <a:rPr lang="en-US" sz="1200" b="0" i="0" u="sng" dirty="0">
                <a:solidFill>
                  <a:srgbClr val="323130"/>
                </a:solidFill>
                <a:effectLst/>
                <a:latin typeface="az_ea_font"/>
              </a:rPr>
              <a:t>LnkFSICDM_properties_type Properties_url</a:t>
            </a:r>
          </a:p>
          <a:p>
            <a:pPr lvl="2"/>
            <a:r>
              <a:rPr lang="en-US" sz="1200" u="sng" dirty="0">
                <a:solidFill>
                  <a:srgbClr val="323130"/>
                </a:solidFill>
                <a:latin typeface="az_ea_font"/>
              </a:rPr>
              <a:t>LnkCICDM_properties_type Properties_url</a:t>
            </a:r>
          </a:p>
          <a:p>
            <a:pPr lvl="2"/>
            <a:r>
              <a:rPr lang="en-US" sz="1200" u="sng" dirty="0">
                <a:solidFill>
                  <a:srgbClr val="323130"/>
                </a:solidFill>
                <a:latin typeface="az_ea_font"/>
              </a:rPr>
              <a:t>LnkFSICDM_account Key</a:t>
            </a:r>
          </a:p>
          <a:p>
            <a:pPr lvl="2"/>
            <a:r>
              <a:rPr lang="en-US" sz="1200" u="sng" dirty="0">
                <a:solidFill>
                  <a:srgbClr val="323130"/>
                </a:solidFill>
                <a:latin typeface="az_ea_font"/>
              </a:rPr>
              <a:t>LnkCICDM_account Key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D8A461-F5A6-477C-82C5-6BB767983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369" y="2340864"/>
            <a:ext cx="7169437" cy="1176236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F5A9F3-6066-44E8-B974-E512C7A981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1369" y="3652405"/>
            <a:ext cx="7169437" cy="2700877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15705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1EDF5-6569-408D-A2AD-C200902F6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DATA FACTORY | DEPLOYMENT |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E1D14-63E5-49EB-971E-88E8C16C6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32155"/>
            <a:ext cx="6908177" cy="472005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anchor="ctr">
            <a:normAutofit/>
          </a:bodyPr>
          <a:lstStyle/>
          <a:p>
            <a:pPr>
              <a:buClr>
                <a:schemeClr val="bg1">
                  <a:lumMod val="65000"/>
                </a:schemeClr>
              </a:buClr>
            </a:pPr>
            <a:r>
              <a:rPr lang="en-US" sz="1600" b="1" dirty="0"/>
              <a:t>Subscription</a:t>
            </a:r>
            <a:r>
              <a:rPr lang="en-US" sz="1600" dirty="0"/>
              <a:t> </a:t>
            </a:r>
            <a:r>
              <a:rPr lang="en-US" sz="1600" dirty="0">
                <a:sym typeface="Wingdings" panose="05000000000000000000" pitchFamily="2" charset="2"/>
              </a:rPr>
              <a:t></a:t>
            </a:r>
            <a:r>
              <a:rPr lang="en-US" sz="1600" dirty="0"/>
              <a:t> Azure Subscription of the ADF v2 Instance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07B9B8-95CC-4E00-AF70-611804EC5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6354" y="2340864"/>
            <a:ext cx="3224453" cy="396449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8645D42-55E1-4E8E-995B-E252ED73F319}"/>
              </a:ext>
            </a:extLst>
          </p:cNvPr>
          <p:cNvSpPr txBox="1">
            <a:spLocks/>
          </p:cNvSpPr>
          <p:nvPr/>
        </p:nvSpPr>
        <p:spPr>
          <a:xfrm>
            <a:off x="581192" y="2806578"/>
            <a:ext cx="6908177" cy="472005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06000" indent="-306000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30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00000" indent="-2700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242000" indent="-2340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602000" indent="-2340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9000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6pPr>
            <a:lvl7pPr marL="22000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7pPr>
            <a:lvl8pPr marL="25000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8pPr>
            <a:lvl9pPr marL="28000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9pPr>
          </a:lstStyle>
          <a:p>
            <a:pPr>
              <a:buClr>
                <a:schemeClr val="bg1">
                  <a:lumMod val="65000"/>
                </a:schemeClr>
              </a:buClr>
            </a:pPr>
            <a:r>
              <a:rPr lang="en-US" b="1" dirty="0"/>
              <a:t>Resource Group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Resource Group of the ADF v2 Instance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B541E96-CEB3-4C1F-B35C-F683521A0681}"/>
              </a:ext>
            </a:extLst>
          </p:cNvPr>
          <p:cNvSpPr txBox="1">
            <a:spLocks/>
          </p:cNvSpPr>
          <p:nvPr/>
        </p:nvSpPr>
        <p:spPr>
          <a:xfrm>
            <a:off x="581192" y="3272292"/>
            <a:ext cx="6908177" cy="472005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>
                  <a:lumMod val="65000"/>
                </a:schemeClr>
              </a:buClr>
            </a:pPr>
            <a:r>
              <a:rPr lang="en-US" sz="1600" b="1" dirty="0"/>
              <a:t>Region</a:t>
            </a:r>
            <a:r>
              <a:rPr lang="en-US" sz="1600" dirty="0"/>
              <a:t> </a:t>
            </a:r>
            <a:r>
              <a:rPr lang="en-US" sz="1600" dirty="0">
                <a:sym typeface="Wingdings" panose="05000000000000000000" pitchFamily="2" charset="2"/>
              </a:rPr>
              <a:t></a:t>
            </a:r>
            <a:r>
              <a:rPr lang="en-US" sz="1600" dirty="0"/>
              <a:t> Azure Region of the ADF v2 Instance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1069EDD-8D06-400E-B699-05A4B8817527}"/>
              </a:ext>
            </a:extLst>
          </p:cNvPr>
          <p:cNvSpPr txBox="1">
            <a:spLocks/>
          </p:cNvSpPr>
          <p:nvPr/>
        </p:nvSpPr>
        <p:spPr>
          <a:xfrm>
            <a:off x="581192" y="3738006"/>
            <a:ext cx="6908178" cy="472005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>
                  <a:lumMod val="65000"/>
                </a:schemeClr>
              </a:buClr>
            </a:pPr>
            <a:r>
              <a:rPr lang="en-US" sz="1600" b="1" dirty="0"/>
              <a:t>Factory Name </a:t>
            </a:r>
            <a:r>
              <a:rPr lang="en-US" sz="1600" dirty="0">
                <a:sym typeface="Wingdings" panose="05000000000000000000" pitchFamily="2" charset="2"/>
              </a:rPr>
              <a:t></a:t>
            </a:r>
            <a:r>
              <a:rPr lang="en-US" sz="1600" dirty="0"/>
              <a:t> Name of the ADF v2 Instance to Deploy Template To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A4F92DC-90EF-4434-B279-6DF2B1305F27}"/>
              </a:ext>
            </a:extLst>
          </p:cNvPr>
          <p:cNvSpPr txBox="1">
            <a:spLocks/>
          </p:cNvSpPr>
          <p:nvPr/>
        </p:nvSpPr>
        <p:spPr>
          <a:xfrm>
            <a:off x="581188" y="5348677"/>
            <a:ext cx="6908180" cy="472005"/>
          </a:xfrm>
          <a:prstGeom prst="round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LnkFSICDM_properties_type Properties_url </a:t>
            </a:r>
            <a:r>
              <a:rPr lang="en-US" sz="1600" dirty="0">
                <a:sym typeface="Wingdings" panose="05000000000000000000" pitchFamily="2" charset="2"/>
              </a:rPr>
              <a:t></a:t>
            </a:r>
            <a:r>
              <a:rPr lang="en-US" sz="1600" dirty="0"/>
              <a:t> Dataverse Linked Container </a:t>
            </a:r>
            <a:r>
              <a:rPr lang="en-US" sz="1600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URL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12DCA0E-8689-4FE0-B4D3-B83042BAB4E1}"/>
              </a:ext>
            </a:extLst>
          </p:cNvPr>
          <p:cNvSpPr txBox="1">
            <a:spLocks/>
          </p:cNvSpPr>
          <p:nvPr/>
        </p:nvSpPr>
        <p:spPr>
          <a:xfrm>
            <a:off x="581188" y="5833350"/>
            <a:ext cx="6908180" cy="472005"/>
          </a:xfrm>
          <a:prstGeom prst="round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LnkCICDM_properties_type Properties_url </a:t>
            </a:r>
            <a:r>
              <a:rPr lang="en-US" sz="1600" dirty="0">
                <a:sym typeface="Wingdings" panose="05000000000000000000" pitchFamily="2" charset="2"/>
              </a:rPr>
              <a:t></a:t>
            </a:r>
            <a:r>
              <a:rPr lang="en-US" sz="1600" dirty="0"/>
              <a:t> Target ADLS Container </a:t>
            </a:r>
            <a:r>
              <a:rPr lang="en-US" sz="1600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URL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BD1BC61-AD69-46FF-B902-B717AF0C9FE0}"/>
              </a:ext>
            </a:extLst>
          </p:cNvPr>
          <p:cNvSpPr txBox="1">
            <a:spLocks/>
          </p:cNvSpPr>
          <p:nvPr/>
        </p:nvSpPr>
        <p:spPr>
          <a:xfrm>
            <a:off x="581187" y="4403501"/>
            <a:ext cx="6908180" cy="472005"/>
          </a:xfrm>
          <a:prstGeom prst="round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LnkFSICDM_account Key </a:t>
            </a:r>
            <a:r>
              <a:rPr lang="en-US" sz="1600" dirty="0">
                <a:sym typeface="Wingdings" panose="05000000000000000000" pitchFamily="2" charset="2"/>
              </a:rPr>
              <a:t></a:t>
            </a:r>
            <a:r>
              <a:rPr lang="en-US" sz="1600" dirty="0"/>
              <a:t> Dataverse Linked Container Account </a:t>
            </a:r>
            <a:r>
              <a:rPr lang="en-US" sz="1600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Key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ECE7B0B-78BC-4586-8A7B-9F63439543EE}"/>
              </a:ext>
            </a:extLst>
          </p:cNvPr>
          <p:cNvSpPr txBox="1">
            <a:spLocks/>
          </p:cNvSpPr>
          <p:nvPr/>
        </p:nvSpPr>
        <p:spPr>
          <a:xfrm>
            <a:off x="581187" y="4869215"/>
            <a:ext cx="6908181" cy="472005"/>
          </a:xfrm>
          <a:prstGeom prst="round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LnkCICDM_account Key</a:t>
            </a:r>
            <a:r>
              <a:rPr lang="en-US" sz="1600" dirty="0"/>
              <a:t> </a:t>
            </a:r>
            <a:r>
              <a:rPr lang="en-US" sz="1600" dirty="0">
                <a:sym typeface="Wingdings" panose="05000000000000000000" pitchFamily="2" charset="2"/>
              </a:rPr>
              <a:t></a:t>
            </a:r>
            <a:r>
              <a:rPr lang="en-US" sz="1600" dirty="0"/>
              <a:t> Target ADLS Container Account </a:t>
            </a:r>
            <a:r>
              <a:rPr lang="en-US" sz="1600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Key</a:t>
            </a:r>
            <a:endParaRPr lang="en-US" sz="1600" dirty="0">
              <a:solidFill>
                <a:schemeClr val="accent1"/>
              </a:solidFill>
            </a:endParaRP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983E0DD-3899-4D0D-9611-3C034DA47135}"/>
              </a:ext>
            </a:extLst>
          </p:cNvPr>
          <p:cNvCxnSpPr>
            <a:cxnSpLocks/>
          </p:cNvCxnSpPr>
          <p:nvPr/>
        </p:nvCxnSpPr>
        <p:spPr>
          <a:xfrm>
            <a:off x="7489369" y="2576866"/>
            <a:ext cx="1005840" cy="1315866"/>
          </a:xfrm>
          <a:prstGeom prst="bentConnector3">
            <a:avLst>
              <a:gd name="adj1" fmla="val 58097"/>
            </a:avLst>
          </a:prstGeom>
          <a:noFill/>
          <a:ln w="666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2B082F08-0342-4831-8A13-DC0F0BE1F4E9}"/>
              </a:ext>
            </a:extLst>
          </p:cNvPr>
          <p:cNvCxnSpPr>
            <a:cxnSpLocks/>
          </p:cNvCxnSpPr>
          <p:nvPr/>
        </p:nvCxnSpPr>
        <p:spPr>
          <a:xfrm>
            <a:off x="7489368" y="3074128"/>
            <a:ext cx="1005840" cy="1005840"/>
          </a:xfrm>
          <a:prstGeom prst="bentConnector3">
            <a:avLst>
              <a:gd name="adj1" fmla="val 46223"/>
            </a:avLst>
          </a:prstGeom>
          <a:noFill/>
          <a:ln w="666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BD19A3C0-740F-4C6D-95FF-D1A16759011C}"/>
              </a:ext>
            </a:extLst>
          </p:cNvPr>
          <p:cNvCxnSpPr>
            <a:cxnSpLocks/>
          </p:cNvCxnSpPr>
          <p:nvPr/>
        </p:nvCxnSpPr>
        <p:spPr>
          <a:xfrm>
            <a:off x="7489368" y="3464030"/>
            <a:ext cx="1005840" cy="1005840"/>
          </a:xfrm>
          <a:prstGeom prst="bentConnector3">
            <a:avLst>
              <a:gd name="adj1" fmla="val 34102"/>
            </a:avLst>
          </a:prstGeom>
          <a:noFill/>
          <a:ln w="666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F7BE54DC-880F-42E0-A004-37A20FBD6A93}"/>
              </a:ext>
            </a:extLst>
          </p:cNvPr>
          <p:cNvCxnSpPr>
            <a:cxnSpLocks/>
          </p:cNvCxnSpPr>
          <p:nvPr/>
        </p:nvCxnSpPr>
        <p:spPr>
          <a:xfrm>
            <a:off x="7489368" y="3939017"/>
            <a:ext cx="1005840" cy="731520"/>
          </a:xfrm>
          <a:prstGeom prst="bentConnector3">
            <a:avLst>
              <a:gd name="adj1" fmla="val 21981"/>
            </a:avLst>
          </a:prstGeom>
          <a:noFill/>
          <a:ln w="666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185CC7D0-9C76-4206-B256-10032C03ECBB}"/>
              </a:ext>
            </a:extLst>
          </p:cNvPr>
          <p:cNvCxnSpPr>
            <a:cxnSpLocks/>
          </p:cNvCxnSpPr>
          <p:nvPr/>
        </p:nvCxnSpPr>
        <p:spPr>
          <a:xfrm flipV="1">
            <a:off x="7489368" y="5615788"/>
            <a:ext cx="1005840" cy="457200"/>
          </a:xfrm>
          <a:prstGeom prst="bentConnector3">
            <a:avLst>
              <a:gd name="adj1" fmla="val 66137"/>
            </a:avLst>
          </a:prstGeom>
          <a:noFill/>
          <a:ln w="66675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0DCE8CB4-CF95-4DEF-A446-07EABD4D09EA}"/>
              </a:ext>
            </a:extLst>
          </p:cNvPr>
          <p:cNvCxnSpPr>
            <a:cxnSpLocks/>
          </p:cNvCxnSpPr>
          <p:nvPr/>
        </p:nvCxnSpPr>
        <p:spPr>
          <a:xfrm flipV="1">
            <a:off x="7489368" y="5368448"/>
            <a:ext cx="1005840" cy="182880"/>
          </a:xfrm>
          <a:prstGeom prst="bentConnector3">
            <a:avLst>
              <a:gd name="adj1" fmla="val 56613"/>
            </a:avLst>
          </a:prstGeom>
          <a:noFill/>
          <a:ln w="66675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2809C750-6B49-4003-B41B-E014AB1C5765}"/>
              </a:ext>
            </a:extLst>
          </p:cNvPr>
          <p:cNvCxnSpPr>
            <a:cxnSpLocks/>
          </p:cNvCxnSpPr>
          <p:nvPr/>
        </p:nvCxnSpPr>
        <p:spPr>
          <a:xfrm flipV="1">
            <a:off x="7489368" y="5090361"/>
            <a:ext cx="1005840" cy="91440"/>
          </a:xfrm>
          <a:prstGeom prst="bentConnector3">
            <a:avLst>
              <a:gd name="adj1" fmla="val 56613"/>
            </a:avLst>
          </a:prstGeom>
          <a:noFill/>
          <a:ln w="66675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51CAD746-B68F-4844-804C-9A636E4F7864}"/>
              </a:ext>
            </a:extLst>
          </p:cNvPr>
          <p:cNvCxnSpPr>
            <a:cxnSpLocks/>
          </p:cNvCxnSpPr>
          <p:nvPr/>
        </p:nvCxnSpPr>
        <p:spPr>
          <a:xfrm>
            <a:off x="7489368" y="4772587"/>
            <a:ext cx="1005840" cy="91440"/>
          </a:xfrm>
          <a:prstGeom prst="bentConnector3">
            <a:avLst>
              <a:gd name="adj1" fmla="val 56613"/>
            </a:avLst>
          </a:prstGeom>
          <a:noFill/>
          <a:ln w="66675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853492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A185658-BC9C-480B-A83C-B880C3B18D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929"/>
          <a:stretch/>
        </p:blipFill>
        <p:spPr>
          <a:xfrm>
            <a:off x="8215508" y="2340864"/>
            <a:ext cx="3395300" cy="3964491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D1EDF5-6569-408D-A2AD-C200902F6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DATA FACTORY | DEPLOYMENT | EXAMPLE | POST DEPLOY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A4F92DC-90EF-4434-B279-6DF2B1305F27}"/>
              </a:ext>
            </a:extLst>
          </p:cNvPr>
          <p:cNvSpPr txBox="1">
            <a:spLocks/>
          </p:cNvSpPr>
          <p:nvPr/>
        </p:nvSpPr>
        <p:spPr>
          <a:xfrm>
            <a:off x="581187" y="3746300"/>
            <a:ext cx="6908180" cy="472005"/>
          </a:xfrm>
          <a:prstGeom prst="round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LnkFSICDM_properties_type Properties_url </a:t>
            </a:r>
            <a:r>
              <a:rPr lang="en-US" sz="1600" dirty="0">
                <a:sym typeface="Wingdings" panose="05000000000000000000" pitchFamily="2" charset="2"/>
              </a:rPr>
              <a:t></a:t>
            </a:r>
            <a:r>
              <a:rPr lang="en-US" sz="1600" dirty="0"/>
              <a:t> Dataverse Linked Container </a:t>
            </a:r>
            <a:r>
              <a:rPr lang="en-US" sz="1600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URL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BD1BC61-AD69-46FF-B902-B717AF0C9FE0}"/>
              </a:ext>
            </a:extLst>
          </p:cNvPr>
          <p:cNvSpPr txBox="1">
            <a:spLocks/>
          </p:cNvSpPr>
          <p:nvPr/>
        </p:nvSpPr>
        <p:spPr>
          <a:xfrm>
            <a:off x="581187" y="5551328"/>
            <a:ext cx="6908180" cy="472005"/>
          </a:xfrm>
          <a:prstGeom prst="round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LnkFSICDM_account Key </a:t>
            </a:r>
            <a:r>
              <a:rPr lang="en-US" sz="1600" dirty="0">
                <a:sym typeface="Wingdings" panose="05000000000000000000" pitchFamily="2" charset="2"/>
              </a:rPr>
              <a:t></a:t>
            </a:r>
            <a:r>
              <a:rPr lang="en-US" sz="1600" dirty="0"/>
              <a:t> Dataverse Linked Container Account </a:t>
            </a:r>
            <a:r>
              <a:rPr lang="en-US" sz="1600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Key</a:t>
            </a:r>
            <a:endParaRPr lang="en-US" sz="1600" dirty="0">
              <a:solidFill>
                <a:schemeClr val="accent1"/>
              </a:solidFill>
            </a:endParaRP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0DCE8CB4-CF95-4DEF-A446-07EABD4D09EA}"/>
              </a:ext>
            </a:extLst>
          </p:cNvPr>
          <p:cNvCxnSpPr>
            <a:cxnSpLocks/>
          </p:cNvCxnSpPr>
          <p:nvPr/>
        </p:nvCxnSpPr>
        <p:spPr>
          <a:xfrm flipV="1">
            <a:off x="7489367" y="5050971"/>
            <a:ext cx="818610" cy="736359"/>
          </a:xfrm>
          <a:prstGeom prst="bentConnector3">
            <a:avLst>
              <a:gd name="adj1" fmla="val 50000"/>
            </a:avLst>
          </a:prstGeom>
          <a:noFill/>
          <a:ln w="66675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51CAD746-B68F-4844-804C-9A636E4F7864}"/>
              </a:ext>
            </a:extLst>
          </p:cNvPr>
          <p:cNvCxnSpPr>
            <a:cxnSpLocks/>
          </p:cNvCxnSpPr>
          <p:nvPr/>
        </p:nvCxnSpPr>
        <p:spPr>
          <a:xfrm>
            <a:off x="7489367" y="3982302"/>
            <a:ext cx="818610" cy="606616"/>
          </a:xfrm>
          <a:prstGeom prst="bentConnector3">
            <a:avLst>
              <a:gd name="adj1" fmla="val 50000"/>
            </a:avLst>
          </a:prstGeom>
          <a:noFill/>
          <a:ln w="66675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658981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E1D14-63E5-49EB-971E-88E8C16C6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4425696"/>
          </a:xfrm>
        </p:spPr>
        <p:txBody>
          <a:bodyPr anchor="t">
            <a:normAutofit fontScale="92500" lnSpcReduction="20000"/>
          </a:bodyPr>
          <a:lstStyle/>
          <a:p>
            <a:r>
              <a:rPr lang="en-US" dirty="0"/>
              <a:t>CI Data Pipeline for FSI (ADF)</a:t>
            </a:r>
          </a:p>
          <a:p>
            <a:pPr lvl="1"/>
            <a:r>
              <a:rPr lang="en-US" dirty="0"/>
              <a:t>2 x Dataflows (</a:t>
            </a:r>
            <a:r>
              <a:rPr lang="en-US" u="sng" dirty="0"/>
              <a:t>dfFSIToCI</a:t>
            </a:r>
            <a:r>
              <a:rPr lang="en-US" dirty="0"/>
              <a:t>, </a:t>
            </a:r>
            <a:r>
              <a:rPr lang="en-US" u="sng" dirty="0"/>
              <a:t>dfFSIToCI_Debug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Share the Same:</a:t>
            </a:r>
          </a:p>
          <a:p>
            <a:pPr lvl="2"/>
            <a:r>
              <a:rPr lang="en-US" dirty="0"/>
              <a:t>Parameters</a:t>
            </a:r>
          </a:p>
          <a:p>
            <a:pPr lvl="2"/>
            <a:r>
              <a:rPr lang="en-US" dirty="0"/>
              <a:t>Source/Sink Pairs (</a:t>
            </a:r>
            <a:r>
              <a:rPr lang="en-US" u="sng" dirty="0"/>
              <a:t>11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Transformations</a:t>
            </a:r>
          </a:p>
          <a:p>
            <a:r>
              <a:rPr lang="en-US" dirty="0">
                <a:solidFill>
                  <a:schemeClr val="tx1"/>
                </a:solidFill>
              </a:rPr>
              <a:t>dfFSIToCI Dataflow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All Transformations: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Read from same Dataverse Linked Container CDM Folder (Source)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Write to Same ADLS Gen2 Container CDM </a:t>
            </a:r>
            <a:r>
              <a:rPr lang="en-US" u="sng" dirty="0">
                <a:solidFill>
                  <a:schemeClr val="tx1"/>
                </a:solidFill>
              </a:rPr>
              <a:t>/Data </a:t>
            </a:r>
            <a:r>
              <a:rPr lang="en-US" dirty="0">
                <a:solidFill>
                  <a:schemeClr val="tx1"/>
                </a:solidFill>
              </a:rPr>
              <a:t>Folder (Target)</a:t>
            </a:r>
          </a:p>
          <a:p>
            <a:r>
              <a:rPr lang="en-US" dirty="0">
                <a:solidFill>
                  <a:schemeClr val="tx1"/>
                </a:solidFill>
              </a:rPr>
              <a:t>dfFSIToCI_Debug Dataflow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All Transformations: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Read from same Dataverse Linked Container CDM Folder (Source)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Write to same ADLS Gen2 Container CDM </a:t>
            </a:r>
            <a:r>
              <a:rPr lang="en-US" u="sng" dirty="0">
                <a:solidFill>
                  <a:schemeClr val="tx1"/>
                </a:solidFill>
              </a:rPr>
              <a:t>/Data</a:t>
            </a:r>
            <a:r>
              <a:rPr lang="en-US" dirty="0">
                <a:solidFill>
                  <a:schemeClr val="tx1"/>
                </a:solidFill>
              </a:rPr>
              <a:t> Folder (Target)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Also write entity data files (Parquet) to </a:t>
            </a:r>
            <a:r>
              <a:rPr lang="en-US" u="sng" dirty="0">
                <a:solidFill>
                  <a:schemeClr val="tx1"/>
                </a:solidFill>
              </a:rPr>
              <a:t>/Debug</a:t>
            </a:r>
            <a:r>
              <a:rPr lang="en-US" dirty="0">
                <a:solidFill>
                  <a:schemeClr val="tx1"/>
                </a:solidFill>
              </a:rPr>
              <a:t> Folder (Target) 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7B0AD87-2815-4805-B0A0-C40B72CFA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dirty="0"/>
              <a:t>Azure data factory | DATAFLOWS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D0A3915-C0A5-4B1C-9C22-18891EF4F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0868" y="2283922"/>
            <a:ext cx="5749939" cy="1922341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0D14F9B-7214-4156-9330-C661C83C6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869" y="4599310"/>
            <a:ext cx="5749938" cy="1881689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8B2A504-8057-4620-9221-F7BBC6A1E908}"/>
              </a:ext>
            </a:extLst>
          </p:cNvPr>
          <p:cNvSpPr txBox="1"/>
          <p:nvPr/>
        </p:nvSpPr>
        <p:spPr>
          <a:xfrm>
            <a:off x="8252511" y="2049242"/>
            <a:ext cx="9666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MAIN</a:t>
            </a:r>
            <a:endParaRPr lang="en-US" sz="16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84D79B-54A5-4276-B44F-9D79CFB3B0F3}"/>
              </a:ext>
            </a:extLst>
          </p:cNvPr>
          <p:cNvSpPr txBox="1"/>
          <p:nvPr/>
        </p:nvSpPr>
        <p:spPr>
          <a:xfrm>
            <a:off x="8252511" y="4337699"/>
            <a:ext cx="9666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DEBUG</a:t>
            </a:r>
            <a:endParaRPr lang="en-US" sz="16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686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E1D14-63E5-49EB-971E-88E8C16C6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4425696"/>
          </a:xfrm>
        </p:spPr>
        <p:txBody>
          <a:bodyPr anchor="t"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dfFSIToCI Dataflow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Parameters</a:t>
            </a:r>
          </a:p>
          <a:p>
            <a:pPr lvl="2"/>
            <a:r>
              <a:rPr lang="en-US" u="sng" dirty="0">
                <a:solidFill>
                  <a:schemeClr val="tx1"/>
                </a:solidFill>
              </a:rPr>
              <a:t>srcFSICDMCtn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Path to Source Dataverse Linked CDM folder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Must contain complete </a:t>
            </a:r>
            <a:r>
              <a:rPr lang="en-US" u="sng" dirty="0">
                <a:solidFill>
                  <a:schemeClr val="tx1"/>
                </a:solidFill>
              </a:rPr>
              <a:t>model.json</a:t>
            </a:r>
          </a:p>
          <a:p>
            <a:pPr lvl="2"/>
            <a:r>
              <a:rPr lang="en-US" u="sng" dirty="0">
                <a:solidFill>
                  <a:schemeClr val="tx1"/>
                </a:solidFill>
              </a:rPr>
              <a:t>tgtCICDMCtn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Path to Target ADLS CDM folder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Must contain </a:t>
            </a:r>
            <a:r>
              <a:rPr lang="en-US" u="sng" dirty="0">
                <a:solidFill>
                  <a:schemeClr val="tx1"/>
                </a:solidFill>
              </a:rPr>
              <a:t>/Corpus/Resolved folder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Sources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Root of </a:t>
            </a:r>
            <a:r>
              <a:rPr lang="en-US" u="sng" dirty="0">
                <a:solidFill>
                  <a:schemeClr val="tx1"/>
                </a:solidFill>
              </a:rPr>
              <a:t>srcFSICDMCtn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CDM entities pointed to by </a:t>
            </a:r>
            <a:r>
              <a:rPr lang="en-US" u="sng" dirty="0">
                <a:solidFill>
                  <a:schemeClr val="tx1"/>
                </a:solidFill>
              </a:rPr>
              <a:t>model.json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u="sng" dirty="0">
                <a:solidFill>
                  <a:schemeClr val="tx1"/>
                </a:solidFill>
              </a:rPr>
              <a:t>20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Sinks</a:t>
            </a:r>
          </a:p>
          <a:p>
            <a:pPr lvl="2"/>
            <a:r>
              <a:rPr lang="en-US" u="sng" dirty="0">
                <a:solidFill>
                  <a:schemeClr val="tx1"/>
                </a:solidFill>
              </a:rPr>
              <a:t>/Data </a:t>
            </a:r>
            <a:r>
              <a:rPr lang="en-US" dirty="0">
                <a:solidFill>
                  <a:schemeClr val="tx1"/>
                </a:solidFill>
              </a:rPr>
              <a:t>folder at root of </a:t>
            </a:r>
            <a:r>
              <a:rPr lang="en-US" u="sng" dirty="0">
                <a:solidFill>
                  <a:schemeClr val="tx1"/>
                </a:solidFill>
              </a:rPr>
              <a:t>tgtCICDMCtn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Folder gets created at runtime if/as needed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CDM entities as defined in </a:t>
            </a:r>
            <a:r>
              <a:rPr lang="en-US" u="sng" dirty="0">
                <a:solidFill>
                  <a:schemeClr val="tx1"/>
                </a:solidFill>
              </a:rPr>
              <a:t>/Corpus/resolved </a:t>
            </a:r>
            <a:r>
              <a:rPr lang="en-US" dirty="0">
                <a:solidFill>
                  <a:schemeClr val="tx1"/>
                </a:solidFill>
              </a:rPr>
              <a:t>folder (</a:t>
            </a:r>
            <a:r>
              <a:rPr lang="en-US" u="sng" dirty="0">
                <a:solidFill>
                  <a:schemeClr val="tx1"/>
                </a:solidFill>
              </a:rPr>
              <a:t>11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7B0AD87-2815-4805-B0A0-C40B72CFA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dirty="0"/>
              <a:t>Azure data factory | DATAFLOWS | main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E3D460-08F1-4843-9C7B-D8E5DC3E8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934" y="3542305"/>
            <a:ext cx="6089873" cy="2797535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64E14D-3E16-442B-8F9B-6A1A2B03B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933" y="2340864"/>
            <a:ext cx="6089874" cy="1091705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05386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E1D14-63E5-49EB-971E-88E8C16C6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4425696"/>
          </a:xfrm>
        </p:spPr>
        <p:txBody>
          <a:bodyPr anchor="t"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dfFSIToCI Transformations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For most target “simple” entities (</a:t>
            </a:r>
            <a:r>
              <a:rPr lang="en-US" u="sng" dirty="0">
                <a:solidFill>
                  <a:schemeClr val="tx1"/>
                </a:solidFill>
              </a:rPr>
              <a:t>9</a:t>
            </a:r>
            <a:r>
              <a:rPr lang="en-US" dirty="0">
                <a:solidFill>
                  <a:schemeClr val="tx1"/>
                </a:solidFill>
              </a:rPr>
              <a:t>):</a:t>
            </a:r>
          </a:p>
          <a:p>
            <a:pPr lvl="2"/>
            <a:r>
              <a:rPr lang="en-US" b="1" dirty="0">
                <a:solidFill>
                  <a:schemeClr val="tx1"/>
                </a:solidFill>
              </a:rPr>
              <a:t>Select</a:t>
            </a:r>
            <a:r>
              <a:rPr lang="en-US" dirty="0">
                <a:solidFill>
                  <a:schemeClr val="tx1"/>
                </a:solidFill>
              </a:rPr>
              <a:t> Activity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Project subset of columns from source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Typically, only a handful of columns/entity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Preserve source column names, datatypes </a:t>
            </a:r>
          </a:p>
          <a:p>
            <a:pPr lvl="2"/>
            <a:r>
              <a:rPr lang="en-US" b="1" dirty="0">
                <a:solidFill>
                  <a:schemeClr val="tx1"/>
                </a:solidFill>
              </a:rPr>
              <a:t>Derived Columns </a:t>
            </a:r>
            <a:r>
              <a:rPr lang="en-US" dirty="0">
                <a:solidFill>
                  <a:schemeClr val="tx1"/>
                </a:solidFill>
              </a:rPr>
              <a:t>Activity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Apply transformations at column level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Typically, only a handful columns/entity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E.g., remove CRLF (contact), convert to String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Rename &lt;table&gt;Id field -&gt; “Key” everywhere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Additionally, For few “composite” entities (</a:t>
            </a:r>
            <a:r>
              <a:rPr lang="en-US" u="sng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):</a:t>
            </a:r>
          </a:p>
          <a:p>
            <a:pPr lvl="2"/>
            <a:r>
              <a:rPr lang="en-US" b="1" dirty="0">
                <a:solidFill>
                  <a:schemeClr val="tx1"/>
                </a:solidFill>
              </a:rPr>
              <a:t>Union</a:t>
            </a:r>
            <a:r>
              <a:rPr lang="en-US" dirty="0">
                <a:solidFill>
                  <a:schemeClr val="tx1"/>
                </a:solidFill>
              </a:rPr>
              <a:t> Activity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Union entities (by column names)</a:t>
            </a:r>
          </a:p>
          <a:p>
            <a:pPr lvl="2"/>
            <a:r>
              <a:rPr lang="en-US" b="1" dirty="0">
                <a:solidFill>
                  <a:schemeClr val="tx1"/>
                </a:solidFill>
              </a:rPr>
              <a:t>Join</a:t>
            </a:r>
            <a:r>
              <a:rPr lang="en-US" dirty="0">
                <a:solidFill>
                  <a:schemeClr val="tx1"/>
                </a:solidFill>
              </a:rPr>
              <a:t> Activity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Join entities (left outer join)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7B0AD87-2815-4805-B0A0-C40B72CFA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dirty="0"/>
              <a:t>Azure data factory | DATAFLOWS | main | TRANSFORMATIONS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B23996-69F3-4486-A5AA-656E554FE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896" y="2340864"/>
            <a:ext cx="6295910" cy="1875657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14E16B-DAB1-482A-B7D7-CEA819AB2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896" y="4273565"/>
            <a:ext cx="6295910" cy="2410153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54339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E1D14-63E5-49EB-971E-88E8C16C6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4425696"/>
          </a:xfrm>
        </p:spPr>
        <p:txBody>
          <a:bodyPr anchor="t">
            <a:normAutofit fontScale="85000" lnSpcReduction="20000"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dfFSIToCI_Debug Dataflow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Parameters</a:t>
            </a:r>
          </a:p>
          <a:p>
            <a:pPr lvl="2"/>
            <a:r>
              <a:rPr lang="en-US" sz="1200" u="sng" dirty="0">
                <a:solidFill>
                  <a:schemeClr val="tx1"/>
                </a:solidFill>
              </a:rPr>
              <a:t>srcFSICDMCtn</a:t>
            </a:r>
          </a:p>
          <a:p>
            <a:pPr lvl="3"/>
            <a:r>
              <a:rPr lang="en-US" sz="1000" dirty="0">
                <a:solidFill>
                  <a:schemeClr val="tx1"/>
                </a:solidFill>
              </a:rPr>
              <a:t>Path to Source Dataverse Linked CDM folder</a:t>
            </a:r>
          </a:p>
          <a:p>
            <a:pPr lvl="3"/>
            <a:r>
              <a:rPr lang="en-US" sz="1000" dirty="0">
                <a:solidFill>
                  <a:schemeClr val="tx1"/>
                </a:solidFill>
              </a:rPr>
              <a:t>Must contain complete </a:t>
            </a:r>
            <a:r>
              <a:rPr lang="en-US" sz="1000" u="sng" dirty="0">
                <a:solidFill>
                  <a:schemeClr val="tx1"/>
                </a:solidFill>
              </a:rPr>
              <a:t>model.json</a:t>
            </a:r>
          </a:p>
          <a:p>
            <a:pPr lvl="2"/>
            <a:r>
              <a:rPr lang="en-US" sz="1200" u="sng" dirty="0">
                <a:solidFill>
                  <a:schemeClr val="tx1"/>
                </a:solidFill>
              </a:rPr>
              <a:t>tgtCICDMCtn</a:t>
            </a:r>
          </a:p>
          <a:p>
            <a:pPr lvl="3"/>
            <a:r>
              <a:rPr lang="en-US" sz="1000" dirty="0">
                <a:solidFill>
                  <a:schemeClr val="tx1"/>
                </a:solidFill>
              </a:rPr>
              <a:t>Path to Target ADLS CDM folder</a:t>
            </a:r>
          </a:p>
          <a:p>
            <a:pPr lvl="3"/>
            <a:r>
              <a:rPr lang="en-US" sz="1000" dirty="0">
                <a:solidFill>
                  <a:schemeClr val="tx1"/>
                </a:solidFill>
              </a:rPr>
              <a:t>Must contain </a:t>
            </a:r>
            <a:r>
              <a:rPr lang="en-US" sz="1000" u="sng" dirty="0">
                <a:solidFill>
                  <a:schemeClr val="tx1"/>
                </a:solidFill>
              </a:rPr>
              <a:t>/Corpus/Resolved folder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Sources</a:t>
            </a:r>
          </a:p>
          <a:p>
            <a:pPr lvl="2"/>
            <a:r>
              <a:rPr lang="en-US" sz="1200" dirty="0">
                <a:solidFill>
                  <a:schemeClr val="tx1"/>
                </a:solidFill>
              </a:rPr>
              <a:t>Root of </a:t>
            </a:r>
            <a:r>
              <a:rPr lang="en-US" sz="1200" u="sng" dirty="0">
                <a:solidFill>
                  <a:schemeClr val="tx1"/>
                </a:solidFill>
              </a:rPr>
              <a:t>srcFSICDMCtn</a:t>
            </a:r>
          </a:p>
          <a:p>
            <a:pPr lvl="3"/>
            <a:r>
              <a:rPr lang="en-US" sz="1000" dirty="0">
                <a:solidFill>
                  <a:schemeClr val="tx1"/>
                </a:solidFill>
              </a:rPr>
              <a:t>CDM entities pointed to by </a:t>
            </a:r>
            <a:r>
              <a:rPr lang="en-US" sz="1000" u="sng" dirty="0">
                <a:solidFill>
                  <a:schemeClr val="tx1"/>
                </a:solidFill>
              </a:rPr>
              <a:t>model.json</a:t>
            </a:r>
            <a:r>
              <a:rPr lang="en-US" sz="1000" dirty="0">
                <a:solidFill>
                  <a:schemeClr val="tx1"/>
                </a:solidFill>
              </a:rPr>
              <a:t> (</a:t>
            </a:r>
            <a:r>
              <a:rPr lang="en-US" sz="1000" u="sng" dirty="0">
                <a:solidFill>
                  <a:schemeClr val="tx1"/>
                </a:solidFill>
              </a:rPr>
              <a:t>20</a:t>
            </a:r>
            <a:r>
              <a:rPr lang="en-US" sz="1000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Sinks</a:t>
            </a:r>
          </a:p>
          <a:p>
            <a:pPr lvl="2"/>
            <a:r>
              <a:rPr lang="en-US" sz="1200" u="sng" dirty="0">
                <a:solidFill>
                  <a:schemeClr val="tx1"/>
                </a:solidFill>
              </a:rPr>
              <a:t>/Data </a:t>
            </a:r>
            <a:r>
              <a:rPr lang="en-US" sz="1200" dirty="0">
                <a:solidFill>
                  <a:schemeClr val="tx1"/>
                </a:solidFill>
              </a:rPr>
              <a:t>folder at root of </a:t>
            </a:r>
            <a:r>
              <a:rPr lang="en-US" sz="1200" u="sng" dirty="0">
                <a:solidFill>
                  <a:schemeClr val="tx1"/>
                </a:solidFill>
              </a:rPr>
              <a:t>tgtCICDMCtn</a:t>
            </a:r>
          </a:p>
          <a:p>
            <a:pPr lvl="3"/>
            <a:r>
              <a:rPr lang="en-US" sz="1000" dirty="0">
                <a:solidFill>
                  <a:schemeClr val="tx1"/>
                </a:solidFill>
              </a:rPr>
              <a:t>Folder gets created at runtime if/as needed</a:t>
            </a:r>
          </a:p>
          <a:p>
            <a:pPr lvl="3"/>
            <a:r>
              <a:rPr lang="en-US" sz="1000" dirty="0">
                <a:solidFill>
                  <a:schemeClr val="tx1"/>
                </a:solidFill>
              </a:rPr>
              <a:t>CDM entities as defined in </a:t>
            </a:r>
            <a:r>
              <a:rPr lang="en-US" sz="1000" u="sng" dirty="0">
                <a:solidFill>
                  <a:schemeClr val="tx1"/>
                </a:solidFill>
              </a:rPr>
              <a:t>/Corpus/resolved </a:t>
            </a:r>
            <a:r>
              <a:rPr lang="en-US" sz="1000" dirty="0">
                <a:solidFill>
                  <a:schemeClr val="tx1"/>
                </a:solidFill>
              </a:rPr>
              <a:t>folder (</a:t>
            </a:r>
            <a:r>
              <a:rPr lang="en-US" sz="1000" u="sng" dirty="0">
                <a:solidFill>
                  <a:schemeClr val="tx1"/>
                </a:solidFill>
              </a:rPr>
              <a:t>11</a:t>
            </a:r>
            <a:r>
              <a:rPr lang="en-US" sz="1000" dirty="0">
                <a:solidFill>
                  <a:schemeClr val="tx1"/>
                </a:solidFill>
              </a:rPr>
              <a:t>)</a:t>
            </a:r>
          </a:p>
          <a:p>
            <a:pPr lvl="2"/>
            <a:r>
              <a:rPr lang="en-US" sz="1200" dirty="0">
                <a:solidFill>
                  <a:schemeClr val="tx1"/>
                </a:solidFill>
              </a:rPr>
              <a:t>/Debug folder at root of </a:t>
            </a:r>
            <a:r>
              <a:rPr lang="en-US" sz="1200" u="sng" dirty="0">
                <a:solidFill>
                  <a:schemeClr val="tx1"/>
                </a:solidFill>
              </a:rPr>
              <a:t>tgtCICDMCtn</a:t>
            </a:r>
            <a:endParaRPr lang="en-US" sz="1200" dirty="0">
              <a:solidFill>
                <a:schemeClr val="tx1"/>
              </a:solidFill>
            </a:endParaRPr>
          </a:p>
          <a:p>
            <a:pPr lvl="3"/>
            <a:r>
              <a:rPr lang="en-US" sz="1000" dirty="0">
                <a:solidFill>
                  <a:schemeClr val="tx1"/>
                </a:solidFill>
              </a:rPr>
              <a:t>Folder gets created at runtime if/as needed</a:t>
            </a:r>
          </a:p>
          <a:p>
            <a:pPr lvl="3"/>
            <a:r>
              <a:rPr lang="en-US" sz="1000" dirty="0">
                <a:solidFill>
                  <a:schemeClr val="tx1"/>
                </a:solidFill>
              </a:rPr>
              <a:t>Parquet files (one per entity, non-compressed)</a:t>
            </a:r>
          </a:p>
          <a:p>
            <a:pPr lvl="3"/>
            <a:r>
              <a:rPr lang="en-US" sz="1000" dirty="0">
                <a:solidFill>
                  <a:schemeClr val="tx1"/>
                </a:solidFill>
              </a:rPr>
              <a:t>Existing files in this folder are automatically written over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7B0AD87-2815-4805-B0A0-C40B72CFA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dirty="0"/>
              <a:t>Azure data factory | DATAFLOWS | DEBUG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FB507B-C362-46D5-938A-9A1081B6D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933" y="3562459"/>
            <a:ext cx="6094820" cy="2809331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99CCA6-8C2D-433A-BE37-FC1C7E538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933" y="2337295"/>
            <a:ext cx="6089874" cy="1091705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91642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E1D14-63E5-49EB-971E-88E8C16C6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4425696"/>
          </a:xfrm>
        </p:spPr>
        <p:txBody>
          <a:bodyPr anchor="t">
            <a:normAutofit lnSpcReduction="10000"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pipFSIToCI Pipeline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Parameters</a:t>
            </a:r>
          </a:p>
          <a:p>
            <a:pPr lvl="2"/>
            <a:r>
              <a:rPr lang="en-US" sz="1200" u="sng" dirty="0">
                <a:solidFill>
                  <a:schemeClr val="tx1"/>
                </a:solidFill>
              </a:rPr>
              <a:t>pipFSICDM</a:t>
            </a:r>
          </a:p>
          <a:p>
            <a:pPr lvl="3"/>
            <a:r>
              <a:rPr lang="en-US" sz="1000" dirty="0">
                <a:solidFill>
                  <a:schemeClr val="tx1"/>
                </a:solidFill>
              </a:rPr>
              <a:t>Path to Source Dataverse Linked CDM folder</a:t>
            </a:r>
          </a:p>
          <a:p>
            <a:pPr lvl="3"/>
            <a:r>
              <a:rPr lang="en-US" sz="1000" dirty="0">
                <a:solidFill>
                  <a:schemeClr val="tx1"/>
                </a:solidFill>
              </a:rPr>
              <a:t>Must contain complete </a:t>
            </a:r>
            <a:r>
              <a:rPr lang="en-US" sz="1000" u="sng" dirty="0">
                <a:solidFill>
                  <a:schemeClr val="tx1"/>
                </a:solidFill>
              </a:rPr>
              <a:t>model.json</a:t>
            </a:r>
          </a:p>
          <a:p>
            <a:pPr lvl="3"/>
            <a:r>
              <a:rPr lang="en-US" sz="1000" dirty="0">
                <a:solidFill>
                  <a:schemeClr val="tx1"/>
                </a:solidFill>
              </a:rPr>
              <a:t>Passed into Dataflow parameter 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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u="sng" dirty="0">
                <a:solidFill>
                  <a:schemeClr val="tx1"/>
                </a:solidFill>
              </a:rPr>
              <a:t>srcFSICDMCtn</a:t>
            </a:r>
            <a:endParaRPr lang="en-US" sz="1000" dirty="0">
              <a:solidFill>
                <a:schemeClr val="tx1"/>
              </a:solidFill>
            </a:endParaRPr>
          </a:p>
          <a:p>
            <a:pPr lvl="3"/>
            <a:r>
              <a:rPr lang="en-US" sz="1000" dirty="0">
                <a:solidFill>
                  <a:schemeClr val="tx1"/>
                </a:solidFill>
              </a:rPr>
              <a:t>Default value: “</a:t>
            </a:r>
            <a:r>
              <a:rPr lang="en-US" sz="1000" u="sng" dirty="0">
                <a:solidFill>
                  <a:schemeClr val="tx1"/>
                </a:solidFill>
              </a:rPr>
              <a:t>dataverse-</a:t>
            </a:r>
            <a:r>
              <a:rPr lang="en-US" sz="1000" u="sng" dirty="0" err="1">
                <a:solidFill>
                  <a:schemeClr val="tx1"/>
                </a:solidFill>
              </a:rPr>
              <a:t>cifsi</a:t>
            </a:r>
            <a:r>
              <a:rPr lang="en-US" sz="1000" u="sng" dirty="0">
                <a:solidFill>
                  <a:schemeClr val="tx1"/>
                </a:solidFill>
              </a:rPr>
              <a:t>”</a:t>
            </a:r>
          </a:p>
          <a:p>
            <a:pPr lvl="2"/>
            <a:r>
              <a:rPr lang="en-US" sz="1200" u="sng" dirty="0">
                <a:solidFill>
                  <a:schemeClr val="tx1"/>
                </a:solidFill>
              </a:rPr>
              <a:t>pipCICDM</a:t>
            </a:r>
          </a:p>
          <a:p>
            <a:pPr lvl="3"/>
            <a:r>
              <a:rPr lang="en-US" sz="1000" dirty="0">
                <a:solidFill>
                  <a:schemeClr val="tx1"/>
                </a:solidFill>
              </a:rPr>
              <a:t>Path to Target ADLS CDM folder</a:t>
            </a:r>
          </a:p>
          <a:p>
            <a:pPr lvl="3"/>
            <a:r>
              <a:rPr lang="en-US" sz="1000" dirty="0">
                <a:solidFill>
                  <a:schemeClr val="tx1"/>
                </a:solidFill>
              </a:rPr>
              <a:t>Must contain </a:t>
            </a:r>
            <a:r>
              <a:rPr lang="en-US" sz="1000" u="sng" dirty="0">
                <a:solidFill>
                  <a:schemeClr val="tx1"/>
                </a:solidFill>
              </a:rPr>
              <a:t>/Corpus/Resolved folder</a:t>
            </a:r>
          </a:p>
          <a:p>
            <a:pPr lvl="3"/>
            <a:r>
              <a:rPr lang="en-US" sz="1000" dirty="0">
                <a:solidFill>
                  <a:schemeClr val="tx1"/>
                </a:solidFill>
              </a:rPr>
              <a:t>Passed into Dataflow parameter 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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u="sng" dirty="0">
                <a:solidFill>
                  <a:schemeClr val="tx1"/>
                </a:solidFill>
              </a:rPr>
              <a:t>tgtCICDMCtn</a:t>
            </a:r>
          </a:p>
          <a:p>
            <a:pPr lvl="3"/>
            <a:r>
              <a:rPr lang="en-US" sz="1000" dirty="0">
                <a:solidFill>
                  <a:schemeClr val="tx1"/>
                </a:solidFill>
              </a:rPr>
              <a:t>Default value: “</a:t>
            </a:r>
            <a:r>
              <a:rPr lang="en-US" sz="1000" u="sng" dirty="0">
                <a:solidFill>
                  <a:schemeClr val="tx1"/>
                </a:solidFill>
              </a:rPr>
              <a:t>ciinputfsi</a:t>
            </a:r>
            <a:r>
              <a:rPr lang="en-US" sz="1000" dirty="0">
                <a:solidFill>
                  <a:schemeClr val="tx1"/>
                </a:solidFill>
              </a:rPr>
              <a:t>”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Activities</a:t>
            </a:r>
          </a:p>
          <a:p>
            <a:pPr lvl="2"/>
            <a:r>
              <a:rPr lang="en-US" sz="1200" dirty="0">
                <a:solidFill>
                  <a:schemeClr val="tx1"/>
                </a:solidFill>
              </a:rPr>
              <a:t>Validations (</a:t>
            </a:r>
            <a:r>
              <a:rPr lang="en-US" sz="1200" u="sng" dirty="0">
                <a:solidFill>
                  <a:schemeClr val="tx1"/>
                </a:solidFill>
              </a:rPr>
              <a:t>2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endParaRPr lang="en-US" sz="1200" u="sng" dirty="0">
              <a:solidFill>
                <a:schemeClr val="tx1"/>
              </a:solidFill>
            </a:endParaRPr>
          </a:p>
          <a:p>
            <a:pPr lvl="2"/>
            <a:r>
              <a:rPr lang="en-US" sz="1200" dirty="0">
                <a:solidFill>
                  <a:schemeClr val="tx1"/>
                </a:solidFill>
              </a:rPr>
              <a:t>Delete (</a:t>
            </a:r>
            <a:r>
              <a:rPr lang="en-US" sz="1200" u="sng" dirty="0">
                <a:solidFill>
                  <a:schemeClr val="tx1"/>
                </a:solidFill>
              </a:rPr>
              <a:t>1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</a:p>
          <a:p>
            <a:pPr lvl="2"/>
            <a:r>
              <a:rPr lang="en-US" sz="1200" dirty="0">
                <a:solidFill>
                  <a:schemeClr val="tx1"/>
                </a:solidFill>
              </a:rPr>
              <a:t>Run Dataflow (</a:t>
            </a:r>
            <a:r>
              <a:rPr lang="en-US" sz="1200" u="sng" dirty="0">
                <a:solidFill>
                  <a:schemeClr val="tx1"/>
                </a:solidFill>
              </a:rPr>
              <a:t>1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7B0AD87-2815-4805-B0A0-C40B72CFA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dirty="0"/>
              <a:t>Azure data factory | PIPELINE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7F589F-AE02-4E30-8383-88CB42182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091" y="2381376"/>
            <a:ext cx="6819716" cy="878487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12FEF1-8266-45A3-B26A-69D8C6948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091" y="3598138"/>
            <a:ext cx="6819716" cy="2820237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64051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E1D14-63E5-49EB-971E-88E8C16C6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4425696"/>
          </a:xfrm>
        </p:spPr>
        <p:txBody>
          <a:bodyPr anchor="t">
            <a:normAutofit fontScale="77500" lnSpcReduction="20000"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Validation</a:t>
            </a:r>
          </a:p>
          <a:p>
            <a:pPr lvl="1"/>
            <a:r>
              <a:rPr lang="en-US" sz="1300" dirty="0">
                <a:solidFill>
                  <a:schemeClr val="tx1"/>
                </a:solidFill>
              </a:rPr>
              <a:t>pipchkFSICtn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Looks for </a:t>
            </a:r>
            <a:r>
              <a:rPr lang="en-US" u="sng" dirty="0">
                <a:solidFill>
                  <a:schemeClr val="tx1"/>
                </a:solidFill>
              </a:rPr>
              <a:t>model.json</a:t>
            </a:r>
            <a:r>
              <a:rPr lang="en-US" dirty="0">
                <a:solidFill>
                  <a:schemeClr val="tx1"/>
                </a:solidFill>
              </a:rPr>
              <a:t> in Source CDM Folder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Fails Pipeline if: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Cannot access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Or timeout (1min)</a:t>
            </a:r>
          </a:p>
          <a:p>
            <a:pPr lvl="1"/>
            <a:r>
              <a:rPr lang="en-US" sz="1300" dirty="0">
                <a:solidFill>
                  <a:schemeClr val="tx1"/>
                </a:solidFill>
              </a:rPr>
              <a:t>pipchkCICtn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Looks for </a:t>
            </a:r>
            <a:r>
              <a:rPr lang="en-US" u="sng" dirty="0">
                <a:solidFill>
                  <a:schemeClr val="tx1"/>
                </a:solidFill>
              </a:rPr>
              <a:t>/Corpus/resolved/</a:t>
            </a:r>
            <a:r>
              <a:rPr lang="en-US" dirty="0">
                <a:solidFill>
                  <a:schemeClr val="tx1"/>
                </a:solidFill>
              </a:rPr>
              <a:t> in Target CDM Folder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Fails Pipeline if: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Cannot access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Or timeout (1min)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Delete</a:t>
            </a:r>
          </a:p>
          <a:p>
            <a:pPr lvl="1"/>
            <a:r>
              <a:rPr lang="en-US" sz="1300" dirty="0">
                <a:solidFill>
                  <a:schemeClr val="tx1"/>
                </a:solidFill>
              </a:rPr>
              <a:t>pipdlCICtn</a:t>
            </a:r>
          </a:p>
          <a:p>
            <a:pPr lvl="2"/>
            <a:r>
              <a:rPr lang="en-US" sz="1200" dirty="0">
                <a:solidFill>
                  <a:schemeClr val="tx1"/>
                </a:solidFill>
              </a:rPr>
              <a:t>Deletes entire </a:t>
            </a:r>
            <a:r>
              <a:rPr lang="en-US" sz="1200" u="sng" dirty="0">
                <a:solidFill>
                  <a:schemeClr val="tx1"/>
                </a:solidFill>
              </a:rPr>
              <a:t>/Data</a:t>
            </a:r>
            <a:r>
              <a:rPr lang="en-US" sz="1200" dirty="0">
                <a:solidFill>
                  <a:schemeClr val="tx1"/>
                </a:solidFill>
              </a:rPr>
              <a:t> Subfolder in Target CDM Folder</a:t>
            </a:r>
          </a:p>
          <a:p>
            <a:pPr lvl="2"/>
            <a:r>
              <a:rPr lang="en-US" sz="1200" dirty="0">
                <a:solidFill>
                  <a:schemeClr val="tx1"/>
                </a:solidFill>
              </a:rPr>
              <a:t>Includes: Manifest file, all entities and their partitions</a:t>
            </a:r>
          </a:p>
          <a:p>
            <a:pPr lvl="2"/>
            <a:r>
              <a:rPr lang="en-US" sz="1200" dirty="0">
                <a:solidFill>
                  <a:schemeClr val="tx1"/>
                </a:solidFill>
              </a:rPr>
              <a:t>Does not Include: </a:t>
            </a:r>
            <a:r>
              <a:rPr lang="en-US" sz="1200" u="sng" dirty="0">
                <a:solidFill>
                  <a:schemeClr val="tx1"/>
                </a:solidFill>
              </a:rPr>
              <a:t>/Debug</a:t>
            </a:r>
            <a:r>
              <a:rPr lang="en-US" sz="1200" dirty="0">
                <a:solidFill>
                  <a:schemeClr val="tx1"/>
                </a:solidFill>
              </a:rPr>
              <a:t> folder (if running _Debug Dataflow)</a:t>
            </a:r>
          </a:p>
          <a:p>
            <a:r>
              <a:rPr lang="en-US" sz="1600" dirty="0">
                <a:solidFill>
                  <a:schemeClr val="tx1"/>
                </a:solidFill>
              </a:rPr>
              <a:t>Run Dataflow</a:t>
            </a:r>
          </a:p>
          <a:p>
            <a:pPr lvl="1"/>
            <a:r>
              <a:rPr lang="en-US" sz="1300" dirty="0">
                <a:solidFill>
                  <a:schemeClr val="tx1"/>
                </a:solidFill>
              </a:rPr>
              <a:t>pipdfFSIToCI</a:t>
            </a:r>
          </a:p>
          <a:p>
            <a:pPr lvl="2"/>
            <a:r>
              <a:rPr lang="en-US" sz="1200" dirty="0">
                <a:solidFill>
                  <a:schemeClr val="tx1"/>
                </a:solidFill>
              </a:rPr>
              <a:t>Can be set to run either </a:t>
            </a:r>
            <a:r>
              <a:rPr lang="en-US" sz="1200" u="sng" dirty="0">
                <a:solidFill>
                  <a:schemeClr val="tx1"/>
                </a:solidFill>
              </a:rPr>
              <a:t>dfFSIToCI</a:t>
            </a:r>
            <a:r>
              <a:rPr lang="en-US" sz="1200" dirty="0">
                <a:solidFill>
                  <a:schemeClr val="tx1"/>
                </a:solidFill>
              </a:rPr>
              <a:t> or </a:t>
            </a:r>
            <a:r>
              <a:rPr lang="en-US" sz="1200" u="sng" dirty="0">
                <a:solidFill>
                  <a:schemeClr val="tx1"/>
                </a:solidFill>
              </a:rPr>
              <a:t>dfFSIToCI_Debug</a:t>
            </a:r>
            <a:r>
              <a:rPr lang="en-US" sz="1200" dirty="0">
                <a:solidFill>
                  <a:schemeClr val="tx1"/>
                </a:solidFill>
              </a:rPr>
              <a:t> Dataflows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7B0AD87-2815-4805-B0A0-C40B72CFA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dirty="0"/>
              <a:t>Azure data factory | PIPELINE | ACTIVITIES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7F589F-AE02-4E30-8383-88CB42182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091" y="2487377"/>
            <a:ext cx="6819716" cy="878487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12FEF1-8266-45A3-B26A-69D8C6948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091" y="3815852"/>
            <a:ext cx="6819716" cy="2820237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64856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F47317F-C87A-4D9C-A72E-89C67FDA2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E362F8-FCD9-4209-873C-82825CDBC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3" y="1027034"/>
            <a:ext cx="7166927" cy="3703320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TROUBLESHOOTING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343C5F-7AA1-409B-BD18-44E928CE3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031846"/>
            <a:ext cx="7223760" cy="11165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FF31F9-8C96-4D43-9B36-20F6B6FE6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7694" y="0"/>
            <a:ext cx="4304306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252CC1-04C4-47A3-AFEA-5022A689C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4640" y="5031846"/>
            <a:ext cx="3546077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7165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1EDF5-6569-408D-A2AD-C200902F6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E1D14-63E5-49EB-971E-88E8C16C6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r>
              <a:rPr lang="en-US" dirty="0"/>
              <a:t>ARCHITECTURE</a:t>
            </a:r>
          </a:p>
          <a:p>
            <a:r>
              <a:rPr lang="en-US" dirty="0"/>
              <a:t>PREREQUISITES</a:t>
            </a:r>
          </a:p>
          <a:p>
            <a:pPr lvl="1"/>
            <a:r>
              <a:rPr lang="en-US" dirty="0"/>
              <a:t>SOURCE</a:t>
            </a:r>
          </a:p>
          <a:p>
            <a:pPr lvl="1"/>
            <a:r>
              <a:rPr lang="en-US" dirty="0"/>
              <a:t>TARGET</a:t>
            </a:r>
          </a:p>
          <a:p>
            <a:pPr lvl="1"/>
            <a:r>
              <a:rPr lang="en-US" dirty="0"/>
              <a:t>PIPELINE</a:t>
            </a:r>
          </a:p>
          <a:p>
            <a:r>
              <a:rPr lang="en-US" dirty="0"/>
              <a:t>AZURE DATA FACTORY</a:t>
            </a:r>
          </a:p>
          <a:p>
            <a:pPr lvl="1"/>
            <a:r>
              <a:rPr lang="en-US" dirty="0"/>
              <a:t>DEPLOYMENT</a:t>
            </a:r>
          </a:p>
          <a:p>
            <a:pPr lvl="1"/>
            <a:r>
              <a:rPr lang="en-US" dirty="0"/>
              <a:t>DATAFLOWS</a:t>
            </a:r>
          </a:p>
          <a:p>
            <a:pPr lvl="1"/>
            <a:r>
              <a:rPr lang="en-US" dirty="0"/>
              <a:t>PIPELINE</a:t>
            </a:r>
          </a:p>
          <a:p>
            <a:r>
              <a:rPr lang="en-US" dirty="0"/>
              <a:t>TROUBLESHOOTING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28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E1D14-63E5-49EB-971E-88E8C16C6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4425696"/>
          </a:xfrm>
        </p:spPr>
        <p:txBody>
          <a:bodyPr anchor="t">
            <a:norm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Output Folders</a:t>
            </a:r>
          </a:p>
          <a:p>
            <a:pPr lvl="1"/>
            <a:r>
              <a:rPr lang="en-US" sz="1300" dirty="0">
                <a:solidFill>
                  <a:schemeClr val="tx1"/>
                </a:solidFill>
              </a:rPr>
              <a:t>Corpus</a:t>
            </a:r>
          </a:p>
          <a:p>
            <a:pPr lvl="2"/>
            <a:r>
              <a:rPr lang="en-US" sz="1200" dirty="0">
                <a:solidFill>
                  <a:schemeClr val="tx1"/>
                </a:solidFill>
              </a:rPr>
              <a:t>Unchanged </a:t>
            </a:r>
            <a:r>
              <a:rPr lang="en-US" sz="1200" u="sng" dirty="0">
                <a:solidFill>
                  <a:schemeClr val="tx1"/>
                </a:solidFill>
              </a:rPr>
              <a:t>Corpus/resolved/</a:t>
            </a:r>
            <a:r>
              <a:rPr lang="en-US" sz="1200" dirty="0">
                <a:solidFill>
                  <a:schemeClr val="tx1"/>
                </a:solidFill>
              </a:rPr>
              <a:t> folder contents</a:t>
            </a:r>
          </a:p>
          <a:p>
            <a:pPr lvl="1"/>
            <a:r>
              <a:rPr lang="en-US" sz="1300" dirty="0">
                <a:solidFill>
                  <a:schemeClr val="tx1"/>
                </a:solidFill>
              </a:rPr>
              <a:t>Debug</a:t>
            </a:r>
          </a:p>
          <a:p>
            <a:pPr lvl="2"/>
            <a:r>
              <a:rPr lang="en-US" sz="1100" dirty="0">
                <a:solidFill>
                  <a:schemeClr val="tx1"/>
                </a:solidFill>
              </a:rPr>
              <a:t>Only after running </a:t>
            </a:r>
            <a:r>
              <a:rPr lang="en-US" sz="1100" u="sng" dirty="0">
                <a:solidFill>
                  <a:schemeClr val="tx1"/>
                </a:solidFill>
              </a:rPr>
              <a:t>dfFSIToCI_Debug </a:t>
            </a:r>
            <a:r>
              <a:rPr lang="en-US" sz="1100" dirty="0">
                <a:solidFill>
                  <a:schemeClr val="tx1"/>
                </a:solidFill>
              </a:rPr>
              <a:t>dataflow</a:t>
            </a:r>
          </a:p>
          <a:p>
            <a:pPr lvl="2"/>
            <a:r>
              <a:rPr lang="en-US" sz="1100" dirty="0">
                <a:solidFill>
                  <a:schemeClr val="tx1"/>
                </a:solidFill>
              </a:rPr>
              <a:t>1 </a:t>
            </a:r>
            <a:r>
              <a:rPr lang="en-US" sz="1100" u="sng" dirty="0">
                <a:solidFill>
                  <a:schemeClr val="tx1"/>
                </a:solidFill>
              </a:rPr>
              <a:t>&lt;entity&gt;.parquet </a:t>
            </a:r>
            <a:r>
              <a:rPr lang="en-US" sz="1100" dirty="0">
                <a:solidFill>
                  <a:schemeClr val="tx1"/>
                </a:solidFill>
              </a:rPr>
              <a:t>data file per target entity (</a:t>
            </a:r>
            <a:r>
              <a:rPr lang="en-US" sz="1100" u="sng" dirty="0">
                <a:solidFill>
                  <a:schemeClr val="tx1"/>
                </a:solidFill>
              </a:rPr>
              <a:t>11</a:t>
            </a:r>
            <a:r>
              <a:rPr lang="en-US" sz="1100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sz="1300" dirty="0">
                <a:solidFill>
                  <a:schemeClr val="tx1"/>
                </a:solidFill>
              </a:rPr>
              <a:t>Data</a:t>
            </a:r>
          </a:p>
          <a:p>
            <a:pPr lvl="2"/>
            <a:r>
              <a:rPr lang="en-US" sz="1100" dirty="0">
                <a:solidFill>
                  <a:schemeClr val="tx1"/>
                </a:solidFill>
              </a:rPr>
              <a:t>Updated </a:t>
            </a:r>
            <a:r>
              <a:rPr lang="en-US" sz="1100" u="sng" dirty="0">
                <a:solidFill>
                  <a:schemeClr val="tx1"/>
                </a:solidFill>
              </a:rPr>
              <a:t>msfsi.manifest.cdm.json</a:t>
            </a:r>
            <a:r>
              <a:rPr lang="en-US" sz="1100" dirty="0">
                <a:solidFill>
                  <a:schemeClr val="tx1"/>
                </a:solidFill>
              </a:rPr>
              <a:t> file + </a:t>
            </a:r>
            <a:r>
              <a:rPr lang="en-US" sz="1100" u="sng" dirty="0">
                <a:solidFill>
                  <a:schemeClr val="tx1"/>
                </a:solidFill>
              </a:rPr>
              <a:t>config.json</a:t>
            </a:r>
          </a:p>
          <a:p>
            <a:pPr lvl="2"/>
            <a:r>
              <a:rPr lang="en-US" sz="1100" dirty="0">
                <a:solidFill>
                  <a:schemeClr val="tx1"/>
                </a:solidFill>
              </a:rPr>
              <a:t>1 </a:t>
            </a:r>
            <a:r>
              <a:rPr lang="en-US" sz="1100" u="sng" dirty="0">
                <a:solidFill>
                  <a:schemeClr val="tx1"/>
                </a:solidFill>
              </a:rPr>
              <a:t>&lt;entity&gt;.cdm.json</a:t>
            </a:r>
            <a:r>
              <a:rPr lang="en-US" sz="1100" dirty="0">
                <a:solidFill>
                  <a:schemeClr val="tx1"/>
                </a:solidFill>
              </a:rPr>
              <a:t> metadata file per target entity (</a:t>
            </a:r>
            <a:r>
              <a:rPr lang="en-US" sz="1100" u="sng" dirty="0">
                <a:solidFill>
                  <a:schemeClr val="tx1"/>
                </a:solidFill>
              </a:rPr>
              <a:t>11</a:t>
            </a:r>
            <a:r>
              <a:rPr lang="en-US" sz="1100" dirty="0">
                <a:solidFill>
                  <a:schemeClr val="tx1"/>
                </a:solidFill>
              </a:rPr>
              <a:t>)</a:t>
            </a:r>
          </a:p>
          <a:p>
            <a:pPr lvl="2"/>
            <a:r>
              <a:rPr lang="en-US" sz="1100" dirty="0">
                <a:solidFill>
                  <a:schemeClr val="tx1"/>
                </a:solidFill>
              </a:rPr>
              <a:t>1 </a:t>
            </a:r>
            <a:r>
              <a:rPr lang="en-US" sz="1100" u="sng" dirty="0">
                <a:solidFill>
                  <a:schemeClr val="tx1"/>
                </a:solidFill>
              </a:rPr>
              <a:t>&lt;entity&gt;</a:t>
            </a:r>
            <a:r>
              <a:rPr lang="en-US" sz="1100" dirty="0">
                <a:solidFill>
                  <a:schemeClr val="tx1"/>
                </a:solidFill>
              </a:rPr>
              <a:t> folder with 1 subfolder for each entity (</a:t>
            </a:r>
            <a:r>
              <a:rPr lang="en-US" sz="1100" u="sng" dirty="0">
                <a:solidFill>
                  <a:schemeClr val="tx1"/>
                </a:solidFill>
              </a:rPr>
              <a:t>11</a:t>
            </a:r>
            <a:r>
              <a:rPr lang="en-US" sz="1100" dirty="0">
                <a:solidFill>
                  <a:schemeClr val="tx1"/>
                </a:solidFill>
              </a:rPr>
              <a:t>)</a:t>
            </a:r>
          </a:p>
          <a:p>
            <a:pPr lvl="2"/>
            <a:r>
              <a:rPr lang="en-US" sz="1100" dirty="0">
                <a:solidFill>
                  <a:schemeClr val="tx1"/>
                </a:solidFill>
              </a:rPr>
              <a:t>1 &lt;lastrundate&gt; folder with 1 or more &lt;entity*&gt;.parquet files</a:t>
            </a:r>
          </a:p>
          <a:p>
            <a:pPr lvl="3"/>
            <a:r>
              <a:rPr lang="en-US" sz="900" dirty="0">
                <a:solidFill>
                  <a:schemeClr val="tx1"/>
                </a:solidFill>
              </a:rPr>
              <a:t>The # of data files can be adjusted (Optimize tab of Sink) per entity</a:t>
            </a:r>
          </a:p>
          <a:p>
            <a:pPr lvl="2"/>
            <a:endParaRPr lang="en-US" sz="1200" dirty="0">
              <a:solidFill>
                <a:schemeClr val="tx1"/>
              </a:solidFill>
            </a:endParaRPr>
          </a:p>
          <a:p>
            <a:pPr lvl="2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7B0AD87-2815-4805-B0A0-C40B72CFA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dirty="0"/>
              <a:t>TROUBLESHOOTING | EXPECTED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B74DE8-0FD6-46AD-91C4-1BE11A396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315" y="2340864"/>
            <a:ext cx="6317491" cy="1395113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B32641-3790-45A3-86FD-6E605F921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315" y="3872019"/>
            <a:ext cx="6317491" cy="2530287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80978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1EDF5-6569-408D-A2AD-C200902F6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TROUBLESHOOTING | 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E1D14-63E5-49EB-971E-88E8C16C6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3"/>
            <a:ext cx="11029615" cy="4129605"/>
          </a:xfrm>
        </p:spPr>
        <p:txBody>
          <a:bodyPr anchor="t">
            <a:normAutofit fontScale="55000" lnSpcReduction="20000"/>
          </a:bodyPr>
          <a:lstStyle/>
          <a:p>
            <a:r>
              <a:rPr lang="en-US" b="1" dirty="0"/>
              <a:t>Synapse Link: Hangs indefinitely after selecting entities</a:t>
            </a:r>
          </a:p>
          <a:p>
            <a:pPr lvl="1"/>
            <a:r>
              <a:rPr lang="en-US" dirty="0"/>
              <a:t>Check settings &amp; permissions (Owner) on linked ADLS Gen2 Container</a:t>
            </a:r>
          </a:p>
          <a:p>
            <a:r>
              <a:rPr lang="en-US" b="1" dirty="0"/>
              <a:t>ADF Template: Import fails with “resource not found” error </a:t>
            </a:r>
          </a:p>
          <a:p>
            <a:pPr lvl="1"/>
            <a:r>
              <a:rPr lang="en-US" dirty="0"/>
              <a:t>Check that the Azure subscription, resource group and ADF instance (must exist before deployment) are correct  </a:t>
            </a:r>
          </a:p>
          <a:p>
            <a:r>
              <a:rPr lang="en-US" b="1" dirty="0"/>
              <a:t>ADF Pipeline: Run fails with “Job failed due to reason: at Source ‘&lt;source&gt;': null, Details:” error</a:t>
            </a:r>
          </a:p>
          <a:p>
            <a:pPr lvl="1"/>
            <a:r>
              <a:rPr lang="en-US" dirty="0"/>
              <a:t>This can happen if the pipeline cannot access the source data partitions; check that the model.json file points to the correct ADLS (hard-coded, absolute) folders</a:t>
            </a:r>
          </a:p>
          <a:p>
            <a:pPr lvl="1"/>
            <a:r>
              <a:rPr lang="en-US" dirty="0"/>
              <a:t>As a result of this error, the /Data/ folder in the target ADLS container may get deleted before the pipeline fails, if it had passed the validations (those do not check the contents of model.json) </a:t>
            </a:r>
          </a:p>
          <a:p>
            <a:r>
              <a:rPr lang="en-US" b="1" dirty="0"/>
              <a:t>ADF Pipeline: Run fails with “Column operands are not allowed in literal expressions”</a:t>
            </a:r>
          </a:p>
          <a:p>
            <a:pPr lvl="1"/>
            <a:r>
              <a:rPr lang="en-US" dirty="0"/>
              <a:t>Check that the Pipeline parameter “Expression” boxes are unchecked, and that their values are correctly set</a:t>
            </a:r>
          </a:p>
          <a:p>
            <a:r>
              <a:rPr lang="en-US" b="1" dirty="0"/>
              <a:t>ADF Pipeline: Run fails with “filesystem does not match expected pattern” error or after short (1min) timeout</a:t>
            </a:r>
          </a:p>
          <a:p>
            <a:pPr lvl="1"/>
            <a:r>
              <a:rPr lang="en-US" dirty="0"/>
              <a:t>Check that the Pipeline parameter values for source/target ADLS containers as well as access permissions are correct</a:t>
            </a:r>
          </a:p>
          <a:p>
            <a:pPr lvl="1"/>
            <a:r>
              <a:rPr lang="en-US" dirty="0"/>
              <a:t>Also check that the source CDM folder contains a model.json file at the root, and that the Corpus/resolved folder has been uploaded to the root of the target folder</a:t>
            </a:r>
          </a:p>
          <a:p>
            <a:pPr lvl="1"/>
            <a:r>
              <a:rPr lang="en-US" dirty="0"/>
              <a:t>If all the above is correct and network access to the ADLS folder is slow, timeout values can be adjusted in both Validation activities of the ADF pipeline</a:t>
            </a:r>
          </a:p>
          <a:p>
            <a:r>
              <a:rPr lang="en-US" b="1" dirty="0"/>
              <a:t>ADF Pipeline: Run fails with “Could not read ‘&lt;entity&gt;.json' from the 'dataflow' namespace”</a:t>
            </a:r>
          </a:p>
          <a:p>
            <a:pPr lvl="1"/>
            <a:r>
              <a:rPr lang="en-US" dirty="0"/>
              <a:t>This indicates an issue reading the entity definition file from the target ADLS container’s /Corpus/resolved folder; check that the folder exists at the root of the container and contains .cdm.json files for all entities </a:t>
            </a:r>
          </a:p>
          <a:p>
            <a:r>
              <a:rPr lang="en-US" b="1" dirty="0"/>
              <a:t>ADF Pipeline: Run succeed but all fields in target CDM entities are of type String</a:t>
            </a:r>
          </a:p>
          <a:p>
            <a:pPr lvl="1"/>
            <a:r>
              <a:rPr lang="en-US" dirty="0"/>
              <a:t>This points to ADF having issues resolving the CDM types at design or run time; one possible reason may be that the CDM Corpus foundations cannot be accessed – check that &lt;entity&gt;.cdm.json&gt; files import "corpusPath": "cdm:/foundations.cdm.json"</a:t>
            </a:r>
          </a:p>
          <a:p>
            <a:r>
              <a:rPr lang="en-US" b="1" dirty="0"/>
              <a:t>ADF Pipeline: Debug folder with parquet files is left behind after successful run of dfFSIToCI dataflow</a:t>
            </a:r>
          </a:p>
          <a:p>
            <a:pPr lvl="1"/>
            <a:r>
              <a:rPr lang="en-US" dirty="0"/>
              <a:t>This is by design: the /Debug/ folder and its contents are created for validation purposes when the dfFSIToCI_Debug dataflow runs successfully, it can safely be deleted by hand if needed</a:t>
            </a:r>
          </a:p>
        </p:txBody>
      </p:sp>
    </p:spTree>
    <p:extLst>
      <p:ext uri="{BB962C8B-B14F-4D97-AF65-F5344CB8AC3E}">
        <p14:creationId xmlns:p14="http://schemas.microsoft.com/office/powerpoint/2010/main" val="2426806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F47317F-C87A-4D9C-A72E-89C67FDA2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E362F8-FCD9-4209-873C-82825CDBC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3" y="1027034"/>
            <a:ext cx="7166927" cy="3703320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ARCHITECTURE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343C5F-7AA1-409B-BD18-44E928CE3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031846"/>
            <a:ext cx="7223760" cy="11165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FF31F9-8C96-4D43-9B36-20F6B6FE6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7694" y="0"/>
            <a:ext cx="4304306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252CC1-04C4-47A3-AFEA-5022A689C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4640" y="5031846"/>
            <a:ext cx="3546077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26006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1EDF5-6569-408D-A2AD-C200902F6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cxnSp>
        <p:nvCxnSpPr>
          <p:cNvPr id="6" name="Straight Arrow Connector 133">
            <a:extLst>
              <a:ext uri="{FF2B5EF4-FFF2-40B4-BE49-F238E27FC236}">
                <a16:creationId xmlns:a16="http://schemas.microsoft.com/office/drawing/2014/main" id="{A0FA316B-682F-44B4-B86F-926B59555C06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1677457" y="3783745"/>
            <a:ext cx="340886" cy="0"/>
          </a:xfrm>
          <a:prstGeom prst="straightConnector1">
            <a:avLst/>
          </a:prstGeom>
          <a:noFill/>
          <a:ln w="66675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32AC71C-2DD2-4532-A20E-7EAEE2B528D7}"/>
              </a:ext>
            </a:extLst>
          </p:cNvPr>
          <p:cNvSpPr/>
          <p:nvPr/>
        </p:nvSpPr>
        <p:spPr>
          <a:xfrm>
            <a:off x="2018343" y="3522246"/>
            <a:ext cx="795729" cy="52299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896386">
              <a:defRPr/>
            </a:pPr>
            <a:r>
              <a:rPr lang="en-US" sz="882" kern="0" dirty="0">
                <a:solidFill>
                  <a:schemeClr val="accent5"/>
                </a:solidFill>
                <a:latin typeface="Calibri" panose="020F0502020204030204"/>
                <a:cs typeface="Segoe UI" panose="020B0502040204020203" pitchFamily="34" charset="0"/>
              </a:rPr>
              <a:t>Export to Data Lake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B633D2-A489-4CDE-A00D-5FD002FC1847}"/>
              </a:ext>
            </a:extLst>
          </p:cNvPr>
          <p:cNvSpPr/>
          <p:nvPr/>
        </p:nvSpPr>
        <p:spPr bwMode="auto">
          <a:xfrm>
            <a:off x="581192" y="3255784"/>
            <a:ext cx="1096265" cy="105592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85" tIns="143428" rIns="179285" bIns="143428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80" kern="0" dirty="0">
                <a:solidFill>
                  <a:schemeClr val="accent5"/>
                </a:solidFill>
                <a:latin typeface="Calibri" panose="020F0502020204030204"/>
                <a:cs typeface="Segoe UI" panose="020B0502040204020203" pitchFamily="34" charset="0"/>
              </a:rPr>
              <a:t>Dataverse</a:t>
            </a:r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CD261329-EDDB-4BD8-BD4E-8934DA49D8B8}"/>
              </a:ext>
            </a:extLst>
          </p:cNvPr>
          <p:cNvSpPr/>
          <p:nvPr/>
        </p:nvSpPr>
        <p:spPr>
          <a:xfrm>
            <a:off x="3529795" y="2289347"/>
            <a:ext cx="1671386" cy="3040065"/>
          </a:xfrm>
          <a:prstGeom prst="flowChartMagneticDisk">
            <a:avLst/>
          </a:prstGeom>
          <a:solidFill>
            <a:schemeClr val="bg1"/>
          </a:solidFill>
          <a:ln w="127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896386">
              <a:defRPr/>
            </a:pPr>
            <a:endParaRPr lang="en-US" sz="784" kern="0">
              <a:solidFill>
                <a:prstClr val="black"/>
              </a:solidFill>
              <a:latin typeface="Calibri" panose="020F0502020204030204"/>
              <a:cs typeface="Segoe UI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3162E3-D5B0-4B1B-B4B9-EA01C73B8539}"/>
              </a:ext>
            </a:extLst>
          </p:cNvPr>
          <p:cNvSpPr/>
          <p:nvPr/>
        </p:nvSpPr>
        <p:spPr>
          <a:xfrm>
            <a:off x="3962504" y="2777789"/>
            <a:ext cx="754797" cy="34144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896386">
              <a:defRPr/>
            </a:pPr>
            <a:r>
              <a:rPr lang="en-US" sz="784" kern="0" dirty="0">
                <a:solidFill>
                  <a:schemeClr val="accent5"/>
                </a:solidFill>
                <a:latin typeface="Calibri" panose="020F0502020204030204"/>
                <a:cs typeface="Segoe UI" panose="020B0502040204020203" pitchFamily="34" charset="0"/>
              </a:rPr>
              <a:t>CDM Folder (Source)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0902C6D5-C9EB-4BD3-921D-6F5FCA061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86" y="3275340"/>
            <a:ext cx="644397" cy="644397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74174CFC-8DF4-432D-AE98-EB25BCF6B200}"/>
              </a:ext>
            </a:extLst>
          </p:cNvPr>
          <p:cNvGrpSpPr/>
          <p:nvPr/>
        </p:nvGrpSpPr>
        <p:grpSpPr>
          <a:xfrm>
            <a:off x="7125273" y="2683853"/>
            <a:ext cx="2961369" cy="2157969"/>
            <a:chOff x="8006159" y="3080142"/>
            <a:chExt cx="2961369" cy="215796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9494D6C-FACC-4420-B86A-A7BED9B7AAEA}"/>
                </a:ext>
              </a:extLst>
            </p:cNvPr>
            <p:cNvSpPr/>
            <p:nvPr/>
          </p:nvSpPr>
          <p:spPr bwMode="auto">
            <a:xfrm>
              <a:off x="8006159" y="3080142"/>
              <a:ext cx="2961369" cy="2157969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0CDFF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176" kern="0">
                <a:solidFill>
                  <a:prstClr val="black"/>
                </a:solidFill>
                <a:latin typeface="Calibri" panose="020F0502020204030204"/>
                <a:cs typeface="Segoe UI" panose="020B0502040204020203" pitchFamily="34" charset="0"/>
              </a:endParaRPr>
            </a:p>
          </p:txBody>
        </p:sp>
        <p:pic>
          <p:nvPicPr>
            <p:cNvPr id="13" name="Picture 12" descr="A close up of a logo&#10;&#10;Description automatically generated">
              <a:extLst>
                <a:ext uri="{FF2B5EF4-FFF2-40B4-BE49-F238E27FC236}">
                  <a16:creationId xmlns:a16="http://schemas.microsoft.com/office/drawing/2014/main" id="{1F856265-FF6C-4E4B-9531-0CA4EF34A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7331" y="3141518"/>
              <a:ext cx="478642" cy="478642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B049C32-1CFE-4BA2-B2A5-D68625A3F474}"/>
                </a:ext>
              </a:extLst>
            </p:cNvPr>
            <p:cNvSpPr/>
            <p:nvPr/>
          </p:nvSpPr>
          <p:spPr>
            <a:xfrm>
              <a:off x="8575545" y="3143719"/>
              <a:ext cx="2341266" cy="1985039"/>
            </a:xfrm>
            <a:prstGeom prst="rect">
              <a:avLst/>
            </a:prstGeom>
            <a:solidFill>
              <a:srgbClr val="34BB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CI FSI template (vnext)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27A9022-6FD8-4305-BE4F-4B1B4EC6BFE2}"/>
                </a:ext>
              </a:extLst>
            </p:cNvPr>
            <p:cNvSpPr/>
            <p:nvPr/>
          </p:nvSpPr>
          <p:spPr>
            <a:xfrm>
              <a:off x="8708424" y="3448209"/>
              <a:ext cx="2138048" cy="4949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Data Source (</a:t>
              </a:r>
              <a:r>
                <a:rPr lang="en-US" sz="1400" b="1">
                  <a:solidFill>
                    <a:schemeClr val="tx1"/>
                  </a:solidFill>
                </a:rPr>
                <a:t>Connect to CDM folder’</a:t>
              </a:r>
              <a:r>
                <a:rPr lang="en-US" sz="1400">
                  <a:solidFill>
                    <a:schemeClr val="tx1"/>
                  </a:solidFill>
                </a:rPr>
                <a:t>, credentials)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9E1E718-4AEE-4EFD-BFE5-FF4FE25708C9}"/>
                </a:ext>
              </a:extLst>
            </p:cNvPr>
            <p:cNvSpPr/>
            <p:nvPr/>
          </p:nvSpPr>
          <p:spPr>
            <a:xfrm>
              <a:off x="8708424" y="4021576"/>
              <a:ext cx="2138048" cy="2978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chemeClr val="tx1"/>
                  </a:solidFill>
                </a:rPr>
                <a:t>Measures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2290E9B-CED0-486C-B22C-1CAFCB7E8280}"/>
                </a:ext>
              </a:extLst>
            </p:cNvPr>
            <p:cNvSpPr/>
            <p:nvPr/>
          </p:nvSpPr>
          <p:spPr>
            <a:xfrm>
              <a:off x="8708424" y="4385868"/>
              <a:ext cx="2138048" cy="2978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chemeClr val="tx1"/>
                  </a:solidFill>
                </a:rPr>
                <a:t>Segments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E6E58AF-ED3C-4134-AEF7-CFCD8182B38A}"/>
                </a:ext>
              </a:extLst>
            </p:cNvPr>
            <p:cNvSpPr/>
            <p:nvPr/>
          </p:nvSpPr>
          <p:spPr>
            <a:xfrm>
              <a:off x="8708423" y="4732232"/>
              <a:ext cx="2138048" cy="2978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chemeClr val="tx1"/>
                  </a:solidFill>
                </a:rPr>
                <a:t>FSI Churn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00E7E19-C958-49A2-A6A0-4ECDE83F2FDD}"/>
                </a:ext>
              </a:extLst>
            </p:cNvPr>
            <p:cNvSpPr txBox="1"/>
            <p:nvPr/>
          </p:nvSpPr>
          <p:spPr>
            <a:xfrm rot="16200000">
              <a:off x="7525664" y="4254092"/>
              <a:ext cx="151720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kern="0">
                  <a:solidFill>
                    <a:prstClr val="black"/>
                  </a:solidFill>
                  <a:latin typeface="Calibri" panose="020F0502020204030204"/>
                  <a:cs typeface="Segoe UI" panose="020B0502040204020203" pitchFamily="34" charset="0"/>
                </a:rPr>
                <a:t>Customer Insights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1662D245-1748-498E-856E-20DBCFFDE27B}"/>
              </a:ext>
            </a:extLst>
          </p:cNvPr>
          <p:cNvSpPr/>
          <p:nvPr/>
        </p:nvSpPr>
        <p:spPr>
          <a:xfrm>
            <a:off x="3969277" y="4521116"/>
            <a:ext cx="754797" cy="34144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896386">
              <a:defRPr/>
            </a:pPr>
            <a:r>
              <a:rPr lang="en-US" sz="784" kern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/>
                <a:cs typeface="Segoe UI" panose="020B0502040204020203" pitchFamily="34" charset="0"/>
              </a:rPr>
              <a:t>CDM Folder (Target)</a:t>
            </a:r>
          </a:p>
        </p:txBody>
      </p:sp>
      <p:cxnSp>
        <p:nvCxnSpPr>
          <p:cNvPr id="23" name="Straight Arrow Connector 133">
            <a:extLst>
              <a:ext uri="{FF2B5EF4-FFF2-40B4-BE49-F238E27FC236}">
                <a16:creationId xmlns:a16="http://schemas.microsoft.com/office/drawing/2014/main" id="{EBEBCB83-F6FE-44EB-B23B-66BE65C89994}"/>
              </a:ext>
            </a:extLst>
          </p:cNvPr>
          <p:cNvCxnSpPr>
            <a:cxnSpLocks/>
            <a:stCxn id="20" idx="3"/>
            <a:endCxn id="41" idx="1"/>
          </p:cNvCxnSpPr>
          <p:nvPr/>
        </p:nvCxnSpPr>
        <p:spPr>
          <a:xfrm flipV="1">
            <a:off x="4724074" y="3762839"/>
            <a:ext cx="1046493" cy="928998"/>
          </a:xfrm>
          <a:prstGeom prst="bentConnector3">
            <a:avLst>
              <a:gd name="adj1" fmla="val 64147"/>
            </a:avLst>
          </a:prstGeom>
          <a:noFill/>
          <a:ln w="66675" cap="flat" cmpd="sng" algn="ctr">
            <a:solidFill>
              <a:srgbClr val="4A66AC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24" name="Straight Arrow Connector 133">
            <a:extLst>
              <a:ext uri="{FF2B5EF4-FFF2-40B4-BE49-F238E27FC236}">
                <a16:creationId xmlns:a16="http://schemas.microsoft.com/office/drawing/2014/main" id="{5212D28C-9DD5-4F28-9C92-3D4E06808076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814072" y="2948510"/>
            <a:ext cx="1148432" cy="835235"/>
          </a:xfrm>
          <a:prstGeom prst="bentConnector3">
            <a:avLst>
              <a:gd name="adj1" fmla="val 50000"/>
            </a:avLst>
          </a:prstGeom>
          <a:noFill/>
          <a:ln w="66675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39DCB1A-1170-466F-89B6-673CCD475856}"/>
              </a:ext>
            </a:extLst>
          </p:cNvPr>
          <p:cNvSpPr txBox="1"/>
          <p:nvPr/>
        </p:nvSpPr>
        <p:spPr>
          <a:xfrm>
            <a:off x="3783491" y="5381863"/>
            <a:ext cx="1126369" cy="4995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defTabSz="896386"/>
            <a:r>
              <a:rPr lang="en-US" sz="882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/>
                <a:cs typeface="Segoe UI" panose="020B0502040204020203" pitchFamily="34" charset="0"/>
              </a:rPr>
              <a:t>Customer’s </a:t>
            </a:r>
          </a:p>
          <a:p>
            <a:pPr algn="ctr" defTabSz="896386"/>
            <a:r>
              <a:rPr lang="en-US" sz="882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/>
                <a:cs typeface="Segoe UI" panose="020B0502040204020203" pitchFamily="34" charset="0"/>
              </a:rPr>
              <a:t>Azure Data Lake</a:t>
            </a:r>
          </a:p>
          <a:p>
            <a:pPr algn="ctr" defTabSz="896386"/>
            <a:r>
              <a:rPr lang="en-US" sz="882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/>
                <a:cs typeface="Segoe UI" panose="020B0502040204020203" pitchFamily="34" charset="0"/>
              </a:rPr>
              <a:t>(BYODL)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ED96250-5C63-4196-9C96-76A57BE714F0}"/>
              </a:ext>
            </a:extLst>
          </p:cNvPr>
          <p:cNvGrpSpPr/>
          <p:nvPr/>
        </p:nvGrpSpPr>
        <p:grpSpPr>
          <a:xfrm>
            <a:off x="10514543" y="2770866"/>
            <a:ext cx="1096265" cy="1938165"/>
            <a:chOff x="10878018" y="2289173"/>
            <a:chExt cx="1096265" cy="193816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9133ED1-4EF6-4301-88B7-2C4C3567451E}"/>
                </a:ext>
              </a:extLst>
            </p:cNvPr>
            <p:cNvSpPr/>
            <p:nvPr/>
          </p:nvSpPr>
          <p:spPr bwMode="auto">
            <a:xfrm>
              <a:off x="10878018" y="2336375"/>
              <a:ext cx="1096265" cy="189096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00B05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80" kern="0" dirty="0">
                <a:solidFill>
                  <a:srgbClr val="00B050"/>
                </a:solidFill>
                <a:latin typeface="Calibri" panose="020F0502020204030204"/>
                <a:cs typeface="Segoe UI" panose="020B0502040204020203" pitchFamily="34" charset="0"/>
              </a:endParaRPr>
            </a:p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80" kern="0" dirty="0">
                <a:solidFill>
                  <a:srgbClr val="00B050"/>
                </a:solidFill>
                <a:latin typeface="Calibri" panose="020F0502020204030204"/>
                <a:cs typeface="Segoe UI" panose="020B0502040204020203" pitchFamily="34" charset="0"/>
              </a:endParaRPr>
            </a:p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80" kern="0" dirty="0">
                <a:solidFill>
                  <a:srgbClr val="00B050"/>
                </a:solidFill>
                <a:latin typeface="Calibri" panose="020F0502020204030204"/>
                <a:cs typeface="Segoe UI" panose="020B0502040204020203" pitchFamily="34" charset="0"/>
              </a:endParaRPr>
            </a:p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80" kern="0" dirty="0">
                  <a:solidFill>
                    <a:srgbClr val="00B050"/>
                  </a:solidFill>
                  <a:latin typeface="Calibri" panose="020F0502020204030204"/>
                  <a:cs typeface="Segoe UI" panose="020B0502040204020203" pitchFamily="34" charset="0"/>
                </a:rPr>
                <a:t>Dataverse</a:t>
              </a:r>
            </a:p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80" kern="0" dirty="0">
                <a:solidFill>
                  <a:prstClr val="black"/>
                </a:solidFill>
                <a:latin typeface="Calibri" panose="020F0502020204030204"/>
                <a:cs typeface="Segoe UI" panose="020B0502040204020203" pitchFamily="34" charset="0"/>
              </a:endParaRPr>
            </a:p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80" kern="0" dirty="0">
                <a:solidFill>
                  <a:prstClr val="black"/>
                </a:solidFill>
                <a:latin typeface="Calibri" panose="020F0502020204030204"/>
                <a:cs typeface="Segoe UI" panose="020B0502040204020203" pitchFamily="34" charset="0"/>
              </a:endParaRPr>
            </a:p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80" kern="0" dirty="0">
                <a:solidFill>
                  <a:prstClr val="black"/>
                </a:solidFill>
                <a:latin typeface="Calibri" panose="020F0502020204030204"/>
                <a:cs typeface="Segoe UI" panose="020B0502040204020203" pitchFamily="34" charset="0"/>
              </a:endParaRPr>
            </a:p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80" kern="0" dirty="0">
                <a:solidFill>
                  <a:prstClr val="black"/>
                </a:solidFill>
                <a:latin typeface="Calibri" panose="020F0502020204030204"/>
                <a:cs typeface="Segoe UI" panose="020B0502040204020203" pitchFamily="34" charset="0"/>
              </a:endParaRPr>
            </a:p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80" kern="0" dirty="0">
                <a:solidFill>
                  <a:prstClr val="black"/>
                </a:solidFill>
                <a:latin typeface="Calibri" panose="020F0502020204030204"/>
                <a:cs typeface="Segoe UI" panose="020B0502040204020203" pitchFamily="34" charset="0"/>
              </a:endParaRPr>
            </a:p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80" kern="0" dirty="0">
                <a:solidFill>
                  <a:prstClr val="black"/>
                </a:solidFill>
                <a:latin typeface="Calibri" panose="020F0502020204030204"/>
                <a:cs typeface="Segoe UI" panose="020B0502040204020203" pitchFamily="34" charset="0"/>
              </a:endParaRPr>
            </a:p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80" kern="0" dirty="0">
                <a:solidFill>
                  <a:prstClr val="black"/>
                </a:solidFill>
                <a:latin typeface="Calibri" panose="020F0502020204030204"/>
                <a:cs typeface="Segoe UI" panose="020B0502040204020203" pitchFamily="34" charset="0"/>
              </a:endParaRPr>
            </a:p>
          </p:txBody>
        </p:sp>
        <p:pic>
          <p:nvPicPr>
            <p:cNvPr id="32" name="Picture 31" descr="Logo&#10;&#10;Description automatically generated">
              <a:extLst>
                <a:ext uri="{FF2B5EF4-FFF2-40B4-BE49-F238E27FC236}">
                  <a16:creationId xmlns:a16="http://schemas.microsoft.com/office/drawing/2014/main" id="{F0DA92CE-9E8B-4B0F-A915-2697EE8F8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03950" y="2289173"/>
              <a:ext cx="644397" cy="644397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9A6F33A-9325-493D-80C0-D06835AA1752}"/>
                </a:ext>
              </a:extLst>
            </p:cNvPr>
            <p:cNvSpPr/>
            <p:nvPr/>
          </p:nvSpPr>
          <p:spPr>
            <a:xfrm>
              <a:off x="10951831" y="3211647"/>
              <a:ext cx="948634" cy="798998"/>
            </a:xfrm>
            <a:prstGeom prst="rect">
              <a:avLst/>
            </a:prstGeom>
            <a:solidFill>
              <a:srgbClr val="34BB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/>
                <a:t>FSI solution (card)</a:t>
              </a:r>
            </a:p>
          </p:txBody>
        </p:sp>
      </p:grpSp>
      <p:pic>
        <p:nvPicPr>
          <p:cNvPr id="3074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046B3BAC-0C64-41C1-8C3C-651BB6088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038" y="3505595"/>
            <a:ext cx="2161934" cy="629156"/>
          </a:xfrm>
          <a:prstGeom prst="rect">
            <a:avLst/>
          </a:prstGeom>
          <a:noFill/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53864DC-CDE9-4EF7-9AE5-77FE07D4E3D1}"/>
              </a:ext>
            </a:extLst>
          </p:cNvPr>
          <p:cNvCxnSpPr>
            <a:cxnSpLocks/>
            <a:stCxn id="10" idx="2"/>
            <a:endCxn id="3074" idx="0"/>
          </p:cNvCxnSpPr>
          <p:nvPr/>
        </p:nvCxnSpPr>
        <p:spPr>
          <a:xfrm>
            <a:off x="4339903" y="3119230"/>
            <a:ext cx="102" cy="386365"/>
          </a:xfrm>
          <a:prstGeom prst="straightConnector1">
            <a:avLst/>
          </a:prstGeom>
          <a:noFill/>
          <a:ln w="66675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B5A3487-85E7-4E20-801E-65C4EE3D8C82}"/>
              </a:ext>
            </a:extLst>
          </p:cNvPr>
          <p:cNvCxnSpPr>
            <a:cxnSpLocks/>
            <a:stCxn id="3074" idx="2"/>
            <a:endCxn id="20" idx="0"/>
          </p:cNvCxnSpPr>
          <p:nvPr/>
        </p:nvCxnSpPr>
        <p:spPr>
          <a:xfrm>
            <a:off x="4340005" y="4134751"/>
            <a:ext cx="6671" cy="386365"/>
          </a:xfrm>
          <a:prstGeom prst="straightConnector1">
            <a:avLst/>
          </a:prstGeom>
          <a:noFill/>
          <a:ln w="66675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miter lim="800000"/>
            <a:tailEnd type="triangle"/>
          </a:ln>
          <a:effectLst/>
        </p:spPr>
      </p:cxnSp>
      <p:pic>
        <p:nvPicPr>
          <p:cNvPr id="4098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2F64F040-2227-4B81-9BE2-33DE4036E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253" y="4915008"/>
            <a:ext cx="546843" cy="364562"/>
          </a:xfrm>
          <a:prstGeom prst="rect">
            <a:avLst/>
          </a:prstGeom>
          <a:noFill/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E772CA45-DF12-4C9B-9009-9FEA3B1FEAC3}"/>
              </a:ext>
            </a:extLst>
          </p:cNvPr>
          <p:cNvGrpSpPr/>
          <p:nvPr/>
        </p:nvGrpSpPr>
        <p:grpSpPr>
          <a:xfrm>
            <a:off x="4099166" y="2318829"/>
            <a:ext cx="481473" cy="478833"/>
            <a:chOff x="4820394" y="2285002"/>
            <a:chExt cx="481473" cy="478833"/>
          </a:xfrm>
        </p:grpSpPr>
        <p:pic>
          <p:nvPicPr>
            <p:cNvPr id="5" name="Graphic 4" descr="Document with solid fill">
              <a:extLst>
                <a:ext uri="{FF2B5EF4-FFF2-40B4-BE49-F238E27FC236}">
                  <a16:creationId xmlns:a16="http://schemas.microsoft.com/office/drawing/2014/main" id="{D92E0FB4-2A22-4015-B703-A54B35844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902925" y="2285002"/>
              <a:ext cx="335313" cy="335313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F973331-8D85-4A6B-AC44-B4C66AD8A5B0}"/>
                </a:ext>
              </a:extLst>
            </p:cNvPr>
            <p:cNvSpPr txBox="1"/>
            <p:nvPr/>
          </p:nvSpPr>
          <p:spPr>
            <a:xfrm>
              <a:off x="4820394" y="2535759"/>
              <a:ext cx="481473" cy="2280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896386"/>
              <a:r>
                <a:rPr lang="en-US" sz="882" dirty="0">
                  <a:solidFill>
                    <a:schemeClr val="accent5"/>
                  </a:solidFill>
                  <a:latin typeface="Calibri" panose="020F0502020204030204"/>
                  <a:cs typeface="Segoe UI" panose="020B0502040204020203" pitchFamily="34" charset="0"/>
                </a:rPr>
                <a:t>CSV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9733D75D-2DE5-4447-A703-CE309672E7B4}"/>
              </a:ext>
            </a:extLst>
          </p:cNvPr>
          <p:cNvSpPr/>
          <p:nvPr/>
        </p:nvSpPr>
        <p:spPr>
          <a:xfrm>
            <a:off x="5770567" y="3501340"/>
            <a:ext cx="795729" cy="52299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4A66A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896386">
              <a:defRPr/>
            </a:pPr>
            <a:r>
              <a:rPr lang="en-US" sz="882" kern="0" dirty="0">
                <a:solidFill>
                  <a:srgbClr val="4A66AC"/>
                </a:solidFill>
                <a:latin typeface="Calibri" panose="020F0502020204030204"/>
                <a:cs typeface="Segoe UI" panose="020B0502040204020203" pitchFamily="34" charset="0"/>
              </a:rPr>
              <a:t>Attach </a:t>
            </a:r>
          </a:p>
          <a:p>
            <a:pPr algn="ctr" defTabSz="896386">
              <a:defRPr/>
            </a:pPr>
            <a:r>
              <a:rPr lang="en-US" sz="882" kern="0" dirty="0">
                <a:solidFill>
                  <a:srgbClr val="4A66AC"/>
                </a:solidFill>
                <a:latin typeface="Calibri" panose="020F0502020204030204"/>
                <a:cs typeface="Segoe UI" panose="020B0502040204020203" pitchFamily="34" charset="0"/>
              </a:rPr>
              <a:t>CDM Folder</a:t>
            </a:r>
          </a:p>
        </p:txBody>
      </p:sp>
      <p:cxnSp>
        <p:nvCxnSpPr>
          <p:cNvPr id="55" name="Straight Arrow Connector 133">
            <a:extLst>
              <a:ext uri="{FF2B5EF4-FFF2-40B4-BE49-F238E27FC236}">
                <a16:creationId xmlns:a16="http://schemas.microsoft.com/office/drawing/2014/main" id="{34112834-8DD3-4CD9-A7AB-BCA0A8EBE8B8}"/>
              </a:ext>
            </a:extLst>
          </p:cNvPr>
          <p:cNvCxnSpPr>
            <a:cxnSpLocks/>
            <a:stCxn id="41" idx="3"/>
            <a:endCxn id="12" idx="1"/>
          </p:cNvCxnSpPr>
          <p:nvPr/>
        </p:nvCxnSpPr>
        <p:spPr>
          <a:xfrm flipV="1">
            <a:off x="6566296" y="3762838"/>
            <a:ext cx="558977" cy="1"/>
          </a:xfrm>
          <a:prstGeom prst="straightConnector1">
            <a:avLst/>
          </a:prstGeom>
          <a:noFill/>
          <a:ln w="66675" cap="flat" cmpd="sng" algn="ctr">
            <a:solidFill>
              <a:srgbClr val="4A66AC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9" name="Straight Arrow Connector 133">
            <a:extLst>
              <a:ext uri="{FF2B5EF4-FFF2-40B4-BE49-F238E27FC236}">
                <a16:creationId xmlns:a16="http://schemas.microsoft.com/office/drawing/2014/main" id="{4C2135F5-1F3E-43C9-BCB6-F757B2484E9C}"/>
              </a:ext>
            </a:extLst>
          </p:cNvPr>
          <p:cNvCxnSpPr>
            <a:cxnSpLocks/>
            <a:stCxn id="12" idx="3"/>
            <a:endCxn id="31" idx="1"/>
          </p:cNvCxnSpPr>
          <p:nvPr/>
        </p:nvCxnSpPr>
        <p:spPr>
          <a:xfrm>
            <a:off x="10086642" y="3762838"/>
            <a:ext cx="427901" cy="712"/>
          </a:xfrm>
          <a:prstGeom prst="straightConnector1">
            <a:avLst/>
          </a:prstGeom>
          <a:noFill/>
          <a:ln w="66675" cap="flat" cmpd="sng" algn="ctr">
            <a:solidFill>
              <a:srgbClr val="00B05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19133038-FEB5-424C-8BF9-517D91259146}"/>
              </a:ext>
            </a:extLst>
          </p:cNvPr>
          <p:cNvSpPr/>
          <p:nvPr/>
        </p:nvSpPr>
        <p:spPr>
          <a:xfrm>
            <a:off x="3085295" y="2159726"/>
            <a:ext cx="2522757" cy="3721697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198F11C-171B-4EF6-B895-49FCF4A394B7}"/>
              </a:ext>
            </a:extLst>
          </p:cNvPr>
          <p:cNvSpPr txBox="1"/>
          <p:nvPr/>
        </p:nvSpPr>
        <p:spPr>
          <a:xfrm>
            <a:off x="3802303" y="5907648"/>
            <a:ext cx="1126369" cy="63530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defTabSz="896386"/>
            <a:r>
              <a:rPr lang="en-US" sz="882" cap="small" dirty="0">
                <a:solidFill>
                  <a:schemeClr val="bg1">
                    <a:lumMod val="65000"/>
                  </a:schemeClr>
                </a:solidFill>
                <a:latin typeface="Calibri" panose="020F0502020204030204"/>
                <a:cs typeface="Segoe UI" panose="020B0502040204020203" pitchFamily="34" charset="0"/>
              </a:rPr>
              <a:t>Customer Insights</a:t>
            </a:r>
          </a:p>
          <a:p>
            <a:pPr algn="ctr" defTabSz="896386"/>
            <a:r>
              <a:rPr lang="en-US" sz="882" cap="small" dirty="0">
                <a:solidFill>
                  <a:schemeClr val="bg1">
                    <a:lumMod val="65000"/>
                  </a:schemeClr>
                </a:solidFill>
                <a:latin typeface="Calibri" panose="020F0502020204030204"/>
                <a:cs typeface="Segoe UI" panose="020B0502040204020203" pitchFamily="34" charset="0"/>
              </a:rPr>
              <a:t>Data Pipeline</a:t>
            </a:r>
          </a:p>
          <a:p>
            <a:pPr algn="ctr" defTabSz="896386"/>
            <a:r>
              <a:rPr lang="en-US" sz="882" cap="small" dirty="0">
                <a:solidFill>
                  <a:schemeClr val="bg1">
                    <a:lumMod val="65000"/>
                  </a:schemeClr>
                </a:solidFill>
                <a:latin typeface="Calibri" panose="020F0502020204030204"/>
                <a:cs typeface="Segoe UI" panose="020B0502040204020203" pitchFamily="34" charset="0"/>
              </a:rPr>
              <a:t>For FSI </a:t>
            </a:r>
          </a:p>
          <a:p>
            <a:pPr algn="ctr" defTabSz="896386"/>
            <a:r>
              <a:rPr lang="en-US" sz="882" cap="small" dirty="0">
                <a:solidFill>
                  <a:schemeClr val="bg1">
                    <a:lumMod val="65000"/>
                  </a:schemeClr>
                </a:solidFill>
                <a:latin typeface="Calibri" panose="020F0502020204030204"/>
                <a:cs typeface="Segoe UI" panose="020B0502040204020203" pitchFamily="34" charset="0"/>
              </a:rPr>
              <a:t>(ADF)</a:t>
            </a:r>
          </a:p>
        </p:txBody>
      </p:sp>
    </p:spTree>
    <p:extLst>
      <p:ext uri="{BB962C8B-B14F-4D97-AF65-F5344CB8AC3E}">
        <p14:creationId xmlns:p14="http://schemas.microsoft.com/office/powerpoint/2010/main" val="3305204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F47317F-C87A-4D9C-A72E-89C67FDA2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E362F8-FCD9-4209-873C-82825CDBC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3" y="1027034"/>
            <a:ext cx="7166927" cy="3703320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PREREQUISITES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343C5F-7AA1-409B-BD18-44E928CE3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031846"/>
            <a:ext cx="7223760" cy="11165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FF31F9-8C96-4D43-9B36-20F6B6FE6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7694" y="0"/>
            <a:ext cx="4304306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252CC1-04C4-47A3-AFEA-5022A689C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4640" y="5031846"/>
            <a:ext cx="3546077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1325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1EDF5-6569-408D-A2AD-C200902F6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 |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E1D14-63E5-49EB-971E-88E8C16C6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814980"/>
          </a:xfrm>
        </p:spPr>
        <p:txBody>
          <a:bodyPr anchor="t">
            <a:normAutofit lnSpcReduction="10000"/>
          </a:bodyPr>
          <a:lstStyle/>
          <a:p>
            <a:r>
              <a:rPr lang="en-US" dirty="0"/>
              <a:t>Dynamics 365 w/FSI </a:t>
            </a:r>
          </a:p>
          <a:p>
            <a:r>
              <a:rPr lang="en-US" dirty="0"/>
              <a:t>Azure Data Lake Storage Gen2</a:t>
            </a:r>
          </a:p>
          <a:p>
            <a:pPr lvl="1"/>
            <a:r>
              <a:rPr lang="en-US" dirty="0"/>
              <a:t>“Source” for ADF Pipeline</a:t>
            </a:r>
          </a:p>
          <a:p>
            <a:pPr lvl="1"/>
            <a:r>
              <a:rPr lang="en-US" dirty="0"/>
              <a:t>w/Hierarchical namespace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Azure Synapse Link for Dataverse</a:t>
            </a:r>
          </a:p>
          <a:p>
            <a:pPr lvl="1"/>
            <a:r>
              <a:rPr lang="en-US" dirty="0"/>
              <a:t>Include all FSI entities (</a:t>
            </a:r>
            <a:r>
              <a:rPr lang="en-US" u="sng" dirty="0"/>
              <a:t>19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Access &amp; Permissions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Dynamics 365 Admin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ADLS Container Owner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19FF91-7CE2-4636-8FCD-2AD81E14FD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45"/>
          <a:stretch/>
        </p:blipFill>
        <p:spPr>
          <a:xfrm>
            <a:off x="4126320" y="2340864"/>
            <a:ext cx="7484487" cy="3656484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44069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1EDF5-6569-408D-A2AD-C200902F6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 | 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E1D14-63E5-49EB-971E-88E8C16C6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814980"/>
          </a:xfrm>
        </p:spPr>
        <p:txBody>
          <a:bodyPr anchor="t">
            <a:normAutofit fontScale="92500" lnSpcReduction="20000"/>
          </a:bodyPr>
          <a:lstStyle/>
          <a:p>
            <a:r>
              <a:rPr lang="en-US" dirty="0"/>
              <a:t>Customer Insights Instance (B2C)</a:t>
            </a:r>
          </a:p>
          <a:p>
            <a:r>
              <a:rPr lang="en-US" dirty="0"/>
              <a:t>Azure Data Lake Storage Gen2</a:t>
            </a:r>
          </a:p>
          <a:p>
            <a:pPr lvl="1"/>
            <a:r>
              <a:rPr lang="en-US" dirty="0"/>
              <a:t>“Target” for ADF Pipeline</a:t>
            </a:r>
          </a:p>
          <a:p>
            <a:pPr lvl="1"/>
            <a:r>
              <a:rPr lang="en-US" dirty="0"/>
              <a:t>w/Hierarchical namespace</a:t>
            </a:r>
          </a:p>
          <a:p>
            <a:pPr lvl="1"/>
            <a:r>
              <a:rPr lang="en-US" dirty="0"/>
              <a:t>Same Azure Region as CI Instance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Common Data Model Corpus</a:t>
            </a:r>
          </a:p>
          <a:p>
            <a:pPr lvl="1"/>
            <a:r>
              <a:rPr lang="en-US" dirty="0"/>
              <a:t>In </a:t>
            </a:r>
            <a:r>
              <a:rPr lang="en-US" u="sng" dirty="0"/>
              <a:t>Corpus/resolved/ </a:t>
            </a:r>
            <a:r>
              <a:rPr lang="en-US" dirty="0"/>
              <a:t>Folder</a:t>
            </a:r>
          </a:p>
          <a:p>
            <a:pPr lvl="1"/>
            <a:r>
              <a:rPr lang="en-US" dirty="0"/>
              <a:t>Include all FSI entities for CI </a:t>
            </a:r>
            <a:r>
              <a:rPr lang="en-US" u="sng" dirty="0"/>
              <a:t>(11</a:t>
            </a:r>
            <a:r>
              <a:rPr lang="en-US" dirty="0"/>
              <a:t>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Access &amp; Permissions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ADLS Container BLOB Data Contributor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See </a:t>
            </a:r>
            <a:r>
              <a:rPr lang="en-US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593D90-9E93-4756-AE77-8BBF7D427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405" y="2340864"/>
            <a:ext cx="7439401" cy="2944681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60900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1EDF5-6569-408D-A2AD-C200902F6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 |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E1D14-63E5-49EB-971E-88E8C16C6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4016392"/>
          </a:xfrm>
        </p:spPr>
        <p:txBody>
          <a:bodyPr anchor="t">
            <a:normAutofit lnSpcReduction="10000"/>
          </a:bodyPr>
          <a:lstStyle/>
          <a:p>
            <a:r>
              <a:rPr lang="en-US" dirty="0"/>
              <a:t>Azure Data Factory v2 Instance</a:t>
            </a:r>
          </a:p>
          <a:p>
            <a:pPr lvl="1"/>
            <a:r>
              <a:rPr lang="en-US" dirty="0"/>
              <a:t>Create if/as Needed</a:t>
            </a:r>
          </a:p>
          <a:p>
            <a:pPr lvl="1"/>
            <a:r>
              <a:rPr lang="en-US" dirty="0"/>
              <a:t>Any Supported Region</a:t>
            </a:r>
          </a:p>
          <a:p>
            <a:pPr lvl="1"/>
            <a:r>
              <a:rPr lang="en-US" dirty="0"/>
              <a:t>Same Azure Subscription as Target ADLS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CI Data Pipeline for FSI (ADF)</a:t>
            </a:r>
          </a:p>
          <a:p>
            <a:pPr lvl="1"/>
            <a:r>
              <a:rPr lang="en-US" dirty="0"/>
              <a:t>1 x Pipeline (</a:t>
            </a:r>
            <a:r>
              <a:rPr lang="en-US" u="sng" dirty="0"/>
              <a:t>pipFSIToCI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2 x Dataflows (</a:t>
            </a:r>
            <a:r>
              <a:rPr lang="en-US" u="sng" dirty="0"/>
              <a:t>dfFSIToCI</a:t>
            </a:r>
            <a:r>
              <a:rPr lang="en-US" dirty="0"/>
              <a:t>, </a:t>
            </a:r>
            <a:r>
              <a:rPr lang="en-US" u="sng" dirty="0"/>
              <a:t>dfFSIToCI_Debug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2 x Datasets (</a:t>
            </a:r>
            <a:r>
              <a:rPr lang="en-US" u="sng" dirty="0"/>
              <a:t>dsFSICtn</a:t>
            </a:r>
            <a:r>
              <a:rPr lang="en-US" dirty="0"/>
              <a:t>, </a:t>
            </a:r>
            <a:r>
              <a:rPr lang="en-US" u="sng" dirty="0"/>
              <a:t>dsCICtn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2 x Linked Services (</a:t>
            </a:r>
            <a:r>
              <a:rPr lang="en-US" u="sng" dirty="0"/>
              <a:t>lnkFSICDM</a:t>
            </a:r>
            <a:r>
              <a:rPr lang="en-US" dirty="0"/>
              <a:t>, </a:t>
            </a:r>
            <a:r>
              <a:rPr lang="en-US" u="sng" dirty="0"/>
              <a:t>lnkCICDM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Access &amp; Permissions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Access to Source/Target ADLS Containers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1181EE-7334-48F2-B102-1F91185C97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428"/>
          <a:stretch/>
        </p:blipFill>
        <p:spPr>
          <a:xfrm>
            <a:off x="4693897" y="2340864"/>
            <a:ext cx="6916910" cy="2555635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090BE5-2231-4488-AA20-6B8713053F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7730"/>
          <a:stretch/>
        </p:blipFill>
        <p:spPr>
          <a:xfrm>
            <a:off x="4693897" y="4972593"/>
            <a:ext cx="6916910" cy="1384663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35091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F47317F-C87A-4D9C-A72E-89C67FDA2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E362F8-FCD9-4209-873C-82825CDBC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3" y="1027034"/>
            <a:ext cx="7166927" cy="3703320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AZURE DATA FACTORY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343C5F-7AA1-409B-BD18-44E928CE3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031846"/>
            <a:ext cx="7223760" cy="11165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FF31F9-8C96-4D43-9B36-20F6B6FE6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7694" y="0"/>
            <a:ext cx="4304306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252CC1-04C4-47A3-AFEA-5022A689C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4640" y="5031846"/>
            <a:ext cx="3546077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87270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lnDef>
      <a:spPr>
        <a:noFill/>
        <a:ln w="66675" cap="flat" cmpd="sng" algn="ctr">
          <a:solidFill>
            <a:srgbClr val="4A66AC"/>
          </a:solidFill>
          <a:prstDash val="solid"/>
          <a:miter lim="800000"/>
          <a:tailEnd type="triangle"/>
        </a:ln>
        <a:effectLst/>
      </a:spPr>
      <a:bodyPr/>
      <a:lstStyle/>
    </a:lnDef>
  </a:objectDefaults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{BDB7F743-DC49-4070-B941-D96F4FF5CD56}tf33552983_win32</Template>
  <TotalTime>1686</TotalTime>
  <Words>1679</Words>
  <Application>Microsoft Office PowerPoint</Application>
  <PresentationFormat>Widescreen</PresentationFormat>
  <Paragraphs>254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az_ea_font</vt:lpstr>
      <vt:lpstr>Calibri</vt:lpstr>
      <vt:lpstr>Franklin Gothic Book</vt:lpstr>
      <vt:lpstr>Franklin Gothic Demi</vt:lpstr>
      <vt:lpstr>Wingdings 2</vt:lpstr>
      <vt:lpstr>DividendVTI</vt:lpstr>
      <vt:lpstr>Microsoft Cloud for financial services</vt:lpstr>
      <vt:lpstr>OVERVIEW</vt:lpstr>
      <vt:lpstr>ARCHITECTURE</vt:lpstr>
      <vt:lpstr>architecture</vt:lpstr>
      <vt:lpstr>PREREQUISITES</vt:lpstr>
      <vt:lpstr>Prerequisites | SOURCE</vt:lpstr>
      <vt:lpstr>Prerequisites | TARGET</vt:lpstr>
      <vt:lpstr>Prerequisites | PIPELINE</vt:lpstr>
      <vt:lpstr>AZURE DATA FACTORY</vt:lpstr>
      <vt:lpstr>AZURE DATA FACTORY | DEPLOYMENT</vt:lpstr>
      <vt:lpstr>AZURE DATA FACTORY | DEPLOYMENT | EXAMPLE</vt:lpstr>
      <vt:lpstr>AZURE DATA FACTORY | DEPLOYMENT | EXAMPLE | POST DEPLOY</vt:lpstr>
      <vt:lpstr>Azure data factory | DATAFLOWS</vt:lpstr>
      <vt:lpstr>Azure data factory | DATAFLOWS | main</vt:lpstr>
      <vt:lpstr>Azure data factory | DATAFLOWS | main | TRANSFORMATIONS</vt:lpstr>
      <vt:lpstr>Azure data factory | DATAFLOWS | DEBUG</vt:lpstr>
      <vt:lpstr>Azure data factory | PIPELINE</vt:lpstr>
      <vt:lpstr>Azure data factory | PIPELINE | ACTIVITIES</vt:lpstr>
      <vt:lpstr>TROUBLESHOOTING</vt:lpstr>
      <vt:lpstr>TROUBLESHOOTING | EXPECTED OUTPUT</vt:lpstr>
      <vt:lpstr>TROUBLESHOOTING |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Olivier Matrat</dc:creator>
  <cp:lastModifiedBy>Ilya Venger</cp:lastModifiedBy>
  <cp:revision>66</cp:revision>
  <dcterms:created xsi:type="dcterms:W3CDTF">2021-10-29T23:24:57Z</dcterms:created>
  <dcterms:modified xsi:type="dcterms:W3CDTF">2021-12-08T10:42:53Z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