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0"/>
  </p:notesMasterIdLst>
  <p:sldIdLst>
    <p:sldId id="256" r:id="rId5"/>
    <p:sldId id="310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5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6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659C-3A6B-43D0-9957-C903717803B2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5B349-5FF3-42AB-91A4-32A263CCF07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746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/>
          <a:stretch/>
        </p:blipFill>
        <p:spPr>
          <a:xfrm>
            <a:off x="2679712" y="169379"/>
            <a:ext cx="3131127" cy="1088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0407" y="1819626"/>
            <a:ext cx="71766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Доходность портфеля из двух акций в условиях турбулентности рынка на примере алгоритма «</a:t>
            </a:r>
            <a:r>
              <a:rPr lang="ru-RU" sz="3200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Actor-Critic</a:t>
            </a:r>
            <a:r>
              <a:rPr lang="ru-RU" sz="3200" b="1" dirty="0">
                <a:solidFill>
                  <a:schemeClr val="bg1"/>
                </a:solidFill>
                <a:latin typeface="Book Antiqua" panose="02040602050305030304" pitchFamily="18" charset="0"/>
              </a:rPr>
              <a:t>»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420" y="493763"/>
            <a:ext cx="6068580" cy="636423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099083" y="3810818"/>
            <a:ext cx="6153973" cy="70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111240" y="5922437"/>
            <a:ext cx="5514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ook Antiqua" panose="02040602050305030304" pitchFamily="18" charset="0"/>
              </a:rPr>
              <a:t>Жабин Илья, КомЗр22-1м</a:t>
            </a:r>
          </a:p>
        </p:txBody>
      </p:sp>
    </p:spTree>
    <p:extLst>
      <p:ext uri="{BB962C8B-B14F-4D97-AF65-F5344CB8AC3E}">
        <p14:creationId xmlns:p14="http://schemas.microsoft.com/office/powerpoint/2010/main" val="38380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Действия агентов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0099B08-AB3F-4DCA-B405-918BD806A9EC}"/>
              </a:ext>
            </a:extLst>
          </p:cNvPr>
          <p:cNvSpPr txBox="1">
            <a:spLocks/>
          </p:cNvSpPr>
          <p:nvPr/>
        </p:nvSpPr>
        <p:spPr>
          <a:xfrm>
            <a:off x="183108" y="1484429"/>
            <a:ext cx="8851710" cy="4657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dirty="0"/>
              <a:t>Действия агента </a:t>
            </a:r>
            <a:r>
              <a:rPr lang="en-US" sz="2800" b="1" dirty="0"/>
              <a:t>buy-and-hold</a:t>
            </a:r>
            <a:r>
              <a:rPr lang="ru-RU" sz="2800" dirty="0"/>
              <a:t>:</a:t>
            </a:r>
          </a:p>
          <a:p>
            <a:r>
              <a:rPr lang="ru-RU" sz="2800" dirty="0"/>
              <a:t>Купить акции и держать их (не предпринимать никаких действий) в течение 21 дней. На 22 день продавать и фиксировать прибыль</a:t>
            </a:r>
            <a:r>
              <a:rPr lang="en-US" sz="2800" dirty="0"/>
              <a:t>/</a:t>
            </a:r>
            <a:r>
              <a:rPr lang="ru-RU" sz="2800" dirty="0"/>
              <a:t>убыток </a:t>
            </a:r>
            <a:r>
              <a:rPr lang="en-US" sz="2800" dirty="0"/>
              <a:t>(PNL)</a:t>
            </a:r>
            <a:r>
              <a:rPr lang="ru-RU" sz="2800" dirty="0"/>
              <a:t>. </a:t>
            </a:r>
          </a:p>
          <a:p>
            <a:pPr marL="0" indent="0">
              <a:buNone/>
            </a:pPr>
            <a:r>
              <a:rPr lang="ru-RU" sz="2800" dirty="0"/>
              <a:t>Действия агента </a:t>
            </a:r>
            <a:r>
              <a:rPr lang="en-US" sz="2800" b="1" dirty="0"/>
              <a:t>Actor-Critic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 err="1"/>
              <a:t>Ребалансировать</a:t>
            </a:r>
            <a:r>
              <a:rPr lang="ru-RU" sz="2800" dirty="0"/>
              <a:t> портфель (придавать тот или иной вес обоим акциям) каждый день, фиксируя </a:t>
            </a:r>
            <a:r>
              <a:rPr lang="en-US" sz="2800" dirty="0"/>
              <a:t>PNL</a:t>
            </a:r>
            <a:r>
              <a:rPr lang="ru-RU" sz="2800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3142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Награды агентов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>
                <a:extLst>
                  <a:ext uri="{FF2B5EF4-FFF2-40B4-BE49-F238E27FC236}">
                    <a16:creationId xmlns:a16="http://schemas.microsoft.com/office/drawing/2014/main" id="{C0099B08-AB3F-4DCA-B405-918BD806A9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108" y="1484429"/>
                <a:ext cx="8851710" cy="465706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На нетерминальном шаге: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На терминальном шаге (конечная награда):	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Объект 2">
                <a:extLst>
                  <a:ext uri="{FF2B5EF4-FFF2-40B4-BE49-F238E27FC236}">
                    <a16:creationId xmlns:a16="http://schemas.microsoft.com/office/drawing/2014/main" id="{C0099B08-AB3F-4DCA-B405-918BD806A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08" y="1484429"/>
                <a:ext cx="8851710" cy="4657063"/>
              </a:xfrm>
              <a:prstGeom prst="rect">
                <a:avLst/>
              </a:prstGeom>
              <a:blipFill>
                <a:blip r:embed="rId3"/>
                <a:stretch>
                  <a:fillRect l="-1240" t="-22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05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Примеры кода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16BBE8-C426-47B0-B9BF-924E4C29F70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61442"/>
            <a:ext cx="4543425" cy="1495425"/>
          </a:xfrm>
          <a:prstGeom prst="rect">
            <a:avLst/>
          </a:prstGeom>
        </p:spPr>
      </p:pic>
      <p:pic>
        <p:nvPicPr>
          <p:cNvPr id="10" name="Объект 3">
            <a:extLst>
              <a:ext uri="{FF2B5EF4-FFF2-40B4-BE49-F238E27FC236}">
                <a16:creationId xmlns:a16="http://schemas.microsoft.com/office/drawing/2014/main" id="{5CDE0C7E-E7E0-4778-96ED-684F9D761AB4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t="44969" r="12250"/>
          <a:stretch/>
        </p:blipFill>
        <p:spPr bwMode="auto">
          <a:xfrm>
            <a:off x="0" y="3738752"/>
            <a:ext cx="7339513" cy="31192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D70BCA-A36D-48BB-83CD-70A16807C127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807661" y="980329"/>
            <a:ext cx="4308133" cy="280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8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Результаты работы модели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CDE223-7DBB-4CDF-8752-1DA8D04C6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92" y="1444848"/>
            <a:ext cx="5816416" cy="587830"/>
          </a:xfrm>
          <a:prstGeom prst="rect">
            <a:avLst/>
          </a:prstGeom>
        </p:spPr>
      </p:pic>
      <p:pic>
        <p:nvPicPr>
          <p:cNvPr id="12" name="Объект 4">
            <a:extLst>
              <a:ext uri="{FF2B5EF4-FFF2-40B4-BE49-F238E27FC236}">
                <a16:creationId xmlns:a16="http://schemas.microsoft.com/office/drawing/2014/main" id="{D159E2BD-EBA8-4AFD-AD82-B5D417193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503" y="2205722"/>
            <a:ext cx="6312993" cy="46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9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Выводы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E7FD18E-60B3-4551-9B40-4DDDDDF96A67}"/>
              </a:ext>
            </a:extLst>
          </p:cNvPr>
          <p:cNvSpPr txBox="1">
            <a:spLocks/>
          </p:cNvSpPr>
          <p:nvPr/>
        </p:nvSpPr>
        <p:spPr>
          <a:xfrm>
            <a:off x="0" y="1555844"/>
            <a:ext cx="9144000" cy="530215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• Модель на основе </a:t>
            </a:r>
            <a:r>
              <a:rPr lang="ru-RU" dirty="0" err="1"/>
              <a:t>Actor-Critic</a:t>
            </a:r>
            <a:r>
              <a:rPr lang="ru-RU" dirty="0"/>
              <a:t> модели показала большую доходность по сравнению с </a:t>
            </a:r>
            <a:r>
              <a:rPr lang="ru-RU" dirty="0" err="1"/>
              <a:t>buy-and-hold</a:t>
            </a:r>
            <a:r>
              <a:rPr lang="ru-RU" dirty="0"/>
              <a:t> моделью как в абсолютных величинах (31% </a:t>
            </a:r>
            <a:r>
              <a:rPr lang="ru-RU" dirty="0" err="1"/>
              <a:t>vs</a:t>
            </a:r>
            <a:r>
              <a:rPr lang="ru-RU" dirty="0"/>
              <a:t> 10%), так и в относительных с поправкой на риск (1.07 </a:t>
            </a:r>
            <a:r>
              <a:rPr lang="ru-RU" dirty="0" err="1"/>
              <a:t>vs</a:t>
            </a:r>
            <a:r>
              <a:rPr lang="ru-RU" dirty="0"/>
              <a:t> 0.75)</a:t>
            </a:r>
          </a:p>
          <a:p>
            <a:pPr marL="0" indent="0" algn="just">
              <a:buNone/>
            </a:pPr>
            <a:r>
              <a:rPr lang="ru-RU" dirty="0"/>
              <a:t>• Модель на основе </a:t>
            </a:r>
            <a:r>
              <a:rPr lang="ru-RU" dirty="0" err="1"/>
              <a:t>Actor-Critic</a:t>
            </a:r>
            <a:r>
              <a:rPr lang="ru-RU" dirty="0"/>
              <a:t> лучше отреагировала на провал рынка в начале 2020 г., показав меньший убыток по сравнению со стратегией </a:t>
            </a:r>
            <a:r>
              <a:rPr lang="ru-RU" dirty="0" err="1"/>
              <a:t>buy-and-hold</a:t>
            </a:r>
            <a:endParaRPr lang="ru-RU" dirty="0"/>
          </a:p>
          <a:p>
            <a:pPr marL="0" indent="0" algn="just">
              <a:buNone/>
            </a:pPr>
            <a:r>
              <a:rPr lang="ru-RU" dirty="0"/>
              <a:t>• На протяжении 5 лет модель </a:t>
            </a:r>
            <a:r>
              <a:rPr lang="ru-RU" dirty="0" err="1"/>
              <a:t>Actor-Critic</a:t>
            </a:r>
            <a:r>
              <a:rPr lang="ru-RU" dirty="0"/>
              <a:t> также почти всегда показывала лучший результат, нежели </a:t>
            </a:r>
            <a:r>
              <a:rPr lang="ru-RU" dirty="0" err="1"/>
              <a:t>buy-and-hold</a:t>
            </a:r>
            <a:r>
              <a:rPr lang="ru-RU" dirty="0"/>
              <a:t> модель</a:t>
            </a:r>
          </a:p>
        </p:txBody>
      </p:sp>
    </p:spTree>
    <p:extLst>
      <p:ext uri="{BB962C8B-B14F-4D97-AF65-F5344CB8AC3E}">
        <p14:creationId xmlns:p14="http://schemas.microsoft.com/office/powerpoint/2010/main" val="3327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3079249" y="0"/>
            <a:ext cx="2985501" cy="1058375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A8BB769-ACFC-4174-9946-F882B4F0FA4A}"/>
              </a:ext>
            </a:extLst>
          </p:cNvPr>
          <p:cNvSpPr/>
          <p:nvPr/>
        </p:nvSpPr>
        <p:spPr>
          <a:xfrm>
            <a:off x="1726707" y="2476871"/>
            <a:ext cx="5779363" cy="2405848"/>
          </a:xfrm>
          <a:prstGeom prst="roundRect">
            <a:avLst/>
          </a:prstGeom>
          <a:solidFill>
            <a:srgbClr val="2565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28ACF-9291-41DB-A752-F935F6478DC1}"/>
              </a:ext>
            </a:extLst>
          </p:cNvPr>
          <p:cNvSpPr txBox="1"/>
          <p:nvPr/>
        </p:nvSpPr>
        <p:spPr>
          <a:xfrm>
            <a:off x="1917577" y="3018075"/>
            <a:ext cx="5397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85553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Метод </a:t>
            </a:r>
            <a:r>
              <a:rPr lang="en-US" dirty="0">
                <a:latin typeface="HelveticaNeueLTStd-BdCn"/>
              </a:rPr>
              <a:t>Actor-Critic</a:t>
            </a:r>
            <a:endParaRPr lang="ru-RU" dirty="0">
              <a:latin typeface="HelveticaNeueLTStd-BdC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>
                <a:extLst>
                  <a:ext uri="{FF2B5EF4-FFF2-40B4-BE49-F238E27FC236}">
                    <a16:creationId xmlns:a16="http://schemas.microsoft.com/office/drawing/2014/main" id="{C0099B08-AB3F-4DCA-B405-918BD806A9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108" y="1484429"/>
                <a:ext cx="8851710" cy="465706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Метод обучения с подкреплением, сочетающий в себе преимущества методов, основанных на оценке функции полезности (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value-based) </a:t>
                </a:r>
                <a:r>
                  <a:rPr lang="ru-RU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и градиентных (</a:t>
                </a:r>
                <a:r>
                  <a:rPr lang="en-US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policy-based) </a:t>
                </a:r>
                <a:r>
                  <a:rPr lang="ru-RU" b="0" i="0" dirty="0">
                    <a:solidFill>
                      <a:srgbClr val="292929"/>
                    </a:solidFill>
                    <a:effectLst/>
                    <a:latin typeface="source-serif-pro"/>
                  </a:rPr>
                  <a:t>методов.</a:t>
                </a:r>
              </a:p>
              <a:p>
                <a:r>
                  <a:rPr lang="ru-RU" b="0" i="0" dirty="0">
                    <a:solidFill>
                      <a:srgbClr val="212529"/>
                    </a:solidFill>
                    <a:effectLst/>
                    <a:latin typeface="system-ui"/>
                  </a:rPr>
                  <a:t>«Критик» оценивает функцию стоимости</a:t>
                </a:r>
                <a:r>
                  <a:rPr lang="en-US" b="0" i="0" dirty="0">
                    <a:solidFill>
                      <a:srgbClr val="212529"/>
                    </a:solidFill>
                    <a:effectLst/>
                    <a:latin typeface="system-ui"/>
                  </a:rPr>
                  <a:t> </a:t>
                </a:r>
                <a:r>
                  <a:rPr lang="en-US" dirty="0">
                    <a:solidFill>
                      <a:srgbClr val="212529"/>
                    </a:solidFill>
                    <a:latin typeface="system-ui"/>
                  </a:rPr>
                  <a:t>Q </a:t>
                </a:r>
                <a:r>
                  <a:rPr lang="ru-RU" dirty="0">
                    <a:solidFill>
                      <a:srgbClr val="212529"/>
                    </a:solidFill>
                    <a:latin typeface="system-ui"/>
                  </a:rPr>
                  <a:t>для текущей политики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 b="0" i="0" dirty="0">
                    <a:solidFill>
                      <a:srgbClr val="212529"/>
                    </a:solidFill>
                    <a:effectLst/>
                    <a:latin typeface="system-ui"/>
                  </a:rPr>
                  <a:t>. </a:t>
                </a:r>
              </a:p>
              <a:p>
                <a:r>
                  <a:rPr lang="ru-RU" b="0" i="0" dirty="0">
                    <a:solidFill>
                      <a:srgbClr val="212529"/>
                    </a:solidFill>
                    <a:effectLst/>
                    <a:latin typeface="system-ui"/>
                  </a:rPr>
                  <a:t>«</a:t>
                </a:r>
                <a:r>
                  <a:rPr lang="ru-RU" b="0" i="0" dirty="0" err="1">
                    <a:solidFill>
                      <a:srgbClr val="212529"/>
                    </a:solidFill>
                    <a:effectLst/>
                    <a:latin typeface="system-ui"/>
                  </a:rPr>
                  <a:t>Актор</a:t>
                </a:r>
                <a:r>
                  <a:rPr lang="ru-RU" b="0" i="0" dirty="0">
                    <a:solidFill>
                      <a:srgbClr val="212529"/>
                    </a:solidFill>
                    <a:effectLst/>
                    <a:latin typeface="system-ui"/>
                  </a:rPr>
                  <a:t>» корректирует свою политику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srgbClr val="212529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ru-RU" b="0" i="0" dirty="0">
                    <a:solidFill>
                      <a:srgbClr val="212529"/>
                    </a:solidFill>
                    <a:effectLst/>
                    <a:latin typeface="system-ui"/>
                  </a:rPr>
                  <a:t> на основе обратной связи от «Критика».</a:t>
                </a:r>
              </a:p>
            </p:txBody>
          </p:sp>
        </mc:Choice>
        <mc:Fallback xmlns="">
          <p:sp>
            <p:nvSpPr>
              <p:cNvPr id="9" name="Объект 2">
                <a:extLst>
                  <a:ext uri="{FF2B5EF4-FFF2-40B4-BE49-F238E27FC236}">
                    <a16:creationId xmlns:a16="http://schemas.microsoft.com/office/drawing/2014/main" id="{C0099B08-AB3F-4DCA-B405-918BD806A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08" y="1484429"/>
                <a:ext cx="8851710" cy="4657063"/>
              </a:xfrm>
              <a:prstGeom prst="rect">
                <a:avLst/>
              </a:prstGeom>
              <a:blipFill>
                <a:blip r:embed="rId3"/>
                <a:stretch>
                  <a:fillRect l="-1240" t="-2228" r="-11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81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Постулаты трейдинга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0099B08-AB3F-4DCA-B405-918BD806A9EC}"/>
              </a:ext>
            </a:extLst>
          </p:cNvPr>
          <p:cNvSpPr txBox="1">
            <a:spLocks/>
          </p:cNvSpPr>
          <p:nvPr/>
        </p:nvSpPr>
        <p:spPr>
          <a:xfrm>
            <a:off x="183108" y="1484429"/>
            <a:ext cx="8851710" cy="4657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Финансовый рынок является стохастическим, т.е. движение цен акций случайно и непредсказуемо (тем не менее, технический анализ оспаривает это утверждение)</a:t>
            </a:r>
          </a:p>
          <a:p>
            <a:pPr algn="just"/>
            <a:r>
              <a:rPr lang="ru-RU" dirty="0"/>
              <a:t>Процесс трейдинга моделируется с помощью </a:t>
            </a:r>
            <a:r>
              <a:rPr lang="en-US" dirty="0"/>
              <a:t>Markov Decision Process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4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Актуальность исследования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0099B08-AB3F-4DCA-B405-918BD806A9EC}"/>
              </a:ext>
            </a:extLst>
          </p:cNvPr>
          <p:cNvSpPr txBox="1">
            <a:spLocks/>
          </p:cNvSpPr>
          <p:nvPr/>
        </p:nvSpPr>
        <p:spPr>
          <a:xfrm>
            <a:off x="183108" y="1484429"/>
            <a:ext cx="8851710" cy="4657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Emotion-free nature </a:t>
            </a:r>
            <a:r>
              <a:rPr lang="ru-RU" dirty="0"/>
              <a:t>компьютера, т.к. компьютер лишен привычных человеческих качеств, часто приводящих к потере капитала;</a:t>
            </a:r>
            <a:endParaRPr lang="en-US" dirty="0"/>
          </a:p>
          <a:p>
            <a:r>
              <a:rPr lang="ru-RU" dirty="0"/>
              <a:t>Быстрая адаптация алгоритмов </a:t>
            </a:r>
            <a:r>
              <a:rPr lang="en-US" dirty="0"/>
              <a:t>Actor-Critic</a:t>
            </a:r>
            <a:r>
              <a:rPr lang="ru-RU" dirty="0"/>
              <a:t> к резко изменяющимся условиям рынка, как будет показано далее;</a:t>
            </a:r>
          </a:p>
          <a:p>
            <a:r>
              <a:rPr lang="ru-RU" dirty="0"/>
              <a:t>Алгоритм преодолевает ограничения ручных стратегий (например </a:t>
            </a:r>
            <a:r>
              <a:rPr lang="en-US" dirty="0"/>
              <a:t>buy-and-hold)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928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Цель проекта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0099B08-AB3F-4DCA-B405-918BD806A9EC}"/>
              </a:ext>
            </a:extLst>
          </p:cNvPr>
          <p:cNvSpPr txBox="1">
            <a:spLocks/>
          </p:cNvSpPr>
          <p:nvPr/>
        </p:nvSpPr>
        <p:spPr>
          <a:xfrm>
            <a:off x="183108" y="1484429"/>
            <a:ext cx="8851710" cy="4657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/>
              <a:t>Целью данного проекта является вычисление конечной доходности портфеля, составленного из двух выбранных акций (Microsoft и Boeing) с помощью алгоритма </a:t>
            </a:r>
            <a:r>
              <a:rPr lang="ru-RU" b="1" dirty="0" err="1"/>
              <a:t>Actor-Critic</a:t>
            </a:r>
            <a:r>
              <a:rPr lang="ru-RU" dirty="0"/>
              <a:t>, и сравнение с доходностью портфеля, построенного на стратегии </a:t>
            </a:r>
            <a:r>
              <a:rPr lang="ru-RU" b="1" dirty="0" err="1"/>
              <a:t>Buy-and-Hold</a:t>
            </a:r>
            <a:r>
              <a:rPr lang="ru-RU" dirty="0"/>
              <a:t> на конечную дату.</a:t>
            </a:r>
          </a:p>
        </p:txBody>
      </p:sp>
    </p:spTree>
    <p:extLst>
      <p:ext uri="{BB962C8B-B14F-4D97-AF65-F5344CB8AC3E}">
        <p14:creationId xmlns:p14="http://schemas.microsoft.com/office/powerpoint/2010/main" val="89128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Задачи проекта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0099B08-AB3F-4DCA-B405-918BD806A9EC}"/>
              </a:ext>
            </a:extLst>
          </p:cNvPr>
          <p:cNvSpPr txBox="1">
            <a:spLocks/>
          </p:cNvSpPr>
          <p:nvPr/>
        </p:nvSpPr>
        <p:spPr>
          <a:xfrm>
            <a:off x="183108" y="1484429"/>
            <a:ext cx="8851710" cy="4657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• Загрузка данных торгов по акциям Microsoft и Boeing с сайта finance.yahoo.com</a:t>
            </a:r>
          </a:p>
          <a:p>
            <a:pPr marL="0" indent="0">
              <a:buNone/>
            </a:pPr>
            <a:r>
              <a:rPr lang="ru-RU" dirty="0"/>
              <a:t>• Создание алгоритмов </a:t>
            </a:r>
            <a:r>
              <a:rPr lang="ru-RU" dirty="0" err="1"/>
              <a:t>Actor-Critic</a:t>
            </a:r>
            <a:r>
              <a:rPr lang="ru-RU" dirty="0"/>
              <a:t> и </a:t>
            </a:r>
            <a:r>
              <a:rPr lang="ru-RU" dirty="0" err="1"/>
              <a:t>Buy-and-Hold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• Тренировка модели на данных торгов по акциям </a:t>
            </a:r>
          </a:p>
          <a:p>
            <a:pPr marL="0" indent="0">
              <a:buNone/>
            </a:pPr>
            <a:r>
              <a:rPr lang="ru-RU" dirty="0"/>
              <a:t>• Анализ доходности модели </a:t>
            </a:r>
          </a:p>
          <a:p>
            <a:pPr marL="0" indent="0">
              <a:buNone/>
            </a:pPr>
            <a:r>
              <a:rPr lang="ru-RU" dirty="0"/>
              <a:t>• Выводы об эффективности модели </a:t>
            </a:r>
            <a:r>
              <a:rPr lang="ru-RU" dirty="0" err="1"/>
              <a:t>Actor-Critic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441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Методология и данные проекта</a:t>
            </a:r>
            <a:endParaRPr lang="ru-RU" dirty="0">
              <a:latin typeface="HelveticaNeueLTStd-BdCn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0099B08-AB3F-4DCA-B405-918BD806A9EC}"/>
              </a:ext>
            </a:extLst>
          </p:cNvPr>
          <p:cNvSpPr txBox="1">
            <a:spLocks/>
          </p:cNvSpPr>
          <p:nvPr/>
        </p:nvSpPr>
        <p:spPr>
          <a:xfrm>
            <a:off x="183108" y="1484429"/>
            <a:ext cx="8851710" cy="5373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Период, в течение которого портфель не изменяется (</a:t>
            </a:r>
            <a:r>
              <a:rPr lang="ru-RU" sz="1600" dirty="0" err="1"/>
              <a:t>hold</a:t>
            </a:r>
            <a:r>
              <a:rPr lang="ru-RU" sz="1600" dirty="0"/>
              <a:t>) составляет 1 календарный месяц – или 21 рабочий день (когда работает биржа). </a:t>
            </a:r>
          </a:p>
          <a:p>
            <a:pPr marL="285750" indent="-285750"/>
            <a:r>
              <a:rPr lang="ru-RU" sz="1600" dirty="0"/>
              <a:t>В модель также добавлена комиссия </a:t>
            </a:r>
            <a:r>
              <a:rPr lang="el-GR" sz="1600" dirty="0"/>
              <a:t>δ</a:t>
            </a:r>
            <a:r>
              <a:rPr lang="ru-RU" sz="1600" dirty="0"/>
              <a:t> в 0.1% от номинальной суммы сделки. Ставка дисконтирования </a:t>
            </a:r>
            <a:r>
              <a:rPr lang="el-GR" sz="1600" dirty="0"/>
              <a:t>ϒ</a:t>
            </a:r>
            <a:r>
              <a:rPr lang="ru-RU" sz="1600" dirty="0"/>
              <a:t> равна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ru-RU" sz="1600" b="1" u="sng" dirty="0"/>
              <a:t>каждый</a:t>
            </a:r>
            <a:r>
              <a:rPr lang="ru-RU" sz="1600" dirty="0"/>
              <a:t> из 21 рабочих дней месяца у агента модели </a:t>
            </a:r>
            <a:r>
              <a:rPr lang="ru-RU" sz="1600" dirty="0" err="1"/>
              <a:t>Actor-Critic</a:t>
            </a:r>
            <a:r>
              <a:rPr lang="ru-RU" sz="1600" dirty="0"/>
              <a:t> есть возможность </a:t>
            </a:r>
            <a:r>
              <a:rPr lang="ru-RU" sz="1600" dirty="0" err="1"/>
              <a:t>ребалансировать</a:t>
            </a:r>
            <a:r>
              <a:rPr lang="ru-RU" sz="1600" dirty="0"/>
              <a:t> портфель.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Начальная сумма инвестиций для каждого портфеля – </a:t>
            </a:r>
            <a:r>
              <a:rPr lang="en-US" sz="1600" dirty="0"/>
              <a:t>2$. </a:t>
            </a:r>
            <a:r>
              <a:rPr lang="ru-RU" sz="1600" dirty="0"/>
              <a:t>В первый день торгов в каждую из акций инвестировано по 1</a:t>
            </a:r>
            <a:r>
              <a:rPr lang="en-US" sz="1600" dirty="0"/>
              <a:t>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Шорт запрещен</a:t>
            </a:r>
          </a:p>
          <a:p>
            <a:pPr marL="0" indent="0">
              <a:buNone/>
            </a:pPr>
            <a:r>
              <a:rPr lang="ru-RU" sz="1600" dirty="0"/>
              <a:t>В качестве </a:t>
            </a:r>
            <a:r>
              <a:rPr lang="ru-RU" sz="1600" dirty="0" err="1"/>
              <a:t>датасета</a:t>
            </a:r>
            <a:r>
              <a:rPr lang="ru-RU" sz="1600" dirty="0"/>
              <a:t> были взяты исторические данные торгов по компаниям </a:t>
            </a:r>
            <a:r>
              <a:rPr lang="en-US" sz="1600" dirty="0"/>
              <a:t>Boeing </a:t>
            </a:r>
            <a:r>
              <a:rPr lang="ru-RU" sz="1600" dirty="0"/>
              <a:t>и </a:t>
            </a:r>
            <a:r>
              <a:rPr lang="en-US" sz="1600" dirty="0"/>
              <a:t>Microsoft </a:t>
            </a:r>
            <a:r>
              <a:rPr lang="ru-RU" sz="1600" dirty="0"/>
              <a:t>с сайта </a:t>
            </a:r>
            <a:r>
              <a:rPr lang="en-US" sz="1600" dirty="0"/>
              <a:t>finance.yahoo.com </a:t>
            </a:r>
            <a:r>
              <a:rPr lang="ru-RU" sz="1600" dirty="0"/>
              <a:t>с 03.01.2000 по 22.05.2020 с целью выяснить, как обе стратегии отреагируют на резкое падение цен акций в марте 2020 вызванной эпидемией </a:t>
            </a:r>
            <a:r>
              <a:rPr lang="en-US" sz="1600" dirty="0"/>
              <a:t>COVID-19</a:t>
            </a:r>
            <a:endParaRPr lang="ru-RU" sz="1600" dirty="0"/>
          </a:p>
        </p:txBody>
      </p:sp>
      <p:pic>
        <p:nvPicPr>
          <p:cNvPr id="8" name="Объект 3">
            <a:extLst>
              <a:ext uri="{FF2B5EF4-FFF2-40B4-BE49-F238E27FC236}">
                <a16:creationId xmlns:a16="http://schemas.microsoft.com/office/drawing/2014/main" id="{F7A96062-8EE5-4274-BF1E-93B8B96E16D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42283" y="4703776"/>
            <a:ext cx="8792535" cy="215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Среда агентов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0099B08-AB3F-4DCA-B405-918BD806A9EC}"/>
              </a:ext>
            </a:extLst>
          </p:cNvPr>
          <p:cNvSpPr txBox="1">
            <a:spLocks/>
          </p:cNvSpPr>
          <p:nvPr/>
        </p:nvSpPr>
        <p:spPr>
          <a:xfrm>
            <a:off x="183108" y="1484429"/>
            <a:ext cx="8851710" cy="4657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Определенные акции (</a:t>
            </a:r>
            <a:r>
              <a:rPr lang="en-US" dirty="0"/>
              <a:t>Microsoft and Boeing)</a:t>
            </a:r>
          </a:p>
          <a:p>
            <a:r>
              <a:rPr lang="ru-RU" dirty="0"/>
              <a:t>Цена этих акций</a:t>
            </a:r>
          </a:p>
          <a:p>
            <a:r>
              <a:rPr lang="ru-RU" dirty="0"/>
              <a:t>Вес каждой из акций в портфеле в %</a:t>
            </a:r>
          </a:p>
          <a:p>
            <a:r>
              <a:rPr lang="ru-RU" dirty="0"/>
              <a:t>Сумма на балансе агента, которой он может оперировать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1777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36537" y="346887"/>
            <a:ext cx="1724227" cy="6112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82982" y="577334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Book Antiqua" panose="02040602050305030304" pitchFamily="18" charset="0"/>
              </a:rPr>
              <a:t>История компании</a:t>
            </a:r>
          </a:p>
        </p:txBody>
      </p:sp>
      <p:sp>
        <p:nvSpPr>
          <p:cNvPr id="7" name="Пятиугольник 3">
            <a:extLst>
              <a:ext uri="{FF2B5EF4-FFF2-40B4-BE49-F238E27FC236}">
                <a16:creationId xmlns:a16="http://schemas.microsoft.com/office/drawing/2014/main" id="{14ED4FB6-777B-42A7-85E6-DC290B2E170D}"/>
              </a:ext>
            </a:extLst>
          </p:cNvPr>
          <p:cNvSpPr/>
          <p:nvPr/>
        </p:nvSpPr>
        <p:spPr>
          <a:xfrm>
            <a:off x="0" y="426147"/>
            <a:ext cx="5389418" cy="55418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HelveticaNeueLTStd-BdCn"/>
              </a:rPr>
              <a:t>Состояния агентов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C0099B08-AB3F-4DCA-B405-918BD806A9EC}"/>
              </a:ext>
            </a:extLst>
          </p:cNvPr>
          <p:cNvSpPr txBox="1">
            <a:spLocks/>
          </p:cNvSpPr>
          <p:nvPr/>
        </p:nvSpPr>
        <p:spPr>
          <a:xfrm>
            <a:off x="183108" y="1484429"/>
            <a:ext cx="8851710" cy="4657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Вектор </a:t>
            </a:r>
            <a:r>
              <a:rPr lang="en-US" dirty="0"/>
              <a:t>s</a:t>
            </a:r>
            <a:r>
              <a:rPr lang="ru-RU" dirty="0"/>
              <a:t> = </a:t>
            </a:r>
            <a:r>
              <a:rPr lang="en-US" dirty="0"/>
              <a:t>[</a:t>
            </a:r>
            <a:r>
              <a:rPr lang="en-US" dirty="0" err="1"/>
              <a:t>p,w,b</a:t>
            </a:r>
            <a:r>
              <a:rPr lang="en-US" dirty="0"/>
              <a:t>]</a:t>
            </a:r>
            <a:r>
              <a:rPr lang="ru-RU" dirty="0"/>
              <a:t>, где:</a:t>
            </a:r>
          </a:p>
          <a:p>
            <a:r>
              <a:rPr lang="en-US" dirty="0"/>
              <a:t>p –</a:t>
            </a:r>
            <a:r>
              <a:rPr lang="ru-RU" dirty="0"/>
              <a:t> вектор цен акций</a:t>
            </a:r>
          </a:p>
          <a:p>
            <a:r>
              <a:rPr lang="en-US" dirty="0"/>
              <a:t>w – </a:t>
            </a:r>
            <a:r>
              <a:rPr lang="ru-RU" dirty="0"/>
              <a:t>вектор весов соответствующих акций в портфеле</a:t>
            </a:r>
          </a:p>
          <a:p>
            <a:r>
              <a:rPr lang="en-US" dirty="0"/>
              <a:t>b – </a:t>
            </a:r>
            <a:r>
              <a:rPr lang="ru-RU" dirty="0"/>
              <a:t>текущий баланс портфеля</a:t>
            </a:r>
          </a:p>
        </p:txBody>
      </p:sp>
    </p:spTree>
    <p:extLst>
      <p:ext uri="{BB962C8B-B14F-4D97-AF65-F5344CB8AC3E}">
        <p14:creationId xmlns:p14="http://schemas.microsoft.com/office/powerpoint/2010/main" val="115981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F78A8B-7EE1-459B-81DE-8E382C3F86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1226</TotalTime>
  <Words>648</Words>
  <Application>Microsoft Office PowerPoint</Application>
  <PresentationFormat>Экран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Arial</vt:lpstr>
      <vt:lpstr>Book Antiqua</vt:lpstr>
      <vt:lpstr>Calibri</vt:lpstr>
      <vt:lpstr>Calibri Light</vt:lpstr>
      <vt:lpstr>Cambria Math</vt:lpstr>
      <vt:lpstr>HelveticaNeueLTStd-BdCn</vt:lpstr>
      <vt:lpstr>source-serif-pro</vt:lpstr>
      <vt:lpstr>system-ui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alex alex</cp:lastModifiedBy>
  <cp:revision>83</cp:revision>
  <dcterms:created xsi:type="dcterms:W3CDTF">2016-09-22T16:49:19Z</dcterms:created>
  <dcterms:modified xsi:type="dcterms:W3CDTF">2023-04-06T14:40:25Z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