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8" r:id="rId7"/>
    <p:sldId id="270" r:id="rId8"/>
    <p:sldId id="271" r:id="rId9"/>
    <p:sldId id="287" r:id="rId10"/>
    <p:sldId id="288" r:id="rId11"/>
    <p:sldId id="289" r:id="rId12"/>
    <p:sldId id="308" r:id="rId13"/>
    <p:sldId id="309" r:id="rId14"/>
    <p:sldId id="312" r:id="rId15"/>
    <p:sldId id="319" r:id="rId16"/>
    <p:sldId id="313" r:id="rId17"/>
    <p:sldId id="274" r:id="rId18"/>
    <p:sldId id="294" r:id="rId19"/>
    <p:sldId id="295" r:id="rId20"/>
    <p:sldId id="278" r:id="rId21"/>
    <p:sldId id="315" r:id="rId22"/>
    <p:sldId id="317" r:id="rId23"/>
    <p:sldId id="314" r:id="rId24"/>
    <p:sldId id="304" r:id="rId25"/>
    <p:sldId id="306" r:id="rId26"/>
    <p:sldId id="318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DEC388-69C3-41CE-836D-8CADE66F758F}" type="datetime1">
              <a:rPr lang="fr-FR" smtClean="0"/>
              <a:pPr algn="r" rtl="0"/>
              <a:t>14/06/2018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E31375A4-56A4-47D6-9801-1991572033F7}" type="slidenum">
              <a:rPr lang="fr-FR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CF334A0-7817-44BF-BE74-0C1D60A40209}" type="datetime1">
              <a:rPr lang="fr-FR" smtClean="0"/>
              <a:pPr/>
              <a:t>14/06/2018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/>
              <a:pPr/>
              <a:t>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358506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Cliquez pour modifier le style des sous-titres du masque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e 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 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 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 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 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Cliquez pour modifier le style des sous-titres du masque</a:t>
            </a:r>
            <a:endParaRPr lang="fr-FR" noProof="0" dirty="0"/>
          </a:p>
        </p:txBody>
      </p:sp>
      <p:pic>
        <p:nvPicPr>
          <p:cNvPr id="10" name="Image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ce réservé d’image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9" name="Texte d’instruction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noProof="0" dirty="0" smtClean="0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sz="1200" i="1" noProof="0" dirty="0" smtClean="0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  <a:endParaRPr lang="fr-FR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 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 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 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 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</a:p>
          <a:p>
            <a:pPr lvl="5" rtl="0"/>
            <a:r>
              <a:rPr lang="fr-FR" noProof="0" dirty="0" smtClean="0"/>
              <a:t>Sixième niveau</a:t>
            </a:r>
          </a:p>
          <a:p>
            <a:pPr lvl="6" rtl="0"/>
            <a:r>
              <a:rPr lang="fr-FR" noProof="0" dirty="0" smtClean="0"/>
              <a:t>Septième niveau</a:t>
            </a:r>
          </a:p>
          <a:p>
            <a:pPr lvl="7" rtl="0"/>
            <a:r>
              <a:rPr lang="fr-FR" noProof="0" dirty="0" smtClean="0"/>
              <a:t>Huitième niveau</a:t>
            </a:r>
          </a:p>
          <a:p>
            <a:pPr lvl="8" rtl="0"/>
            <a:r>
              <a:rPr lang="fr-FR" noProof="0" dirty="0" smtClean="0"/>
              <a:t>Neuvième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 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 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 5"/>
          <p:cNvSpPr>
            <a:spLocks noGrp="1"/>
          </p:cNvSpPr>
          <p:nvPr>
            <p:ph type="ctrTitle"/>
          </p:nvPr>
        </p:nvSpPr>
        <p:spPr>
          <a:xfrm>
            <a:off x="416858" y="2528711"/>
            <a:ext cx="8173986" cy="1754474"/>
          </a:xfrm>
        </p:spPr>
        <p:txBody>
          <a:bodyPr rtlCol="0" anchor="ctr">
            <a:normAutofit/>
          </a:bodyPr>
          <a:lstStyle/>
          <a:p>
            <a:r>
              <a:rPr lang="fr-FR" dirty="0" smtClean="0"/>
              <a:t>Projet Système </a:t>
            </a:r>
            <a:br>
              <a:rPr lang="fr-FR" dirty="0" smtClean="0"/>
            </a:br>
            <a:r>
              <a:rPr lang="fr-FR" sz="3100" dirty="0" smtClean="0"/>
              <a:t>Mise en place d’un système de       gestion de fichiers basé sur linux</a:t>
            </a:r>
            <a:endParaRPr lang="fr-FR" sz="3100" dirty="0"/>
          </a:p>
        </p:txBody>
      </p:sp>
      <p:sp>
        <p:nvSpPr>
          <p:cNvPr id="7" name="Sous-titre 6"/>
          <p:cNvSpPr>
            <a:spLocks noGrp="1"/>
          </p:cNvSpPr>
          <p:nvPr>
            <p:ph type="subTitle" idx="1"/>
          </p:nvPr>
        </p:nvSpPr>
        <p:spPr>
          <a:xfrm>
            <a:off x="2833513" y="5853886"/>
            <a:ext cx="6683022" cy="817847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fr-FR" sz="4800" b="1" dirty="0" smtClean="0">
                <a:solidFill>
                  <a:schemeClr val="bg1"/>
                </a:solidFill>
              </a:rPr>
              <a:t>Réaliser par:</a:t>
            </a:r>
          </a:p>
          <a:p>
            <a:pPr>
              <a:lnSpc>
                <a:spcPct val="170000"/>
              </a:lnSpc>
            </a:pPr>
            <a:r>
              <a:rPr lang="fr-FR" sz="4800" dirty="0" smtClean="0">
                <a:solidFill>
                  <a:schemeClr val="bg1"/>
                </a:solidFill>
              </a:rPr>
              <a:t>BESBES </a:t>
            </a:r>
            <a:r>
              <a:rPr lang="fr-FR" sz="4800" dirty="0" err="1" smtClean="0">
                <a:solidFill>
                  <a:schemeClr val="bg1"/>
                </a:solidFill>
              </a:rPr>
              <a:t>Iheb</a:t>
            </a:r>
            <a:r>
              <a:rPr lang="fr-FR" sz="4800" dirty="0" smtClean="0">
                <a:solidFill>
                  <a:schemeClr val="bg1"/>
                </a:solidFill>
              </a:rPr>
              <a:t> – FAKHFAKH Sami – El AJROUD Mohamed </a:t>
            </a:r>
            <a:r>
              <a:rPr lang="fr-FR" sz="4800" dirty="0" err="1" smtClean="0">
                <a:solidFill>
                  <a:schemeClr val="bg1"/>
                </a:solidFill>
              </a:rPr>
              <a:t>Ilyess</a:t>
            </a:r>
            <a:r>
              <a:rPr lang="fr-FR" sz="4800" dirty="0" smtClean="0">
                <a:solidFill>
                  <a:schemeClr val="bg1"/>
                </a:solidFill>
              </a:rPr>
              <a:t> – </a:t>
            </a:r>
          </a:p>
          <a:p>
            <a:pPr>
              <a:lnSpc>
                <a:spcPct val="170000"/>
              </a:lnSpc>
            </a:pPr>
            <a:r>
              <a:rPr lang="fr-FR" sz="4800" dirty="0" smtClean="0">
                <a:solidFill>
                  <a:schemeClr val="bg1"/>
                </a:solidFill>
              </a:rPr>
              <a:t>CHEBERLI </a:t>
            </a:r>
            <a:r>
              <a:rPr lang="fr-FR" sz="4800" dirty="0" err="1" smtClean="0">
                <a:solidFill>
                  <a:schemeClr val="bg1"/>
                </a:solidFill>
              </a:rPr>
              <a:t>Iyed</a:t>
            </a:r>
            <a:r>
              <a:rPr lang="fr-FR" sz="4800" dirty="0" smtClean="0">
                <a:solidFill>
                  <a:schemeClr val="bg1"/>
                </a:solidFill>
              </a:rPr>
              <a:t> – BEN JEMAA </a:t>
            </a:r>
            <a:r>
              <a:rPr lang="fr-FR" sz="4800" dirty="0" err="1" smtClean="0">
                <a:solidFill>
                  <a:schemeClr val="bg1"/>
                </a:solidFill>
              </a:rPr>
              <a:t>seifeddine</a:t>
            </a:r>
            <a:r>
              <a:rPr lang="fr-FR" sz="4800" dirty="0" smtClean="0">
                <a:solidFill>
                  <a:schemeClr val="bg1"/>
                </a:solidFill>
              </a:rPr>
              <a:t>  – SOURI Mohamed </a:t>
            </a:r>
            <a:r>
              <a:rPr lang="fr-FR" sz="4800" dirty="0" err="1" smtClean="0">
                <a:solidFill>
                  <a:schemeClr val="bg1"/>
                </a:solidFill>
              </a:rPr>
              <a:t>Firas</a:t>
            </a:r>
            <a:r>
              <a:rPr lang="fr-FR" sz="4800" dirty="0" smtClean="0">
                <a:solidFill>
                  <a:schemeClr val="bg1"/>
                </a:solidFill>
              </a:rPr>
              <a:t> –JOOBER </a:t>
            </a:r>
            <a:r>
              <a:rPr lang="fr-FR" sz="4800" dirty="0" err="1" smtClean="0">
                <a:solidFill>
                  <a:schemeClr val="bg1"/>
                </a:solidFill>
              </a:rPr>
              <a:t>Cyrine</a:t>
            </a:r>
            <a:endParaRPr lang="fr-FR" sz="4800" dirty="0" smtClean="0">
              <a:solidFill>
                <a:schemeClr val="bg1"/>
              </a:solidFill>
            </a:endParaRPr>
          </a:p>
          <a:p>
            <a:pPr rtl="0"/>
            <a:endParaRPr lang="fr-FR" sz="4000" b="1" dirty="0" smtClean="0"/>
          </a:p>
          <a:p>
            <a:pPr rtl="0"/>
            <a:endParaRPr lang="fr-FR" dirty="0"/>
          </a:p>
        </p:txBody>
      </p:sp>
      <p:pic>
        <p:nvPicPr>
          <p:cNvPr id="8" name="Image 7" descr="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5787" y="1326313"/>
            <a:ext cx="2413484" cy="9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Définition des Structures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6104" y="5088835"/>
            <a:ext cx="3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18766"/>
            <a:ext cx="2413484" cy="962682"/>
          </a:xfrm>
          <a:prstGeom prst="rect">
            <a:avLst/>
          </a:prstGeom>
        </p:spPr>
      </p:pic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10</a:t>
            </a:fld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731521" y="1697228"/>
            <a:ext cx="70931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      Structure d’un bloc d’</a:t>
            </a:r>
            <a:r>
              <a:rPr lang="fr-FR" b="1" dirty="0" err="1" smtClean="0"/>
              <a:t>inode</a:t>
            </a:r>
            <a:r>
              <a:rPr lang="fr-FR" b="1" dirty="0" smtClean="0"/>
              <a:t>:</a:t>
            </a:r>
          </a:p>
          <a:p>
            <a:r>
              <a:rPr lang="fr-FR" sz="2700" b="1" dirty="0" smtClean="0"/>
              <a:t>    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inode</a:t>
            </a:r>
            <a:endParaRPr lang="fr-FR" dirty="0" smtClean="0"/>
          </a:p>
          <a:p>
            <a:pPr lvl="1"/>
            <a:r>
              <a:rPr lang="fr-FR" dirty="0" smtClean="0"/>
              <a:t> {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type;                  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num</a:t>
            </a:r>
            <a:r>
              <a:rPr lang="fr-FR" dirty="0" smtClean="0"/>
              <a:t>;                     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size;                     </a:t>
            </a:r>
          </a:p>
          <a:p>
            <a:pPr lvl="3"/>
            <a:r>
              <a:rPr lang="fr-FR" dirty="0" smtClean="0"/>
              <a:t> 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uid</a:t>
            </a:r>
            <a:r>
              <a:rPr lang="fr-FR" dirty="0" smtClean="0"/>
              <a:t>;    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gid</a:t>
            </a:r>
            <a:r>
              <a:rPr lang="fr-FR" dirty="0" smtClean="0"/>
              <a:t>;    </a:t>
            </a:r>
          </a:p>
          <a:p>
            <a:pPr lvl="3"/>
            <a:r>
              <a:rPr lang="fr-FR" dirty="0" smtClean="0"/>
              <a:t>   char  </a:t>
            </a:r>
            <a:r>
              <a:rPr lang="fr-FR" dirty="0" err="1" smtClean="0"/>
              <a:t>name</a:t>
            </a:r>
            <a:r>
              <a:rPr lang="fr-FR" dirty="0" smtClean="0"/>
              <a:t>[MAX_FILE_NAME_LENGTH];  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blocks[10];              </a:t>
            </a:r>
          </a:p>
          <a:p>
            <a:pPr lvl="3"/>
            <a:r>
              <a:rPr lang="fr-FR" dirty="0" smtClean="0"/>
              <a:t>   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ind_block</a:t>
            </a:r>
            <a:r>
              <a:rPr lang="fr-FR" dirty="0" smtClean="0"/>
              <a:t> </a:t>
            </a:r>
            <a:r>
              <a:rPr lang="fr-FR" dirty="0" err="1" smtClean="0"/>
              <a:t>ind_blocks</a:t>
            </a:r>
            <a:r>
              <a:rPr lang="fr-FR" dirty="0" smtClean="0"/>
              <a:t>[30];         </a:t>
            </a:r>
          </a:p>
          <a:p>
            <a:pPr lvl="3"/>
            <a:r>
              <a:rPr lang="fr-FR" dirty="0" smtClean="0"/>
              <a:t>   char </a:t>
            </a:r>
            <a:r>
              <a:rPr lang="fr-FR" dirty="0" err="1" smtClean="0"/>
              <a:t>unused</a:t>
            </a:r>
            <a:r>
              <a:rPr lang="fr-FR" dirty="0" smtClean="0"/>
              <a:t>[15];</a:t>
            </a:r>
          </a:p>
          <a:p>
            <a:pPr lvl="1">
              <a:buNone/>
            </a:pPr>
            <a:r>
              <a:rPr lang="fr-FR" sz="2700" dirty="0" smtClean="0"/>
              <a:t> </a:t>
            </a:r>
            <a:r>
              <a:rPr lang="fr-FR" dirty="0" smtClean="0"/>
              <a:t>};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68937" y="4644573"/>
            <a:ext cx="3823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ind_block</a:t>
            </a:r>
            <a:endParaRPr lang="fr-FR" dirty="0" smtClean="0"/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   </a:t>
            </a:r>
            <a:r>
              <a:rPr lang="fr-FR" dirty="0" err="1" smtClean="0"/>
              <a:t>int</a:t>
            </a:r>
            <a:r>
              <a:rPr lang="fr-FR" dirty="0" smtClean="0"/>
              <a:t> blocks[256];</a:t>
            </a:r>
          </a:p>
          <a:p>
            <a:r>
              <a:rPr lang="fr-FR" dirty="0" smtClean="0"/>
              <a:t>};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6074229" y="4794067"/>
            <a:ext cx="1998617" cy="13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ccolade fermante 24"/>
          <p:cNvSpPr/>
          <p:nvPr/>
        </p:nvSpPr>
        <p:spPr>
          <a:xfrm>
            <a:off x="5786845" y="4663440"/>
            <a:ext cx="143692" cy="3004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837" y="875211"/>
            <a:ext cx="9980682" cy="627017"/>
          </a:xfrm>
        </p:spPr>
        <p:txBody>
          <a:bodyPr rtlCol="0">
            <a:noAutofit/>
          </a:bodyPr>
          <a:lstStyle/>
          <a:p>
            <a:r>
              <a:rPr lang="fr-FR" dirty="0" smtClean="0"/>
              <a:t>Définition des Structures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31829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11</a:t>
            </a:fld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1423852" y="1564417"/>
            <a:ext cx="9875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dirty="0" smtClean="0"/>
              <a:t>la structure </a:t>
            </a:r>
            <a:r>
              <a:rPr lang="fr-FR" dirty="0" err="1" smtClean="0">
                <a:solidFill>
                  <a:srgbClr val="0070C0"/>
                </a:solidFill>
              </a:rPr>
              <a:t>DirEntry</a:t>
            </a:r>
            <a:r>
              <a:rPr lang="fr-FR" dirty="0" smtClean="0"/>
              <a:t> va nous faciliter ultérieurement le déplacement entre dossiers</a:t>
            </a:r>
          </a:p>
        </p:txBody>
      </p:sp>
      <p:pic>
        <p:nvPicPr>
          <p:cNvPr id="6" name="Image 5" descr="dirent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1613" y="2330695"/>
            <a:ext cx="5845535" cy="40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89" y="470263"/>
            <a:ext cx="9980682" cy="901337"/>
          </a:xfrm>
        </p:spPr>
        <p:txBody>
          <a:bodyPr rtlCol="0">
            <a:noAutofit/>
          </a:bodyPr>
          <a:lstStyle/>
          <a:p>
            <a:r>
              <a:rPr lang="fr-FR" dirty="0" smtClean="0"/>
              <a:t>    Définition des Structures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31829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12</a:t>
            </a:fld>
            <a:endParaRPr lang="fr-FR" b="1" dirty="0"/>
          </a:p>
        </p:txBody>
      </p:sp>
      <p:pic>
        <p:nvPicPr>
          <p:cNvPr id="6" name="Image 5" descr="accesfi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3361" y="2111459"/>
            <a:ext cx="7003784" cy="375675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54925" y="1580606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 schéma illustre la façon avec laquelle on accède à un fichier en entier depuis un </a:t>
            </a:r>
            <a:r>
              <a:rPr lang="fr-FR" dirty="0" err="1" smtClean="0"/>
              <a:t>inode</a:t>
            </a:r>
            <a:r>
              <a:rPr lang="fr-FR" dirty="0" smtClean="0"/>
              <a:t>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837" y="875211"/>
            <a:ext cx="9980682" cy="627017"/>
          </a:xfrm>
        </p:spPr>
        <p:txBody>
          <a:bodyPr rtlCol="0">
            <a:noAutofit/>
          </a:bodyPr>
          <a:lstStyle/>
          <a:p>
            <a:r>
              <a:rPr lang="fr-FR" dirty="0" smtClean="0"/>
              <a:t>Définition des Structures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31829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13</a:t>
            </a:fld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927462" y="1681817"/>
            <a:ext cx="986245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 smtClean="0">
                <a:solidFill>
                  <a:srgbClr val="0070C0"/>
                </a:solidFill>
              </a:rPr>
              <a:t>                                 </a:t>
            </a:r>
            <a:r>
              <a:rPr lang="fr-FR" b="1" dirty="0" smtClean="0">
                <a:solidFill>
                  <a:srgbClr val="0070C0"/>
                </a:solidFill>
              </a:rPr>
              <a:t>                  INODE_MAP </a:t>
            </a:r>
            <a:r>
              <a:rPr lang="fr-FR" dirty="0" smtClean="0"/>
              <a:t>ou </a:t>
            </a:r>
            <a:r>
              <a:rPr lang="fr-FR" b="1" dirty="0" smtClean="0">
                <a:solidFill>
                  <a:srgbClr val="0070C0"/>
                </a:solidFill>
              </a:rPr>
              <a:t>BOLCK_MAP 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1600" dirty="0" smtClean="0"/>
              <a:t>Nous </a:t>
            </a:r>
            <a:r>
              <a:rPr lang="fr-FR" sz="1600" dirty="0" smtClean="0"/>
              <a:t>avons choisi  d’implémenter deux </a:t>
            </a:r>
            <a:r>
              <a:rPr lang="fr-FR" sz="1600" dirty="0" err="1" smtClean="0"/>
              <a:t>map</a:t>
            </a:r>
            <a:r>
              <a:rPr lang="fr-FR" sz="1600" dirty="0" smtClean="0"/>
              <a:t> afin de faciliter la manipulation et la gestion des </a:t>
            </a:r>
            <a:r>
              <a:rPr lang="fr-FR" sz="1600" dirty="0" smtClean="0"/>
              <a:t>  tables </a:t>
            </a:r>
            <a:r>
              <a:rPr lang="fr-FR" sz="1600" dirty="0" smtClean="0"/>
              <a:t>de </a:t>
            </a:r>
            <a:r>
              <a:rPr lang="fr-FR" sz="1600" dirty="0" smtClean="0"/>
              <a:t>   données </a:t>
            </a:r>
            <a:r>
              <a:rPr lang="fr-FR" sz="1600" dirty="0" smtClean="0"/>
              <a:t>et d’</a:t>
            </a:r>
            <a:r>
              <a:rPr lang="fr-FR" sz="1600" dirty="0" err="1" smtClean="0"/>
              <a:t>inodes</a:t>
            </a:r>
            <a:r>
              <a:rPr lang="fr-FR" sz="1600" dirty="0" smtClean="0"/>
              <a:t> .Ces </a:t>
            </a:r>
            <a:r>
              <a:rPr lang="fr-FR" sz="1600" dirty="0" err="1" smtClean="0"/>
              <a:t>maps</a:t>
            </a:r>
            <a:r>
              <a:rPr lang="fr-FR" sz="1600" dirty="0" smtClean="0"/>
              <a:t> seront d’une utilité majeure lors de la création et la suppression d’un bloc dans une table .</a:t>
            </a:r>
            <a:endParaRPr lang="fr-FR" sz="1600" dirty="0"/>
          </a:p>
        </p:txBody>
      </p:sp>
      <p:pic>
        <p:nvPicPr>
          <p:cNvPr id="6" name="Image 5" descr="inode_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4259" y="3202245"/>
            <a:ext cx="6549608" cy="29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2795450" y="2292094"/>
            <a:ext cx="8817429" cy="2219691"/>
          </a:xfrm>
        </p:spPr>
        <p:txBody>
          <a:bodyPr rtlCol="0"/>
          <a:lstStyle/>
          <a:p>
            <a:pPr rtl="0"/>
            <a:r>
              <a:rPr lang="fr-FR" dirty="0" smtClean="0"/>
              <a:t>Binôme 1 </a:t>
            </a:r>
            <a:br>
              <a:rPr lang="fr-FR" dirty="0" smtClean="0"/>
            </a:br>
            <a:r>
              <a:rPr lang="fr-FR" dirty="0" err="1" smtClean="0"/>
              <a:t>Firas</a:t>
            </a:r>
            <a:r>
              <a:rPr lang="fr-FR" dirty="0" smtClean="0"/>
              <a:t> &amp; </a:t>
            </a:r>
            <a:r>
              <a:rPr lang="fr-FR" dirty="0" err="1" smtClean="0"/>
              <a:t>Iheb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95451" y="4611188"/>
            <a:ext cx="8405948" cy="856161"/>
          </a:xfrm>
        </p:spPr>
        <p:txBody>
          <a:bodyPr rtlCol="0">
            <a:normAutofit/>
          </a:bodyPr>
          <a:lstStyle/>
          <a:p>
            <a:r>
              <a:rPr lang="fr-FR" sz="2800" b="1" dirty="0" smtClean="0"/>
              <a:t>« Fonctions</a:t>
            </a:r>
            <a:r>
              <a:rPr lang="fr-FR" sz="2800" dirty="0" smtClean="0"/>
              <a:t> </a:t>
            </a:r>
            <a:r>
              <a:rPr lang="fr-FR" sz="2800" b="1" dirty="0" smtClean="0"/>
              <a:t>Basiques »</a:t>
            </a:r>
            <a:endParaRPr lang="fr-FR" sz="2800" dirty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9360" y="1328508"/>
            <a:ext cx="2123635" cy="847068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14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837" y="875211"/>
            <a:ext cx="9980682" cy="627017"/>
          </a:xfrm>
        </p:spPr>
        <p:txBody>
          <a:bodyPr rtlCol="0">
            <a:noAutofit/>
          </a:bodyPr>
          <a:lstStyle/>
          <a:p>
            <a:r>
              <a:rPr lang="fr-FR" b="1" dirty="0" smtClean="0"/>
              <a:t>Fonctions</a:t>
            </a:r>
            <a:r>
              <a:rPr lang="fr-FR" dirty="0" smtClean="0"/>
              <a:t> </a:t>
            </a:r>
            <a:r>
              <a:rPr lang="fr-FR" b="1" dirty="0" smtClean="0"/>
              <a:t>Basiques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31829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15</a:t>
            </a:fld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114697" y="26354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format_dis</a:t>
            </a:r>
            <a:r>
              <a:rPr lang="fr-FR" dirty="0" err="1" smtClean="0"/>
              <a:t>k</a:t>
            </a:r>
            <a:r>
              <a:rPr lang="fr-FR" dirty="0" smtClean="0"/>
              <a:t> ()</a:t>
            </a:r>
            <a:endParaRPr lang="fr-FR" dirty="0"/>
          </a:p>
        </p:txBody>
      </p:sp>
      <p:pic>
        <p:nvPicPr>
          <p:cNvPr id="10" name="Image 9" descr="disqueformaté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4678" y="1933303"/>
            <a:ext cx="6124145" cy="395804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53887" y="31736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* </a:t>
            </a:r>
            <a:r>
              <a:rPr lang="en-US" dirty="0" smtClean="0">
                <a:solidFill>
                  <a:srgbClr val="0070C0"/>
                </a:solidFill>
              </a:rPr>
              <a:t>find</a:t>
            </a:r>
            <a:r>
              <a:rPr lang="en-US" dirty="0" smtClean="0"/>
              <a:t>(const char* path)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sv-SE" dirty="0" smtClean="0"/>
              <a:t>void </a:t>
            </a:r>
            <a:r>
              <a:rPr lang="sv-SE" dirty="0" smtClean="0">
                <a:solidFill>
                  <a:srgbClr val="0070C0"/>
                </a:solidFill>
              </a:rPr>
              <a:t>seek_block</a:t>
            </a:r>
            <a:r>
              <a:rPr lang="sv-SE" dirty="0" smtClean="0"/>
              <a:t> (int* i, int* j,int nbck)</a:t>
            </a:r>
          </a:p>
          <a:p>
            <a:endParaRPr lang="sv-SE" dirty="0" smtClean="0"/>
          </a:p>
          <a:p>
            <a:r>
              <a:rPr lang="sv-SE" dirty="0" smtClean="0"/>
              <a:t>void </a:t>
            </a:r>
            <a:r>
              <a:rPr lang="sv-SE" dirty="0" smtClean="0">
                <a:solidFill>
                  <a:srgbClr val="0070C0"/>
                </a:solidFill>
              </a:rPr>
              <a:t>seek_inode</a:t>
            </a:r>
            <a:r>
              <a:rPr lang="sv-SE" dirty="0" smtClean="0"/>
              <a:t> (int* i, int* j,int nbck)</a:t>
            </a: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 smtClean="0"/>
              <a:t>Fonctions</a:t>
            </a:r>
            <a:r>
              <a:rPr lang="fr-FR" dirty="0" smtClean="0"/>
              <a:t> </a:t>
            </a:r>
            <a:r>
              <a:rPr lang="fr-FR" b="1" dirty="0" smtClean="0"/>
              <a:t>Basiques</a:t>
            </a:r>
            <a:endParaRPr lang="fr-FR" dirty="0"/>
          </a:p>
        </p:txBody>
      </p:sp>
      <p:pic>
        <p:nvPicPr>
          <p:cNvPr id="5" name="Image 4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1065" y="325820"/>
            <a:ext cx="2070935" cy="82604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16</a:t>
            </a:fld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2403566" y="2413338"/>
            <a:ext cx="80989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read_block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number, void * block )</a:t>
            </a:r>
          </a:p>
          <a:p>
            <a:r>
              <a:rPr lang="en-US" dirty="0" smtClean="0"/>
              <a:t> 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write_block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, </a:t>
            </a:r>
            <a:r>
              <a:rPr lang="fr-FR" dirty="0" err="1" smtClean="0"/>
              <a:t>void</a:t>
            </a:r>
            <a:r>
              <a:rPr lang="fr-FR" dirty="0" smtClean="0"/>
              <a:t> * block) 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read_inode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number , void *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write_inode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, </a:t>
            </a:r>
            <a:r>
              <a:rPr lang="fr-FR" dirty="0" err="1" smtClean="0"/>
              <a:t>void</a:t>
            </a:r>
            <a:r>
              <a:rPr lang="fr-FR" dirty="0" smtClean="0"/>
              <a:t> * </a:t>
            </a:r>
            <a:r>
              <a:rPr lang="fr-FR" dirty="0" err="1" smtClean="0"/>
              <a:t>inode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2930434" y="2331283"/>
            <a:ext cx="9261566" cy="2219691"/>
          </a:xfrm>
        </p:spPr>
        <p:txBody>
          <a:bodyPr rtlCol="0"/>
          <a:lstStyle/>
          <a:p>
            <a:r>
              <a:rPr lang="fr-FR" dirty="0" smtClean="0"/>
              <a:t>Trinôme 2 </a:t>
            </a:r>
            <a:br>
              <a:rPr lang="fr-FR" dirty="0" smtClean="0"/>
            </a:br>
            <a:r>
              <a:rPr lang="fr-FR" dirty="0" err="1" smtClean="0"/>
              <a:t>Ilyess</a:t>
            </a:r>
            <a:r>
              <a:rPr lang="fr-FR" dirty="0" smtClean="0"/>
              <a:t> &amp; SEIFEDDINE &amp; CYRINE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611188"/>
            <a:ext cx="10096501" cy="856161"/>
          </a:xfrm>
        </p:spPr>
        <p:txBody>
          <a:bodyPr rtlCol="0"/>
          <a:lstStyle/>
          <a:p>
            <a:r>
              <a:rPr lang="fr-FR" b="1" dirty="0" smtClean="0"/>
              <a:t>                                « </a:t>
            </a:r>
            <a:r>
              <a:rPr lang="fr-FR" sz="2800" b="1" dirty="0" smtClean="0"/>
              <a:t>Les primitives</a:t>
            </a:r>
            <a:r>
              <a:rPr lang="fr-FR" b="1" dirty="0" smtClean="0"/>
              <a:t> »</a:t>
            </a:r>
            <a:endParaRPr lang="fr-FR" dirty="0" smtClean="0"/>
          </a:p>
          <a:p>
            <a:pPr rtl="0"/>
            <a:endParaRPr lang="fr-FR" dirty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3317" y="1231961"/>
            <a:ext cx="2018237" cy="80502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17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8774" y="455023"/>
            <a:ext cx="9980682" cy="1096962"/>
          </a:xfrm>
        </p:spPr>
        <p:txBody>
          <a:bodyPr rtlCol="0"/>
          <a:lstStyle/>
          <a:p>
            <a:r>
              <a:rPr lang="fr-FR" dirty="0" smtClean="0"/>
              <a:t>Les primitives</a:t>
            </a: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fr-FR" dirty="0"/>
          </a:p>
        </p:txBody>
      </p:sp>
      <p:pic>
        <p:nvPicPr>
          <p:cNvPr id="7" name="Espace réservé du contenu 6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45039" y="409903"/>
            <a:ext cx="1846961" cy="736709"/>
          </a:xfrm>
        </p:spPr>
      </p:pic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517070" y="2579915"/>
            <a:ext cx="8587741" cy="4572000"/>
          </a:xfrm>
        </p:spPr>
        <p:txBody>
          <a:bodyPr rtlCol="0"/>
          <a:lstStyle/>
          <a:p>
            <a:r>
              <a:rPr lang="fr-FR" dirty="0" smtClean="0"/>
              <a:t>       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my_open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  </a:t>
            </a:r>
            <a:endParaRPr lang="fr-FR" b="1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my_close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mycreat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my_mkdir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</a:t>
            </a:r>
            <a:endParaRPr lang="fr-FR" dirty="0" smtClean="0"/>
          </a:p>
          <a:p>
            <a:pPr lvl="1"/>
            <a:endParaRPr lang="fr-FR" dirty="0" smtClean="0"/>
          </a:p>
          <a:p>
            <a:pPr rtl="0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18</a:t>
            </a:fld>
            <a:endParaRPr lang="fr-FR" b="1" dirty="0"/>
          </a:p>
        </p:txBody>
      </p:sp>
      <p:pic>
        <p:nvPicPr>
          <p:cNvPr id="10" name="Image 9" descr="mycre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8206" y="2743989"/>
            <a:ext cx="6516010" cy="26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70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4088" y="483327"/>
            <a:ext cx="9980682" cy="1329916"/>
          </a:xfrm>
        </p:spPr>
        <p:txBody>
          <a:bodyPr rtlCol="0">
            <a:normAutofit fontScale="90000"/>
          </a:bodyPr>
          <a:lstStyle/>
          <a:p>
            <a:r>
              <a:rPr lang="fr-FR" sz="3600" dirty="0" smtClean="0"/>
              <a:t>Les primitives</a:t>
            </a:r>
            <a:r>
              <a:rPr lang="x-none" sz="3600" smtClean="0"/>
              <a:t> </a:t>
            </a: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fr-FR" dirty="0"/>
          </a:p>
        </p:txBody>
      </p:sp>
      <p:pic>
        <p:nvPicPr>
          <p:cNvPr id="7" name="Espace réservé du contenu 6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45039" y="409903"/>
            <a:ext cx="1846961" cy="736709"/>
          </a:xfr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19</a:t>
            </a:fld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383178" y="261983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 </a:t>
            </a:r>
            <a:r>
              <a:rPr lang="fr-FR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my_read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fdd</a:t>
            </a:r>
            <a:r>
              <a:rPr lang="en-US" dirty="0" smtClean="0"/>
              <a:t>, void * </a:t>
            </a:r>
            <a:r>
              <a:rPr lang="en-US" dirty="0" err="1" smtClean="0"/>
              <a:t>buf</a:t>
            </a:r>
            <a:r>
              <a:rPr lang="en-US" dirty="0" smtClean="0"/>
              <a:t> 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nbtes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my_write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fdd</a:t>
            </a:r>
            <a:r>
              <a:rPr lang="en-US" dirty="0" smtClean="0"/>
              <a:t>, char * </a:t>
            </a:r>
            <a:r>
              <a:rPr lang="en-US" dirty="0" err="1" smtClean="0"/>
              <a:t>buf</a:t>
            </a:r>
            <a:r>
              <a:rPr lang="en-US" dirty="0" smtClean="0"/>
              <a:t> 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nbtes</a:t>
            </a:r>
            <a:r>
              <a:rPr lang="en-US" dirty="0" smtClean="0"/>
              <a:t>)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my_rm_file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void </a:t>
            </a:r>
            <a:r>
              <a:rPr lang="en-US" dirty="0" err="1" smtClean="0">
                <a:solidFill>
                  <a:srgbClr val="0070C0"/>
                </a:solidFill>
              </a:rPr>
              <a:t>my_rmdir</a:t>
            </a:r>
            <a:r>
              <a:rPr lang="en-US" dirty="0" smtClean="0"/>
              <a:t> (const char* path)</a:t>
            </a:r>
            <a:endParaRPr lang="fr-FR" dirty="0" smtClean="0"/>
          </a:p>
        </p:txBody>
      </p:sp>
      <p:pic>
        <p:nvPicPr>
          <p:cNvPr id="6" name="Image 5" descr="myr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7985" y="1993504"/>
            <a:ext cx="7194015" cy="36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70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3234145" y="2076992"/>
            <a:ext cx="7682211" cy="4199709"/>
          </a:xfrm>
        </p:spPr>
        <p:txBody>
          <a:bodyPr rtlCol="0"/>
          <a:lstStyle/>
          <a:p>
            <a:r>
              <a:rPr lang="fr-FR" dirty="0" smtClean="0"/>
              <a:t>Présentation du cahier des charges</a:t>
            </a:r>
          </a:p>
          <a:p>
            <a:r>
              <a:rPr lang="fr-FR" dirty="0" smtClean="0"/>
              <a:t>Répartition des taches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Tâches communes : stratégie d'implémentation et  prévision de structures de données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Binôme 1 : Fonctions basiques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Trinôme </a:t>
            </a:r>
            <a:r>
              <a:rPr lang="fr-FR" dirty="0" smtClean="0"/>
              <a:t>2 : Les primitives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Binôme 3 : Interpréteur de commandes</a:t>
            </a:r>
          </a:p>
          <a:p>
            <a:pPr lvl="1">
              <a:buFont typeface="Wingdings" pitchFamily="2" charset="2"/>
              <a:buChar char="ü"/>
            </a:pPr>
            <a:endParaRPr lang="fr-FR" dirty="0" smtClean="0"/>
          </a:p>
          <a:p>
            <a:r>
              <a:rPr lang="fr-FR" dirty="0" smtClean="0"/>
              <a:t>Démo / Conclusion</a:t>
            </a:r>
          </a:p>
          <a:p>
            <a:pPr rtl="0">
              <a:buNone/>
            </a:pPr>
            <a:endParaRPr lang="fr-FR" dirty="0" smtClean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4012" y="131829"/>
            <a:ext cx="2413484" cy="962682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2930434" y="2331283"/>
            <a:ext cx="9261566" cy="2219691"/>
          </a:xfrm>
        </p:spPr>
        <p:txBody>
          <a:bodyPr rtlCol="0"/>
          <a:lstStyle/>
          <a:p>
            <a:r>
              <a:rPr lang="fr-FR" dirty="0" smtClean="0"/>
              <a:t>Binôme 3 </a:t>
            </a:r>
            <a:br>
              <a:rPr lang="fr-FR" dirty="0" smtClean="0"/>
            </a:br>
            <a:r>
              <a:rPr lang="fr-FR" dirty="0" smtClean="0"/>
              <a:t>IYED &amp; SAMI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611188"/>
            <a:ext cx="10096501" cy="856161"/>
          </a:xfrm>
        </p:spPr>
        <p:txBody>
          <a:bodyPr rtlCol="0"/>
          <a:lstStyle/>
          <a:p>
            <a:r>
              <a:rPr lang="fr-FR" b="1" dirty="0" smtClean="0"/>
              <a:t>                                </a:t>
            </a:r>
            <a:endParaRPr lang="fr-FR" dirty="0" smtClean="0"/>
          </a:p>
          <a:p>
            <a:pPr rtl="0"/>
            <a:endParaRPr lang="fr-FR" dirty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3317" y="1231961"/>
            <a:ext cx="2018237" cy="80502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20</a:t>
            </a:fld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3076024" y="4589808"/>
            <a:ext cx="5811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« </a:t>
            </a:r>
            <a:r>
              <a:rPr lang="fr-FR" sz="2800" b="1" dirty="0" smtClean="0"/>
              <a:t> Interpréteur des commandes  »</a:t>
            </a:r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8774" y="455023"/>
            <a:ext cx="9980682" cy="1096962"/>
          </a:xfrm>
        </p:spPr>
        <p:txBody>
          <a:bodyPr rtlCol="0"/>
          <a:lstStyle/>
          <a:p>
            <a:r>
              <a:rPr lang="fr-FR" b="1" dirty="0" smtClean="0"/>
              <a:t>Interpréteur des commandes </a:t>
            </a: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fr-FR" dirty="0"/>
          </a:p>
        </p:txBody>
      </p:sp>
      <p:pic>
        <p:nvPicPr>
          <p:cNvPr id="7" name="Espace réservé du contenu 6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45039" y="409903"/>
            <a:ext cx="1846961" cy="736709"/>
          </a:xfrm>
        </p:spPr>
      </p:pic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692727" y="1854925"/>
            <a:ext cx="8587741" cy="4382589"/>
          </a:xfrm>
        </p:spPr>
        <p:txBody>
          <a:bodyPr rtlCol="0"/>
          <a:lstStyle/>
          <a:p>
            <a:pPr lvl="1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char Base[NBBASE][MAX]={"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rm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mv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cat","ln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echo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ls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mkdir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rmdir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","cd","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"};</a:t>
            </a:r>
          </a:p>
          <a:p>
            <a:pPr lvl="1"/>
            <a:endParaRPr lang="fr-FR" dirty="0" smtClean="0"/>
          </a:p>
          <a:p>
            <a:pPr rtl="0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21</a:t>
            </a:fld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2629989" y="2924949"/>
            <a:ext cx="88783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char* </a:t>
            </a:r>
            <a:r>
              <a:rPr lang="fr-FR" dirty="0" err="1" smtClean="0">
                <a:solidFill>
                  <a:srgbClr val="0070C0"/>
                </a:solidFill>
              </a:rPr>
              <a:t>supprimer_espace</a:t>
            </a:r>
            <a:r>
              <a:rPr lang="fr-FR" dirty="0" smtClean="0"/>
              <a:t> (char* cmd) :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verif_cmd</a:t>
            </a:r>
            <a:r>
              <a:rPr lang="fr-FR" dirty="0" smtClean="0"/>
              <a:t> (char par[][MAX],</a:t>
            </a:r>
            <a:r>
              <a:rPr lang="fr-FR" dirty="0" err="1" smtClean="0"/>
              <a:t>int</a:t>
            </a:r>
            <a:r>
              <a:rPr lang="fr-FR" dirty="0" smtClean="0"/>
              <a:t> indice)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sep_opt_arg</a:t>
            </a:r>
            <a:r>
              <a:rPr lang="fr-FR" dirty="0" smtClean="0"/>
              <a:t> (char par[][MAX],char </a:t>
            </a:r>
            <a:r>
              <a:rPr lang="fr-FR" dirty="0" err="1" smtClean="0"/>
              <a:t>opt</a:t>
            </a:r>
            <a:r>
              <a:rPr lang="fr-FR" dirty="0" smtClean="0"/>
              <a:t>[][MAX</a:t>
            </a:r>
            <a:r>
              <a:rPr lang="fr-FR" dirty="0" smtClean="0"/>
              <a:t>],</a:t>
            </a:r>
            <a:r>
              <a:rPr lang="fr-FR" dirty="0" smtClean="0"/>
              <a:t> char </a:t>
            </a:r>
            <a:r>
              <a:rPr lang="fr-FR" dirty="0" err="1" smtClean="0"/>
              <a:t>argu</a:t>
            </a:r>
            <a:r>
              <a:rPr lang="fr-FR" dirty="0" smtClean="0"/>
              <a:t>[][MAX],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nbparam</a:t>
            </a:r>
            <a:r>
              <a:rPr lang="fr-FR" dirty="0" smtClean="0"/>
              <a:t>)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1970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4088" y="483327"/>
            <a:ext cx="9980682" cy="1329916"/>
          </a:xfrm>
        </p:spPr>
        <p:txBody>
          <a:bodyPr rtlCol="0">
            <a:normAutofit fontScale="90000"/>
          </a:bodyPr>
          <a:lstStyle/>
          <a:p>
            <a:r>
              <a:rPr lang="fr-FR" sz="3600" b="1" dirty="0" smtClean="0"/>
              <a:t>Interpréteur des commandes </a:t>
            </a: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fr-FR" dirty="0"/>
          </a:p>
        </p:txBody>
      </p:sp>
      <p:pic>
        <p:nvPicPr>
          <p:cNvPr id="7" name="Espace réservé du contenu 6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45039" y="409903"/>
            <a:ext cx="1846961" cy="736709"/>
          </a:xfr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22</a:t>
            </a:fld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711235" y="2841899"/>
            <a:ext cx="9535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verif_redirection</a:t>
            </a:r>
            <a:r>
              <a:rPr lang="fr-FR" dirty="0" smtClean="0"/>
              <a:t> (char par[][MAX],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nbparam,char</a:t>
            </a:r>
            <a:r>
              <a:rPr lang="fr-FR" dirty="0" smtClean="0"/>
              <a:t> </a:t>
            </a:r>
            <a:r>
              <a:rPr lang="fr-FR" dirty="0" err="1" smtClean="0"/>
              <a:t>red</a:t>
            </a:r>
            <a:r>
              <a:rPr lang="fr-FR" dirty="0" smtClean="0"/>
              <a:t>[])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moteur_cmd</a:t>
            </a:r>
            <a:r>
              <a:rPr lang="fr-FR" dirty="0" smtClean="0"/>
              <a:t> (char par[],char </a:t>
            </a:r>
            <a:r>
              <a:rPr lang="fr-FR" dirty="0" err="1" smtClean="0"/>
              <a:t>argu</a:t>
            </a:r>
            <a:r>
              <a:rPr lang="fr-FR" dirty="0" smtClean="0"/>
              <a:t>[][MAX],char </a:t>
            </a:r>
            <a:r>
              <a:rPr lang="fr-FR" dirty="0" err="1" smtClean="0"/>
              <a:t>opt</a:t>
            </a:r>
            <a:r>
              <a:rPr lang="fr-FR" dirty="0" smtClean="0"/>
              <a:t>[][MAX],char </a:t>
            </a:r>
            <a:r>
              <a:rPr lang="fr-FR" dirty="0" err="1" smtClean="0"/>
              <a:t>red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i,int</a:t>
            </a:r>
            <a:r>
              <a:rPr lang="fr-FR" dirty="0" smtClean="0"/>
              <a:t> </a:t>
            </a:r>
            <a:r>
              <a:rPr lang="fr-FR" dirty="0" err="1" smtClean="0"/>
              <a:t>verifcm</a:t>
            </a:r>
            <a:r>
              <a:rPr lang="fr-FR" dirty="0" smtClean="0"/>
              <a:t>)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analyse_cmd</a:t>
            </a:r>
            <a:r>
              <a:rPr lang="fr-FR" dirty="0" smtClean="0"/>
              <a:t> (char* cmd)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1970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8068" y="3010995"/>
            <a:ext cx="8067038" cy="1684150"/>
          </a:xfrm>
        </p:spPr>
        <p:txBody>
          <a:bodyPr rtlCol="0"/>
          <a:lstStyle/>
          <a:p>
            <a:pPr rtl="0"/>
            <a:r>
              <a:rPr lang="fr-FR" dirty="0" smtClean="0"/>
              <a:t>MERCI DE VOTRE ATTENTION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94714" y="273269"/>
            <a:ext cx="2097286" cy="836558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23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288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344058" y="2292094"/>
            <a:ext cx="9033831" cy="2219691"/>
          </a:xfrm>
        </p:spPr>
        <p:txBody>
          <a:bodyPr rtlCol="0">
            <a:normAutofit/>
          </a:bodyPr>
          <a:lstStyle/>
          <a:p>
            <a:r>
              <a:rPr lang="fr-FR" sz="2800" dirty="0" smtClean="0"/>
              <a:t>Présentation du cahier des charges</a:t>
            </a:r>
            <a:br>
              <a:rPr lang="fr-FR" sz="2800" dirty="0" smtClean="0"/>
            </a:br>
            <a:endParaRPr lang="fr-FR" sz="2800" dirty="0" smtClean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43383" y="1216045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3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5" name="Image 4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7746" y="142339"/>
            <a:ext cx="2334435" cy="93115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860331" y="2007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4</a:t>
            </a:fld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776549" y="2090056"/>
            <a:ext cx="90003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Objectif principal : Création d’un émulateur de système de gestion de fichier inspiré </a:t>
            </a:r>
            <a:r>
              <a:rPr lang="fr-FR" dirty="0" smtClean="0"/>
              <a:t>    du </a:t>
            </a:r>
            <a:r>
              <a:rPr lang="fr-FR" dirty="0" smtClean="0"/>
              <a:t>SGF présent dans </a:t>
            </a:r>
            <a:r>
              <a:rPr lang="fr-FR" dirty="0" smtClean="0"/>
              <a:t>LINUX.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La création d’un fichier qui jouera le rôle d’un disque dur </a:t>
            </a:r>
            <a:r>
              <a:rPr lang="fr-FR" dirty="0" smtClean="0"/>
              <a:t>virtuel.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Reproduire la structure interne des </a:t>
            </a:r>
            <a:r>
              <a:rPr lang="fr-FR" dirty="0" err="1" smtClean="0"/>
              <a:t>inodes</a:t>
            </a:r>
            <a:r>
              <a:rPr lang="fr-FR" dirty="0" smtClean="0"/>
              <a:t>/blocs et l’arborescence des </a:t>
            </a:r>
            <a:r>
              <a:rPr lang="fr-FR" dirty="0" smtClean="0"/>
              <a:t>fichiers.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Définir un ensemble de primitives qui permettent d’interagir avec le </a:t>
            </a:r>
            <a:r>
              <a:rPr lang="fr-FR" dirty="0" smtClean="0"/>
              <a:t>SGF.</a:t>
            </a: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Définir un ensemble de commandes SHELL qui utilisent ces </a:t>
            </a:r>
            <a:r>
              <a:rPr lang="fr-FR" dirty="0" smtClean="0"/>
              <a:t>primitives.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La création d’un mini </a:t>
            </a:r>
            <a:r>
              <a:rPr lang="fr-FR" dirty="0" smtClean="0"/>
              <a:t>SHELL.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62595" y="2292094"/>
            <a:ext cx="10450286" cy="2219691"/>
          </a:xfrm>
        </p:spPr>
        <p:txBody>
          <a:bodyPr rtlCol="0"/>
          <a:lstStyle/>
          <a:p>
            <a:pPr algn="ctr" rtl="0"/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611188"/>
            <a:ext cx="10096501" cy="856161"/>
          </a:xfrm>
        </p:spPr>
        <p:txBody>
          <a:bodyPr rtlCol="0"/>
          <a:lstStyle/>
          <a:p>
            <a:pPr rtl="0"/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5635" y="1188721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5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17963" y="0"/>
            <a:ext cx="9980682" cy="1096962"/>
          </a:xfrm>
        </p:spPr>
        <p:txBody>
          <a:bodyPr rtlCol="0">
            <a:normAutofit/>
          </a:bodyPr>
          <a:lstStyle/>
          <a:p>
            <a:r>
              <a:rPr lang="fr-FR" sz="2800" dirty="0" smtClean="0"/>
              <a:t>Tâches communes </a:t>
            </a:r>
            <a:endParaRPr lang="fr-FR" sz="280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369303" y="1867989"/>
            <a:ext cx="10152137" cy="3775402"/>
          </a:xfrm>
        </p:spPr>
        <p:txBody>
          <a:bodyPr rtlCol="0"/>
          <a:lstStyle/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Recherche individuelle sur les notion d'implémentation d’un système de gestion de fichiers.</a:t>
            </a:r>
          </a:p>
          <a:p>
            <a:r>
              <a:rPr lang="fr-FR" dirty="0" smtClean="0"/>
              <a:t>         Durée : une semaine 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Mise en place de la stratégie du système de gestion de fichier.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8" name="Image 7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5634" y="118766"/>
            <a:ext cx="2413484" cy="962682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6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68354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7152" y="0"/>
            <a:ext cx="9980682" cy="1096962"/>
          </a:xfrm>
        </p:spPr>
        <p:txBody>
          <a:bodyPr rtlCol="0">
            <a:normAutofit/>
          </a:bodyPr>
          <a:lstStyle/>
          <a:p>
            <a:r>
              <a:rPr lang="fr-FR" dirty="0" smtClean="0"/>
              <a:t>Tâches communes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134726" y="157229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   </a:t>
            </a:r>
            <a:endParaRPr lang="fr-FR" dirty="0"/>
          </a:p>
        </p:txBody>
      </p:sp>
      <p:pic>
        <p:nvPicPr>
          <p:cNvPr id="17" name="Image 1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1760" y="118766"/>
            <a:ext cx="2413484" cy="962682"/>
          </a:xfrm>
          <a:prstGeom prst="rect">
            <a:avLst/>
          </a:prstGeom>
        </p:spPr>
      </p:pic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7</a:t>
            </a:fld>
            <a:endParaRPr lang="fr-FR" b="1" dirty="0"/>
          </a:p>
        </p:txBody>
      </p:sp>
      <p:sp>
        <p:nvSpPr>
          <p:cNvPr id="19" name="Rectangle 18"/>
          <p:cNvSpPr/>
          <p:nvPr/>
        </p:nvSpPr>
        <p:spPr>
          <a:xfrm>
            <a:off x="827314" y="2280195"/>
            <a:ext cx="4646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Structure du Disque dur</a:t>
            </a:r>
          </a:p>
          <a:p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Un super bloc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Les blocs d’</a:t>
            </a:r>
            <a:r>
              <a:rPr lang="fr-FR" dirty="0" err="1" smtClean="0"/>
              <a:t>inodes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Des blocs de données</a:t>
            </a:r>
          </a:p>
        </p:txBody>
      </p:sp>
      <p:pic>
        <p:nvPicPr>
          <p:cNvPr id="20" name="Image 19" descr="disque d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5450" y="1889207"/>
            <a:ext cx="623022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 smtClean="0"/>
              <a:t>Définitions des Constantes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175296" y="20164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 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71388" y="17246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 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629536" y="2512813"/>
            <a:ext cx="112243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fr-FR" sz="1600" dirty="0" smtClean="0"/>
          </a:p>
          <a:p>
            <a:pPr lvl="2">
              <a:buFont typeface="Wingdings" pitchFamily="2" charset="2"/>
              <a:buChar char="v"/>
            </a:pPr>
            <a:r>
              <a:rPr lang="fr-FR" sz="1600" dirty="0" smtClean="0"/>
              <a:t>  La </a:t>
            </a:r>
            <a:r>
              <a:rPr lang="fr-FR" sz="1600" dirty="0" smtClean="0"/>
              <a:t>taille d’un bloc </a:t>
            </a:r>
            <a:r>
              <a:rPr lang="fr-FR" sz="1600" dirty="0" smtClean="0"/>
              <a:t>: </a:t>
            </a:r>
            <a:r>
              <a:rPr lang="fr-FR" sz="1600" dirty="0" smtClean="0"/>
              <a:t>1024 octets</a:t>
            </a:r>
          </a:p>
          <a:p>
            <a:pPr lvl="2"/>
            <a:endParaRPr lang="fr-FR" sz="1600" dirty="0" smtClean="0"/>
          </a:p>
          <a:p>
            <a:pPr lvl="2">
              <a:buFont typeface="Wingdings" pitchFamily="2" charset="2"/>
              <a:buChar char="v"/>
            </a:pPr>
            <a:r>
              <a:rPr lang="fr-FR" sz="1600" dirty="0" smtClean="0"/>
              <a:t>  Le </a:t>
            </a:r>
            <a:r>
              <a:rPr lang="fr-FR" sz="1600" dirty="0" smtClean="0"/>
              <a:t>nombre de blocs </a:t>
            </a:r>
            <a:r>
              <a:rPr lang="fr-FR" sz="1600" dirty="0" err="1" smtClean="0"/>
              <a:t>inodes</a:t>
            </a:r>
            <a:r>
              <a:rPr lang="fr-FR" sz="1600" dirty="0" smtClean="0"/>
              <a:t> </a:t>
            </a:r>
            <a:r>
              <a:rPr lang="fr-FR" sz="1600" dirty="0" smtClean="0"/>
              <a:t>: 2500 </a:t>
            </a:r>
          </a:p>
          <a:p>
            <a:pPr lvl="2"/>
            <a:endParaRPr lang="fr-FR" sz="1600" dirty="0" smtClean="0"/>
          </a:p>
          <a:p>
            <a:pPr lvl="2">
              <a:buFont typeface="Wingdings" pitchFamily="2" charset="2"/>
              <a:buChar char="v"/>
            </a:pPr>
            <a:r>
              <a:rPr lang="fr-FR" sz="1600" dirty="0" smtClean="0"/>
              <a:t>  Le </a:t>
            </a:r>
            <a:r>
              <a:rPr lang="fr-FR" sz="1600" dirty="0" smtClean="0"/>
              <a:t>nombre restant des blocs </a:t>
            </a:r>
            <a:r>
              <a:rPr lang="fr-FR" sz="1600" dirty="0" smtClean="0"/>
              <a:t> :</a:t>
            </a:r>
            <a:r>
              <a:rPr lang="fr-FR" sz="1600" dirty="0" smtClean="0"/>
              <a:t> </a:t>
            </a:r>
            <a:r>
              <a:rPr lang="fr-FR" sz="1600" dirty="0" smtClean="0"/>
              <a:t>99900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     </a:t>
            </a:r>
            <a:r>
              <a:rPr lang="fr-FR" dirty="0" smtClean="0"/>
              <a:t>La taille de notre disque dur qui est 104 857 600 octets ( environs 100 Mo )</a:t>
            </a:r>
          </a:p>
          <a:p>
            <a:endParaRPr lang="fr-FR" dirty="0" smtClean="0"/>
          </a:p>
        </p:txBody>
      </p:sp>
      <p:pic>
        <p:nvPicPr>
          <p:cNvPr id="12" name="Image 11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8697" y="131829"/>
            <a:ext cx="2413484" cy="962682"/>
          </a:xfrm>
          <a:prstGeom prst="rect">
            <a:avLst/>
          </a:prstGeom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8</a:t>
            </a:fld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959430" y="2194558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fr-FR" dirty="0" smtClean="0"/>
              <a:t>Nous prévoyons aussi les constantes qui suivent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Définition des Structures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6104" y="5088835"/>
            <a:ext cx="3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18766"/>
            <a:ext cx="2413484" cy="962682"/>
          </a:xfrm>
          <a:prstGeom prst="rect">
            <a:avLst/>
          </a:prstGeom>
        </p:spPr>
      </p:pic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9</a:t>
            </a:fld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4027714" y="233747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smtClean="0"/>
              <a:t>Structure d’un super-block:</a:t>
            </a:r>
          </a:p>
          <a:p>
            <a:pPr>
              <a:buNone/>
            </a:pPr>
            <a:r>
              <a:rPr lang="fr-FR" b="1" dirty="0" smtClean="0"/>
              <a:t> </a:t>
            </a:r>
            <a:endParaRPr lang="fr-FR" dirty="0" smtClean="0"/>
          </a:p>
          <a:p>
            <a:pPr lvl="1">
              <a:buNone/>
            </a:pP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super_block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{   </a:t>
            </a:r>
          </a:p>
          <a:p>
            <a:pPr lvl="2">
              <a:buNone/>
            </a:pPr>
            <a:r>
              <a:rPr lang="fr-FR" dirty="0" smtClean="0"/>
              <a:t>  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magic_number</a:t>
            </a:r>
            <a:r>
              <a:rPr lang="fr-FR" dirty="0" smtClean="0"/>
              <a:t>;</a:t>
            </a:r>
          </a:p>
          <a:p>
            <a:pPr lvl="2">
              <a:buNone/>
            </a:pPr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block_num</a:t>
            </a:r>
            <a:r>
              <a:rPr lang="fr-FR" dirty="0" smtClean="0"/>
              <a:t>;       </a:t>
            </a:r>
          </a:p>
          <a:p>
            <a:pPr lvl="2">
              <a:buNone/>
            </a:pPr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inode_num</a:t>
            </a:r>
            <a:r>
              <a:rPr lang="fr-FR" dirty="0" smtClean="0"/>
              <a:t>;    </a:t>
            </a:r>
          </a:p>
          <a:p>
            <a:pPr lvl="2">
              <a:buNone/>
            </a:pPr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free_blk</a:t>
            </a:r>
            <a:r>
              <a:rPr lang="fr-FR" dirty="0" smtClean="0"/>
              <a:t>;    </a:t>
            </a:r>
          </a:p>
          <a:p>
            <a:pPr lvl="2">
              <a:buNone/>
            </a:pPr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free_inode</a:t>
            </a:r>
            <a:r>
              <a:rPr lang="fr-FR" dirty="0" smtClean="0"/>
              <a:t>;    </a:t>
            </a:r>
          </a:p>
          <a:p>
            <a:pPr lvl="1">
              <a:buNone/>
            </a:pPr>
            <a:r>
              <a:rPr lang="fr-FR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formatique-au-service-de-lHandicap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_9411671_TF03431380_TF03431380.potx" id="{3EB80C2F-3DBD-42BA-8FFE-45D13301C271}" vid="{18AA12EE-0616-4C76-8CBB-BEAD487DA71A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Linformatique-au-service-de-lHandicap</Template>
  <TotalTime>0</TotalTime>
  <Words>631</Words>
  <Application>Microsoft Office PowerPoint</Application>
  <PresentationFormat>Personnalisé</PresentationFormat>
  <Paragraphs>170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Linformatique-au-service-de-lHandicap</vt:lpstr>
      <vt:lpstr>Projet Système  Mise en place d’un système de       gestion de fichiers basé sur linux</vt:lpstr>
      <vt:lpstr>Plan </vt:lpstr>
      <vt:lpstr>Présentation du cahier des charges </vt:lpstr>
      <vt:lpstr>cahier des charges</vt:lpstr>
      <vt:lpstr>Répartition des tâches</vt:lpstr>
      <vt:lpstr>Tâches communes </vt:lpstr>
      <vt:lpstr>Tâches communes </vt:lpstr>
      <vt:lpstr>Définitions des Constantes</vt:lpstr>
      <vt:lpstr>Définition des Structures</vt:lpstr>
      <vt:lpstr>Définition des Structures</vt:lpstr>
      <vt:lpstr>Définition des Structures </vt:lpstr>
      <vt:lpstr>    Définition des Structures </vt:lpstr>
      <vt:lpstr>Définition des Structures </vt:lpstr>
      <vt:lpstr>Binôme 1  Firas &amp; Iheb</vt:lpstr>
      <vt:lpstr>Fonctions Basiques  </vt:lpstr>
      <vt:lpstr>Fonctions Basiques</vt:lpstr>
      <vt:lpstr>Trinôme 2  Ilyess &amp; SEIFEDDINE &amp; CYRINE</vt:lpstr>
      <vt:lpstr>Les primitives </vt:lpstr>
      <vt:lpstr>Les primitives   </vt:lpstr>
      <vt:lpstr>Binôme 3  IYED &amp; SAMI</vt:lpstr>
      <vt:lpstr>Interpréteur des commandes  </vt:lpstr>
      <vt:lpstr>Interpréteur des commandes   </vt:lpstr>
      <vt:lpstr>MERCI DE VOTRE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2018-01-08T19:23:30Z</dcterms:created>
  <dcterms:modified xsi:type="dcterms:W3CDTF">2018-06-13T23:54:28Z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