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9" r:id="rId3"/>
    <p:sldId id="263" r:id="rId4"/>
    <p:sldId id="309" r:id="rId5"/>
    <p:sldId id="308" r:id="rId6"/>
    <p:sldId id="281" r:id="rId7"/>
    <p:sldId id="310" r:id="rId8"/>
    <p:sldId id="274" r:id="rId9"/>
    <p:sldId id="304" r:id="rId10"/>
    <p:sldId id="277" r:id="rId11"/>
    <p:sldId id="288" r:id="rId12"/>
    <p:sldId id="305" r:id="rId13"/>
    <p:sldId id="294" r:id="rId14"/>
    <p:sldId id="278" r:id="rId15"/>
    <p:sldId id="279" r:id="rId16"/>
    <p:sldId id="280" r:id="rId17"/>
    <p:sldId id="302" r:id="rId18"/>
    <p:sldId id="306" r:id="rId19"/>
    <p:sldId id="271" r:id="rId20"/>
    <p:sldId id="282" r:id="rId21"/>
    <p:sldId id="300" r:id="rId22"/>
    <p:sldId id="311" r:id="rId23"/>
    <p:sldId id="276" r:id="rId24"/>
    <p:sldId id="313" r:id="rId25"/>
    <p:sldId id="287" r:id="rId26"/>
    <p:sldId id="298" r:id="rId27"/>
    <p:sldId id="296" r:id="rId28"/>
    <p:sldId id="290" r:id="rId29"/>
    <p:sldId id="284" r:id="rId30"/>
    <p:sldId id="285" r:id="rId31"/>
    <p:sldId id="258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3424" autoAdjust="0"/>
  </p:normalViewPr>
  <p:slideViewPr>
    <p:cSldViewPr>
      <p:cViewPr>
        <p:scale>
          <a:sx n="90" d="100"/>
          <a:sy n="90" d="100"/>
        </p:scale>
        <p:origin x="756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858" y="-26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February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Unify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and Worldline are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registered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trademarks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the Atos group.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February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2020. © 2020 Atos.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Confidential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information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owned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by Atos, to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by the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recipient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only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. This document, or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part of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not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reproduced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copied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circulated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and/or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distributed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nor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quoted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without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prior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written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approval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request_forgery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ert.ssi.gouv.fr/information/CERTA-2008-INF-003/" TargetMode="External"/><Relationship Id="rId4" Type="http://schemas.openxmlformats.org/officeDocument/2006/relationships/hyperlink" Target="https://spanning.com/blog/cross-site-forgery-web-based-application-security-part-2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business/13/11/selinux-policy-guide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lock.io/blog/cryptojacking-tesl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k8s </a:t>
            </a:r>
            <a:r>
              <a:rPr lang="fr-FR" dirty="0">
                <a:effectLst/>
              </a:rPr>
              <a:t>1.15-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Kubernetes versions 1.6 and later allow anonymous authentication by default. Requests that have not been rejected by other authentication methods are assigned a </a:t>
            </a:r>
            <a:r>
              <a:rPr lang="en-US" dirty="0" err="1"/>
              <a:t>system:anonymous</a:t>
            </a:r>
            <a:r>
              <a:rPr lang="en-US" dirty="0"/>
              <a:t> username and </a:t>
            </a:r>
            <a:r>
              <a:rPr lang="en-US" dirty="0" err="1"/>
              <a:t>system:unauthenticated</a:t>
            </a:r>
            <a:r>
              <a:rPr lang="en-US" dirty="0"/>
              <a:t> group. l’ </a:t>
            </a:r>
            <a:r>
              <a:rPr lang="en-US" dirty="0" err="1"/>
              <a:t>accés</a:t>
            </a:r>
            <a:r>
              <a:rPr lang="en-US" dirty="0"/>
              <a:t> anonyme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pour 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checks et discovery sur le cluster (RBAC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gérer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  <a:endParaRPr lang="en-US" dirty="0"/>
          </a:p>
          <a:p>
            <a:r>
              <a:rPr lang="en-US" dirty="0" err="1"/>
              <a:t>authentification</a:t>
            </a:r>
            <a:r>
              <a:rPr lang="en-US" dirty="0"/>
              <a:t> token ( </a:t>
            </a:r>
            <a:r>
              <a:rPr lang="en-US" dirty="0" err="1"/>
              <a:t>Dex</a:t>
            </a:r>
            <a:r>
              <a:rPr lang="en-US" dirty="0"/>
              <a:t> et OAuth)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3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pertes accidentelles : si on a deux </a:t>
            </a:r>
            <a:r>
              <a:rPr lang="fr-FR" dirty="0" err="1"/>
              <a:t>equipes</a:t>
            </a:r>
            <a:r>
              <a:rPr lang="fr-FR" dirty="0"/>
              <a:t> , si un développeur sur un projet A a accidentellement basculer sur un </a:t>
            </a:r>
            <a:r>
              <a:rPr lang="fr-FR" dirty="0" err="1"/>
              <a:t>namespace</a:t>
            </a:r>
            <a:r>
              <a:rPr lang="fr-FR" dirty="0"/>
              <a:t> d’un autre projet B et accidentellement supprimer une partie du projet ??!</a:t>
            </a:r>
          </a:p>
          <a:p>
            <a:endParaRPr lang="fr-F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newly created pods and containers without a service account are automatically assigned the default service account. The default service account has a very wide range of permissions in the cluster and should, therefore, be disabled.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15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4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multi-tenant cluster users can be assured that their private images can only be used by those who have the credentials to pull them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8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NamespaceLifecycle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ensures that objects cannot be created in non-existent namespaces, and that namespaces undergoing termination are not used for creating the new objects.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Security Policy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cluster-level resource that controls the actions that a pod can perform and what it has the ability to access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NodeRestriction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plug-in ensures that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restricted to the Node and Pod objects that it could modify as defined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0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42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Data at </a:t>
            </a:r>
            <a:r>
              <a:rPr lang="fr-FR" dirty="0" err="1"/>
              <a:t>rest</a:t>
            </a:r>
            <a:r>
              <a:rPr lang="fr-FR" dirty="0"/>
              <a:t> est toute information stocker physiquement sur un support ( base de données , backup …)</a:t>
            </a:r>
          </a:p>
          <a:p>
            <a:r>
              <a:rPr lang="fr-FR" dirty="0"/>
              <a:t>L’API server peut chiffrer les données entrants/sortants sur le cluster </a:t>
            </a:r>
            <a:r>
              <a:rPr lang="fr-FR" dirty="0" err="1"/>
              <a:t>etcd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0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5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25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95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istio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 solution </a:t>
            </a:r>
          </a:p>
          <a:p>
            <a:r>
              <a:rPr lang="fr-FR" dirty="0">
                <a:hlinkClick r:id="rId3"/>
              </a:rPr>
              <a:t>https://en.wikipedia.org/wiki/Cross-site_request_forgery</a:t>
            </a:r>
            <a:endParaRPr lang="fr-FR" dirty="0"/>
          </a:p>
          <a:p>
            <a:r>
              <a:rPr lang="fr-FR" dirty="0">
                <a:hlinkClick r:id="rId4"/>
              </a:rPr>
              <a:t>https://spanning.com/blog/cross-site-forgery-web-based-application-security-part-2/</a:t>
            </a:r>
            <a:endParaRPr lang="fr-FR" dirty="0"/>
          </a:p>
          <a:p>
            <a:r>
              <a:rPr lang="fr-FR" dirty="0">
                <a:hlinkClick r:id="rId5"/>
              </a:rPr>
              <a:t>https://www.cert.ssi.gouv.fr/information/CERTA-2008-INF-003/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3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exposer les risques de </a:t>
            </a:r>
            <a:r>
              <a:rPr lang="fr-FR" dirty="0" err="1"/>
              <a:t>onap</a:t>
            </a:r>
            <a:r>
              <a:rPr lang="fr-FR" dirty="0"/>
              <a:t> on k8s et trouver des solutions </a:t>
            </a:r>
            <a:r>
              <a:rPr lang="fr-FR" dirty="0" err="1"/>
              <a:t>la-dessus</a:t>
            </a:r>
            <a:r>
              <a:rPr lang="fr-FR" dirty="0"/>
              <a:t>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11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9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credit</a:t>
            </a:r>
            <a:r>
              <a:rPr lang="fr-FR" dirty="0"/>
              <a:t> to : </a:t>
            </a:r>
            <a:r>
              <a:rPr lang="fr-FR" dirty="0">
                <a:hlinkClick r:id="rId3"/>
              </a:rPr>
              <a:t>https://opensource.com/business/13/11/selinux-policy-guide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32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6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6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 vulnerability stemming from unsecured K8s dashboards, mine cryptocurrency. Aviva, Weight Watchers,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Tesla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were among those impacted. affecting Shopify, where attackers gained access to any container in the infrastructure.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4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accédant au filesystem, on peut tout faire , on peut par exemple prendre les </a:t>
            </a:r>
            <a:r>
              <a:rPr lang="fr-FR" dirty="0" err="1"/>
              <a:t>credentials</a:t>
            </a:r>
            <a:r>
              <a:rPr lang="fr-FR" dirty="0"/>
              <a:t> d’un </a:t>
            </a:r>
            <a:r>
              <a:rPr lang="fr-FR" dirty="0" err="1"/>
              <a:t>kubelet</a:t>
            </a:r>
            <a:r>
              <a:rPr lang="fr-FR" dirty="0"/>
              <a:t> et envoyer des requêtes au serveur d’API en prétendant que c’est le </a:t>
            </a:r>
            <a:r>
              <a:rPr lang="fr-FR" dirty="0" err="1"/>
              <a:t>kubelet</a:t>
            </a:r>
            <a:r>
              <a:rPr lang="fr-FR" dirty="0"/>
              <a:t> qui envoie les requêtes . </a:t>
            </a:r>
          </a:p>
          <a:p>
            <a:r>
              <a:rPr lang="fr-FR" dirty="0" err="1"/>
              <a:t>seccomp</a:t>
            </a:r>
            <a:r>
              <a:rPr lang="fr-FR" dirty="0"/>
              <a:t> (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)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introduit de base sur la version 2.6.12 (2005) , il permet d’autoriser les process a faire que les appels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systémes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necessaires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:(exit(),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sigreturn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et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que sur les descripteurs déjà ouvert)</a:t>
            </a:r>
          </a:p>
          <a:p>
            <a:r>
              <a:rPr lang="fr-FR" b="1" dirty="0" err="1"/>
              <a:t>apparmor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5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vols d’identité : interception de </a:t>
            </a:r>
            <a:r>
              <a:rPr lang="fr-FR" dirty="0" err="1"/>
              <a:t>token</a:t>
            </a:r>
            <a:r>
              <a:rPr lang="fr-FR" dirty="0"/>
              <a:t> ou de </a:t>
            </a:r>
            <a:r>
              <a:rPr lang="fr-FR" dirty="0" err="1"/>
              <a:t>credentials</a:t>
            </a:r>
            <a:r>
              <a:rPr lang="fr-FR" dirty="0"/>
              <a:t> </a:t>
            </a:r>
          </a:p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: détournement de session (rediriger implicitement la requête d’un client vers un site malicieux sans son consentement)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8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inject</a:t>
            </a:r>
            <a:r>
              <a:rPr lang="fr-FR" dirty="0"/>
              <a:t> </a:t>
            </a:r>
            <a:r>
              <a:rPr lang="fr-FR" dirty="0" err="1"/>
              <a:t>php</a:t>
            </a:r>
            <a:r>
              <a:rPr lang="fr-FR" dirty="0"/>
              <a:t> page to </a:t>
            </a:r>
            <a:r>
              <a:rPr lang="fr-FR" dirty="0" err="1"/>
              <a:t>fetch</a:t>
            </a:r>
            <a:r>
              <a:rPr lang="fr-FR" dirty="0"/>
              <a:t> </a:t>
            </a:r>
            <a:r>
              <a:rPr lang="fr-FR" dirty="0" err="1"/>
              <a:t>unauthorized</a:t>
            </a:r>
            <a:r>
              <a:rPr lang="fr-FR" dirty="0"/>
              <a:t> data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AUTH : 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how are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you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? log in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autorisation : 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do the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request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have the permission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333333"/>
                </a:solidFill>
                <a:latin typeface="Open Sans"/>
              </a:rPr>
              <a:t>admission control :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which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requests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are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allowed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to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persist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?</a:t>
            </a:r>
            <a:endParaRPr lang="fr-F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srgbClr val="333333"/>
              </a:solidFill>
              <a:latin typeface="Open San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6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93DCF-B2CE-437E-84DF-CE8486889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37600"/>
            <a:ext cx="1635224" cy="86075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487559"/>
            <a:ext cx="8370094" cy="216838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06-02-2019</a:t>
            </a:r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February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631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| 06-02-2019 | Med Ilyes El Ajroud  | © Atos - For internal use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openclipart.org/detail/171430/firewall" TargetMode="Externa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52" y="2212677"/>
            <a:ext cx="8370094" cy="718145"/>
          </a:xfrm>
        </p:spPr>
        <p:txBody>
          <a:bodyPr/>
          <a:lstStyle/>
          <a:p>
            <a:r>
              <a:rPr lang="fr-FR" dirty="0" err="1"/>
              <a:t>Hardening</a:t>
            </a:r>
            <a:r>
              <a:rPr lang="fr-FR" dirty="0"/>
              <a:t> K8s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8EFCD4-0535-4B6F-AA34-3333E214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F9A10B0-AE35-4EE6-9AAB-F4FB70E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</a:t>
            </a:r>
            <a:r>
              <a:rPr lang="fr-FR" dirty="0" err="1"/>
              <a:t>traffic</a:t>
            </a:r>
            <a:r>
              <a:rPr lang="fr-FR" dirty="0"/>
              <a:t>: Transport Security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8C64D31-A78D-40DD-A496-0ECF6AC3C707}"/>
              </a:ext>
            </a:extLst>
          </p:cNvPr>
          <p:cNvGrpSpPr/>
          <p:nvPr/>
        </p:nvGrpSpPr>
        <p:grpSpPr>
          <a:xfrm>
            <a:off x="5076055" y="1419622"/>
            <a:ext cx="4067942" cy="2448272"/>
            <a:chOff x="4118894" y="1203598"/>
            <a:chExt cx="5025106" cy="3024336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E3898E89-4229-4C0A-AE1F-2462B6AEBF54}"/>
                </a:ext>
              </a:extLst>
            </p:cNvPr>
            <p:cNvGrpSpPr/>
            <p:nvPr/>
          </p:nvGrpSpPr>
          <p:grpSpPr>
            <a:xfrm>
              <a:off x="4118894" y="1203598"/>
              <a:ext cx="5025106" cy="3024336"/>
              <a:chOff x="4118894" y="1203598"/>
              <a:chExt cx="5025106" cy="3024336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73E95A02-DBAE-4F57-BA52-C6ABC731EB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38"/>
              <a:stretch/>
            </p:blipFill>
            <p:spPr>
              <a:xfrm>
                <a:off x="4118895" y="1203598"/>
                <a:ext cx="5025105" cy="3024336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9B9261-EC68-4B91-ADC0-0CF480161D29}"/>
                  </a:ext>
                </a:extLst>
              </p:cNvPr>
              <p:cNvSpPr/>
              <p:nvPr/>
            </p:nvSpPr>
            <p:spPr>
              <a:xfrm>
                <a:off x="4118894" y="2712048"/>
                <a:ext cx="874357" cy="13681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19191EF-5216-43E5-92FC-3B6A28AF3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5400000">
              <a:off x="4859425" y="2440537"/>
              <a:ext cx="409057" cy="141402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CA4768F-5E28-47DE-90E9-B09350B42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876256" y="1779662"/>
              <a:ext cx="360040" cy="12445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9995088-3325-4F3D-B9BA-709AAC02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445033" y="2587762"/>
              <a:ext cx="1152127" cy="144018"/>
            </a:xfrm>
            <a:prstGeom prst="rect">
              <a:avLst/>
            </a:prstGeom>
          </p:spPr>
        </p:pic>
      </p:grp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CBA82AEB-78EE-4D11-AF8A-A0D7F5FA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9" y="1150978"/>
            <a:ext cx="5051781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 </a:t>
            </a:r>
          </a:p>
          <a:p>
            <a:r>
              <a:rPr lang="fr-FR" dirty="0" err="1"/>
              <a:t>Sniffing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de données </a:t>
            </a:r>
          </a:p>
          <a:p>
            <a:r>
              <a:rPr lang="fr-FR" dirty="0"/>
              <a:t>vols d’identités /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endParaRPr lang="fr-FR" dirty="0"/>
          </a:p>
          <a:p>
            <a:r>
              <a:rPr lang="fr-FR" dirty="0"/>
              <a:t>connexions non autorisés entre conteneurs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sz="1800" dirty="0"/>
          </a:p>
          <a:p>
            <a:r>
              <a:rPr lang="fr-FR" dirty="0"/>
              <a:t>toutes les communications doivent être protégées par des certificats TLS mutualisés </a:t>
            </a:r>
          </a:p>
          <a:p>
            <a:r>
              <a:rPr lang="fr-FR" dirty="0"/>
              <a:t>séparer le cluster </a:t>
            </a:r>
            <a:r>
              <a:rPr lang="fr-FR" dirty="0" err="1"/>
              <a:t>kubernetes</a:t>
            </a:r>
            <a:r>
              <a:rPr lang="fr-FR" dirty="0"/>
              <a:t> du cluster </a:t>
            </a:r>
            <a:r>
              <a:rPr lang="fr-FR" dirty="0" err="1"/>
              <a:t>Etcd</a:t>
            </a:r>
            <a:r>
              <a:rPr lang="fr-FR" dirty="0"/>
              <a:t> et appliquer des règles de firewall </a:t>
            </a:r>
          </a:p>
          <a:p>
            <a:r>
              <a:rPr lang="fr-FR" dirty="0"/>
              <a:t>firewall interne et externe pour limiter les requêtes au serveur d’API</a:t>
            </a:r>
          </a:p>
          <a:p>
            <a:r>
              <a:rPr lang="fr-FR" dirty="0"/>
              <a:t>Appliquer des politiques de networking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652E94-8050-47CD-9710-EB0C1163B948}"/>
              </a:ext>
            </a:extLst>
          </p:cNvPr>
          <p:cNvSpPr txBox="1"/>
          <p:nvPr/>
        </p:nvSpPr>
        <p:spPr>
          <a:xfrm>
            <a:off x="4499992" y="428732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</a:t>
            </a:r>
            <a:r>
              <a:rPr lang="fr-FR" sz="1600" b="1" dirty="0" err="1"/>
              <a:t>NetworkPolicy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11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B47948-3A2A-469B-85E9-A99265FB1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77C25-B37A-4BDB-B1C1-FDD19756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</a:t>
            </a:r>
            <a:r>
              <a:rPr lang="fr-FR" dirty="0" err="1"/>
              <a:t>traffic</a:t>
            </a:r>
            <a:r>
              <a:rPr lang="fr-FR" dirty="0"/>
              <a:t>: </a:t>
            </a:r>
            <a:r>
              <a:rPr lang="fr-FR" dirty="0" err="1"/>
              <a:t>NetworkPolicy</a:t>
            </a:r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26593B6-42A1-4B67-9A59-4BD953969D72}"/>
              </a:ext>
            </a:extLst>
          </p:cNvPr>
          <p:cNvGrpSpPr/>
          <p:nvPr/>
        </p:nvGrpSpPr>
        <p:grpSpPr>
          <a:xfrm>
            <a:off x="0" y="1006596"/>
            <a:ext cx="6131509" cy="3574967"/>
            <a:chOff x="1331640" y="987574"/>
            <a:chExt cx="6131509" cy="3574967"/>
          </a:xfrm>
        </p:grpSpPr>
        <p:pic>
          <p:nvPicPr>
            <p:cNvPr id="3074" name="Picture 2" descr="microservices_architecture">
              <a:extLst>
                <a:ext uri="{FF2B5EF4-FFF2-40B4-BE49-F238E27FC236}">
                  <a16:creationId xmlns:a16="http://schemas.microsoft.com/office/drawing/2014/main" id="{88534034-2718-4BB9-A658-DB548F1E4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987574"/>
              <a:ext cx="6131509" cy="3574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phique 5" descr="Coche">
              <a:extLst>
                <a:ext uri="{FF2B5EF4-FFF2-40B4-BE49-F238E27FC236}">
                  <a16:creationId xmlns:a16="http://schemas.microsoft.com/office/drawing/2014/main" id="{37F2C32B-FE53-40D2-AFC5-F76D2F37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1760" y="2600197"/>
              <a:ext cx="313184" cy="313184"/>
            </a:xfrm>
            <a:prstGeom prst="rect">
              <a:avLst/>
            </a:prstGeom>
          </p:spPr>
        </p:pic>
        <p:pic>
          <p:nvPicPr>
            <p:cNvPr id="8" name="Graphique 7" descr="Coche">
              <a:extLst>
                <a:ext uri="{FF2B5EF4-FFF2-40B4-BE49-F238E27FC236}">
                  <a16:creationId xmlns:a16="http://schemas.microsoft.com/office/drawing/2014/main" id="{2F405FBD-632A-4E18-8AD2-1A1854DD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3504" y="2287013"/>
              <a:ext cx="313184" cy="313184"/>
            </a:xfrm>
            <a:prstGeom prst="rect">
              <a:avLst/>
            </a:prstGeom>
          </p:spPr>
        </p:pic>
        <p:pic>
          <p:nvPicPr>
            <p:cNvPr id="9" name="Graphique 8" descr="Coche">
              <a:extLst>
                <a:ext uri="{FF2B5EF4-FFF2-40B4-BE49-F238E27FC236}">
                  <a16:creationId xmlns:a16="http://schemas.microsoft.com/office/drawing/2014/main" id="{B02BE5AE-21D7-4C16-A346-B34CC9757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3504" y="3111593"/>
              <a:ext cx="313184" cy="313184"/>
            </a:xfrm>
            <a:prstGeom prst="rect">
              <a:avLst/>
            </a:prstGeom>
          </p:spPr>
        </p:pic>
        <p:pic>
          <p:nvPicPr>
            <p:cNvPr id="10" name="Graphique 9" descr="Coche">
              <a:extLst>
                <a:ext uri="{FF2B5EF4-FFF2-40B4-BE49-F238E27FC236}">
                  <a16:creationId xmlns:a16="http://schemas.microsoft.com/office/drawing/2014/main" id="{E561010D-06C9-4FFB-93A1-AC6D8E15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253" y="2480895"/>
              <a:ext cx="313184" cy="313184"/>
            </a:xfrm>
            <a:prstGeom prst="rect">
              <a:avLst/>
            </a:prstGeom>
          </p:spPr>
        </p:pic>
        <p:pic>
          <p:nvPicPr>
            <p:cNvPr id="11" name="Graphique 10" descr="Coche">
              <a:extLst>
                <a:ext uri="{FF2B5EF4-FFF2-40B4-BE49-F238E27FC236}">
                  <a16:creationId xmlns:a16="http://schemas.microsoft.com/office/drawing/2014/main" id="{69E77779-E32D-4DEF-858D-36813232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4248" y="3424777"/>
              <a:ext cx="313184" cy="313184"/>
            </a:xfrm>
            <a:prstGeom prst="rect">
              <a:avLst/>
            </a:prstGeom>
          </p:spPr>
        </p:pic>
        <p:pic>
          <p:nvPicPr>
            <p:cNvPr id="12" name="Graphique 11" descr="Coche">
              <a:extLst>
                <a:ext uri="{FF2B5EF4-FFF2-40B4-BE49-F238E27FC236}">
                  <a16:creationId xmlns:a16="http://schemas.microsoft.com/office/drawing/2014/main" id="{FCA41ED9-6EC5-479F-83A5-012D6F42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91064" y="1405539"/>
              <a:ext cx="313184" cy="313184"/>
            </a:xfrm>
            <a:prstGeom prst="rect">
              <a:avLst/>
            </a:prstGeom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783066C-4A4D-4E5A-832F-78C96F783E2C}"/>
                </a:ext>
              </a:extLst>
            </p:cNvPr>
            <p:cNvCxnSpPr>
              <a:cxnSpLocks/>
            </p:cNvCxnSpPr>
            <p:nvPr/>
          </p:nvCxnSpPr>
          <p:spPr>
            <a:xfrm>
              <a:off x="4397394" y="3737961"/>
              <a:ext cx="1120402" cy="4138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9062F59D-AF16-4453-A994-75CC3FE6A597}"/>
                </a:ext>
              </a:extLst>
            </p:cNvPr>
            <p:cNvCxnSpPr/>
            <p:nvPr/>
          </p:nvCxnSpPr>
          <p:spPr>
            <a:xfrm>
              <a:off x="1835696" y="3268185"/>
              <a:ext cx="3682100" cy="959749"/>
            </a:xfrm>
            <a:prstGeom prst="bentConnector3">
              <a:avLst>
                <a:gd name="adj1" fmla="val 3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que 23" descr="Fermer">
              <a:extLst>
                <a:ext uri="{FF2B5EF4-FFF2-40B4-BE49-F238E27FC236}">
                  <a16:creationId xmlns:a16="http://schemas.microsoft.com/office/drawing/2014/main" id="{1D63A4E2-C9AB-449D-A5E1-B1D579CD1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17661" y="4004967"/>
              <a:ext cx="397768" cy="397768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E8BFF26-4173-4EC3-B036-CF25C4184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2566" y="3718683"/>
              <a:ext cx="397768" cy="397768"/>
            </a:xfrm>
            <a:prstGeom prst="rect">
              <a:avLst/>
            </a:prstGeom>
          </p:spPr>
        </p:pic>
      </p:grp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001121FA-D0EF-4853-9CFA-B1CC813E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720" y="1150978"/>
            <a:ext cx="2895579" cy="3474900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89C4"/>
                </a:solidFill>
              </a:rPr>
              <a:t>Exemples de </a:t>
            </a:r>
            <a:r>
              <a:rPr lang="fr-FR" b="1" dirty="0" err="1">
                <a:solidFill>
                  <a:srgbClr val="0089C4"/>
                </a:solidFill>
              </a:rPr>
              <a:t>Policies</a:t>
            </a:r>
            <a:r>
              <a:rPr lang="fr-FR" b="1" dirty="0">
                <a:solidFill>
                  <a:srgbClr val="0089C4"/>
                </a:solidFill>
              </a:rPr>
              <a:t> :</a:t>
            </a:r>
          </a:p>
          <a:p>
            <a:r>
              <a:rPr lang="fr-FR" dirty="0"/>
              <a:t> </a:t>
            </a:r>
            <a:r>
              <a:rPr lang="fr-FR" dirty="0" err="1"/>
              <a:t>deny</a:t>
            </a:r>
            <a:r>
              <a:rPr lang="fr-FR" dirty="0"/>
              <a:t> all</a:t>
            </a:r>
          </a:p>
          <a:p>
            <a:r>
              <a:rPr lang="fr-FR" dirty="0"/>
              <a:t>autoriser le </a:t>
            </a:r>
            <a:r>
              <a:rPr lang="fr-FR" dirty="0" err="1"/>
              <a:t>traffic</a:t>
            </a:r>
            <a:r>
              <a:rPr lang="fr-FR" dirty="0"/>
              <a:t> à l’intérieur du projet </a:t>
            </a:r>
            <a:r>
              <a:rPr lang="fr-FR" dirty="0" err="1"/>
              <a:t>msinfra</a:t>
            </a:r>
            <a:endParaRPr lang="fr-FR" dirty="0"/>
          </a:p>
          <a:p>
            <a:r>
              <a:rPr lang="fr-FR" dirty="0"/>
              <a:t>autoriser twitter </a:t>
            </a:r>
            <a:r>
              <a:rPr lang="fr-FR" dirty="0" err="1"/>
              <a:t>Microservice</a:t>
            </a:r>
            <a:r>
              <a:rPr lang="fr-FR" dirty="0"/>
              <a:t> a accéder l’API twitter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76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</a:t>
            </a:r>
          </a:p>
        </p:txBody>
      </p:sp>
    </p:spTree>
    <p:extLst>
      <p:ext uri="{BB962C8B-B14F-4D97-AF65-F5344CB8AC3E}">
        <p14:creationId xmlns:p14="http://schemas.microsoft.com/office/powerpoint/2010/main" val="408319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328A46-A837-4037-A441-1FBBD4CF3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94152D6-14C7-4FC5-B241-99D9111D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mécanismes</a:t>
            </a:r>
          </a:p>
        </p:txBody>
      </p:sp>
      <p:pic>
        <p:nvPicPr>
          <p:cNvPr id="7170" name="Picture 2" descr="https://www.cyberark.com/wp-content/uploads/2018/12/access_control_overview.png">
            <a:extLst>
              <a:ext uri="{FF2B5EF4-FFF2-40B4-BE49-F238E27FC236}">
                <a16:creationId xmlns:a16="http://schemas.microsoft.com/office/drawing/2014/main" id="{77CBF6F5-E3FB-4208-A23E-21CFAC64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" y="1131589"/>
            <a:ext cx="6767626" cy="280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6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5262DC-5CC1-4645-A4EC-2FD840D8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00" y="1131590"/>
            <a:ext cx="9126528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/>
              <a:t>récupérer des </a:t>
            </a:r>
            <a:r>
              <a:rPr lang="fr-FR" dirty="0" err="1"/>
              <a:t>credentials</a:t>
            </a:r>
            <a:r>
              <a:rPr lang="fr-FR" dirty="0"/>
              <a:t> (</a:t>
            </a:r>
            <a:r>
              <a:rPr lang="fr-FR" dirty="0" err="1"/>
              <a:t>tokens</a:t>
            </a:r>
            <a:r>
              <a:rPr lang="fr-FR" dirty="0"/>
              <a:t>) et les utiliser pour attaquer le serveur d’API</a:t>
            </a:r>
          </a:p>
          <a:p>
            <a:r>
              <a:rPr lang="fr-FR" dirty="0"/>
              <a:t>intercepter un certificat et l’utiliser pour s’authentifier sur d’autres services (</a:t>
            </a:r>
            <a:r>
              <a:rPr lang="fr-FR" dirty="0" err="1"/>
              <a:t>Etcd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dirty="0"/>
              <a:t>Activer au moins deux modes d’authentification (Certificats x509 et </a:t>
            </a:r>
            <a:r>
              <a:rPr lang="fr-FR" dirty="0" err="1"/>
              <a:t>tokens</a:t>
            </a:r>
            <a:r>
              <a:rPr lang="fr-FR" dirty="0"/>
              <a:t> </a:t>
            </a:r>
            <a:r>
              <a:rPr lang="fr-FR" dirty="0" err="1"/>
              <a:t>OpenID</a:t>
            </a:r>
            <a:r>
              <a:rPr lang="fr-FR" dirty="0"/>
              <a:t>)</a:t>
            </a:r>
          </a:p>
          <a:p>
            <a:r>
              <a:rPr lang="fr-FR" dirty="0"/>
              <a:t>désactiver l’</a:t>
            </a:r>
            <a:r>
              <a:rPr lang="fr-FR" dirty="0" err="1"/>
              <a:t>accés</a:t>
            </a:r>
            <a:r>
              <a:rPr lang="fr-FR" dirty="0"/>
              <a:t> anonyme au cluster </a:t>
            </a:r>
          </a:p>
          <a:p>
            <a:r>
              <a:rPr lang="fr-FR" dirty="0"/>
              <a:t>désactiver l’</a:t>
            </a:r>
            <a:r>
              <a:rPr lang="fr-FR" dirty="0" err="1"/>
              <a:t>accés</a:t>
            </a:r>
            <a:r>
              <a:rPr lang="fr-FR" dirty="0"/>
              <a:t> non authentifié à l’API :</a:t>
            </a:r>
          </a:p>
          <a:p>
            <a:pPr lvl="1"/>
            <a:r>
              <a:rPr lang="fr-FR" dirty="0"/>
              <a:t>Au niveau de la communication avec les </a:t>
            </a:r>
            <a:r>
              <a:rPr lang="fr-FR" dirty="0" err="1"/>
              <a:t>kubelets</a:t>
            </a:r>
            <a:endParaRPr lang="fr-FR" dirty="0"/>
          </a:p>
          <a:p>
            <a:pPr lvl="1"/>
            <a:r>
              <a:rPr lang="fr-FR" dirty="0"/>
              <a:t>au niveau de la communication avec le cluster </a:t>
            </a:r>
            <a:r>
              <a:rPr lang="fr-FR" dirty="0" err="1"/>
              <a:t>Etcd</a:t>
            </a:r>
            <a:endParaRPr lang="fr-FR" dirty="0"/>
          </a:p>
          <a:p>
            <a:r>
              <a:rPr lang="fr-FR" dirty="0"/>
              <a:t>rotation des certificats + Strong </a:t>
            </a:r>
            <a:r>
              <a:rPr lang="fr-FR" dirty="0" err="1"/>
              <a:t>Cryptographic</a:t>
            </a:r>
            <a:r>
              <a:rPr lang="fr-FR" dirty="0"/>
              <a:t> </a:t>
            </a:r>
            <a:r>
              <a:rPr lang="fr-FR" dirty="0" err="1"/>
              <a:t>Ciphers</a:t>
            </a:r>
            <a:r>
              <a:rPr lang="fr-FR" dirty="0"/>
              <a:t> </a:t>
            </a:r>
          </a:p>
          <a:p>
            <a:r>
              <a:rPr lang="fr-FR" dirty="0"/>
              <a:t>utiliser un unique </a:t>
            </a:r>
            <a:r>
              <a:rPr lang="fr-FR" dirty="0" err="1"/>
              <a:t>Certificate</a:t>
            </a:r>
            <a:r>
              <a:rPr lang="fr-FR" dirty="0"/>
              <a:t> </a:t>
            </a:r>
            <a:r>
              <a:rPr lang="fr-FR" dirty="0" err="1"/>
              <a:t>Authority</a:t>
            </a:r>
            <a:r>
              <a:rPr lang="fr-FR" dirty="0"/>
              <a:t> pour </a:t>
            </a:r>
            <a:r>
              <a:rPr lang="fr-FR" dirty="0" err="1"/>
              <a:t>l’Etcd</a:t>
            </a:r>
            <a:r>
              <a:rPr lang="fr-FR" dirty="0"/>
              <a:t> (différente que celle de k8s)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2885B5-1900-4ABE-8CBD-1660BF5D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CA56B31-A5A7-4A3A-B9D7-7C268E8B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333256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975F90-D9EA-4388-8607-308AB5DC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E0B02DA-B642-450C-AB48-629E132A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Autorisation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05C32421-6468-4E95-8200-98ECC9A6A6F2}"/>
              </a:ext>
            </a:extLst>
          </p:cNvPr>
          <p:cNvSpPr txBox="1">
            <a:spLocks/>
          </p:cNvSpPr>
          <p:nvPr/>
        </p:nvSpPr>
        <p:spPr>
          <a:xfrm>
            <a:off x="198000" y="1131590"/>
            <a:ext cx="8118416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/>
              <a:t>accéder non autorisé sur des services/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/>
              <a:t>Accès privilégiés sur des ressources confidentiels</a:t>
            </a:r>
          </a:p>
          <a:p>
            <a:r>
              <a:rPr lang="fr-FR" dirty="0"/>
              <a:t>Perte de données accidentelles  </a:t>
            </a:r>
          </a:p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b="1" dirty="0"/>
              <a:t>mettre en place des politiques RBAC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Restreindre les </a:t>
            </a:r>
            <a:r>
              <a:rPr lang="fr-FR" dirty="0" err="1"/>
              <a:t>kubelets</a:t>
            </a:r>
            <a:r>
              <a:rPr lang="fr-FR" dirty="0"/>
              <a:t> a lire que les objets dont ils ont besoin</a:t>
            </a:r>
          </a:p>
          <a:p>
            <a:pPr lvl="1"/>
            <a:r>
              <a:rPr lang="fr-FR" dirty="0"/>
              <a:t>Création de teams, </a:t>
            </a:r>
            <a:r>
              <a:rPr lang="fr-FR" dirty="0" err="1"/>
              <a:t>users</a:t>
            </a:r>
            <a:r>
              <a:rPr lang="fr-FR" dirty="0"/>
              <a:t> et les affecter à des </a:t>
            </a:r>
            <a:r>
              <a:rPr lang="fr-FR" dirty="0" err="1"/>
              <a:t>namespaces</a:t>
            </a:r>
            <a:r>
              <a:rPr lang="fr-FR" dirty="0"/>
              <a:t> spécifique…</a:t>
            </a:r>
            <a:r>
              <a:rPr lang="fr-FR" i="1" dirty="0"/>
              <a:t> </a:t>
            </a:r>
            <a:endParaRPr lang="fr-FR" dirty="0"/>
          </a:p>
          <a:p>
            <a:r>
              <a:rPr lang="fr-FR" dirty="0"/>
              <a:t>désactiver toutes les autorisations attribués au requêtes  (activer par défaut)</a:t>
            </a:r>
          </a:p>
          <a:p>
            <a:r>
              <a:rPr lang="fr-FR" dirty="0"/>
              <a:t>Utiliser le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i="1" dirty="0"/>
              <a:t>cluster-admin</a:t>
            </a:r>
            <a:r>
              <a:rPr lang="fr-FR" dirty="0"/>
              <a:t> qu’en cas de besoin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8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5BA07-2EC2-447C-A09F-0B963217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8748000" cy="3474900"/>
          </a:xfrm>
        </p:spPr>
        <p:txBody>
          <a:bodyPr/>
          <a:lstStyle/>
          <a:p>
            <a:r>
              <a:rPr lang="fr-FR" dirty="0"/>
              <a:t>L’admission control permet d’avoir un filtrage plus granulaire sur les requêtes après l’authentification et l’autorisation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Risques:</a:t>
            </a:r>
          </a:p>
          <a:p>
            <a:r>
              <a:rPr lang="fr-FR" dirty="0"/>
              <a:t>Attaques </a:t>
            </a:r>
            <a:r>
              <a:rPr lang="fr-FR" dirty="0" err="1"/>
              <a:t>DoS</a:t>
            </a:r>
            <a:endParaRPr lang="fr-FR" dirty="0"/>
          </a:p>
          <a:p>
            <a:r>
              <a:rPr lang="fr-FR" dirty="0"/>
              <a:t>accès non autorisé a des images privés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Remédiation:</a:t>
            </a:r>
          </a:p>
          <a:p>
            <a:r>
              <a:rPr lang="fr-FR" dirty="0"/>
              <a:t>Exemple de Plugins d’admission control:</a:t>
            </a:r>
          </a:p>
          <a:p>
            <a:pPr lvl="1"/>
            <a:r>
              <a:rPr lang="fr-FR" i="1" dirty="0" err="1"/>
              <a:t>EventRateLimit</a:t>
            </a:r>
            <a:r>
              <a:rPr lang="fr-FR" dirty="0"/>
              <a:t> : Limite le nombre d’</a:t>
            </a:r>
            <a:r>
              <a:rPr lang="fr-FR" dirty="0" err="1"/>
              <a:t>evenements</a:t>
            </a:r>
            <a:r>
              <a:rPr lang="fr-FR" dirty="0"/>
              <a:t> que peut accepter le serveur d’API en un lapse de temps</a:t>
            </a:r>
          </a:p>
          <a:p>
            <a:pPr lvl="1"/>
            <a:r>
              <a:rPr lang="fr-FR" i="1" dirty="0" err="1"/>
              <a:t>AlwaysPullImages</a:t>
            </a:r>
            <a:r>
              <a:rPr lang="fr-FR" i="1" dirty="0"/>
              <a:t>: Force les nouveaux </a:t>
            </a:r>
            <a:r>
              <a:rPr lang="fr-FR" i="1" dirty="0" err="1"/>
              <a:t>pods</a:t>
            </a:r>
            <a:r>
              <a:rPr lang="fr-FR" i="1" dirty="0"/>
              <a:t> a faire le pull de l’image a chaque fois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0905B8-4FBC-4E19-8796-E4474F364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D517FBA-A006-4FAC-ABEB-52BB1D1F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Admission Control </a:t>
            </a:r>
          </a:p>
        </p:txBody>
      </p:sp>
    </p:spTree>
    <p:extLst>
      <p:ext uri="{BB962C8B-B14F-4D97-AF65-F5344CB8AC3E}">
        <p14:creationId xmlns:p14="http://schemas.microsoft.com/office/powerpoint/2010/main" val="147384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EB5A2D6-3510-4127-8016-49EA3BFC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i="1" dirty="0" err="1"/>
              <a:t>ServiceAccount</a:t>
            </a:r>
            <a:r>
              <a:rPr lang="fr-FR" i="1" dirty="0"/>
              <a:t> </a:t>
            </a:r>
          </a:p>
          <a:p>
            <a:pPr lvl="1"/>
            <a:r>
              <a:rPr lang="fr-FR" i="1" dirty="0" err="1"/>
              <a:t>NamespaceLifecycle</a:t>
            </a:r>
            <a:r>
              <a:rPr lang="fr-FR" i="1" dirty="0"/>
              <a:t> </a:t>
            </a:r>
          </a:p>
          <a:p>
            <a:pPr lvl="1"/>
            <a:r>
              <a:rPr lang="fr-FR" dirty="0" err="1"/>
              <a:t>PodSecurityPolicy</a:t>
            </a:r>
            <a:r>
              <a:rPr lang="fr-FR" dirty="0"/>
              <a:t> </a:t>
            </a:r>
          </a:p>
          <a:p>
            <a:pPr lvl="1"/>
            <a:r>
              <a:rPr lang="fr-FR" i="1" dirty="0" err="1"/>
              <a:t>NodeRestriction</a:t>
            </a:r>
            <a:r>
              <a:rPr lang="fr-FR" i="1" dirty="0"/>
              <a:t> 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DD2D22-3F2C-4223-8569-06E29E465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26BB08D-23B0-48BD-8A37-729E6AA1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Admission Control 2/2</a:t>
            </a:r>
          </a:p>
        </p:txBody>
      </p:sp>
    </p:spTree>
    <p:extLst>
      <p:ext uri="{BB962C8B-B14F-4D97-AF65-F5344CB8AC3E}">
        <p14:creationId xmlns:p14="http://schemas.microsoft.com/office/powerpoint/2010/main" val="307173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composants internes</a:t>
            </a:r>
          </a:p>
        </p:txBody>
      </p:sp>
    </p:spTree>
    <p:extLst>
      <p:ext uri="{BB962C8B-B14F-4D97-AF65-F5344CB8AC3E}">
        <p14:creationId xmlns:p14="http://schemas.microsoft.com/office/powerpoint/2010/main" val="235078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9C759B-DC44-42C5-8911-81E8CE165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0DD6BB5-BEAE-4EE5-8CC8-55C5F41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des composants internes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1BB5985-05D1-45E5-ADE2-5F8FD22FA276}"/>
              </a:ext>
            </a:extLst>
          </p:cNvPr>
          <p:cNvGrpSpPr/>
          <p:nvPr/>
        </p:nvGrpSpPr>
        <p:grpSpPr>
          <a:xfrm>
            <a:off x="4139952" y="2127020"/>
            <a:ext cx="4517294" cy="1640052"/>
            <a:chOff x="3041270" y="2225451"/>
            <a:chExt cx="5539006" cy="2010996"/>
          </a:xfrm>
        </p:grpSpPr>
        <p:sp>
          <p:nvSpPr>
            <p:cNvPr id="7" name="Double Bracket 4">
              <a:extLst>
                <a:ext uri="{FF2B5EF4-FFF2-40B4-BE49-F238E27FC236}">
                  <a16:creationId xmlns:a16="http://schemas.microsoft.com/office/drawing/2014/main" id="{6AD58F19-59D2-4BDD-B79E-9AD3D83F5426}"/>
                </a:ext>
              </a:extLst>
            </p:cNvPr>
            <p:cNvSpPr/>
            <p:nvPr/>
          </p:nvSpPr>
          <p:spPr>
            <a:xfrm>
              <a:off x="3041270" y="2852936"/>
              <a:ext cx="5539006" cy="1383511"/>
            </a:xfrm>
            <a:prstGeom prst="bracketPair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cap="all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400" cap="all" dirty="0">
                  <a:solidFill>
                    <a:schemeClr val="accent2"/>
                  </a:solidFill>
                </a:rPr>
                <a:t>It doesn’t matter how many locks are on your door if your window is open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EDF02C02-5709-41F2-AE52-AE9E93771BBE}"/>
                </a:ext>
              </a:extLst>
            </p:cNvPr>
            <p:cNvSpPr txBox="1"/>
            <p:nvPr/>
          </p:nvSpPr>
          <p:spPr>
            <a:xfrm>
              <a:off x="3401310" y="2225451"/>
              <a:ext cx="1040178" cy="1773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2"/>
                  </a:solidFill>
                </a:rPr>
                <a:t>“</a:t>
              </a:r>
            </a:p>
          </p:txBody>
        </p:sp>
      </p:grp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616EE5FB-2173-49F1-958C-2EA219F8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1275606"/>
            <a:ext cx="5037151" cy="18002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Composants à sécuriser : </a:t>
            </a:r>
          </a:p>
          <a:p>
            <a:r>
              <a:rPr lang="fr-FR" dirty="0" err="1"/>
              <a:t>etcd</a:t>
            </a:r>
            <a:endParaRPr lang="fr-FR" dirty="0"/>
          </a:p>
          <a:p>
            <a:r>
              <a:rPr lang="fr-FR" dirty="0" err="1"/>
              <a:t>pods</a:t>
            </a:r>
            <a:endParaRPr lang="fr-FR" dirty="0"/>
          </a:p>
          <a:p>
            <a:r>
              <a:rPr lang="fr-FR" dirty="0" err="1"/>
              <a:t>kubelet</a:t>
            </a:r>
            <a:endParaRPr lang="fr-FR" dirty="0"/>
          </a:p>
          <a:p>
            <a:r>
              <a:rPr lang="fr-FR" dirty="0" err="1"/>
              <a:t>kube-apiserver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53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35A221B-5736-4867-826B-C1ED8CBD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sécuriser le host</a:t>
            </a:r>
          </a:p>
          <a:p>
            <a:r>
              <a:rPr lang="fr-FR" dirty="0"/>
              <a:t>sécuriser le Traffic</a:t>
            </a:r>
          </a:p>
          <a:p>
            <a:r>
              <a:rPr lang="fr-FR" dirty="0"/>
              <a:t>sécuriser le control-plane</a:t>
            </a:r>
          </a:p>
          <a:p>
            <a:r>
              <a:rPr lang="fr-FR" dirty="0"/>
              <a:t>Sécuriser les composants internes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0C3CE2-A38B-49A4-9C08-0B1F9E7FA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718D2EA-1EAC-41AF-A2D9-113F1EFE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191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BD49E7-3CCF-4C06-AC6B-2A9313F5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6" y="1131590"/>
            <a:ext cx="5037151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/>
              <a:t>un accès au cluster </a:t>
            </a:r>
            <a:r>
              <a:rPr lang="fr-FR" dirty="0" err="1"/>
              <a:t>etcd</a:t>
            </a:r>
            <a:r>
              <a:rPr lang="fr-FR" dirty="0"/>
              <a:t> c’est avoir un </a:t>
            </a:r>
            <a:r>
              <a:rPr lang="fr-FR" dirty="0">
                <a:solidFill>
                  <a:srgbClr val="FF0000"/>
                </a:solidFill>
              </a:rPr>
              <a:t>accès root </a:t>
            </a:r>
            <a:r>
              <a:rPr lang="fr-FR" dirty="0"/>
              <a:t>sur tout le cluster </a:t>
            </a:r>
          </a:p>
          <a:p>
            <a:r>
              <a:rPr lang="fr-FR" dirty="0"/>
              <a:t>ajouter / supprimer des </a:t>
            </a:r>
            <a:r>
              <a:rPr lang="fr-FR" dirty="0" err="1"/>
              <a:t>pods</a:t>
            </a:r>
            <a:r>
              <a:rPr lang="fr-FR" dirty="0"/>
              <a:t> </a:t>
            </a:r>
          </a:p>
          <a:p>
            <a:r>
              <a:rPr lang="fr-FR" dirty="0"/>
              <a:t>modifier la configuration du cluster </a:t>
            </a:r>
          </a:p>
          <a:p>
            <a:pPr marL="0" lvl="0" indent="0">
              <a:buClr>
                <a:srgbClr val="0066A1"/>
              </a:buClr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Restreindre les </a:t>
            </a:r>
            <a:r>
              <a:rPr lang="fr-FR" dirty="0" err="1">
                <a:solidFill>
                  <a:prstClr val="black"/>
                </a:solidFill>
              </a:rPr>
              <a:t>accées</a:t>
            </a:r>
            <a:r>
              <a:rPr lang="fr-FR" dirty="0">
                <a:solidFill>
                  <a:prstClr val="black"/>
                </a:solidFill>
              </a:rPr>
              <a:t> au cluster </a:t>
            </a:r>
            <a:r>
              <a:rPr lang="fr-FR" dirty="0" err="1">
                <a:solidFill>
                  <a:prstClr val="black"/>
                </a:solidFill>
              </a:rPr>
              <a:t>Etcd</a:t>
            </a:r>
            <a:r>
              <a:rPr lang="fr-FR" dirty="0">
                <a:solidFill>
                  <a:prstClr val="black"/>
                </a:solidFill>
              </a:rPr>
              <a:t>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chiffrer les données sur </a:t>
            </a:r>
            <a:r>
              <a:rPr lang="fr-FR" dirty="0" err="1">
                <a:solidFill>
                  <a:prstClr val="black"/>
                </a:solidFill>
              </a:rPr>
              <a:t>l’Etcd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Encryption</a:t>
            </a:r>
            <a:r>
              <a:rPr lang="fr-FR" dirty="0">
                <a:solidFill>
                  <a:prstClr val="black"/>
                </a:solidFill>
              </a:rPr>
              <a:t> at REST )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rotation de la clé de déchiffrement </a:t>
            </a:r>
          </a:p>
          <a:p>
            <a:pPr marL="0" lvl="0" indent="0">
              <a:buClr>
                <a:srgbClr val="0066A1"/>
              </a:buClr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B92E28-D569-4130-8323-15C79D66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CFD0A43-7226-4B84-A960-A9F2821E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cluster </a:t>
            </a:r>
            <a:r>
              <a:rPr lang="fr-FR" dirty="0" err="1"/>
              <a:t>Etcd</a:t>
            </a:r>
            <a:endParaRPr lang="fr-FR" dirty="0"/>
          </a:p>
        </p:txBody>
      </p:sp>
      <p:pic>
        <p:nvPicPr>
          <p:cNvPr id="4098" name="Picture 2" descr="Image result for seperate etcd">
            <a:extLst>
              <a:ext uri="{FF2B5EF4-FFF2-40B4-BE49-F238E27FC236}">
                <a16:creationId xmlns:a16="http://schemas.microsoft.com/office/drawing/2014/main" id="{B579C49C-82FD-4B4A-85BC-267101152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5901"/>
          <a:stretch/>
        </p:blipFill>
        <p:spPr bwMode="auto">
          <a:xfrm>
            <a:off x="5280638" y="1556048"/>
            <a:ext cx="3708411" cy="24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4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EBD570-BF24-45C0-9D99-F0655914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6480CE9-538B-437D-A541-B8CE1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</a:t>
            </a:r>
            <a:r>
              <a:rPr lang="fr-FR" dirty="0" err="1"/>
              <a:t>pods</a:t>
            </a:r>
            <a:r>
              <a:rPr lang="fr-FR" dirty="0"/>
              <a:t>: </a:t>
            </a:r>
            <a:r>
              <a:rPr lang="fr-FR" dirty="0" err="1"/>
              <a:t>Podsecurity</a:t>
            </a:r>
            <a:r>
              <a:rPr lang="fr-FR" dirty="0"/>
              <a:t> </a:t>
            </a:r>
            <a:r>
              <a:rPr lang="fr-FR" dirty="0" err="1"/>
              <a:t>Policies</a:t>
            </a:r>
            <a:br>
              <a:rPr lang="fr-FR" dirty="0"/>
            </a:br>
            <a:endParaRPr lang="fr-FR" dirty="0"/>
          </a:p>
        </p:txBody>
      </p:sp>
      <p:pic>
        <p:nvPicPr>
          <p:cNvPr id="14338" name="Picture 2" descr="Image result for pod security policy kubernetes">
            <a:extLst>
              <a:ext uri="{FF2B5EF4-FFF2-40B4-BE49-F238E27FC236}">
                <a16:creationId xmlns:a16="http://schemas.microsoft.com/office/drawing/2014/main" id="{6892CFFC-71D8-4101-BCC8-24F14423E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9"/>
          <a:stretch/>
        </p:blipFill>
        <p:spPr bwMode="auto">
          <a:xfrm>
            <a:off x="2267518" y="987573"/>
            <a:ext cx="3421910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5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monitoring &amp; benchmark</a:t>
            </a:r>
          </a:p>
        </p:txBody>
      </p:sp>
    </p:spTree>
    <p:extLst>
      <p:ext uri="{BB962C8B-B14F-4D97-AF65-F5344CB8AC3E}">
        <p14:creationId xmlns:p14="http://schemas.microsoft.com/office/powerpoint/2010/main" val="393031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3898CFD-2155-4E5A-BB0F-CA25C9F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Monitoring:</a:t>
            </a:r>
            <a:endParaRPr lang="fr-FR" b="1" dirty="0">
              <a:solidFill>
                <a:srgbClr val="0089C4"/>
              </a:solidFill>
            </a:endParaRPr>
          </a:p>
          <a:p>
            <a:r>
              <a:rPr lang="fr-FR" dirty="0"/>
              <a:t>Création de politiques d’audit</a:t>
            </a:r>
          </a:p>
          <a:p>
            <a:r>
              <a:rPr lang="fr-FR" dirty="0" err="1"/>
              <a:t>Health</a:t>
            </a:r>
            <a:r>
              <a:rPr lang="fr-FR" dirty="0"/>
              <a:t> check </a:t>
            </a:r>
          </a:p>
          <a:p>
            <a:r>
              <a:rPr lang="fr-FR" dirty="0" err="1"/>
              <a:t>Liveness</a:t>
            </a:r>
            <a:r>
              <a:rPr lang="fr-FR" dirty="0"/>
              <a:t>/</a:t>
            </a:r>
            <a:r>
              <a:rPr lang="fr-FR" dirty="0" err="1"/>
              <a:t>Readiness</a:t>
            </a:r>
            <a:r>
              <a:rPr lang="fr-FR" dirty="0"/>
              <a:t>/Startup probes </a:t>
            </a:r>
          </a:p>
          <a:p>
            <a:r>
              <a:rPr lang="fr-FR" dirty="0"/>
              <a:t>..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89C4"/>
                </a:solidFill>
              </a:rPr>
              <a:t>Benchmark :</a:t>
            </a:r>
          </a:p>
          <a:p>
            <a:pPr marL="0" indent="0">
              <a:buNone/>
            </a:pPr>
            <a:endParaRPr lang="fr-FR" b="1" dirty="0">
              <a:solidFill>
                <a:srgbClr val="0089C4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22D7DB-1F13-4C1F-96B1-3A79C66A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08FA60-9E77-480E-B77B-8DD0DB98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system monitoring &amp; benchmark</a:t>
            </a:r>
          </a:p>
        </p:txBody>
      </p:sp>
    </p:spTree>
    <p:extLst>
      <p:ext uri="{BB962C8B-B14F-4D97-AF65-F5344CB8AC3E}">
        <p14:creationId xmlns:p14="http://schemas.microsoft.com/office/powerpoint/2010/main" val="312905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3E14C-5AFA-4A09-BAFC-45FEBDAE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</a:t>
            </a:r>
            <a:r>
              <a:rPr lang="fr-FR" dirty="0" err="1"/>
              <a:t>workloads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406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5505A-FF21-446C-9CAA-235B39B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8504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2A9FF1-9919-4923-B032-BB15C415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233297"/>
            <a:ext cx="3112455" cy="3392581"/>
          </a:xfrm>
        </p:spPr>
        <p:txBody>
          <a:bodyPr/>
          <a:lstStyle/>
          <a:p>
            <a:r>
              <a:rPr lang="en-US" dirty="0"/>
              <a:t>Role-based access control provides fine-grained policy management for user access to resources, such as access to namespaces.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10EF69-56B1-4ADA-AEBF-54A79A1B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DD7961F-6CC2-417F-8553-65F5ACD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RBAC</a:t>
            </a:r>
          </a:p>
        </p:txBody>
      </p:sp>
      <p:pic>
        <p:nvPicPr>
          <p:cNvPr id="8194" name="Picture 2" descr="https://d33wubrfki0l68.cloudfront.net/5ffaca47a78a1e02787d105772eb7a72e28c281a/0a9d3/images/blog/2018-06-05-11-ways-not-to-get-hacked/rbac2.png">
            <a:extLst>
              <a:ext uri="{FF2B5EF4-FFF2-40B4-BE49-F238E27FC236}">
                <a16:creationId xmlns:a16="http://schemas.microsoft.com/office/drawing/2014/main" id="{E4BBE9C7-E91C-4116-8B86-1C9D0014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55" y="1677955"/>
            <a:ext cx="579124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1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C8C32B1-9084-4919-A9C3-6626F7CF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cryptographic ciphers currently considered secure is the following: </a:t>
            </a:r>
          </a:p>
          <a:p>
            <a:r>
              <a:rPr lang="fr-FR" dirty="0"/>
              <a:t> TLS_ECDHE_ECDSA_WITH_AES_128_GCM_SHA256 </a:t>
            </a:r>
          </a:p>
          <a:p>
            <a:r>
              <a:rPr lang="fr-FR" dirty="0"/>
              <a:t> TLS_ECDHE_RSA_WITH_AES_128_GCM_SHA256 </a:t>
            </a:r>
          </a:p>
          <a:p>
            <a:r>
              <a:rPr lang="en-US" dirty="0"/>
              <a:t> TLS_ECDHE_ECDSA_WITH_CHACHA20_POLY1305 </a:t>
            </a:r>
          </a:p>
          <a:p>
            <a:r>
              <a:rPr lang="fr-FR" dirty="0"/>
              <a:t> TLS_ECDHE_RSA_WITH_AES_256_GCM_SHA384 </a:t>
            </a:r>
          </a:p>
          <a:p>
            <a:r>
              <a:rPr lang="en-US" dirty="0"/>
              <a:t> TLS_ECDHE_RSA_WITH_CHACHA20_POLY1305 </a:t>
            </a:r>
          </a:p>
          <a:p>
            <a:r>
              <a:rPr lang="fr-FR" dirty="0"/>
              <a:t> TLS_ECDHE_ECDSA_WITH_AES_256_GCM_SHA384 </a:t>
            </a:r>
          </a:p>
          <a:p>
            <a:r>
              <a:rPr lang="en-US" dirty="0"/>
              <a:t> TLS_RSA_WITH_AES_256_GCM_SHA384 </a:t>
            </a:r>
          </a:p>
          <a:p>
            <a:r>
              <a:rPr lang="en-US" dirty="0"/>
              <a:t> TLS_RSA_WITH_AES_128_GCM_SHA256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A53C66-D287-4BE0-887D-F5499C635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86758D-CF2C-4DBE-B491-06251205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Cryptographic</a:t>
            </a:r>
            <a:r>
              <a:rPr lang="fr-FR" dirty="0"/>
              <a:t> </a:t>
            </a:r>
            <a:r>
              <a:rPr lang="fr-FR" dirty="0" err="1"/>
              <a:t>Ciphers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85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BCDC4F-B567-4E6B-B5F5-0FAF72A4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4475716" cy="3474900"/>
          </a:xfrm>
        </p:spPr>
        <p:txBody>
          <a:bodyPr/>
          <a:lstStyle/>
          <a:p>
            <a:r>
              <a:rPr lang="fr-FR" dirty="0"/>
              <a:t> Connu sous le nom de XSRF, </a:t>
            </a:r>
            <a:r>
              <a:rPr lang="fr-FR" dirty="0" err="1"/>
              <a:t>Sea</a:t>
            </a:r>
            <a:r>
              <a:rPr lang="fr-FR" dirty="0"/>
              <a:t> Surf et Session Riding</a:t>
            </a:r>
          </a:p>
          <a:p>
            <a:r>
              <a:rPr lang="fr-FR" dirty="0"/>
              <a:t>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est une attaque qui force l’utilisateur final a exécuter des actions sur un site ou ils sont déjà authentifié sans leur consentement .</a:t>
            </a:r>
          </a:p>
          <a:p>
            <a:r>
              <a:rPr lang="fr-FR" dirty="0"/>
              <a:t>Netflix, ING direct </a:t>
            </a:r>
            <a:r>
              <a:rPr lang="fr-FR" dirty="0" err="1"/>
              <a:t>banking</a:t>
            </a:r>
            <a:r>
              <a:rPr lang="fr-FR" dirty="0"/>
              <a:t>, </a:t>
            </a:r>
            <a:r>
              <a:rPr lang="fr-FR" dirty="0" err="1"/>
              <a:t>Youtube</a:t>
            </a:r>
            <a:r>
              <a:rPr lang="fr-FR" dirty="0"/>
              <a:t> et McAfee </a:t>
            </a:r>
            <a:r>
              <a:rPr lang="fr-FR" dirty="0" err="1"/>
              <a:t>secure</a:t>
            </a:r>
            <a:r>
              <a:rPr lang="fr-FR" dirty="0"/>
              <a:t> avaient des vulnérabilités XSRF détecter sur leurs sites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06B9E9-A499-4B57-BDE6-B6CE08C4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BF6888B-FE39-4265-AC11-D28D6CD9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</a:t>
            </a:r>
          </a:p>
        </p:txBody>
      </p:sp>
      <p:pic>
        <p:nvPicPr>
          <p:cNvPr id="5122" name="Picture 2" descr="Image result for request forgery">
            <a:extLst>
              <a:ext uri="{FF2B5EF4-FFF2-40B4-BE49-F238E27FC236}">
                <a16:creationId xmlns:a16="http://schemas.microsoft.com/office/drawing/2014/main" id="{3FAA8667-9C2F-409C-948E-D7B39C75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28" y="1059582"/>
            <a:ext cx="3626122" cy="34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85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8D0B6F-7EC1-4FD7-8BD7-A62235AF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(Security-</a:t>
            </a:r>
            <a:r>
              <a:rPr lang="fr-FR" dirty="0" err="1"/>
              <a:t>Enhanced</a:t>
            </a:r>
            <a:r>
              <a:rPr lang="fr-FR" dirty="0"/>
              <a:t> Linux) est un module de sécurité développé initialement par la NSA et repris par </a:t>
            </a:r>
            <a:r>
              <a:rPr lang="fr-FR" dirty="0" err="1"/>
              <a:t>redhat</a:t>
            </a:r>
            <a:r>
              <a:rPr lang="fr-FR" dirty="0"/>
              <a:t> </a:t>
            </a:r>
          </a:p>
          <a:p>
            <a:r>
              <a:rPr lang="fr-FR" dirty="0"/>
              <a:t>intégrer de base sur le kernel de </a:t>
            </a:r>
            <a:r>
              <a:rPr lang="fr-FR" dirty="0" err="1"/>
              <a:t>Centos</a:t>
            </a:r>
            <a:r>
              <a:rPr lang="fr-FR" dirty="0"/>
              <a:t>, RHEL, </a:t>
            </a:r>
            <a:r>
              <a:rPr lang="fr-FR" dirty="0" err="1"/>
              <a:t>Fedora</a:t>
            </a:r>
            <a:r>
              <a:rPr lang="fr-FR" dirty="0"/>
              <a:t> </a:t>
            </a:r>
          </a:p>
          <a:p>
            <a:r>
              <a:rPr lang="fr-FR" dirty="0"/>
              <a:t>il permet d’implémenter des </a:t>
            </a:r>
            <a:r>
              <a:rPr lang="fr-FR" dirty="0" err="1"/>
              <a:t>régles</a:t>
            </a:r>
            <a:r>
              <a:rPr lang="fr-FR" dirty="0"/>
              <a:t> (</a:t>
            </a:r>
            <a:r>
              <a:rPr lang="fr-FR" dirty="0" err="1"/>
              <a:t>security</a:t>
            </a:r>
            <a:r>
              <a:rPr lang="fr-FR" dirty="0"/>
              <a:t> control </a:t>
            </a:r>
            <a:r>
              <a:rPr lang="fr-FR" dirty="0" err="1"/>
              <a:t>policy</a:t>
            </a:r>
            <a:r>
              <a:rPr lang="fr-FR" dirty="0"/>
              <a:t> ) qui limite les </a:t>
            </a:r>
            <a:r>
              <a:rPr lang="fr-FR" dirty="0" err="1"/>
              <a:t>accés</a:t>
            </a:r>
            <a:r>
              <a:rPr lang="fr-FR" dirty="0"/>
              <a:t> sur les fichiers et surveiller l’</a:t>
            </a:r>
            <a:r>
              <a:rPr lang="fr-FR" dirty="0" err="1"/>
              <a:t>execution</a:t>
            </a:r>
            <a:r>
              <a:rPr lang="fr-FR" dirty="0"/>
              <a:t> des processus en cours d’</a:t>
            </a:r>
            <a:r>
              <a:rPr lang="fr-FR" dirty="0" err="1"/>
              <a:t>execution</a:t>
            </a:r>
            <a:r>
              <a:rPr lang="fr-FR" dirty="0"/>
              <a:t>  </a:t>
            </a:r>
          </a:p>
          <a:p>
            <a:r>
              <a:rPr lang="fr-FR" dirty="0"/>
              <a:t>les </a:t>
            </a:r>
            <a:r>
              <a:rPr lang="fr-FR" dirty="0" err="1"/>
              <a:t>policies</a:t>
            </a:r>
            <a:r>
              <a:rPr lang="fr-FR" dirty="0"/>
              <a:t> sont sous forme de labels de type : user::</a:t>
            </a:r>
            <a:r>
              <a:rPr lang="fr-FR" dirty="0" err="1"/>
              <a:t>role</a:t>
            </a:r>
            <a:r>
              <a:rPr lang="fr-FR" dirty="0"/>
              <a:t>::type::</a:t>
            </a:r>
            <a:r>
              <a:rPr lang="fr-FR" dirty="0" err="1"/>
              <a:t>level</a:t>
            </a:r>
            <a:endParaRPr lang="fr-FR" dirty="0"/>
          </a:p>
          <a:p>
            <a:r>
              <a:rPr lang="fr-FR" dirty="0" err="1"/>
              <a:t>SELinux</a:t>
            </a:r>
            <a:r>
              <a:rPr lang="fr-FR" dirty="0"/>
              <a:t> en mode strict refuse tout par défaut </a:t>
            </a:r>
          </a:p>
          <a:p>
            <a:r>
              <a:rPr lang="fr-FR" b="1" dirty="0"/>
              <a:t>dans le contexte k8s : </a:t>
            </a:r>
          </a:p>
          <a:p>
            <a:pPr lvl="1"/>
            <a:r>
              <a:rPr lang="fr-FR" dirty="0" err="1"/>
              <a:t>SELinux</a:t>
            </a:r>
            <a:r>
              <a:rPr lang="fr-FR" dirty="0"/>
              <a:t> va assurer qu’un conteneur peut que lire et exécuter de /</a:t>
            </a:r>
            <a:r>
              <a:rPr lang="fr-FR" dirty="0" err="1"/>
              <a:t>usr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le(s) process du conteneur peut seulement </a:t>
            </a:r>
            <a:r>
              <a:rPr lang="fr-FR" dirty="0" err="1"/>
              <a:t>ecrire</a:t>
            </a:r>
            <a:r>
              <a:rPr lang="fr-FR" dirty="0"/>
              <a:t> dans le file system du conteneur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76311E-D775-4E37-9F58-7DE927AB1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424EDD-BE71-4AA0-8FBE-7F403E19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1/2</a:t>
            </a:r>
          </a:p>
        </p:txBody>
      </p:sp>
    </p:spTree>
    <p:extLst>
      <p:ext uri="{BB962C8B-B14F-4D97-AF65-F5344CB8AC3E}">
        <p14:creationId xmlns:p14="http://schemas.microsoft.com/office/powerpoint/2010/main" val="42107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C3AE4-BFA4-4715-A201-4641266E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625E6BC-9192-4E02-8BB2-571F6E19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2/2</a:t>
            </a:r>
          </a:p>
        </p:txBody>
      </p:sp>
      <p:pic>
        <p:nvPicPr>
          <p:cNvPr id="2050" name="Picture 2" descr="Image showing a cartoon of a cat and dog.">
            <a:extLst>
              <a:ext uri="{FF2B5EF4-FFF2-40B4-BE49-F238E27FC236}">
                <a16:creationId xmlns:a16="http://schemas.microsoft.com/office/drawing/2014/main" id="{9CF9DEE8-5E6F-4B98-BF96-17266F52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6" y="1131589"/>
            <a:ext cx="1598413" cy="133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toon Cat eating Cat Food and Dog eating Dog Food">
            <a:extLst>
              <a:ext uri="{FF2B5EF4-FFF2-40B4-BE49-F238E27FC236}">
                <a16:creationId xmlns:a16="http://schemas.microsoft.com/office/drawing/2014/main" id="{2706FA4E-B423-4919-9378-437F4CE0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31588"/>
            <a:ext cx="1598414" cy="1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low cat cat_chow:food eat; allow dog dog_chow:food eat">
            <a:extLst>
              <a:ext uri="{FF2B5EF4-FFF2-40B4-BE49-F238E27FC236}">
                <a16:creationId xmlns:a16="http://schemas.microsoft.com/office/drawing/2014/main" id="{907DF6BA-0A7F-494E-B3CC-7E849B64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7" y="2931790"/>
            <a:ext cx="356611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C795E49-57D0-4701-A505-A1BE392D48A2}"/>
              </a:ext>
            </a:extLst>
          </p:cNvPr>
          <p:cNvSpPr txBox="1"/>
          <p:nvPr/>
        </p:nvSpPr>
        <p:spPr>
          <a:xfrm>
            <a:off x="1120497" y="267990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SELinux</a:t>
            </a:r>
            <a:r>
              <a:rPr lang="fr-FR" sz="1400" b="1" dirty="0"/>
              <a:t> Policy: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A171A3F-3D31-4F78-A842-67D233D115D3}"/>
              </a:ext>
            </a:extLst>
          </p:cNvPr>
          <p:cNvCxnSpPr/>
          <p:nvPr/>
        </p:nvCxnSpPr>
        <p:spPr>
          <a:xfrm>
            <a:off x="4211960" y="1138033"/>
            <a:ext cx="0" cy="316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opensource.com/sites/default/files/images/life-uploads/type-enforcement_06_tux-dog-leash.png">
            <a:extLst>
              <a:ext uri="{FF2B5EF4-FFF2-40B4-BE49-F238E27FC236}">
                <a16:creationId xmlns:a16="http://schemas.microsoft.com/office/drawing/2014/main" id="{0599E55A-0CC3-42D6-8A7E-42394823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45" y="1172975"/>
            <a:ext cx="2791197" cy="1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DC106D-7BF0-4E0F-8959-C166C76D4CDF}"/>
              </a:ext>
            </a:extLst>
          </p:cNvPr>
          <p:cNvSpPr txBox="1"/>
          <p:nvPr/>
        </p:nvSpPr>
        <p:spPr>
          <a:xfrm>
            <a:off x="4590488" y="3075806"/>
            <a:ext cx="394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SELinux</a:t>
            </a:r>
            <a:r>
              <a:rPr lang="fr-FR" dirty="0"/>
              <a:t> assure que chaque process a le droit qu’a ce qui lui a été autorisé par les Security </a:t>
            </a:r>
            <a:r>
              <a:rPr lang="fr-FR" dirty="0" err="1"/>
              <a:t>policies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974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427724"/>
            <a:ext cx="4950000" cy="2288053"/>
          </a:xfrm>
        </p:spPr>
        <p:txBody>
          <a:bodyPr anchor="ctr"/>
          <a:lstStyle/>
          <a:p>
            <a:r>
              <a:rPr lang="fr-FR" b="0" dirty="0" err="1"/>
              <a:t>Thank</a:t>
            </a:r>
            <a:r>
              <a:rPr lang="fr-FR" b="0" dirty="0"/>
              <a:t> </a:t>
            </a:r>
            <a:r>
              <a:rPr lang="fr-FR" b="0" dirty="0" err="1"/>
              <a:t>you</a:t>
            </a:r>
            <a:br>
              <a:rPr lang="fr-FR" dirty="0"/>
            </a:br>
            <a:br>
              <a:rPr lang="fr-FR" sz="1400" dirty="0"/>
            </a:br>
            <a:br>
              <a:rPr lang="fr-FR" sz="1200" dirty="0"/>
            </a:br>
            <a:r>
              <a:rPr lang="fr-FR" sz="1200" b="0" dirty="0"/>
              <a:t>For more information </a:t>
            </a:r>
            <a:r>
              <a:rPr lang="fr-FR" sz="1200" b="0" dirty="0" err="1"/>
              <a:t>please</a:t>
            </a:r>
            <a:r>
              <a:rPr lang="fr-FR" sz="1200" b="0" dirty="0"/>
              <a:t> contact:</a:t>
            </a:r>
            <a:br>
              <a:rPr lang="fr-FR" sz="1200" b="0" dirty="0"/>
            </a:br>
            <a:r>
              <a:rPr lang="fr-FR" sz="1200" b="0" dirty="0"/>
              <a:t>M+ 33 6 18479546</a:t>
            </a:r>
            <a:br>
              <a:rPr lang="fr-FR" sz="1200" b="0" dirty="0"/>
            </a:br>
            <a:r>
              <a:rPr lang="fr-FR" sz="1200" b="0" dirty="0"/>
              <a:t>mohamed.elajroud@atos.net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9C708B-7A2D-4E3E-AB41-7F34E7CE1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282B6C4-515E-439E-BC27-0DD9797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VMs</a:t>
            </a:r>
            <a:r>
              <a:rPr lang="fr-FR" dirty="0"/>
              <a:t> &amp; Containers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9E8D8C-47DC-4A6B-9738-D5DDFA69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1" y="997179"/>
            <a:ext cx="7278418" cy="35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891FAA-F090-420A-A821-42A6DFFB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302586-EA76-4786-9DB1-696F23A1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4" y="251426"/>
            <a:ext cx="8748000" cy="720080"/>
          </a:xfrm>
        </p:spPr>
        <p:txBody>
          <a:bodyPr/>
          <a:lstStyle/>
          <a:p>
            <a:r>
              <a:rPr lang="fr-FR" dirty="0"/>
              <a:t>Architecture K8s</a:t>
            </a:r>
          </a:p>
        </p:txBody>
      </p:sp>
      <p:pic>
        <p:nvPicPr>
          <p:cNvPr id="12294" name="Picture 6" descr="https://raw.githubusercontent.com/ilyesAj/the-magic-world-of-Kubernetes/master/assets/README-ac2c3.png?token=AIH67TANQ4VLMN2EUBKTIA26IV2OA">
            <a:extLst>
              <a:ext uri="{FF2B5EF4-FFF2-40B4-BE49-F238E27FC236}">
                <a16:creationId xmlns:a16="http://schemas.microsoft.com/office/drawing/2014/main" id="{20B89E9E-FA8C-4C4B-80B9-32EF336B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35006"/>
            <a:ext cx="4968552" cy="34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0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911CF6F-3C6E-4752-9F2B-066F3A62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perdre le contrôle total du cluster </a:t>
            </a:r>
          </a:p>
          <a:p>
            <a:r>
              <a:rPr lang="fr-FR" dirty="0"/>
              <a:t>perte de données </a:t>
            </a:r>
          </a:p>
          <a:p>
            <a:r>
              <a:rPr lang="fr-FR" dirty="0"/>
              <a:t>usurpation d’identité</a:t>
            </a:r>
          </a:p>
          <a:p>
            <a:r>
              <a:rPr lang="fr-FR" dirty="0"/>
              <a:t>accès privilégié sur les hosts ( </a:t>
            </a:r>
            <a:r>
              <a:rPr lang="fr-FR" dirty="0" err="1"/>
              <a:t>déstruction</a:t>
            </a:r>
            <a:r>
              <a:rPr lang="fr-FR" dirty="0"/>
              <a:t> du système)</a:t>
            </a:r>
          </a:p>
          <a:p>
            <a:r>
              <a:rPr lang="fr-FR" dirty="0"/>
              <a:t>accès non autorisé à des projets au sein du cluster </a:t>
            </a:r>
          </a:p>
          <a:p>
            <a:r>
              <a:rPr lang="fr-FR" dirty="0" err="1"/>
              <a:t>cryptocurrency</a:t>
            </a:r>
            <a:r>
              <a:rPr lang="fr-FR" dirty="0"/>
              <a:t> </a:t>
            </a:r>
            <a:r>
              <a:rPr lang="fr-FR" dirty="0" err="1"/>
              <a:t>mining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E44EF8-59E5-48A4-B1B2-73BACFC5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88C49F3-2CB9-4969-B2FF-4EF04125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risques ?</a:t>
            </a:r>
          </a:p>
        </p:txBody>
      </p:sp>
    </p:spTree>
    <p:extLst>
      <p:ext uri="{BB962C8B-B14F-4D97-AF65-F5344CB8AC3E}">
        <p14:creationId xmlns:p14="http://schemas.microsoft.com/office/powerpoint/2010/main" val="14743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498F6-E58C-401C-8772-7A67B29C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host</a:t>
            </a:r>
          </a:p>
        </p:txBody>
      </p:sp>
    </p:spTree>
    <p:extLst>
      <p:ext uri="{BB962C8B-B14F-4D97-AF65-F5344CB8AC3E}">
        <p14:creationId xmlns:p14="http://schemas.microsoft.com/office/powerpoint/2010/main" val="151926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8CD405-993F-4CD4-83F0-85FB5F25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9E8C3B1-947A-436A-9092-9EE6EAC5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 la machine Host</a:t>
            </a:r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AF354F89-BEE3-4308-A130-3882F1E2231A}"/>
              </a:ext>
            </a:extLst>
          </p:cNvPr>
          <p:cNvSpPr txBox="1">
            <a:spLocks/>
          </p:cNvSpPr>
          <p:nvPr/>
        </p:nvSpPr>
        <p:spPr>
          <a:xfrm>
            <a:off x="254173" y="1059582"/>
            <a:ext cx="5762378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/>
              <a:t>accès aux configurations (</a:t>
            </a:r>
            <a:r>
              <a:rPr lang="fr-FR" dirty="0" err="1"/>
              <a:t>kubelets</a:t>
            </a:r>
            <a:r>
              <a:rPr lang="fr-FR" dirty="0"/>
              <a:t>, </a:t>
            </a:r>
            <a:r>
              <a:rPr lang="fr-FR" dirty="0" err="1"/>
              <a:t>Scheduler</a:t>
            </a:r>
            <a:r>
              <a:rPr lang="fr-FR" dirty="0"/>
              <a:t> ..)</a:t>
            </a:r>
          </a:p>
          <a:p>
            <a:r>
              <a:rPr lang="fr-FR" dirty="0"/>
              <a:t>passer des requêtes non autorisés au serveur API </a:t>
            </a:r>
          </a:p>
          <a:p>
            <a:r>
              <a:rPr lang="fr-FR" dirty="0"/>
              <a:t>accéder au données d’autres conteneurs  </a:t>
            </a:r>
          </a:p>
          <a:p>
            <a:r>
              <a:rPr lang="fr-FR" dirty="0">
                <a:solidFill>
                  <a:srgbClr val="FF0000"/>
                </a:solidFill>
              </a:rPr>
              <a:t>Détruire la totalité du système </a:t>
            </a:r>
          </a:p>
          <a:p>
            <a:pPr marL="0" indent="0">
              <a:buClr>
                <a:srgbClr val="0066A1"/>
              </a:buClr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Read-</a:t>
            </a:r>
            <a:r>
              <a:rPr lang="fr-FR" dirty="0" err="1">
                <a:solidFill>
                  <a:prstClr val="black"/>
                </a:solidFill>
              </a:rPr>
              <a:t>Only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mount</a:t>
            </a:r>
            <a:r>
              <a:rPr lang="fr-FR" dirty="0">
                <a:solidFill>
                  <a:prstClr val="black"/>
                </a:solidFill>
              </a:rPr>
              <a:t> point sur les dossiers </a:t>
            </a:r>
            <a:r>
              <a:rPr lang="fr-FR" dirty="0" err="1">
                <a:solidFill>
                  <a:prstClr val="black"/>
                </a:solidFill>
              </a:rPr>
              <a:t>systémes</a:t>
            </a:r>
            <a:r>
              <a:rPr lang="fr-FR" dirty="0">
                <a:solidFill>
                  <a:prstClr val="black"/>
                </a:solidFill>
              </a:rPr>
              <a:t>  (</a:t>
            </a:r>
            <a:r>
              <a:rPr lang="fr-FR" dirty="0"/>
              <a:t>/</a:t>
            </a:r>
            <a:r>
              <a:rPr lang="fr-FR" dirty="0" err="1"/>
              <a:t>sys</a:t>
            </a:r>
            <a:r>
              <a:rPr lang="fr-FR" dirty="0"/>
              <a:t>, /proc/</a:t>
            </a:r>
            <a:r>
              <a:rPr lang="fr-FR" dirty="0" err="1"/>
              <a:t>sys</a:t>
            </a:r>
            <a:r>
              <a:rPr lang="fr-FR" dirty="0"/>
              <a:t>,…)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renforcer l’utilisation des </a:t>
            </a:r>
            <a:r>
              <a:rPr lang="fr-FR" dirty="0" err="1">
                <a:solidFill>
                  <a:prstClr val="black"/>
                </a:solidFill>
              </a:rPr>
              <a:t>Cgroups</a:t>
            </a:r>
            <a:r>
              <a:rPr lang="fr-FR" dirty="0">
                <a:solidFill>
                  <a:prstClr val="black"/>
                </a:solidFill>
              </a:rPr>
              <a:t> (limiter les ressources </a:t>
            </a:r>
            <a:r>
              <a:rPr lang="fr-FR" dirty="0" err="1">
                <a:solidFill>
                  <a:prstClr val="black"/>
                </a:solidFill>
              </a:rPr>
              <a:t>systémes</a:t>
            </a:r>
            <a:r>
              <a:rPr lang="fr-FR" dirty="0">
                <a:solidFill>
                  <a:prstClr val="black"/>
                </a:solidFill>
              </a:rPr>
              <a:t>, temps CPU … ) 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mise en place contexte de sécurité </a:t>
            </a:r>
            <a:r>
              <a:rPr lang="fr-FR" dirty="0" err="1">
                <a:solidFill>
                  <a:prstClr val="black"/>
                </a:solidFill>
              </a:rPr>
              <a:t>SELinux</a:t>
            </a: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limiter les appels systèmes avec </a:t>
            </a:r>
            <a:r>
              <a:rPr lang="fr-FR" dirty="0" err="1"/>
              <a:t>SecComp</a:t>
            </a: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 marL="0" indent="0">
              <a:buClr>
                <a:srgbClr val="0066A1"/>
              </a:buClr>
              <a:buFont typeface="Lucida Sans Unicode" pitchFamily="34" charset="0"/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Font typeface="Lucida Sans Unicode" pitchFamily="34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AF63E23-14E3-4996-85C4-002CB108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84" y="1444132"/>
            <a:ext cx="2810604" cy="2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7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498F6-E58C-401C-8772-7A67B29C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</a:t>
            </a:r>
            <a:r>
              <a:rPr lang="fr-FR" dirty="0" err="1"/>
              <a:t>traffic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799569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V6.potx" id="{F645D406-C5AC-4A51-93E5-2150A0BD63F7}" vid="{C7D54601-45EF-4707-BA0E-361D00A722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1417</Words>
  <Application>Microsoft Office PowerPoint</Application>
  <PresentationFormat>Affichage à l'écran (16:9)</PresentationFormat>
  <Paragraphs>227</Paragraphs>
  <Slides>31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Lucida Sans Unicode</vt:lpstr>
      <vt:lpstr>Open Sans</vt:lpstr>
      <vt:lpstr>Verdana</vt:lpstr>
      <vt:lpstr>Atos v4.0</vt:lpstr>
      <vt:lpstr>Hardening K8s</vt:lpstr>
      <vt:lpstr>sommaire</vt:lpstr>
      <vt:lpstr>Introduction</vt:lpstr>
      <vt:lpstr>VMs &amp; Containers </vt:lpstr>
      <vt:lpstr>Architecture K8s</vt:lpstr>
      <vt:lpstr>Les risques ?</vt:lpstr>
      <vt:lpstr>Sécuriser le host</vt:lpstr>
      <vt:lpstr>Sécurisation de la machine Host</vt:lpstr>
      <vt:lpstr>Sécuriser le traffic</vt:lpstr>
      <vt:lpstr>Sécuriser le traffic: Transport Security</vt:lpstr>
      <vt:lpstr>Sécuriser le traffic: NetworkPolicy</vt:lpstr>
      <vt:lpstr>Sécuriser le Control-Plane</vt:lpstr>
      <vt:lpstr>Sécuriser le control-plane : mécanismes</vt:lpstr>
      <vt:lpstr>Sécuriser le control-plane : Authentification</vt:lpstr>
      <vt:lpstr>Sécuriser le control-plane : Autorisation </vt:lpstr>
      <vt:lpstr>Sécuriser le control-plane : Admission Control </vt:lpstr>
      <vt:lpstr>Sécuriser le control-plane : Admission Control 2/2</vt:lpstr>
      <vt:lpstr>Sécuriser les composants internes</vt:lpstr>
      <vt:lpstr>sécurisation des composants internes</vt:lpstr>
      <vt:lpstr>sécuriser le cluster Etcd</vt:lpstr>
      <vt:lpstr>sécuriser les pods: Podsecurity Policies </vt:lpstr>
      <vt:lpstr>monitoring &amp; benchmark</vt:lpstr>
      <vt:lpstr>system monitoring &amp; benchmark</vt:lpstr>
      <vt:lpstr>sécuriser les workloads</vt:lpstr>
      <vt:lpstr>Appendix</vt:lpstr>
      <vt:lpstr>RBAC</vt:lpstr>
      <vt:lpstr>Strong Cryptographic Ciphers</vt:lpstr>
      <vt:lpstr> Cross-site Request forgery </vt:lpstr>
      <vt:lpstr>SELinux 1/2</vt:lpstr>
      <vt:lpstr>SELinux 2/2</vt:lpstr>
      <vt:lpstr>Thank you   For more information please contact: M+ 33 6 18479546 mohamed.elajroud@atos.net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 K8s</dc:title>
  <dc:creator>A755734</dc:creator>
  <cp:lastModifiedBy>EL AJROUD, MOHAMED ILYES</cp:lastModifiedBy>
  <cp:revision>68</cp:revision>
  <dcterms:created xsi:type="dcterms:W3CDTF">2020-02-05T09:32:14Z</dcterms:created>
  <dcterms:modified xsi:type="dcterms:W3CDTF">2020-02-06T17:34:24Z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06-02-2019</vt:lpwstr>
  </property>
  <property fmtid="{D5CDD505-2E9C-101B-9397-08002B2CF9AE}" pid="3" name="Author">
    <vt:lpwstr>Med Ilyes El Ajroud </vt:lpwstr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</Properties>
</file>