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9" r:id="rId3"/>
    <p:sldId id="263" r:id="rId4"/>
    <p:sldId id="309" r:id="rId5"/>
    <p:sldId id="308" r:id="rId6"/>
    <p:sldId id="315" r:id="rId7"/>
    <p:sldId id="316" r:id="rId8"/>
    <p:sldId id="281" r:id="rId9"/>
    <p:sldId id="310" r:id="rId10"/>
    <p:sldId id="274" r:id="rId11"/>
    <p:sldId id="304" r:id="rId12"/>
    <p:sldId id="277" r:id="rId13"/>
    <p:sldId id="288" r:id="rId14"/>
    <p:sldId id="317" r:id="rId15"/>
    <p:sldId id="305" r:id="rId16"/>
    <p:sldId id="294" r:id="rId17"/>
    <p:sldId id="278" r:id="rId18"/>
    <p:sldId id="279" r:id="rId19"/>
    <p:sldId id="280" r:id="rId20"/>
    <p:sldId id="302" r:id="rId21"/>
    <p:sldId id="282" r:id="rId22"/>
    <p:sldId id="318" r:id="rId23"/>
    <p:sldId id="306" r:id="rId24"/>
    <p:sldId id="271" r:id="rId25"/>
    <p:sldId id="300" r:id="rId26"/>
    <p:sldId id="312" r:id="rId27"/>
    <p:sldId id="292" r:id="rId28"/>
    <p:sldId id="321" r:id="rId29"/>
    <p:sldId id="314" r:id="rId30"/>
    <p:sldId id="311" r:id="rId31"/>
    <p:sldId id="276" r:id="rId32"/>
    <p:sldId id="319" r:id="rId33"/>
    <p:sldId id="293" r:id="rId34"/>
    <p:sldId id="287" r:id="rId35"/>
    <p:sldId id="298" r:id="rId36"/>
    <p:sldId id="296" r:id="rId37"/>
    <p:sldId id="290" r:id="rId38"/>
    <p:sldId id="284" r:id="rId39"/>
    <p:sldId id="285" r:id="rId40"/>
    <p:sldId id="320" r:id="rId41"/>
    <p:sldId id="258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  <a:srgbClr val="0070C0"/>
    <a:srgbClr val="1B1B1B"/>
    <a:srgbClr val="323130"/>
    <a:srgbClr val="E4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79417" autoAdjust="0"/>
  </p:normalViewPr>
  <p:slideViewPr>
    <p:cSldViewPr>
      <p:cViewPr varScale="1">
        <p:scale>
          <a:sx n="77" d="100"/>
          <a:sy n="77" d="100"/>
        </p:scale>
        <p:origin x="115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48" d="100"/>
          <a:sy n="148" d="100"/>
        </p:scale>
        <p:origin x="858" y="-26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‹N°›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Syntel, Unify, and Worldline are registered trademarks of the Atos group. February 2020. © 2020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‹N°›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Unify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and Worldline are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registered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trademarks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of the Atos group.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February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2020. © 2020 Atos.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Confidential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information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owned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by Atos, to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used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by the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recipient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only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. This document, or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any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part of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may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not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reproduced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copied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circulated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and/or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distributed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nor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quoted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without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prior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written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approval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from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k8s </a:t>
            </a:r>
            <a:r>
              <a:rPr lang="fr-FR" dirty="0">
                <a:effectLst/>
              </a:rPr>
              <a:t>1.15-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13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56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14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33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16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63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17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33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18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47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19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83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20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07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21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08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22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29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24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4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511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25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5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26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48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27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01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29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989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31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57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33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74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34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95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37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30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38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93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39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69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40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34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41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1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5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6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6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3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7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35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8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4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10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5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12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8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093DCF-B2CE-437E-84DF-CE8486889D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830451" y="4652161"/>
            <a:ext cx="148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8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37600"/>
            <a:ext cx="1635224" cy="86075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3" y="1487559"/>
            <a:ext cx="8370094" cy="216838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19-02-2019</a:t>
            </a:r>
            <a:endParaRPr lang="nl-NL" sz="12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1560265"/>
            <a:ext cx="9197784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05"/>
            <a:ext cx="9186488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769"/>
            <a:ext cx="9186488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6488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1559341"/>
            <a:ext cx="9166852" cy="20248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9509"/>
            <a:ext cx="9204416" cy="20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769"/>
            <a:ext cx="9204416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939"/>
            <a:ext cx="9204416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04048" y="1995686"/>
            <a:ext cx="403244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0381"/>
            <a:ext cx="9204416" cy="20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8" y="1203598"/>
            <a:ext cx="6516462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800" b="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5" y="4208250"/>
            <a:ext cx="3689913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600" kern="120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Syntel, Unify, and Worldline are registered trademarks of the Atos group. February 2020. © 2020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1150978"/>
            <a:ext cx="8748000" cy="34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843558"/>
            <a:ext cx="8748000" cy="3723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1534505"/>
            <a:ext cx="9192464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939"/>
            <a:ext cx="9180512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9341"/>
            <a:ext cx="918051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0512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4631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>
                <a:latin typeface="Verdana" pitchFamily="34" charset="0"/>
                <a:ea typeface="Verdana" pitchFamily="34" charset="0"/>
                <a:cs typeface="Verdana" pitchFamily="34" charset="0"/>
              </a:rPr>
              <a:t>       | 19-02-2019 | Med Ilyes El Ajroud  | © Atos - For internal use </a:t>
            </a:r>
          </a:p>
          <a:p>
            <a:r>
              <a:rPr lang="en-US" sz="1000" baseline="0">
                <a:latin typeface="Verdana" pitchFamily="34" charset="0"/>
                <a:ea typeface="Verdana" pitchFamily="34" charset="0"/>
                <a:cs typeface="Verdana" pitchFamily="34" charset="0"/>
              </a:rPr>
              <a:t>ASOC 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55" r:id="rId2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hyperlink" Target="https://openclipart.org/detail/171430/firewall" TargetMode="Externa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hyperlink" Target="https://zetawiki.com/wiki/%EA%B5%AC%EA%B8%80_kubernet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8.sv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svg"/><Relationship Id="rId9" Type="http://schemas.openxmlformats.org/officeDocument/2006/relationships/image" Target="../media/image46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52" y="2212677"/>
            <a:ext cx="8370094" cy="718145"/>
          </a:xfrm>
        </p:spPr>
        <p:txBody>
          <a:bodyPr/>
          <a:lstStyle/>
          <a:p>
            <a:r>
              <a:rPr lang="fr-FR" dirty="0" err="1"/>
              <a:t>Hardening</a:t>
            </a:r>
            <a:r>
              <a:rPr lang="fr-FR" dirty="0"/>
              <a:t> K8s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D503F7C-5242-489D-A94E-7DA9D0C420A4}"/>
              </a:ext>
            </a:extLst>
          </p:cNvPr>
          <p:cNvSpPr txBox="1"/>
          <p:nvPr/>
        </p:nvSpPr>
        <p:spPr>
          <a:xfrm>
            <a:off x="4283968" y="2792322"/>
            <a:ext cx="2066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1.15+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7D83AA-D4B1-410F-82BC-7BE872A7BA24}"/>
              </a:ext>
            </a:extLst>
          </p:cNvPr>
          <p:cNvSpPr txBox="1"/>
          <p:nvPr/>
        </p:nvSpPr>
        <p:spPr>
          <a:xfrm>
            <a:off x="345152" y="4227934"/>
            <a:ext cx="2066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V2.1</a:t>
            </a:r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48CD405-993F-4CD4-83F0-85FB5F25D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9E8C3B1-947A-436A-9092-9EE6EAC5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Sécurisation de la machine Host</a:t>
            </a:r>
          </a:p>
        </p:txBody>
      </p:sp>
      <p:sp>
        <p:nvSpPr>
          <p:cNvPr id="11" name="Espace réservé du contenu 1">
            <a:extLst>
              <a:ext uri="{FF2B5EF4-FFF2-40B4-BE49-F238E27FC236}">
                <a16:creationId xmlns:a16="http://schemas.microsoft.com/office/drawing/2014/main" id="{AF354F89-BEE3-4308-A130-3882F1E2231A}"/>
              </a:ext>
            </a:extLst>
          </p:cNvPr>
          <p:cNvSpPr txBox="1">
            <a:spLocks/>
          </p:cNvSpPr>
          <p:nvPr/>
        </p:nvSpPr>
        <p:spPr>
          <a:xfrm>
            <a:off x="254173" y="1059582"/>
            <a:ext cx="5762378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</a:t>
            </a:r>
          </a:p>
          <a:p>
            <a:r>
              <a:rPr lang="fr-FR" dirty="0"/>
              <a:t>Accès aux configurations (</a:t>
            </a:r>
            <a:r>
              <a:rPr lang="fr-FR" dirty="0" err="1"/>
              <a:t>kubelets</a:t>
            </a:r>
            <a:r>
              <a:rPr lang="fr-FR" dirty="0"/>
              <a:t>, </a:t>
            </a:r>
            <a:r>
              <a:rPr lang="fr-FR" dirty="0" err="1"/>
              <a:t>scheduler</a:t>
            </a:r>
            <a:r>
              <a:rPr lang="fr-FR" dirty="0"/>
              <a:t> ..)</a:t>
            </a:r>
          </a:p>
          <a:p>
            <a:r>
              <a:rPr lang="fr-FR" dirty="0"/>
              <a:t>Passer des requêtes non autorisés au serveur API </a:t>
            </a:r>
          </a:p>
          <a:p>
            <a:r>
              <a:rPr lang="fr-FR" dirty="0"/>
              <a:t>Accéder au données d’autres conteneurs  </a:t>
            </a:r>
          </a:p>
          <a:p>
            <a:r>
              <a:rPr lang="fr-FR" dirty="0">
                <a:solidFill>
                  <a:srgbClr val="FF0000"/>
                </a:solidFill>
              </a:rPr>
              <a:t>Détruire la totalité du système </a:t>
            </a:r>
          </a:p>
          <a:p>
            <a:pPr marL="0" indent="0">
              <a:buClr>
                <a:srgbClr val="0066A1"/>
              </a:buClr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</a:p>
          <a:p>
            <a:pPr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Montage des dossiers systèmes  (</a:t>
            </a:r>
            <a:r>
              <a:rPr lang="fr-FR" dirty="0"/>
              <a:t>/</a:t>
            </a:r>
            <a:r>
              <a:rPr lang="fr-FR" dirty="0" err="1"/>
              <a:t>sys</a:t>
            </a:r>
            <a:r>
              <a:rPr lang="fr-FR" dirty="0"/>
              <a:t>, /proc/</a:t>
            </a:r>
            <a:r>
              <a:rPr lang="fr-FR" dirty="0" err="1"/>
              <a:t>sys</a:t>
            </a:r>
            <a:r>
              <a:rPr lang="fr-FR" dirty="0"/>
              <a:t>,…) en </a:t>
            </a:r>
            <a:r>
              <a:rPr lang="fr-FR" dirty="0">
                <a:solidFill>
                  <a:prstClr val="black"/>
                </a:solidFill>
              </a:rPr>
              <a:t>Lecture-Seule </a:t>
            </a:r>
            <a:endParaRPr lang="fr-FR" dirty="0"/>
          </a:p>
          <a:p>
            <a:pPr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Renforcer l’utilisation des </a:t>
            </a:r>
            <a:r>
              <a:rPr lang="fr-FR" dirty="0" err="1">
                <a:solidFill>
                  <a:prstClr val="black"/>
                </a:solidFill>
              </a:rPr>
              <a:t>cgroups</a:t>
            </a:r>
            <a:r>
              <a:rPr lang="fr-FR" dirty="0">
                <a:solidFill>
                  <a:prstClr val="black"/>
                </a:solidFill>
              </a:rPr>
              <a:t> (limiter les ressources systèmes, temps CPU … ) </a:t>
            </a:r>
          </a:p>
          <a:p>
            <a:pPr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Mise en place contexte de sécurité </a:t>
            </a:r>
            <a:r>
              <a:rPr lang="fr-FR" dirty="0" err="1">
                <a:solidFill>
                  <a:prstClr val="black"/>
                </a:solidFill>
              </a:rPr>
              <a:t>SElinux</a:t>
            </a:r>
            <a:endParaRPr lang="fr-FR" dirty="0">
              <a:solidFill>
                <a:prstClr val="black"/>
              </a:solidFill>
            </a:endParaRPr>
          </a:p>
          <a:p>
            <a:pPr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Limiter les appels systèmes avec </a:t>
            </a:r>
            <a:r>
              <a:rPr lang="fr-FR" dirty="0" err="1"/>
              <a:t>Seccomp</a:t>
            </a:r>
            <a:endParaRPr lang="fr-FR" dirty="0">
              <a:solidFill>
                <a:prstClr val="black"/>
              </a:solidFill>
            </a:endParaRPr>
          </a:p>
          <a:p>
            <a:pPr>
              <a:buClr>
                <a:srgbClr val="0066A1"/>
              </a:buClr>
            </a:pPr>
            <a:endParaRPr lang="fr-FR" dirty="0">
              <a:solidFill>
                <a:prstClr val="black"/>
              </a:solidFill>
            </a:endParaRPr>
          </a:p>
          <a:p>
            <a:pPr>
              <a:buClr>
                <a:srgbClr val="0066A1"/>
              </a:buClr>
            </a:pPr>
            <a:endParaRPr lang="fr-FR" dirty="0">
              <a:solidFill>
                <a:prstClr val="black"/>
              </a:solidFill>
            </a:endParaRPr>
          </a:p>
          <a:p>
            <a:pPr>
              <a:buClr>
                <a:srgbClr val="0066A1"/>
              </a:buClr>
            </a:pPr>
            <a:endParaRPr lang="fr-FR" dirty="0">
              <a:solidFill>
                <a:prstClr val="black"/>
              </a:solidFill>
            </a:endParaRPr>
          </a:p>
          <a:p>
            <a:pPr marL="0" indent="0">
              <a:buClr>
                <a:srgbClr val="0066A1"/>
              </a:buClr>
              <a:buFont typeface="Lucida Sans Unicode" pitchFamily="34" charset="0"/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Font typeface="Lucida Sans Unicode" pitchFamily="34" charset="0"/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AF63E23-14E3-4996-85C4-002CB108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884" y="1444132"/>
            <a:ext cx="2810604" cy="27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7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498F6-E58C-401C-8772-7A67B29C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Traffic</a:t>
            </a:r>
          </a:p>
        </p:txBody>
      </p:sp>
    </p:spTree>
    <p:extLst>
      <p:ext uri="{BB962C8B-B14F-4D97-AF65-F5344CB8AC3E}">
        <p14:creationId xmlns:p14="http://schemas.microsoft.com/office/powerpoint/2010/main" val="190279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8EFCD4-0535-4B6F-AA34-3333E214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F9A10B0-AE35-4EE6-9AAB-F4FB70E6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Traffic: Transport Security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8C64D31-A78D-40DD-A496-0ECF6AC3C707}"/>
              </a:ext>
            </a:extLst>
          </p:cNvPr>
          <p:cNvGrpSpPr/>
          <p:nvPr/>
        </p:nvGrpSpPr>
        <p:grpSpPr>
          <a:xfrm>
            <a:off x="5076055" y="1419622"/>
            <a:ext cx="4067942" cy="2448272"/>
            <a:chOff x="4118894" y="1203598"/>
            <a:chExt cx="5025106" cy="3024336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E3898E89-4229-4C0A-AE1F-2462B6AEBF54}"/>
                </a:ext>
              </a:extLst>
            </p:cNvPr>
            <p:cNvGrpSpPr/>
            <p:nvPr/>
          </p:nvGrpSpPr>
          <p:grpSpPr>
            <a:xfrm>
              <a:off x="4118894" y="1203598"/>
              <a:ext cx="5025106" cy="3024336"/>
              <a:chOff x="4118894" y="1203598"/>
              <a:chExt cx="5025106" cy="3024336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73E95A02-DBAE-4F57-BA52-C6ABC731EB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238"/>
              <a:stretch/>
            </p:blipFill>
            <p:spPr>
              <a:xfrm>
                <a:off x="4118895" y="1203598"/>
                <a:ext cx="5025105" cy="3024336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E9B9261-EC68-4B91-ADC0-0CF480161D29}"/>
                  </a:ext>
                </a:extLst>
              </p:cNvPr>
              <p:cNvSpPr/>
              <p:nvPr/>
            </p:nvSpPr>
            <p:spPr>
              <a:xfrm>
                <a:off x="4118894" y="2712048"/>
                <a:ext cx="874357" cy="13681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C19191EF-5216-43E5-92FC-3B6A28AF3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5400000">
              <a:off x="4859425" y="2440537"/>
              <a:ext cx="409057" cy="141402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7CA4768F-5E28-47DE-90E9-B09350B42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6876256" y="1779662"/>
              <a:ext cx="360040" cy="124458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99995088-3325-4F3D-B9BA-709AAC02F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6445033" y="2587762"/>
              <a:ext cx="1152127" cy="144018"/>
            </a:xfrm>
            <a:prstGeom prst="rect">
              <a:avLst/>
            </a:prstGeom>
          </p:spPr>
        </p:pic>
      </p:grp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CBA82AEB-78EE-4D11-AF8A-A0D7F5FA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99" y="1150978"/>
            <a:ext cx="5051781" cy="3474900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 </a:t>
            </a:r>
          </a:p>
          <a:p>
            <a:r>
              <a:rPr lang="fr-FR" dirty="0" err="1"/>
              <a:t>Sniffing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/>
              <a:t>de données </a:t>
            </a:r>
          </a:p>
          <a:p>
            <a:r>
              <a:rPr lang="fr-FR" dirty="0"/>
              <a:t>Vols d’identités /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forgery</a:t>
            </a:r>
            <a:endParaRPr lang="fr-FR" dirty="0"/>
          </a:p>
          <a:p>
            <a:r>
              <a:rPr lang="fr-FR" dirty="0"/>
              <a:t>Connexions non autorisés entre conteneurs 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  <a:endParaRPr lang="fr-FR" sz="1800" dirty="0"/>
          </a:p>
          <a:p>
            <a:r>
              <a:rPr lang="fr-FR" dirty="0"/>
              <a:t>Toutes les communications doivent être protégées par des certificats TLS mutualisés </a:t>
            </a:r>
          </a:p>
          <a:p>
            <a:r>
              <a:rPr lang="fr-FR" dirty="0"/>
              <a:t>Séparer le cluster </a:t>
            </a:r>
            <a:r>
              <a:rPr lang="fr-FR" dirty="0" err="1"/>
              <a:t>kubernetes</a:t>
            </a:r>
            <a:r>
              <a:rPr lang="fr-FR" dirty="0"/>
              <a:t> du cluster </a:t>
            </a:r>
            <a:r>
              <a:rPr lang="fr-FR" dirty="0" err="1"/>
              <a:t>etcd</a:t>
            </a:r>
            <a:r>
              <a:rPr lang="fr-FR" dirty="0"/>
              <a:t> et appliquer des règles de firewall </a:t>
            </a:r>
          </a:p>
          <a:p>
            <a:r>
              <a:rPr lang="fr-FR" dirty="0"/>
              <a:t>Firewall interne et externe pour limiter les requêtes au serveur d’api</a:t>
            </a:r>
          </a:p>
          <a:p>
            <a:r>
              <a:rPr lang="fr-FR" dirty="0"/>
              <a:t>Appliquer des politiques de networking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652E94-8050-47CD-9710-EB0C1163B948}"/>
              </a:ext>
            </a:extLst>
          </p:cNvPr>
          <p:cNvSpPr txBox="1"/>
          <p:nvPr/>
        </p:nvSpPr>
        <p:spPr>
          <a:xfrm>
            <a:off x="4499992" y="428732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(</a:t>
            </a:r>
            <a:r>
              <a:rPr lang="fr-FR" sz="1600" b="1" dirty="0" err="1"/>
              <a:t>NetworkPolicy</a:t>
            </a:r>
            <a:r>
              <a:rPr lang="fr-F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11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B47948-3A2A-469B-85E9-A99265FB1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77C25-B37A-4BDB-B1C1-FDD19756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Traffic: </a:t>
            </a:r>
            <a:r>
              <a:rPr lang="fr-FR" dirty="0" err="1"/>
              <a:t>NetworkPolicy</a:t>
            </a:r>
            <a:endParaRPr lang="fr-FR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26593B6-42A1-4B67-9A59-4BD953969D72}"/>
              </a:ext>
            </a:extLst>
          </p:cNvPr>
          <p:cNvGrpSpPr/>
          <p:nvPr/>
        </p:nvGrpSpPr>
        <p:grpSpPr>
          <a:xfrm>
            <a:off x="0" y="1006596"/>
            <a:ext cx="6131509" cy="3574967"/>
            <a:chOff x="1331640" y="987574"/>
            <a:chExt cx="6131509" cy="3574967"/>
          </a:xfrm>
        </p:grpSpPr>
        <p:pic>
          <p:nvPicPr>
            <p:cNvPr id="3074" name="Picture 2" descr="microservices_architecture">
              <a:extLst>
                <a:ext uri="{FF2B5EF4-FFF2-40B4-BE49-F238E27FC236}">
                  <a16:creationId xmlns:a16="http://schemas.microsoft.com/office/drawing/2014/main" id="{88534034-2718-4BB9-A658-DB548F1E4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987574"/>
              <a:ext cx="6131509" cy="3574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Graphique 5" descr="Coche">
              <a:extLst>
                <a:ext uri="{FF2B5EF4-FFF2-40B4-BE49-F238E27FC236}">
                  <a16:creationId xmlns:a16="http://schemas.microsoft.com/office/drawing/2014/main" id="{37F2C32B-FE53-40D2-AFC5-F76D2F378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1760" y="2600197"/>
              <a:ext cx="313184" cy="313184"/>
            </a:xfrm>
            <a:prstGeom prst="rect">
              <a:avLst/>
            </a:prstGeom>
          </p:spPr>
        </p:pic>
        <p:pic>
          <p:nvPicPr>
            <p:cNvPr id="8" name="Graphique 7" descr="Coche">
              <a:extLst>
                <a:ext uri="{FF2B5EF4-FFF2-40B4-BE49-F238E27FC236}">
                  <a16:creationId xmlns:a16="http://schemas.microsoft.com/office/drawing/2014/main" id="{2F405FBD-632A-4E18-8AD2-1A1854DDB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93504" y="2287013"/>
              <a:ext cx="313184" cy="313184"/>
            </a:xfrm>
            <a:prstGeom prst="rect">
              <a:avLst/>
            </a:prstGeom>
          </p:spPr>
        </p:pic>
        <p:pic>
          <p:nvPicPr>
            <p:cNvPr id="9" name="Graphique 8" descr="Coche">
              <a:extLst>
                <a:ext uri="{FF2B5EF4-FFF2-40B4-BE49-F238E27FC236}">
                  <a16:creationId xmlns:a16="http://schemas.microsoft.com/office/drawing/2014/main" id="{B02BE5AE-21D7-4C16-A346-B34CC9757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93504" y="3111593"/>
              <a:ext cx="313184" cy="313184"/>
            </a:xfrm>
            <a:prstGeom prst="rect">
              <a:avLst/>
            </a:prstGeom>
          </p:spPr>
        </p:pic>
        <p:pic>
          <p:nvPicPr>
            <p:cNvPr id="10" name="Graphique 9" descr="Coche">
              <a:extLst>
                <a:ext uri="{FF2B5EF4-FFF2-40B4-BE49-F238E27FC236}">
                  <a16:creationId xmlns:a16="http://schemas.microsoft.com/office/drawing/2014/main" id="{E561010D-06C9-4FFB-93A1-AC6D8E15C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3253" y="2480895"/>
              <a:ext cx="313184" cy="313184"/>
            </a:xfrm>
            <a:prstGeom prst="rect">
              <a:avLst/>
            </a:prstGeom>
          </p:spPr>
        </p:pic>
        <p:pic>
          <p:nvPicPr>
            <p:cNvPr id="11" name="Graphique 10" descr="Coche">
              <a:extLst>
                <a:ext uri="{FF2B5EF4-FFF2-40B4-BE49-F238E27FC236}">
                  <a16:creationId xmlns:a16="http://schemas.microsoft.com/office/drawing/2014/main" id="{69E77779-E32D-4DEF-858D-368132329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04248" y="3424777"/>
              <a:ext cx="313184" cy="313184"/>
            </a:xfrm>
            <a:prstGeom prst="rect">
              <a:avLst/>
            </a:prstGeom>
          </p:spPr>
        </p:pic>
        <p:pic>
          <p:nvPicPr>
            <p:cNvPr id="12" name="Graphique 11" descr="Coche">
              <a:extLst>
                <a:ext uri="{FF2B5EF4-FFF2-40B4-BE49-F238E27FC236}">
                  <a16:creationId xmlns:a16="http://schemas.microsoft.com/office/drawing/2014/main" id="{FCA41ED9-6EC5-479F-83A5-012D6F42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91064" y="1405539"/>
              <a:ext cx="313184" cy="313184"/>
            </a:xfrm>
            <a:prstGeom prst="rect">
              <a:avLst/>
            </a:prstGeom>
          </p:spPr>
        </p:pic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4783066C-4A4D-4E5A-832F-78C96F783E2C}"/>
                </a:ext>
              </a:extLst>
            </p:cNvPr>
            <p:cNvCxnSpPr>
              <a:cxnSpLocks/>
            </p:cNvCxnSpPr>
            <p:nvPr/>
          </p:nvCxnSpPr>
          <p:spPr>
            <a:xfrm>
              <a:off x="4397394" y="3737961"/>
              <a:ext cx="1120402" cy="4138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 : en angle 18">
              <a:extLst>
                <a:ext uri="{FF2B5EF4-FFF2-40B4-BE49-F238E27FC236}">
                  <a16:creationId xmlns:a16="http://schemas.microsoft.com/office/drawing/2014/main" id="{9062F59D-AF16-4453-A994-75CC3FE6A597}"/>
                </a:ext>
              </a:extLst>
            </p:cNvPr>
            <p:cNvCxnSpPr/>
            <p:nvPr/>
          </p:nvCxnSpPr>
          <p:spPr>
            <a:xfrm>
              <a:off x="1835696" y="3268185"/>
              <a:ext cx="3682100" cy="959749"/>
            </a:xfrm>
            <a:prstGeom prst="bentConnector3">
              <a:avLst>
                <a:gd name="adj1" fmla="val 33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Graphique 23" descr="Fermer">
              <a:extLst>
                <a:ext uri="{FF2B5EF4-FFF2-40B4-BE49-F238E27FC236}">
                  <a16:creationId xmlns:a16="http://schemas.microsoft.com/office/drawing/2014/main" id="{1D63A4E2-C9AB-449D-A5E1-B1D579CD1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17661" y="4004967"/>
              <a:ext cx="397768" cy="397768"/>
            </a:xfrm>
            <a:prstGeom prst="rect">
              <a:avLst/>
            </a:prstGeom>
          </p:spPr>
        </p:pic>
        <p:pic>
          <p:nvPicPr>
            <p:cNvPr id="27" name="Graphique 26" descr="Fermer">
              <a:extLst>
                <a:ext uri="{FF2B5EF4-FFF2-40B4-BE49-F238E27FC236}">
                  <a16:creationId xmlns:a16="http://schemas.microsoft.com/office/drawing/2014/main" id="{8E8BFF26-4173-4EC3-B036-CF25C4184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02566" y="3718683"/>
              <a:ext cx="397768" cy="397768"/>
            </a:xfrm>
            <a:prstGeom prst="rect">
              <a:avLst/>
            </a:prstGeom>
          </p:spPr>
        </p:pic>
      </p:grpSp>
      <p:sp>
        <p:nvSpPr>
          <p:cNvPr id="30" name="Espace réservé du contenu 1">
            <a:extLst>
              <a:ext uri="{FF2B5EF4-FFF2-40B4-BE49-F238E27FC236}">
                <a16:creationId xmlns:a16="http://schemas.microsoft.com/office/drawing/2014/main" id="{001121FA-D0EF-4853-9CFA-B1CC813E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720" y="1150978"/>
            <a:ext cx="2895579" cy="3474900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0089C4"/>
                </a:solidFill>
              </a:rPr>
              <a:t>Exemples de </a:t>
            </a:r>
            <a:r>
              <a:rPr lang="fr-FR" b="1" dirty="0" err="1">
                <a:solidFill>
                  <a:srgbClr val="0089C4"/>
                </a:solidFill>
              </a:rPr>
              <a:t>policies</a:t>
            </a:r>
            <a:r>
              <a:rPr lang="fr-FR" b="1" dirty="0">
                <a:solidFill>
                  <a:srgbClr val="0089C4"/>
                </a:solidFill>
              </a:rPr>
              <a:t> :</a:t>
            </a:r>
          </a:p>
          <a:p>
            <a:r>
              <a:rPr lang="fr-FR" dirty="0"/>
              <a:t> refuser tous</a:t>
            </a:r>
          </a:p>
          <a:p>
            <a:r>
              <a:rPr lang="fr-FR" dirty="0"/>
              <a:t>Autoriser le </a:t>
            </a:r>
            <a:r>
              <a:rPr lang="fr-FR" dirty="0" err="1"/>
              <a:t>traffic</a:t>
            </a:r>
            <a:r>
              <a:rPr lang="fr-FR" dirty="0"/>
              <a:t> à l’intérieur du projet </a:t>
            </a:r>
            <a:r>
              <a:rPr lang="fr-FR" dirty="0" err="1"/>
              <a:t>msinfra</a:t>
            </a:r>
            <a:endParaRPr lang="fr-FR" dirty="0"/>
          </a:p>
          <a:p>
            <a:r>
              <a:rPr lang="fr-FR" dirty="0"/>
              <a:t>Autoriser twitter </a:t>
            </a:r>
            <a:r>
              <a:rPr lang="fr-FR" dirty="0" err="1"/>
              <a:t>microservice</a:t>
            </a:r>
            <a:r>
              <a:rPr lang="fr-FR" dirty="0"/>
              <a:t> a accéder l’api twitter</a:t>
            </a: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52B484-6335-4A55-A004-E762B9EE8AF8}"/>
              </a:ext>
            </a:extLst>
          </p:cNvPr>
          <p:cNvSpPr/>
          <p:nvPr/>
        </p:nvSpPr>
        <p:spPr>
          <a:xfrm>
            <a:off x="2074064" y="972690"/>
            <a:ext cx="3146008" cy="3608874"/>
          </a:xfrm>
          <a:prstGeom prst="rect">
            <a:avLst/>
          </a:prstGeom>
          <a:solidFill>
            <a:srgbClr val="0070C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66CFE3-00D7-4686-83E2-09361586F729}"/>
              </a:ext>
            </a:extLst>
          </p:cNvPr>
          <p:cNvSpPr txBox="1"/>
          <p:nvPr/>
        </p:nvSpPr>
        <p:spPr>
          <a:xfrm>
            <a:off x="2036314" y="941668"/>
            <a:ext cx="1533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66A1"/>
                </a:solidFill>
              </a:rPr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86976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9ACEEC1-062C-429F-A4BB-2BEBE6E1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Recommandations:</a:t>
            </a:r>
            <a:endParaRPr lang="fr-FR" dirty="0"/>
          </a:p>
          <a:p>
            <a:r>
              <a:rPr lang="fr-FR" dirty="0"/>
              <a:t>Choisir un </a:t>
            </a:r>
            <a:r>
              <a:rPr lang="fr-FR" dirty="0" err="1"/>
              <a:t>CNIs</a:t>
            </a:r>
            <a:r>
              <a:rPr lang="fr-FR" dirty="0"/>
              <a:t> qui permet de :</a:t>
            </a:r>
          </a:p>
          <a:p>
            <a:pPr lvl="1"/>
            <a:r>
              <a:rPr lang="fr-FR" dirty="0"/>
              <a:t>Chiffrer les communications (selon le besoin)</a:t>
            </a:r>
          </a:p>
          <a:p>
            <a:pPr lvl="1"/>
            <a:r>
              <a:rPr lang="fr-FR" dirty="0"/>
              <a:t>Implémenter des </a:t>
            </a:r>
            <a:r>
              <a:rPr lang="fr-FR" dirty="0" err="1"/>
              <a:t>networkpolicies</a:t>
            </a:r>
            <a:r>
              <a:rPr lang="fr-FR" dirty="0"/>
              <a:t> </a:t>
            </a:r>
          </a:p>
          <a:p>
            <a:r>
              <a:rPr lang="fr-FR" dirty="0"/>
              <a:t>Choisir la bonne taille des </a:t>
            </a:r>
            <a:r>
              <a:rPr lang="fr-FR" dirty="0" err="1"/>
              <a:t>packets</a:t>
            </a:r>
            <a:r>
              <a:rPr lang="fr-FR" dirty="0"/>
              <a:t> (MTU size)</a:t>
            </a:r>
          </a:p>
          <a:p>
            <a:r>
              <a:rPr lang="fr-FR" dirty="0"/>
              <a:t>Prendre en considération la consommation de ressources (CPU &amp; RAM) lors du choix d’un CNI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B06D67-A2BD-400D-AB71-2EE50A0E0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CB1AB0-7F63-403D-A494-8B5C0079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Traffic: CNI</a:t>
            </a:r>
          </a:p>
        </p:txBody>
      </p:sp>
    </p:spTree>
    <p:extLst>
      <p:ext uri="{BB962C8B-B14F-4D97-AF65-F5344CB8AC3E}">
        <p14:creationId xmlns:p14="http://schemas.microsoft.com/office/powerpoint/2010/main" val="289901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0F788-100D-43E1-A6C0-2892430F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</a:t>
            </a:r>
          </a:p>
        </p:txBody>
      </p:sp>
    </p:spTree>
    <p:extLst>
      <p:ext uri="{BB962C8B-B14F-4D97-AF65-F5344CB8AC3E}">
        <p14:creationId xmlns:p14="http://schemas.microsoft.com/office/powerpoint/2010/main" val="408319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328A46-A837-4037-A441-1FBBD4CF3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94152D6-14C7-4FC5-B241-99D9111D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 : Mécanismes</a:t>
            </a:r>
          </a:p>
        </p:txBody>
      </p:sp>
      <p:pic>
        <p:nvPicPr>
          <p:cNvPr id="7170" name="Picture 2" descr="https://www.cyberark.com/wp-content/uploads/2018/12/access_control_overview.png">
            <a:extLst>
              <a:ext uri="{FF2B5EF4-FFF2-40B4-BE49-F238E27FC236}">
                <a16:creationId xmlns:a16="http://schemas.microsoft.com/office/drawing/2014/main" id="{77CBF6F5-E3FB-4208-A23E-21CFAC64B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4" y="1131589"/>
            <a:ext cx="6767626" cy="280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6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C5262DC-5CC1-4645-A4EC-2FD840D8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000" y="1131590"/>
            <a:ext cx="9126528" cy="3474900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</a:p>
          <a:p>
            <a:r>
              <a:rPr lang="fr-FR" dirty="0"/>
              <a:t>Récupérer des Credentials (Tokens) et les utiliser pour attaquer le serveur d’api</a:t>
            </a:r>
          </a:p>
          <a:p>
            <a:r>
              <a:rPr lang="fr-FR" dirty="0"/>
              <a:t>Intercepter un certificat et l’utiliser pour s’authentifier sur d’autres services (Etcd)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  <a:endParaRPr lang="fr-FR" dirty="0"/>
          </a:p>
          <a:p>
            <a:r>
              <a:rPr lang="fr-FR" dirty="0"/>
              <a:t>Activer au moins deux modes d’authentification (certificats x509 et Tokens openID)</a:t>
            </a:r>
          </a:p>
          <a:p>
            <a:r>
              <a:rPr lang="fr-FR" dirty="0"/>
              <a:t>Désactiver l’accès anonyme au cluster </a:t>
            </a:r>
          </a:p>
          <a:p>
            <a:r>
              <a:rPr lang="fr-FR" dirty="0"/>
              <a:t>Désactiver l’accès non authentifié à l’api :</a:t>
            </a:r>
          </a:p>
          <a:p>
            <a:pPr lvl="1"/>
            <a:r>
              <a:rPr lang="fr-FR" dirty="0"/>
              <a:t>Au niveau de la communication avec les </a:t>
            </a:r>
            <a:r>
              <a:rPr lang="fr-FR" dirty="0" err="1"/>
              <a:t>kubelets</a:t>
            </a:r>
            <a:endParaRPr lang="fr-FR" dirty="0"/>
          </a:p>
          <a:p>
            <a:pPr lvl="1"/>
            <a:r>
              <a:rPr lang="fr-FR" dirty="0"/>
              <a:t>Au niveau de la communication avec le cluster Etcd</a:t>
            </a:r>
          </a:p>
          <a:p>
            <a:r>
              <a:rPr lang="fr-FR" dirty="0"/>
              <a:t>Rotation des certificats + Strong </a:t>
            </a:r>
            <a:r>
              <a:rPr lang="fr-FR" dirty="0" err="1"/>
              <a:t>Cryptographic</a:t>
            </a:r>
            <a:r>
              <a:rPr lang="fr-FR" dirty="0"/>
              <a:t> </a:t>
            </a:r>
            <a:r>
              <a:rPr lang="fr-FR" dirty="0" err="1"/>
              <a:t>Ciphers</a:t>
            </a:r>
            <a:r>
              <a:rPr lang="fr-FR" dirty="0"/>
              <a:t> </a:t>
            </a:r>
          </a:p>
          <a:p>
            <a:r>
              <a:rPr lang="fr-FR" dirty="0"/>
              <a:t>Utiliser un unique </a:t>
            </a:r>
            <a:r>
              <a:rPr lang="fr-FR" dirty="0" err="1"/>
              <a:t>Certificate</a:t>
            </a:r>
            <a:r>
              <a:rPr lang="fr-FR" dirty="0"/>
              <a:t> </a:t>
            </a:r>
            <a:r>
              <a:rPr lang="fr-FR" dirty="0" err="1"/>
              <a:t>Authority</a:t>
            </a:r>
            <a:r>
              <a:rPr lang="fr-FR" dirty="0"/>
              <a:t> pour </a:t>
            </a:r>
            <a:r>
              <a:rPr lang="fr-FR" dirty="0" err="1"/>
              <a:t>l’Etcd</a:t>
            </a:r>
            <a:r>
              <a:rPr lang="fr-FR" dirty="0"/>
              <a:t> (différente que celle de k8s)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2885B5-1900-4ABE-8CBD-1660BF5DA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CA56B31-A5A7-4A3A-B9D7-7C268E8B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 : Authentification</a:t>
            </a:r>
          </a:p>
        </p:txBody>
      </p:sp>
    </p:spTree>
    <p:extLst>
      <p:ext uri="{BB962C8B-B14F-4D97-AF65-F5344CB8AC3E}">
        <p14:creationId xmlns:p14="http://schemas.microsoft.com/office/powerpoint/2010/main" val="333256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975F90-D9EA-4388-8607-308AB5DC4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E0B02DA-B642-450C-AB48-629E132A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 : Autorisation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05C32421-6468-4E95-8200-98ECC9A6A6F2}"/>
              </a:ext>
            </a:extLst>
          </p:cNvPr>
          <p:cNvSpPr txBox="1">
            <a:spLocks/>
          </p:cNvSpPr>
          <p:nvPr/>
        </p:nvSpPr>
        <p:spPr>
          <a:xfrm>
            <a:off x="198000" y="1131590"/>
            <a:ext cx="8118416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</a:p>
          <a:p>
            <a:r>
              <a:rPr lang="fr-FR" dirty="0"/>
              <a:t>Accéder non autorisé sur des services/espace de nommage(</a:t>
            </a:r>
            <a:r>
              <a:rPr lang="fr-FR" dirty="0" err="1"/>
              <a:t>namespaces</a:t>
            </a:r>
            <a:r>
              <a:rPr lang="fr-FR" dirty="0"/>
              <a:t>)</a:t>
            </a:r>
          </a:p>
          <a:p>
            <a:r>
              <a:rPr lang="fr-FR" dirty="0"/>
              <a:t>Accès privilégiés sur des ressources confidentiels</a:t>
            </a:r>
          </a:p>
          <a:p>
            <a:r>
              <a:rPr lang="fr-FR" dirty="0"/>
              <a:t>Perte de données accidentelles  </a:t>
            </a:r>
          </a:p>
          <a:p>
            <a:pPr marL="0" indent="0"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  <a:endParaRPr lang="fr-FR" dirty="0"/>
          </a:p>
          <a:p>
            <a:r>
              <a:rPr lang="fr-FR" b="1" dirty="0"/>
              <a:t>Mettre en place des politiques RBAC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Restreindre les </a:t>
            </a:r>
            <a:r>
              <a:rPr lang="fr-FR" dirty="0" err="1"/>
              <a:t>kubelets</a:t>
            </a:r>
            <a:r>
              <a:rPr lang="fr-FR" dirty="0"/>
              <a:t> a lire que les objets dont ils ont besoin</a:t>
            </a:r>
          </a:p>
          <a:p>
            <a:pPr lvl="1"/>
            <a:r>
              <a:rPr lang="fr-FR" dirty="0"/>
              <a:t>Création de teams, </a:t>
            </a:r>
            <a:r>
              <a:rPr lang="fr-FR" dirty="0" err="1"/>
              <a:t>users</a:t>
            </a:r>
            <a:r>
              <a:rPr lang="fr-FR" dirty="0"/>
              <a:t> et les affecter à des espace de nommage(</a:t>
            </a:r>
            <a:r>
              <a:rPr lang="fr-FR" dirty="0" err="1"/>
              <a:t>namespaces</a:t>
            </a:r>
            <a:r>
              <a:rPr lang="fr-FR" dirty="0"/>
              <a:t>) spécifique…</a:t>
            </a:r>
            <a:r>
              <a:rPr lang="fr-FR" i="1" dirty="0"/>
              <a:t> </a:t>
            </a:r>
            <a:endParaRPr lang="fr-FR" dirty="0"/>
          </a:p>
          <a:p>
            <a:r>
              <a:rPr lang="fr-FR" dirty="0"/>
              <a:t>Désactiver toutes les autorisations attribués aux requêtes  (activer par défaut)</a:t>
            </a:r>
          </a:p>
          <a:p>
            <a:r>
              <a:rPr lang="fr-FR" dirty="0"/>
              <a:t>Utiliser le </a:t>
            </a:r>
            <a:r>
              <a:rPr lang="fr-FR" dirty="0" err="1"/>
              <a:t>role</a:t>
            </a:r>
            <a:r>
              <a:rPr lang="fr-FR" dirty="0"/>
              <a:t> </a:t>
            </a:r>
            <a:r>
              <a:rPr lang="fr-FR" i="1" dirty="0"/>
              <a:t>cluster-admin</a:t>
            </a:r>
            <a:r>
              <a:rPr lang="fr-FR" dirty="0"/>
              <a:t> qu’en cas de besoin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89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935BA07-2EC2-447C-A09F-0B963217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00" y="1150978"/>
            <a:ext cx="8748000" cy="3474900"/>
          </a:xfrm>
        </p:spPr>
        <p:txBody>
          <a:bodyPr/>
          <a:lstStyle/>
          <a:p>
            <a:r>
              <a:rPr lang="fr-FR" dirty="0"/>
              <a:t>L’admission control permet d’avoir un filtrage plus granulaire sur les requêtes après l’authentification et l’autorisation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89C4"/>
                </a:solidFill>
              </a:rPr>
              <a:t>Risques:</a:t>
            </a:r>
          </a:p>
          <a:p>
            <a:r>
              <a:rPr lang="fr-FR" dirty="0"/>
              <a:t>Attaques dos</a:t>
            </a:r>
          </a:p>
          <a:p>
            <a:r>
              <a:rPr lang="fr-FR" dirty="0"/>
              <a:t>Accès non autorisé a des images privés 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89C4"/>
                </a:solidFill>
              </a:rPr>
              <a:t>Remédiation:</a:t>
            </a:r>
          </a:p>
          <a:p>
            <a:r>
              <a:rPr lang="fr-FR" dirty="0"/>
              <a:t>Exemple de plugins d’admission control:</a:t>
            </a:r>
          </a:p>
          <a:p>
            <a:pPr lvl="1"/>
            <a:r>
              <a:rPr lang="fr-FR" i="1" dirty="0" err="1"/>
              <a:t>Eventratelimit</a:t>
            </a:r>
            <a:r>
              <a:rPr lang="fr-FR" dirty="0"/>
              <a:t> : limite le nombre d’</a:t>
            </a:r>
            <a:r>
              <a:rPr lang="fr-FR" dirty="0" err="1"/>
              <a:t>évenements</a:t>
            </a:r>
            <a:r>
              <a:rPr lang="fr-FR" dirty="0"/>
              <a:t> que peut accepter le serveur d’api en un lapse de temps</a:t>
            </a:r>
          </a:p>
          <a:p>
            <a:pPr lvl="1"/>
            <a:r>
              <a:rPr lang="fr-FR" i="1" dirty="0" err="1"/>
              <a:t>Alwayspullimages</a:t>
            </a:r>
            <a:r>
              <a:rPr lang="fr-FR" i="1" dirty="0"/>
              <a:t>: force les nouveaux </a:t>
            </a:r>
            <a:r>
              <a:rPr lang="fr-FR" i="1" dirty="0" err="1"/>
              <a:t>pods</a:t>
            </a:r>
            <a:r>
              <a:rPr lang="fr-FR" i="1" dirty="0"/>
              <a:t> a faire le pull de l’image a chaque fois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0905B8-4FBC-4E19-8796-E4474F364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D517FBA-A006-4FAC-ABEB-52BB1D1F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 : Admission Control </a:t>
            </a:r>
          </a:p>
        </p:txBody>
      </p:sp>
    </p:spTree>
    <p:extLst>
      <p:ext uri="{BB962C8B-B14F-4D97-AF65-F5344CB8AC3E}">
        <p14:creationId xmlns:p14="http://schemas.microsoft.com/office/powerpoint/2010/main" val="147384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35A221B-5736-4867-826B-C1ED8CBD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Sécuriser la machine Host</a:t>
            </a:r>
          </a:p>
          <a:p>
            <a:r>
              <a:rPr lang="fr-FR" dirty="0"/>
              <a:t>Sécuriser le Traffic</a:t>
            </a:r>
          </a:p>
          <a:p>
            <a:r>
              <a:rPr lang="fr-FR" dirty="0"/>
              <a:t>Sécuriser le Control-Plane</a:t>
            </a:r>
          </a:p>
          <a:p>
            <a:r>
              <a:rPr lang="fr-FR" dirty="0"/>
              <a:t>Sécuriser les composants internes</a:t>
            </a:r>
          </a:p>
          <a:p>
            <a:r>
              <a:rPr lang="fr-FR" dirty="0"/>
              <a:t>Monitoring &amp; </a:t>
            </a:r>
            <a:r>
              <a:rPr lang="fr-FR" dirty="0" err="1"/>
              <a:t>Logging</a:t>
            </a:r>
            <a:endParaRPr lang="fr-FR" dirty="0"/>
          </a:p>
          <a:p>
            <a:r>
              <a:rPr lang="fr-FR" dirty="0"/>
              <a:t>Perspectives</a:t>
            </a:r>
          </a:p>
          <a:p>
            <a:r>
              <a:rPr lang="fr-FR" dirty="0"/>
              <a:t>Appendix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30C3CE2-A38B-49A4-9C08-0B1F9E7FA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718D2EA-1EAC-41AF-A2D9-113F1EFE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711913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EB5A2D6-3510-4127-8016-49EA3BFC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i="1" dirty="0" err="1"/>
              <a:t>Serviceaccount</a:t>
            </a:r>
            <a:r>
              <a:rPr lang="fr-FR" i="1" dirty="0"/>
              <a:t> : </a:t>
            </a:r>
            <a:r>
              <a:rPr lang="fr-FR" dirty="0"/>
              <a:t>permet l’automatisation de la gestion des service </a:t>
            </a:r>
            <a:r>
              <a:rPr lang="fr-FR" dirty="0" err="1"/>
              <a:t>accounts</a:t>
            </a:r>
            <a:r>
              <a:rPr lang="fr-FR" dirty="0"/>
              <a:t> </a:t>
            </a:r>
            <a:r>
              <a:rPr lang="fr-FR" dirty="0">
                <a:hlinkClick r:id="rId3" action="ppaction://hlinksldjump"/>
              </a:rPr>
              <a:t>(voir section: sécuriser le control-plane : service account)</a:t>
            </a:r>
            <a:endParaRPr lang="fr-FR" dirty="0"/>
          </a:p>
          <a:p>
            <a:pPr lvl="1"/>
            <a:r>
              <a:rPr lang="fr-FR" i="1" dirty="0" err="1"/>
              <a:t>Namespacelifecycle</a:t>
            </a:r>
            <a:r>
              <a:rPr lang="fr-FR" i="1" dirty="0"/>
              <a:t> : </a:t>
            </a:r>
            <a:r>
              <a:rPr lang="fr-FR" dirty="0"/>
              <a:t>garantit que les objets nouvellement créés ne peuvent pas être dans un/des espace de nommage(</a:t>
            </a:r>
            <a:r>
              <a:rPr lang="fr-FR" dirty="0" err="1"/>
              <a:t>namespaces</a:t>
            </a:r>
            <a:r>
              <a:rPr lang="fr-FR" dirty="0"/>
              <a:t>) inexistants ou en cours de terminaison .</a:t>
            </a:r>
          </a:p>
          <a:p>
            <a:pPr lvl="1"/>
            <a:r>
              <a:rPr lang="fr-FR" dirty="0" err="1"/>
              <a:t>Podsecuritypolicy</a:t>
            </a:r>
            <a:r>
              <a:rPr lang="fr-FR" dirty="0"/>
              <a:t> : permet de faire un contrôle granulaire sur les actions/les données qu’un </a:t>
            </a:r>
            <a:r>
              <a:rPr lang="fr-FR" dirty="0" err="1"/>
              <a:t>pod</a:t>
            </a:r>
            <a:r>
              <a:rPr lang="fr-FR" dirty="0"/>
              <a:t> peut exécuter/accéder(</a:t>
            </a:r>
            <a:r>
              <a:rPr lang="fr-FR" dirty="0">
                <a:hlinkClick r:id="rId4" action="ppaction://hlinksldjump" tooltip="PodSecurityPolicies"/>
              </a:rPr>
              <a:t>voir </a:t>
            </a:r>
            <a:r>
              <a:rPr lang="fr-FR" dirty="0" err="1">
                <a:hlinkClick r:id="rId4" action="ppaction://hlinksldjump" tooltip="PodSecurityPolicies"/>
              </a:rPr>
              <a:t>section:securiser</a:t>
            </a:r>
            <a:r>
              <a:rPr lang="fr-FR" dirty="0">
                <a:hlinkClick r:id="rId4" action="ppaction://hlinksldjump" tooltip="PodSecurityPolicies"/>
              </a:rPr>
              <a:t> </a:t>
            </a:r>
            <a:r>
              <a:rPr lang="fr-FR" dirty="0" err="1">
                <a:hlinkClick r:id="rId4" action="ppaction://hlinksldjump" tooltip="PodSecurityPolicies"/>
              </a:rPr>
              <a:t>podsecurity</a:t>
            </a:r>
            <a:r>
              <a:rPr lang="fr-FR" dirty="0">
                <a:hlinkClick r:id="rId4" action="ppaction://hlinksldjump" tooltip="PodSecurityPolicies"/>
              </a:rPr>
              <a:t> </a:t>
            </a:r>
            <a:r>
              <a:rPr lang="fr-FR" dirty="0" err="1">
                <a:hlinkClick r:id="rId4" action="ppaction://hlinksldjump" tooltip="PodSecurityPolicies"/>
              </a:rPr>
              <a:t>policies</a:t>
            </a:r>
            <a:r>
              <a:rPr lang="fr-FR" dirty="0"/>
              <a:t>)</a:t>
            </a:r>
          </a:p>
          <a:p>
            <a:pPr lvl="1"/>
            <a:r>
              <a:rPr lang="fr-FR" i="1" dirty="0" err="1"/>
              <a:t>Noderestriction</a:t>
            </a:r>
            <a:r>
              <a:rPr lang="fr-FR" i="1" dirty="0"/>
              <a:t> : restreint l’impact du </a:t>
            </a:r>
            <a:r>
              <a:rPr lang="fr-FR" i="1" dirty="0" err="1"/>
              <a:t>kubelet</a:t>
            </a:r>
            <a:r>
              <a:rPr lang="fr-FR" i="1" dirty="0"/>
              <a:t> sur les </a:t>
            </a:r>
            <a:r>
              <a:rPr lang="fr-FR" i="1" dirty="0" err="1"/>
              <a:t>nodes</a:t>
            </a:r>
            <a:r>
              <a:rPr lang="fr-FR" i="1" dirty="0"/>
              <a:t> et les </a:t>
            </a:r>
            <a:r>
              <a:rPr lang="fr-FR" i="1" dirty="0" err="1"/>
              <a:t>pods</a:t>
            </a:r>
            <a:r>
              <a:rPr lang="fr-FR" i="1" dirty="0"/>
              <a:t> (</a:t>
            </a:r>
            <a:r>
              <a:rPr lang="fr-FR" i="1" dirty="0">
                <a:hlinkClick r:id="rId5" action="ppaction://hlinksldjump" tooltip="securiser les kubelets"/>
              </a:rPr>
              <a:t>voir </a:t>
            </a:r>
            <a:r>
              <a:rPr lang="fr-FR" i="1" dirty="0" err="1">
                <a:hlinkClick r:id="rId5" action="ppaction://hlinksldjump" tooltip="securiser les kubelets"/>
              </a:rPr>
              <a:t>section:sécuriser</a:t>
            </a:r>
            <a:r>
              <a:rPr lang="fr-FR" i="1" dirty="0">
                <a:hlinkClick r:id="rId5" action="ppaction://hlinksldjump" tooltip="securiser les kubelets"/>
              </a:rPr>
              <a:t> le </a:t>
            </a:r>
            <a:r>
              <a:rPr lang="fr-FR" i="1" dirty="0" err="1">
                <a:hlinkClick r:id="rId5" action="ppaction://hlinksldjump" tooltip="securiser les kubelets"/>
              </a:rPr>
              <a:t>kubelet</a:t>
            </a:r>
            <a:r>
              <a:rPr lang="fr-FR" i="1" dirty="0"/>
              <a:t> )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DD2D22-3F2C-4223-8569-06E29E465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26BB08D-23B0-48BD-8A37-729E6AA1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 : Admission Control 2/2</a:t>
            </a:r>
          </a:p>
        </p:txBody>
      </p:sp>
    </p:spTree>
    <p:extLst>
      <p:ext uri="{BB962C8B-B14F-4D97-AF65-F5344CB8AC3E}">
        <p14:creationId xmlns:p14="http://schemas.microsoft.com/office/powerpoint/2010/main" val="307173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9BD49E7-3CCF-4C06-AC6B-2A9313F5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86" y="1131590"/>
            <a:ext cx="5037151" cy="3474900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</a:t>
            </a:r>
          </a:p>
          <a:p>
            <a:r>
              <a:rPr lang="fr-FR" dirty="0"/>
              <a:t>Un accès au cluster </a:t>
            </a:r>
            <a:r>
              <a:rPr lang="fr-FR" dirty="0" err="1"/>
              <a:t>etcd</a:t>
            </a:r>
            <a:r>
              <a:rPr lang="fr-FR" dirty="0"/>
              <a:t> c’est avoir un </a:t>
            </a:r>
            <a:r>
              <a:rPr lang="fr-FR" dirty="0">
                <a:solidFill>
                  <a:srgbClr val="FF0000"/>
                </a:solidFill>
              </a:rPr>
              <a:t>accès root </a:t>
            </a:r>
            <a:r>
              <a:rPr lang="fr-FR" dirty="0"/>
              <a:t>sur tout le cluster </a:t>
            </a:r>
          </a:p>
          <a:p>
            <a:r>
              <a:rPr lang="fr-FR" dirty="0"/>
              <a:t>Ajouter / supprimer des </a:t>
            </a:r>
            <a:r>
              <a:rPr lang="fr-FR" dirty="0" err="1"/>
              <a:t>pods</a:t>
            </a:r>
            <a:r>
              <a:rPr lang="fr-FR" dirty="0"/>
              <a:t> </a:t>
            </a:r>
          </a:p>
          <a:p>
            <a:r>
              <a:rPr lang="fr-FR" dirty="0"/>
              <a:t>Modifier la configuration du cluster </a:t>
            </a:r>
          </a:p>
          <a:p>
            <a:pPr marL="0" lvl="0" indent="0">
              <a:buClr>
                <a:srgbClr val="0066A1"/>
              </a:buClr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Restreindre les accès au cluster </a:t>
            </a:r>
            <a:r>
              <a:rPr lang="fr-FR" dirty="0" err="1">
                <a:solidFill>
                  <a:prstClr val="black"/>
                </a:solidFill>
              </a:rPr>
              <a:t>etcd</a:t>
            </a:r>
            <a:r>
              <a:rPr lang="fr-FR" dirty="0">
                <a:solidFill>
                  <a:prstClr val="black"/>
                </a:solidFill>
              </a:rPr>
              <a:t> 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Chiffrer les données sur </a:t>
            </a:r>
            <a:r>
              <a:rPr lang="fr-FR" dirty="0" err="1">
                <a:solidFill>
                  <a:prstClr val="black"/>
                </a:solidFill>
              </a:rPr>
              <a:t>l’etcd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prstClr val="black"/>
                </a:solidFill>
              </a:rPr>
              <a:t>encryption</a:t>
            </a:r>
            <a:r>
              <a:rPr lang="fr-FR" dirty="0">
                <a:solidFill>
                  <a:prstClr val="black"/>
                </a:solidFill>
              </a:rPr>
              <a:t> at REST ) 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Rotation de la clé de déchiffrement </a:t>
            </a:r>
          </a:p>
          <a:p>
            <a:pPr marL="0" lvl="0" indent="0">
              <a:buClr>
                <a:srgbClr val="0066A1"/>
              </a:buClr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B92E28-D569-4130-8323-15C79D662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CFD0A43-7226-4B84-A960-A9F2821E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42455"/>
            <a:ext cx="9217024" cy="720080"/>
          </a:xfrm>
        </p:spPr>
        <p:txBody>
          <a:bodyPr/>
          <a:lstStyle/>
          <a:p>
            <a:r>
              <a:rPr lang="fr-FR" dirty="0"/>
              <a:t>Sécuriser le Control-Plane : le cluster Etcd</a:t>
            </a:r>
          </a:p>
        </p:txBody>
      </p:sp>
      <p:pic>
        <p:nvPicPr>
          <p:cNvPr id="4098" name="Picture 2" descr="Image result for seperate etcd">
            <a:extLst>
              <a:ext uri="{FF2B5EF4-FFF2-40B4-BE49-F238E27FC236}">
                <a16:creationId xmlns:a16="http://schemas.microsoft.com/office/drawing/2014/main" id="{B579C49C-82FD-4B4A-85BC-267101152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r="5901"/>
          <a:stretch/>
        </p:blipFill>
        <p:spPr bwMode="auto">
          <a:xfrm>
            <a:off x="5280638" y="1556048"/>
            <a:ext cx="3708411" cy="245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41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9BD49E7-3CCF-4C06-AC6B-2A9313F5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86" y="1131590"/>
            <a:ext cx="8793010" cy="3474900"/>
          </a:xfrm>
        </p:spPr>
        <p:txBody>
          <a:bodyPr/>
          <a:lstStyle/>
          <a:p>
            <a:r>
              <a:rPr lang="fr-FR" dirty="0">
                <a:solidFill>
                  <a:prstClr val="black"/>
                </a:solidFill>
              </a:rPr>
              <a:t>Les service account sont utilisés pour que les conteneurs d’un Pod puissent communiquer avec le serveur d’api directement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Recommandations:</a:t>
            </a:r>
            <a:endParaRPr lang="fr-FR" sz="1800" dirty="0"/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Utiliser un compte individuel pour chaque Controller (couplé avec RBAC)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Ne pas utiliser le service account par défaut   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Au niveau du serveur API: vérifier le service account Token avant de valider l’authentification Token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Automatisation de la gestion des service account</a:t>
            </a:r>
          </a:p>
          <a:p>
            <a:pPr marL="0" lvl="0" indent="0">
              <a:buClr>
                <a:srgbClr val="0066A1"/>
              </a:buClr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B92E28-D569-4130-8323-15C79D662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CFD0A43-7226-4B84-A960-A9F2821E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42455"/>
            <a:ext cx="9217024" cy="720080"/>
          </a:xfrm>
        </p:spPr>
        <p:txBody>
          <a:bodyPr/>
          <a:lstStyle/>
          <a:p>
            <a:r>
              <a:rPr lang="fr-FR" dirty="0"/>
              <a:t>Sécuriser le control-plane : Service Account</a:t>
            </a:r>
          </a:p>
        </p:txBody>
      </p:sp>
    </p:spTree>
    <p:extLst>
      <p:ext uri="{BB962C8B-B14F-4D97-AF65-F5344CB8AC3E}">
        <p14:creationId xmlns:p14="http://schemas.microsoft.com/office/powerpoint/2010/main" val="1225626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0F788-100D-43E1-A6C0-2892430F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les composants internes</a:t>
            </a:r>
          </a:p>
        </p:txBody>
      </p:sp>
    </p:spTree>
    <p:extLst>
      <p:ext uri="{BB962C8B-B14F-4D97-AF65-F5344CB8AC3E}">
        <p14:creationId xmlns:p14="http://schemas.microsoft.com/office/powerpoint/2010/main" val="2350789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9C759B-DC44-42C5-8911-81E8CE165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0DD6BB5-BEAE-4EE5-8CC8-55C5F41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Sécurisation des composants internes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1BB5985-05D1-45E5-ADE2-5F8FD22FA276}"/>
              </a:ext>
            </a:extLst>
          </p:cNvPr>
          <p:cNvGrpSpPr/>
          <p:nvPr/>
        </p:nvGrpSpPr>
        <p:grpSpPr>
          <a:xfrm>
            <a:off x="4139952" y="2127020"/>
            <a:ext cx="4517294" cy="1640052"/>
            <a:chOff x="3041270" y="2225451"/>
            <a:chExt cx="5539006" cy="2010996"/>
          </a:xfrm>
        </p:grpSpPr>
        <p:sp>
          <p:nvSpPr>
            <p:cNvPr id="7" name="Double Bracket 4">
              <a:extLst>
                <a:ext uri="{FF2B5EF4-FFF2-40B4-BE49-F238E27FC236}">
                  <a16:creationId xmlns:a16="http://schemas.microsoft.com/office/drawing/2014/main" id="{6AD58F19-59D2-4BDD-B79E-9AD3D83F5426}"/>
                </a:ext>
              </a:extLst>
            </p:cNvPr>
            <p:cNvSpPr/>
            <p:nvPr/>
          </p:nvSpPr>
          <p:spPr>
            <a:xfrm>
              <a:off x="3041270" y="2852936"/>
              <a:ext cx="5539006" cy="1383511"/>
            </a:xfrm>
            <a:prstGeom prst="bracketPair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cap="all" dirty="0">
                <a:solidFill>
                  <a:schemeClr val="accent2"/>
                </a:solidFill>
              </a:endParaRPr>
            </a:p>
            <a:p>
              <a:pPr algn="ctr"/>
              <a:r>
                <a:rPr lang="en-US" sz="1400" cap="all" dirty="0">
                  <a:solidFill>
                    <a:schemeClr val="accent2"/>
                  </a:solidFill>
                </a:rPr>
                <a:t>It doesn’t matter how many locks are on your door if your window is open</a:t>
              </a:r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EDF02C02-5709-41F2-AE52-AE9E93771BBE}"/>
                </a:ext>
              </a:extLst>
            </p:cNvPr>
            <p:cNvSpPr txBox="1"/>
            <p:nvPr/>
          </p:nvSpPr>
          <p:spPr>
            <a:xfrm>
              <a:off x="3401310" y="2225451"/>
              <a:ext cx="1040178" cy="1773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accent2"/>
                  </a:solidFill>
                </a:rPr>
                <a:t>“</a:t>
              </a:r>
            </a:p>
          </p:txBody>
        </p:sp>
      </p:grp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616EE5FB-2173-49F1-958C-2EA219F8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84" y="1275606"/>
            <a:ext cx="5037151" cy="18002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Composants à sécuriser : </a:t>
            </a:r>
          </a:p>
          <a:p>
            <a:r>
              <a:rPr lang="fr-FR" dirty="0"/>
              <a:t>Images des conteneurs</a:t>
            </a:r>
          </a:p>
          <a:p>
            <a:r>
              <a:rPr lang="fr-FR" dirty="0" err="1"/>
              <a:t>Pods</a:t>
            </a:r>
            <a:endParaRPr lang="fr-FR" dirty="0"/>
          </a:p>
          <a:p>
            <a:r>
              <a:rPr lang="fr-FR" dirty="0" err="1"/>
              <a:t>Kubelets</a:t>
            </a:r>
            <a:endParaRPr lang="fr-FR" dirty="0"/>
          </a:p>
          <a:p>
            <a:r>
              <a:rPr lang="fr-FR" dirty="0"/>
              <a:t>Secrets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530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EBD570-BF24-45C0-9D99-F06559143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6480CE9-538B-437D-A541-B8CE1C6B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les </a:t>
            </a:r>
            <a:r>
              <a:rPr lang="fr-FR" dirty="0" err="1"/>
              <a:t>Pods</a:t>
            </a:r>
            <a:r>
              <a:rPr lang="fr-FR" dirty="0"/>
              <a:t>: </a:t>
            </a:r>
            <a:r>
              <a:rPr lang="fr-FR" dirty="0" err="1"/>
              <a:t>PodSecurity</a:t>
            </a:r>
            <a:r>
              <a:rPr lang="fr-FR" dirty="0"/>
              <a:t> </a:t>
            </a:r>
            <a:r>
              <a:rPr lang="fr-FR" dirty="0" err="1"/>
              <a:t>Policies</a:t>
            </a:r>
            <a:br>
              <a:rPr lang="fr-FR" dirty="0"/>
            </a:br>
            <a:endParaRPr lang="fr-FR" dirty="0"/>
          </a:p>
        </p:txBody>
      </p:sp>
      <p:pic>
        <p:nvPicPr>
          <p:cNvPr id="14338" name="Picture 2" descr="Image result for pod security policy kubernetes">
            <a:extLst>
              <a:ext uri="{FF2B5EF4-FFF2-40B4-BE49-F238E27FC236}">
                <a16:creationId xmlns:a16="http://schemas.microsoft.com/office/drawing/2014/main" id="{6892CFFC-71D8-4101-BCC8-24F14423E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9"/>
          <a:stretch/>
        </p:blipFill>
        <p:spPr bwMode="auto">
          <a:xfrm>
            <a:off x="461934" y="993879"/>
            <a:ext cx="3421910" cy="36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63EB658D-DE64-4B87-81EF-A577B30A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844" y="1086762"/>
            <a:ext cx="5260156" cy="3474900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</a:t>
            </a:r>
          </a:p>
          <a:p>
            <a:r>
              <a:rPr lang="fr-FR" dirty="0"/>
              <a:t>Elévation de privilèges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accés</a:t>
            </a:r>
            <a:r>
              <a:rPr lang="fr-FR" dirty="0">
                <a:solidFill>
                  <a:srgbClr val="FF0000"/>
                </a:solidFill>
              </a:rPr>
              <a:t> root sur le </a:t>
            </a:r>
            <a:r>
              <a:rPr lang="fr-FR" dirty="0" err="1">
                <a:solidFill>
                  <a:srgbClr val="FF0000"/>
                </a:solidFill>
              </a:rPr>
              <a:t>node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  <a:p>
            <a:r>
              <a:rPr lang="fr-FR" dirty="0"/>
              <a:t>Ecoute de </a:t>
            </a:r>
            <a:r>
              <a:rPr lang="fr-FR" dirty="0" err="1"/>
              <a:t>traffic</a:t>
            </a:r>
            <a:r>
              <a:rPr lang="fr-FR" dirty="0"/>
              <a:t> circulant dans le </a:t>
            </a:r>
            <a:r>
              <a:rPr lang="fr-FR" dirty="0" err="1"/>
              <a:t>node</a:t>
            </a:r>
            <a:endParaRPr lang="fr-FR" dirty="0"/>
          </a:p>
          <a:p>
            <a:r>
              <a:rPr lang="fr-FR" dirty="0"/>
              <a:t>Accès à des données d’autres conteneurs </a:t>
            </a:r>
          </a:p>
          <a:p>
            <a:pPr marL="0" lvl="0" indent="0">
              <a:buClr>
                <a:srgbClr val="0066A1"/>
              </a:buClr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Lancer les </a:t>
            </a:r>
            <a:r>
              <a:rPr lang="fr-FR" dirty="0" err="1">
                <a:solidFill>
                  <a:prstClr val="black"/>
                </a:solidFill>
              </a:rPr>
              <a:t>pods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b="1" dirty="0">
                <a:solidFill>
                  <a:prstClr val="black"/>
                </a:solidFill>
              </a:rPr>
              <a:t>en mode non-root </a:t>
            </a:r>
            <a:r>
              <a:rPr lang="fr-FR" dirty="0">
                <a:solidFill>
                  <a:prstClr val="black"/>
                </a:solidFill>
              </a:rPr>
              <a:t>avec un système de fichiers root en Lecture-Seule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Désactiver le permissions de modifier les </a:t>
            </a:r>
            <a:r>
              <a:rPr lang="fr-FR" dirty="0" err="1">
                <a:solidFill>
                  <a:prstClr val="black"/>
                </a:solidFill>
              </a:rPr>
              <a:t>security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contexts</a:t>
            </a:r>
            <a:r>
              <a:rPr lang="fr-FR" dirty="0">
                <a:solidFill>
                  <a:prstClr val="black"/>
                </a:solidFill>
              </a:rPr>
              <a:t> .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Restreindre le partage de espace de nommage (</a:t>
            </a:r>
            <a:r>
              <a:rPr lang="fr-FR" dirty="0" err="1"/>
              <a:t>hostpid</a:t>
            </a:r>
            <a:r>
              <a:rPr lang="fr-FR" dirty="0"/>
              <a:t>, </a:t>
            </a:r>
            <a:r>
              <a:rPr lang="fr-FR" dirty="0" err="1"/>
              <a:t>hostipc</a:t>
            </a:r>
            <a:r>
              <a:rPr lang="fr-FR" dirty="0"/>
              <a:t>, </a:t>
            </a:r>
            <a:r>
              <a:rPr lang="fr-FR" dirty="0" err="1"/>
              <a:t>hostnetwork</a:t>
            </a:r>
            <a:r>
              <a:rPr lang="fr-FR" dirty="0"/>
              <a:t>…)</a:t>
            </a:r>
          </a:p>
          <a:p>
            <a:pPr lvl="0">
              <a:buClr>
                <a:srgbClr val="0066A1"/>
              </a:buClr>
            </a:pPr>
            <a:r>
              <a:rPr lang="fr-FR" dirty="0"/>
              <a:t>Restreindre les </a:t>
            </a:r>
            <a:r>
              <a:rPr lang="fr-FR" dirty="0" err="1"/>
              <a:t>capabilities</a:t>
            </a:r>
            <a:r>
              <a:rPr lang="fr-FR" dirty="0"/>
              <a:t> du </a:t>
            </a:r>
            <a:r>
              <a:rPr lang="fr-FR" dirty="0" err="1"/>
              <a:t>pod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65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84BE6E3-33EE-4341-8468-179AF797A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CE903F5-74D0-4AAE-A8DB-38C5E946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les </a:t>
            </a:r>
            <a:r>
              <a:rPr lang="fr-FR" dirty="0" err="1"/>
              <a:t>kubelets</a:t>
            </a:r>
            <a:endParaRPr lang="fr-FR" dirty="0"/>
          </a:p>
        </p:txBody>
      </p:sp>
      <p:sp>
        <p:nvSpPr>
          <p:cNvPr id="8" name="Espace réservé du contenu 1">
            <a:extLst>
              <a:ext uri="{FF2B5EF4-FFF2-40B4-BE49-F238E27FC236}">
                <a16:creationId xmlns:a16="http://schemas.microsoft.com/office/drawing/2014/main" id="{90E13078-051C-422E-B37B-D0987B146868}"/>
              </a:ext>
            </a:extLst>
          </p:cNvPr>
          <p:cNvSpPr txBox="1">
            <a:spLocks/>
          </p:cNvSpPr>
          <p:nvPr/>
        </p:nvSpPr>
        <p:spPr>
          <a:xfrm>
            <a:off x="198000" y="1131590"/>
            <a:ext cx="8118416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</a:p>
          <a:p>
            <a:r>
              <a:rPr lang="fr-FR" dirty="0"/>
              <a:t>Vol de données depuis n’importe quel </a:t>
            </a:r>
            <a:r>
              <a:rPr lang="fr-FR" dirty="0" err="1"/>
              <a:t>pod</a:t>
            </a:r>
            <a:r>
              <a:rPr lang="fr-FR" dirty="0"/>
              <a:t> du cluster</a:t>
            </a:r>
          </a:p>
          <a:p>
            <a:r>
              <a:rPr lang="fr-FR" dirty="0"/>
              <a:t>Elévation de privilèges 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  <a:endParaRPr lang="fr-FR" dirty="0"/>
          </a:p>
          <a:p>
            <a:r>
              <a:rPr lang="fr-FR" dirty="0"/>
              <a:t>Désactiver les requêtes anonyme </a:t>
            </a:r>
          </a:p>
          <a:p>
            <a:r>
              <a:rPr lang="fr-FR" dirty="0"/>
              <a:t>Activer l’autorisation explicite sur toutes les requêtes (RBAC, </a:t>
            </a:r>
            <a:r>
              <a:rPr lang="fr-FR" dirty="0" err="1"/>
              <a:t>node</a:t>
            </a:r>
            <a:r>
              <a:rPr lang="fr-FR" dirty="0"/>
              <a:t>)</a:t>
            </a:r>
          </a:p>
          <a:p>
            <a:r>
              <a:rPr lang="fr-FR" dirty="0"/>
              <a:t>Désactiver le Lecture-Seule port </a:t>
            </a:r>
          </a:p>
          <a:p>
            <a:r>
              <a:rPr lang="fr-FR" dirty="0"/>
              <a:t>Rotation des certificats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62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55AF8C-EA1E-42D6-B81F-36AF91CC3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276C9B1-5765-45F5-9C30-A04C924F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720080"/>
          </a:xfrm>
        </p:spPr>
        <p:txBody>
          <a:bodyPr/>
          <a:lstStyle/>
          <a:p>
            <a:r>
              <a:rPr lang="fr-FR" dirty="0"/>
              <a:t>Sécuriser les images 1/2</a:t>
            </a:r>
          </a:p>
        </p:txBody>
      </p:sp>
      <p:sp>
        <p:nvSpPr>
          <p:cNvPr id="8" name="Espace réservé du contenu 1">
            <a:extLst>
              <a:ext uri="{FF2B5EF4-FFF2-40B4-BE49-F238E27FC236}">
                <a16:creationId xmlns:a16="http://schemas.microsoft.com/office/drawing/2014/main" id="{6CBCAB99-4CD5-44FE-B2D6-DF191E34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00" y="3258403"/>
            <a:ext cx="8748000" cy="1462087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Recommandations </a:t>
            </a:r>
          </a:p>
          <a:p>
            <a:r>
              <a:rPr lang="fr-FR" dirty="0"/>
              <a:t>S’assurer que l’image source est certifié</a:t>
            </a:r>
          </a:p>
          <a:p>
            <a:r>
              <a:rPr lang="fr-FR" dirty="0"/>
              <a:t>Scan de vulnérabilités à la fin du build</a:t>
            </a:r>
          </a:p>
          <a:p>
            <a:r>
              <a:rPr lang="fr-FR" dirty="0"/>
              <a:t>Adopter les bonnes pratiques de développement d’une image de conteneur </a:t>
            </a:r>
          </a:p>
          <a:p>
            <a:pPr marL="0" indent="0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4102" name="Groupe 4101">
            <a:extLst>
              <a:ext uri="{FF2B5EF4-FFF2-40B4-BE49-F238E27FC236}">
                <a16:creationId xmlns:a16="http://schemas.microsoft.com/office/drawing/2014/main" id="{9E55532A-C339-4A06-8DCE-82A52C24804E}"/>
              </a:ext>
            </a:extLst>
          </p:cNvPr>
          <p:cNvGrpSpPr/>
          <p:nvPr/>
        </p:nvGrpSpPr>
        <p:grpSpPr>
          <a:xfrm>
            <a:off x="1583668" y="987574"/>
            <a:ext cx="5976664" cy="2094903"/>
            <a:chOff x="1547664" y="1043732"/>
            <a:chExt cx="6318963" cy="2214884"/>
          </a:xfrm>
        </p:grpSpPr>
        <p:pic>
          <p:nvPicPr>
            <p:cNvPr id="7" name="Graphique 6" descr="Cigogne">
              <a:extLst>
                <a:ext uri="{FF2B5EF4-FFF2-40B4-BE49-F238E27FC236}">
                  <a16:creationId xmlns:a16="http://schemas.microsoft.com/office/drawing/2014/main" id="{E85B4CDC-FA09-4A83-8992-A26A1E7DA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664" y="1993278"/>
              <a:ext cx="914400" cy="914400"/>
            </a:xfrm>
            <a:prstGeom prst="rect">
              <a:avLst/>
            </a:prstGeom>
          </p:spPr>
        </p:pic>
        <p:pic>
          <p:nvPicPr>
            <p:cNvPr id="12" name="Image 11" descr="Une image contenant dessin, horloge&#10;&#10;Description générée automatiquement">
              <a:extLst>
                <a:ext uri="{FF2B5EF4-FFF2-40B4-BE49-F238E27FC236}">
                  <a16:creationId xmlns:a16="http://schemas.microsoft.com/office/drawing/2014/main" id="{449F9BA2-7C4B-40A3-85A2-345124EC5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3" r="15717"/>
            <a:stretch/>
          </p:blipFill>
          <p:spPr>
            <a:xfrm>
              <a:off x="3203849" y="1856438"/>
              <a:ext cx="1410452" cy="1094401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065824B-DFAD-45D2-87BE-EF92CCA5AD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l="18223" r="18194" b="25633"/>
            <a:stretch/>
          </p:blipFill>
          <p:spPr>
            <a:xfrm>
              <a:off x="5325005" y="1865219"/>
              <a:ext cx="1226959" cy="1085620"/>
            </a:xfrm>
            <a:prstGeom prst="rect">
              <a:avLst/>
            </a:prstGeom>
          </p:spPr>
        </p:pic>
        <p:pic>
          <p:nvPicPr>
            <p:cNvPr id="16" name="Graphique 15" descr="Jumelles">
              <a:extLst>
                <a:ext uri="{FF2B5EF4-FFF2-40B4-BE49-F238E27FC236}">
                  <a16:creationId xmlns:a16="http://schemas.microsoft.com/office/drawing/2014/main" id="{6D120ACE-B083-4FC8-B0E5-DE665F6FA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14300" y="1112456"/>
              <a:ext cx="601216" cy="601216"/>
            </a:xfrm>
            <a:prstGeom prst="rect">
              <a:avLst/>
            </a:prstGeom>
          </p:spPr>
        </p:pic>
        <p:pic>
          <p:nvPicPr>
            <p:cNvPr id="18" name="Graphique 17" descr="Clé à molette">
              <a:extLst>
                <a:ext uri="{FF2B5EF4-FFF2-40B4-BE49-F238E27FC236}">
                  <a16:creationId xmlns:a16="http://schemas.microsoft.com/office/drawing/2014/main" id="{DA847C41-ABBE-45E3-B249-9465D0F82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15816" y="1201873"/>
              <a:ext cx="457200" cy="457200"/>
            </a:xfrm>
            <a:prstGeom prst="rect">
              <a:avLst/>
            </a:prstGeom>
          </p:spPr>
        </p:pic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E720B693-C37F-4967-BDEF-77405A0E596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2576161" y="2403638"/>
              <a:ext cx="6276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859D952D-A4D5-4156-A0B8-81CF3B22C2C9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4614301" y="2403639"/>
              <a:ext cx="710704" cy="4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FB5D7C77-01C8-4234-BF12-CB826298A0F9}"/>
                </a:ext>
              </a:extLst>
            </p:cNvPr>
            <p:cNvCxnSpPr>
              <a:stCxn id="16" idx="3"/>
              <a:endCxn id="13" idx="0"/>
            </p:cNvCxnSpPr>
            <p:nvPr/>
          </p:nvCxnSpPr>
          <p:spPr>
            <a:xfrm>
              <a:off x="5215516" y="1413064"/>
              <a:ext cx="722969" cy="4521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6468F75E-991F-4CB2-9A7F-D6F839750D99}"/>
                </a:ext>
              </a:extLst>
            </p:cNvPr>
            <p:cNvCxnSpPr>
              <a:stCxn id="16" idx="1"/>
              <a:endCxn id="18" idx="3"/>
            </p:cNvCxnSpPr>
            <p:nvPr/>
          </p:nvCxnSpPr>
          <p:spPr>
            <a:xfrm flipH="1">
              <a:off x="3373016" y="1413064"/>
              <a:ext cx="1241284" cy="17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 : en angle 30">
              <a:extLst>
                <a:ext uri="{FF2B5EF4-FFF2-40B4-BE49-F238E27FC236}">
                  <a16:creationId xmlns:a16="http://schemas.microsoft.com/office/drawing/2014/main" id="{F061D994-35AC-4E17-87E8-65D6702AC514}"/>
                </a:ext>
              </a:extLst>
            </p:cNvPr>
            <p:cNvCxnSpPr>
              <a:stCxn id="18" idx="1"/>
              <a:endCxn id="7" idx="0"/>
            </p:cNvCxnSpPr>
            <p:nvPr/>
          </p:nvCxnSpPr>
          <p:spPr>
            <a:xfrm rot="10800000" flipV="1">
              <a:off x="2004864" y="1430472"/>
              <a:ext cx="910952" cy="5628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7" name="ZoneTexte 4096">
              <a:extLst>
                <a:ext uri="{FF2B5EF4-FFF2-40B4-BE49-F238E27FC236}">
                  <a16:creationId xmlns:a16="http://schemas.microsoft.com/office/drawing/2014/main" id="{879B6A86-EA39-4F33-9405-E67198F044C6}"/>
                </a:ext>
              </a:extLst>
            </p:cNvPr>
            <p:cNvSpPr txBox="1"/>
            <p:nvPr/>
          </p:nvSpPr>
          <p:spPr>
            <a:xfrm>
              <a:off x="1547664" y="293178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Build</a:t>
              </a:r>
            </a:p>
          </p:txBody>
        </p:sp>
        <p:sp>
          <p:nvSpPr>
            <p:cNvPr id="4099" name="ZoneTexte 4098">
              <a:extLst>
                <a:ext uri="{FF2B5EF4-FFF2-40B4-BE49-F238E27FC236}">
                  <a16:creationId xmlns:a16="http://schemas.microsoft.com/office/drawing/2014/main" id="{39DAED5D-2C55-48BB-B44B-E0D16C89AD77}"/>
                </a:ext>
              </a:extLst>
            </p:cNvPr>
            <p:cNvSpPr txBox="1"/>
            <p:nvPr/>
          </p:nvSpPr>
          <p:spPr>
            <a:xfrm>
              <a:off x="3373016" y="2950839"/>
              <a:ext cx="1198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Ship</a:t>
              </a:r>
              <a:endParaRPr lang="fr-FR" sz="1400" dirty="0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1E15ED8-163C-466B-9BBD-20C12E5A4BF3}"/>
                </a:ext>
              </a:extLst>
            </p:cNvPr>
            <p:cNvSpPr txBox="1"/>
            <p:nvPr/>
          </p:nvSpPr>
          <p:spPr>
            <a:xfrm>
              <a:off x="5215516" y="2950839"/>
              <a:ext cx="1751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Deploy</a:t>
              </a:r>
              <a:r>
                <a:rPr lang="fr-FR" sz="1400" dirty="0"/>
                <a:t> &amp; Run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C0E99FA4-4701-4D38-88CB-60F26F471D2D}"/>
                </a:ext>
              </a:extLst>
            </p:cNvPr>
            <p:cNvSpPr txBox="1"/>
            <p:nvPr/>
          </p:nvSpPr>
          <p:spPr>
            <a:xfrm>
              <a:off x="5046972" y="1043732"/>
              <a:ext cx="2819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Check for </a:t>
              </a:r>
              <a:r>
                <a:rPr lang="fr-FR" sz="1400" dirty="0" err="1"/>
                <a:t>Vulnerability</a:t>
              </a:r>
              <a:r>
                <a:rPr lang="fr-FR" sz="1400" dirty="0"/>
                <a:t> 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ACC3BC2F-9422-439A-9BD9-6503F9D08185}"/>
                </a:ext>
              </a:extLst>
            </p:cNvPr>
            <p:cNvSpPr txBox="1"/>
            <p:nvPr/>
          </p:nvSpPr>
          <p:spPr>
            <a:xfrm>
              <a:off x="2209750" y="1574330"/>
              <a:ext cx="2292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Patch &amp; </a:t>
              </a:r>
              <a:r>
                <a:rPr lang="fr-FR" sz="1400" dirty="0" err="1"/>
                <a:t>Maintain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5084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D20A2F5-E33C-4F0E-87F0-1F0BDB1CF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Refuser les images de sources inconnues </a:t>
            </a:r>
          </a:p>
          <a:p>
            <a:r>
              <a:rPr lang="fr-FR" dirty="0"/>
              <a:t>Vérifier l’intégrité de l’image avant le déploiement </a:t>
            </a:r>
          </a:p>
          <a:p>
            <a:r>
              <a:rPr lang="fr-FR" dirty="0"/>
              <a:t>vérification </a:t>
            </a:r>
            <a:r>
              <a:rPr lang="fr-FR" dirty="0" err="1"/>
              <a:t>réguliére</a:t>
            </a:r>
            <a:r>
              <a:rPr lang="fr-FR" dirty="0"/>
              <a:t> de vulnérabilités sur les images utilisés </a:t>
            </a:r>
          </a:p>
          <a:p>
            <a:r>
              <a:rPr lang="fr-FR" dirty="0"/>
              <a:t>Eviter la mise à jour directe dans l’image du conteneur</a:t>
            </a:r>
          </a:p>
          <a:p>
            <a:r>
              <a:rPr lang="fr-FR" dirty="0"/>
              <a:t>Adopter une approche </a:t>
            </a:r>
            <a:r>
              <a:rPr lang="fr-FR" dirty="0" err="1"/>
              <a:t>DevSecOps</a:t>
            </a:r>
            <a:r>
              <a:rPr lang="fr-FR" dirty="0"/>
              <a:t> avec une automatisation des tâches via des pipelines 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DFE67C-AE9C-48B5-A905-59CA79CCA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74FB365-F55A-434D-A654-8624A761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les images 2/2</a:t>
            </a:r>
          </a:p>
        </p:txBody>
      </p:sp>
    </p:spTree>
    <p:extLst>
      <p:ext uri="{BB962C8B-B14F-4D97-AF65-F5344CB8AC3E}">
        <p14:creationId xmlns:p14="http://schemas.microsoft.com/office/powerpoint/2010/main" val="1164491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993B68-ECF6-4543-B844-08EDB1D12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29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37E8BA7-467C-47C5-976F-0C4190AC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les secrets</a:t>
            </a:r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BC49339D-D956-4C92-8D45-9DD8287809A4}"/>
              </a:ext>
            </a:extLst>
          </p:cNvPr>
          <p:cNvSpPr txBox="1">
            <a:spLocks/>
          </p:cNvSpPr>
          <p:nvPr/>
        </p:nvSpPr>
        <p:spPr>
          <a:xfrm>
            <a:off x="198000" y="1131590"/>
            <a:ext cx="8550464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 (Secret intégré à </a:t>
            </a:r>
            <a:r>
              <a:rPr lang="fr-FR" sz="1800" b="1" dirty="0" err="1">
                <a:solidFill>
                  <a:srgbClr val="0070C0"/>
                </a:solidFill>
              </a:rPr>
              <a:t>kubernetes</a:t>
            </a:r>
            <a:r>
              <a:rPr lang="fr-FR" sz="1800" b="1" dirty="0">
                <a:solidFill>
                  <a:srgbClr val="0070C0"/>
                </a:solidFill>
              </a:rPr>
              <a:t> )</a:t>
            </a:r>
          </a:p>
          <a:p>
            <a:r>
              <a:rPr lang="fr-FR" dirty="0"/>
              <a:t>Les secrets sont stockés en clair (pas chiffré)</a:t>
            </a:r>
          </a:p>
          <a:p>
            <a:r>
              <a:rPr lang="fr-FR" dirty="0"/>
              <a:t>Un utilisateur qui consomme un secret peut le voir</a:t>
            </a:r>
          </a:p>
          <a:p>
            <a:r>
              <a:rPr lang="fr-FR" dirty="0"/>
              <a:t>Dans le cas d’un root exploit, l’attaquant peut avoir tout les secrets</a:t>
            </a:r>
          </a:p>
          <a:p>
            <a:r>
              <a:rPr lang="fr-FR" dirty="0"/>
              <a:t>Pas d’historisation des secrets </a:t>
            </a:r>
          </a:p>
          <a:p>
            <a:r>
              <a:rPr lang="fr-FR" dirty="0"/>
              <a:t>Pas de contrôle granulaire sur les secrets</a:t>
            </a:r>
          </a:p>
          <a:p>
            <a:pPr marL="0" indent="0"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Recommandations </a:t>
            </a:r>
            <a:endParaRPr lang="fr-FR" dirty="0"/>
          </a:p>
          <a:p>
            <a:r>
              <a:rPr lang="fr-FR" dirty="0"/>
              <a:t>L’utilisation de la ressource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fr-FR" dirty="0"/>
              <a:t> intégré à </a:t>
            </a:r>
            <a:r>
              <a:rPr lang="fr-FR" dirty="0" err="1"/>
              <a:t>kubernetes</a:t>
            </a:r>
            <a:r>
              <a:rPr lang="fr-FR" dirty="0"/>
              <a:t> </a:t>
            </a:r>
            <a:r>
              <a:rPr lang="fr-FR" b="1" dirty="0"/>
              <a:t>n’est pas recommandée </a:t>
            </a:r>
          </a:p>
          <a:p>
            <a:r>
              <a:rPr lang="fr-FR" dirty="0"/>
              <a:t>L’utilisation d’une tierce partie est fortement recommandée (</a:t>
            </a:r>
            <a:r>
              <a:rPr lang="en-US" dirty="0"/>
              <a:t>AWS secrets manager, google cloud platform KMS and azure key vault, </a:t>
            </a:r>
            <a:r>
              <a:rPr lang="en-US" dirty="0" err="1"/>
              <a:t>hashicorp</a:t>
            </a:r>
            <a:r>
              <a:rPr lang="en-US" dirty="0"/>
              <a:t> vault ..)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97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40828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0F788-100D-43E1-A6C0-2892430F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Monitoring &amp; </a:t>
            </a:r>
            <a:r>
              <a:rPr lang="fr-FR" dirty="0" err="1"/>
              <a:t>Logging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312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3898CFD-2155-4E5A-BB0F-CA25C9F2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b="1" dirty="0">
                <a:solidFill>
                  <a:srgbClr val="0089C4"/>
                </a:solidFill>
              </a:rPr>
              <a:t>Monitoring:</a:t>
            </a:r>
            <a:endParaRPr lang="fr-FR" b="1" dirty="0">
              <a:solidFill>
                <a:srgbClr val="0089C4"/>
              </a:solidFill>
            </a:endParaRPr>
          </a:p>
          <a:p>
            <a:r>
              <a:rPr lang="fr-FR" dirty="0"/>
              <a:t>Création de politiques d’audit</a:t>
            </a:r>
          </a:p>
          <a:p>
            <a:r>
              <a:rPr lang="fr-FR" dirty="0" err="1"/>
              <a:t>Health</a:t>
            </a:r>
            <a:r>
              <a:rPr lang="fr-FR" dirty="0"/>
              <a:t> check </a:t>
            </a:r>
          </a:p>
          <a:p>
            <a:r>
              <a:rPr lang="fr-FR" dirty="0" err="1"/>
              <a:t>Liveness</a:t>
            </a:r>
            <a:r>
              <a:rPr lang="fr-FR" dirty="0"/>
              <a:t>/</a:t>
            </a:r>
            <a:r>
              <a:rPr lang="fr-FR" dirty="0" err="1"/>
              <a:t>readiness</a:t>
            </a:r>
            <a:r>
              <a:rPr lang="fr-FR" dirty="0"/>
              <a:t>/startup probes 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0089C4"/>
                </a:solidFill>
              </a:rPr>
              <a:t>Logging</a:t>
            </a:r>
            <a:r>
              <a:rPr lang="fr-FR" b="1" dirty="0">
                <a:solidFill>
                  <a:srgbClr val="0089C4"/>
                </a:solidFill>
              </a:rPr>
              <a:t> :</a:t>
            </a:r>
          </a:p>
          <a:p>
            <a:r>
              <a:rPr lang="fr-FR" dirty="0"/>
              <a:t>Mise en place d’une solution de centralisation de logs </a:t>
            </a:r>
          </a:p>
          <a:p>
            <a:pPr marL="0" indent="0">
              <a:buNone/>
            </a:pPr>
            <a:endParaRPr lang="fr-FR" b="1" dirty="0">
              <a:solidFill>
                <a:srgbClr val="0089C4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rgbClr val="0089C4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22D7DB-1F13-4C1F-96B1-3A79C66AA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108FA60-9E77-480E-B77B-8DD0DB98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System monitoring</a:t>
            </a:r>
          </a:p>
        </p:txBody>
      </p:sp>
    </p:spTree>
    <p:extLst>
      <p:ext uri="{BB962C8B-B14F-4D97-AF65-F5344CB8AC3E}">
        <p14:creationId xmlns:p14="http://schemas.microsoft.com/office/powerpoint/2010/main" val="3129059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E4FFB20-F5D5-43C1-A477-4F7B7F9C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2525E7-FD79-4816-A22E-B1A4398190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6018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9D072B-8B74-47A5-A035-6DA38A66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33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4E758F6-C5F3-4D2A-B875-545E5683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pic>
        <p:nvPicPr>
          <p:cNvPr id="6146" name="Picture 2" descr="https://d33wubrfki0l68.cloudfront.net/1369cff9a50c46b58834dbfc302a6cda35548adf/e8abc/images/blog/2018-06-05-11-ways-not-to-get-hacked/service-mesh-@sebiwicb.png">
            <a:extLst>
              <a:ext uri="{FF2B5EF4-FFF2-40B4-BE49-F238E27FC236}">
                <a16:creationId xmlns:a16="http://schemas.microsoft.com/office/drawing/2014/main" id="{19C50724-21D5-4368-8C7F-3CE7F4480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640" y="1134352"/>
            <a:ext cx="4791695" cy="33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istio">
            <a:extLst>
              <a:ext uri="{FF2B5EF4-FFF2-40B4-BE49-F238E27FC236}">
                <a16:creationId xmlns:a16="http://schemas.microsoft.com/office/drawing/2014/main" id="{F499D6B4-2A61-4CC3-87CD-ED1455775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49" y="1347614"/>
            <a:ext cx="423491" cy="42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464F1CF-15CF-40B0-91FC-EFFAA820B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389" y="1802586"/>
            <a:ext cx="460251" cy="2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04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5505A-FF21-446C-9CAA-235B39BE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185040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2A9FF1-9919-4923-B032-BB15C415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00" y="1233297"/>
            <a:ext cx="3112455" cy="3392581"/>
          </a:xfrm>
        </p:spPr>
        <p:txBody>
          <a:bodyPr/>
          <a:lstStyle/>
          <a:p>
            <a:r>
              <a:rPr lang="en-US" dirty="0"/>
              <a:t>Role-based access control provides fine-grained policy management for user access to resources, such as access to namespaces.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D10EF69-56B1-4ADA-AEBF-54A79A1BC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35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DD7961F-6CC2-417F-8553-65F5ACDA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RBAC</a:t>
            </a:r>
          </a:p>
        </p:txBody>
      </p:sp>
      <p:pic>
        <p:nvPicPr>
          <p:cNvPr id="8194" name="Picture 2" descr="https://d33wubrfki0l68.cloudfront.net/5ffaca47a78a1e02787d105772eb7a72e28c281a/0a9d3/images/blog/2018-06-05-11-ways-not-to-get-hacked/rbac2.png">
            <a:extLst>
              <a:ext uri="{FF2B5EF4-FFF2-40B4-BE49-F238E27FC236}">
                <a16:creationId xmlns:a16="http://schemas.microsoft.com/office/drawing/2014/main" id="{E4BBE9C7-E91C-4116-8B86-1C9D00147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55" y="1677955"/>
            <a:ext cx="579124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711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C8C32B1-9084-4919-A9C3-6626F7CF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set of cryptographic ciphers currently considered secure is the following: </a:t>
            </a:r>
          </a:p>
          <a:p>
            <a:r>
              <a:rPr lang="fr-FR" dirty="0"/>
              <a:t> TLS_ECDHE_ECDSA_WITH_AES_128_GCM_SHA256 </a:t>
            </a:r>
          </a:p>
          <a:p>
            <a:r>
              <a:rPr lang="fr-FR" dirty="0"/>
              <a:t> TLS_ECDHE_RSA_WITH_AES_128_GCM_SHA256 </a:t>
            </a:r>
          </a:p>
          <a:p>
            <a:r>
              <a:rPr lang="en-US" dirty="0"/>
              <a:t> TLS_ECDHE_ECDSA_WITH_CHACHA20_POLY1305 </a:t>
            </a:r>
          </a:p>
          <a:p>
            <a:r>
              <a:rPr lang="fr-FR" dirty="0"/>
              <a:t> TLS_ECDHE_RSA_WITH_AES_256_GCM_SHA384 </a:t>
            </a:r>
          </a:p>
          <a:p>
            <a:r>
              <a:rPr lang="en-US" dirty="0"/>
              <a:t> TLS_ECDHE_RSA_WITH_CHACHA20_POLY1305 </a:t>
            </a:r>
          </a:p>
          <a:p>
            <a:r>
              <a:rPr lang="fr-FR" dirty="0"/>
              <a:t> TLS_ECDHE_ECDSA_WITH_AES_256_GCM_SHA384 </a:t>
            </a:r>
          </a:p>
          <a:p>
            <a:r>
              <a:rPr lang="en-US" dirty="0"/>
              <a:t> TLS_RSA_WITH_AES_256_GCM_SHA384 </a:t>
            </a:r>
          </a:p>
          <a:p>
            <a:r>
              <a:rPr lang="en-US" dirty="0"/>
              <a:t> TLS_RSA_WITH_AES_128_GCM_SHA256 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8A53C66-D287-4BE0-887D-F5499C635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36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86758D-CF2C-4DBE-B491-06251205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Strong </a:t>
            </a:r>
            <a:r>
              <a:rPr lang="fr-FR" dirty="0" err="1"/>
              <a:t>Cryptographic</a:t>
            </a:r>
            <a:r>
              <a:rPr lang="fr-FR" dirty="0"/>
              <a:t> </a:t>
            </a:r>
            <a:r>
              <a:rPr lang="fr-FR" dirty="0" err="1"/>
              <a:t>Ciphers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857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4BCDC4F-B567-4E6B-B5F5-0FAF72A4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00" y="1150978"/>
            <a:ext cx="4475716" cy="3474900"/>
          </a:xfrm>
        </p:spPr>
        <p:txBody>
          <a:bodyPr/>
          <a:lstStyle/>
          <a:p>
            <a:r>
              <a:rPr lang="fr-FR" dirty="0"/>
              <a:t>Connu sous le nom de XSRF, </a:t>
            </a:r>
            <a:r>
              <a:rPr lang="fr-FR" dirty="0" err="1"/>
              <a:t>sea</a:t>
            </a:r>
            <a:r>
              <a:rPr lang="fr-FR" dirty="0"/>
              <a:t> surf et session riding</a:t>
            </a:r>
          </a:p>
          <a:p>
            <a:r>
              <a:rPr lang="fr-FR" dirty="0"/>
              <a:t>Cross-site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forgery</a:t>
            </a:r>
            <a:r>
              <a:rPr lang="fr-FR" dirty="0"/>
              <a:t> est une attaque qui force l’utilisateur final a exécuter des actions sur un site ou ils sont déjà authentifié sans leur consentement .</a:t>
            </a:r>
          </a:p>
          <a:p>
            <a:r>
              <a:rPr lang="fr-FR" dirty="0"/>
              <a:t>Netflix, ING direct </a:t>
            </a:r>
            <a:r>
              <a:rPr lang="fr-FR" dirty="0" err="1"/>
              <a:t>banking</a:t>
            </a:r>
            <a:r>
              <a:rPr lang="fr-FR" dirty="0"/>
              <a:t>, </a:t>
            </a:r>
            <a:r>
              <a:rPr lang="fr-FR" dirty="0" err="1"/>
              <a:t>youtube</a:t>
            </a:r>
            <a:r>
              <a:rPr lang="fr-FR" dirty="0"/>
              <a:t> et </a:t>
            </a:r>
            <a:r>
              <a:rPr lang="fr-FR" dirty="0" err="1"/>
              <a:t>mcafee</a:t>
            </a:r>
            <a:r>
              <a:rPr lang="fr-FR" dirty="0"/>
              <a:t> </a:t>
            </a:r>
            <a:r>
              <a:rPr lang="fr-FR" dirty="0" err="1"/>
              <a:t>secure</a:t>
            </a:r>
            <a:r>
              <a:rPr lang="fr-FR" dirty="0"/>
              <a:t> avaient des vulnérabilités XSRF détecter sur leurs sites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06B9E9-A499-4B57-BDE6-B6CE08C49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BF6888B-FE39-4265-AC11-D28D6CD9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Cross-site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forgery</a:t>
            </a:r>
            <a:r>
              <a:rPr lang="fr-FR" dirty="0"/>
              <a:t> </a:t>
            </a:r>
          </a:p>
        </p:txBody>
      </p:sp>
      <p:pic>
        <p:nvPicPr>
          <p:cNvPr id="5122" name="Picture 2" descr="Image result for request forgery">
            <a:extLst>
              <a:ext uri="{FF2B5EF4-FFF2-40B4-BE49-F238E27FC236}">
                <a16:creationId xmlns:a16="http://schemas.microsoft.com/office/drawing/2014/main" id="{3FAA8667-9C2F-409C-948E-D7B39C757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28" y="1059582"/>
            <a:ext cx="3626122" cy="34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85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78D0B6F-7EC1-4FD7-8BD7-A62235AF1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Selinux</a:t>
            </a:r>
            <a:r>
              <a:rPr lang="fr-FR" dirty="0"/>
              <a:t> (</a:t>
            </a:r>
            <a:r>
              <a:rPr lang="fr-FR" dirty="0" err="1"/>
              <a:t>security-enhanced</a:t>
            </a:r>
            <a:r>
              <a:rPr lang="fr-FR" dirty="0"/>
              <a:t> linux) est un module de sécurité développé initialement par la NSA et repris par </a:t>
            </a:r>
            <a:r>
              <a:rPr lang="fr-FR" dirty="0" err="1"/>
              <a:t>redhat</a:t>
            </a:r>
            <a:r>
              <a:rPr lang="fr-FR" dirty="0"/>
              <a:t> </a:t>
            </a:r>
          </a:p>
          <a:p>
            <a:r>
              <a:rPr lang="fr-FR" dirty="0"/>
              <a:t>Intégrer de base sur le kernel de </a:t>
            </a:r>
            <a:r>
              <a:rPr lang="fr-FR" dirty="0" err="1"/>
              <a:t>centos</a:t>
            </a:r>
            <a:r>
              <a:rPr lang="fr-FR" dirty="0"/>
              <a:t>, RHEL, </a:t>
            </a:r>
            <a:r>
              <a:rPr lang="fr-FR" dirty="0" err="1"/>
              <a:t>fedora</a:t>
            </a:r>
            <a:r>
              <a:rPr lang="fr-FR" dirty="0"/>
              <a:t> </a:t>
            </a:r>
          </a:p>
          <a:p>
            <a:r>
              <a:rPr lang="fr-FR" dirty="0"/>
              <a:t>Il permet d’implémenter des </a:t>
            </a:r>
            <a:r>
              <a:rPr lang="fr-FR" dirty="0" err="1"/>
              <a:t>régles</a:t>
            </a:r>
            <a:r>
              <a:rPr lang="fr-FR" dirty="0"/>
              <a:t> (</a:t>
            </a:r>
            <a:r>
              <a:rPr lang="fr-FR" dirty="0" err="1"/>
              <a:t>security</a:t>
            </a:r>
            <a:r>
              <a:rPr lang="fr-FR" dirty="0"/>
              <a:t> control </a:t>
            </a:r>
            <a:r>
              <a:rPr lang="fr-FR" dirty="0" err="1"/>
              <a:t>policy</a:t>
            </a:r>
            <a:r>
              <a:rPr lang="fr-FR" dirty="0"/>
              <a:t> ) qui limite les </a:t>
            </a:r>
            <a:r>
              <a:rPr lang="fr-FR" dirty="0" err="1"/>
              <a:t>accés</a:t>
            </a:r>
            <a:r>
              <a:rPr lang="fr-FR" dirty="0"/>
              <a:t> sur les fichiers et surveiller l’</a:t>
            </a:r>
            <a:r>
              <a:rPr lang="fr-FR" dirty="0" err="1"/>
              <a:t>execution</a:t>
            </a:r>
            <a:r>
              <a:rPr lang="fr-FR" dirty="0"/>
              <a:t> des processus en cours d’</a:t>
            </a:r>
            <a:r>
              <a:rPr lang="fr-FR" dirty="0" err="1"/>
              <a:t>execution</a:t>
            </a:r>
            <a:r>
              <a:rPr lang="fr-FR" dirty="0"/>
              <a:t>  </a:t>
            </a:r>
          </a:p>
          <a:p>
            <a:r>
              <a:rPr lang="fr-FR" dirty="0"/>
              <a:t>Les </a:t>
            </a:r>
            <a:r>
              <a:rPr lang="fr-FR" dirty="0" err="1"/>
              <a:t>policies</a:t>
            </a:r>
            <a:r>
              <a:rPr lang="fr-FR" dirty="0"/>
              <a:t> sont sous forme de labels de type : user::</a:t>
            </a:r>
            <a:r>
              <a:rPr lang="fr-FR" dirty="0" err="1"/>
              <a:t>role</a:t>
            </a:r>
            <a:r>
              <a:rPr lang="fr-FR" dirty="0"/>
              <a:t>::type::</a:t>
            </a:r>
            <a:r>
              <a:rPr lang="fr-FR" dirty="0" err="1"/>
              <a:t>level</a:t>
            </a:r>
            <a:endParaRPr lang="fr-FR" dirty="0"/>
          </a:p>
          <a:p>
            <a:r>
              <a:rPr lang="fr-FR" dirty="0" err="1"/>
              <a:t>Selinux</a:t>
            </a:r>
            <a:r>
              <a:rPr lang="fr-FR" dirty="0"/>
              <a:t> en mode strict refuse tout par défaut </a:t>
            </a:r>
          </a:p>
          <a:p>
            <a:r>
              <a:rPr lang="fr-FR" b="1" dirty="0"/>
              <a:t>Dans le contexte k8s : </a:t>
            </a:r>
          </a:p>
          <a:p>
            <a:pPr lvl="1"/>
            <a:r>
              <a:rPr lang="fr-FR" dirty="0" err="1"/>
              <a:t>Selinux</a:t>
            </a:r>
            <a:r>
              <a:rPr lang="fr-FR" dirty="0"/>
              <a:t> va assurer qu’un conteneur peut que lire et exécuter de /</a:t>
            </a:r>
            <a:r>
              <a:rPr lang="fr-FR" dirty="0" err="1"/>
              <a:t>usr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Le(s) process du conteneur peut seulement </a:t>
            </a:r>
            <a:r>
              <a:rPr lang="fr-FR" dirty="0" err="1"/>
              <a:t>ecrire</a:t>
            </a:r>
            <a:r>
              <a:rPr lang="fr-FR" dirty="0"/>
              <a:t> dans le file system du conteneur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F76311E-D775-4E37-9F58-7DE927AB1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3424EDD-BE71-4AA0-8FBE-7F403E19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SELinux</a:t>
            </a:r>
            <a:r>
              <a:rPr lang="fr-FR" dirty="0"/>
              <a:t> 1/2</a:t>
            </a:r>
          </a:p>
        </p:txBody>
      </p:sp>
    </p:spTree>
    <p:extLst>
      <p:ext uri="{BB962C8B-B14F-4D97-AF65-F5344CB8AC3E}">
        <p14:creationId xmlns:p14="http://schemas.microsoft.com/office/powerpoint/2010/main" val="4210741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7C3AE4-BFA4-4715-A201-4641266E6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625E6BC-9192-4E02-8BB2-571F6E19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SELinux</a:t>
            </a:r>
            <a:r>
              <a:rPr lang="fr-FR" dirty="0"/>
              <a:t> 2/2</a:t>
            </a:r>
          </a:p>
        </p:txBody>
      </p:sp>
      <p:pic>
        <p:nvPicPr>
          <p:cNvPr id="2050" name="Picture 2" descr="Image showing a cartoon of a cat and dog.">
            <a:extLst>
              <a:ext uri="{FF2B5EF4-FFF2-40B4-BE49-F238E27FC236}">
                <a16:creationId xmlns:a16="http://schemas.microsoft.com/office/drawing/2014/main" id="{9CF9DEE8-5E6F-4B98-BF96-17266F52D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6" y="1131589"/>
            <a:ext cx="1598413" cy="133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toon Cat eating Cat Food and Dog eating Dog Food">
            <a:extLst>
              <a:ext uri="{FF2B5EF4-FFF2-40B4-BE49-F238E27FC236}">
                <a16:creationId xmlns:a16="http://schemas.microsoft.com/office/drawing/2014/main" id="{2706FA4E-B423-4919-9378-437F4CE0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31588"/>
            <a:ext cx="1598414" cy="13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llow cat cat_chow:food eat; allow dog dog_chow:food eat">
            <a:extLst>
              <a:ext uri="{FF2B5EF4-FFF2-40B4-BE49-F238E27FC236}">
                <a16:creationId xmlns:a16="http://schemas.microsoft.com/office/drawing/2014/main" id="{907DF6BA-0A7F-494E-B3CC-7E849B64E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7" y="2931790"/>
            <a:ext cx="3566113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C795E49-57D0-4701-A505-A1BE392D48A2}"/>
              </a:ext>
            </a:extLst>
          </p:cNvPr>
          <p:cNvSpPr txBox="1"/>
          <p:nvPr/>
        </p:nvSpPr>
        <p:spPr>
          <a:xfrm>
            <a:off x="1120497" y="267990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SELinux</a:t>
            </a:r>
            <a:r>
              <a:rPr lang="fr-FR" sz="1400" b="1" dirty="0"/>
              <a:t> Policy: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A171A3F-3D31-4F78-A842-67D233D115D3}"/>
              </a:ext>
            </a:extLst>
          </p:cNvPr>
          <p:cNvCxnSpPr/>
          <p:nvPr/>
        </p:nvCxnSpPr>
        <p:spPr>
          <a:xfrm>
            <a:off x="4211960" y="1138033"/>
            <a:ext cx="0" cy="3161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https://opensource.com/sites/default/files/images/life-uploads/type-enforcement_06_tux-dog-leash.png">
            <a:extLst>
              <a:ext uri="{FF2B5EF4-FFF2-40B4-BE49-F238E27FC236}">
                <a16:creationId xmlns:a16="http://schemas.microsoft.com/office/drawing/2014/main" id="{0599E55A-0CC3-42D6-8A7E-42394823B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145" y="1172975"/>
            <a:ext cx="2791197" cy="15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4DC106D-7BF0-4E0F-8959-C166C76D4CDF}"/>
              </a:ext>
            </a:extLst>
          </p:cNvPr>
          <p:cNvSpPr txBox="1"/>
          <p:nvPr/>
        </p:nvSpPr>
        <p:spPr>
          <a:xfrm>
            <a:off x="4590488" y="3075806"/>
            <a:ext cx="3941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SELinux</a:t>
            </a:r>
            <a:r>
              <a:rPr lang="fr-FR" dirty="0"/>
              <a:t> assure que chaque process a le droit qu’a ce qui lui a été autorisé par les Security </a:t>
            </a:r>
            <a:r>
              <a:rPr lang="fr-FR" dirty="0" err="1"/>
              <a:t>policies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97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B9C708B-7A2D-4E3E-AB41-7F34E7CE1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282B6C4-515E-439E-BC27-0DD97973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VMs</a:t>
            </a:r>
            <a:r>
              <a:rPr lang="fr-FR" dirty="0"/>
              <a:t> &amp; Containers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9E8D8C-47DC-4A6B-9738-D5DDFA69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91" y="997179"/>
            <a:ext cx="7278418" cy="35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95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39F706-1407-4D75-94E2-205BBF628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40</a:t>
            </a:fld>
            <a:endParaRPr lang="nl-NL" dirty="0"/>
          </a:p>
        </p:txBody>
      </p:sp>
      <p:pic>
        <p:nvPicPr>
          <p:cNvPr id="3074" name="Picture 2" descr="Kubernetes">
            <a:extLst>
              <a:ext uri="{FF2B5EF4-FFF2-40B4-BE49-F238E27FC236}">
                <a16:creationId xmlns:a16="http://schemas.microsoft.com/office/drawing/2014/main" id="{4EB85E6E-F43D-4B46-99AC-6BE968104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5"/>
          <a:stretch/>
        </p:blipFill>
        <p:spPr bwMode="auto">
          <a:xfrm>
            <a:off x="1495834" y="123478"/>
            <a:ext cx="6152331" cy="440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31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427724"/>
            <a:ext cx="4950000" cy="2288053"/>
          </a:xfrm>
        </p:spPr>
        <p:txBody>
          <a:bodyPr anchor="ctr"/>
          <a:lstStyle/>
          <a:p>
            <a:r>
              <a:rPr lang="fr-FR" b="0" dirty="0" err="1"/>
              <a:t>Thank</a:t>
            </a:r>
            <a:r>
              <a:rPr lang="fr-FR" b="0" dirty="0"/>
              <a:t> </a:t>
            </a:r>
            <a:r>
              <a:rPr lang="fr-FR" b="0" dirty="0" err="1"/>
              <a:t>you</a:t>
            </a:r>
            <a:br>
              <a:rPr lang="fr-FR" dirty="0"/>
            </a:br>
            <a:br>
              <a:rPr lang="fr-FR" sz="1400" dirty="0"/>
            </a:br>
            <a:br>
              <a:rPr lang="fr-FR" sz="1200" dirty="0"/>
            </a:br>
            <a:r>
              <a:rPr lang="fr-FR" sz="1200" b="0" dirty="0"/>
              <a:t>For more information </a:t>
            </a:r>
            <a:r>
              <a:rPr lang="fr-FR" sz="1200" b="0" dirty="0" err="1"/>
              <a:t>please</a:t>
            </a:r>
            <a:r>
              <a:rPr lang="fr-FR" sz="1200" b="0" dirty="0"/>
              <a:t> contact:</a:t>
            </a:r>
            <a:br>
              <a:rPr lang="fr-FR" sz="1200" b="0" dirty="0"/>
            </a:br>
            <a:r>
              <a:rPr lang="fr-FR" sz="1200" b="0" dirty="0"/>
              <a:t>M+ 33 6 18 47 95 46</a:t>
            </a:r>
            <a:br>
              <a:rPr lang="fr-FR" sz="1200" b="0" dirty="0"/>
            </a:br>
            <a:r>
              <a:rPr lang="fr-FR" sz="1200" b="0" dirty="0"/>
              <a:t>mohamed.elajroud@atos.net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20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891FAA-F090-420A-A821-42A6DFFB3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0302586-EA76-4786-9DB1-696F23A1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4" y="251426"/>
            <a:ext cx="8748000" cy="720080"/>
          </a:xfrm>
        </p:spPr>
        <p:txBody>
          <a:bodyPr/>
          <a:lstStyle/>
          <a:p>
            <a:r>
              <a:rPr lang="fr-FR" dirty="0"/>
              <a:t>Architecture K8s</a:t>
            </a:r>
          </a:p>
        </p:txBody>
      </p:sp>
      <p:pic>
        <p:nvPicPr>
          <p:cNvPr id="12294" name="Picture 6" descr="https://raw.githubusercontent.com/ilyesAj/the-magic-world-of-Kubernetes/master/assets/README-ac2c3.png?token=AIH67TANQ4VLMN2EUBKTIA26IV2OA">
            <a:extLst>
              <a:ext uri="{FF2B5EF4-FFF2-40B4-BE49-F238E27FC236}">
                <a16:creationId xmlns:a16="http://schemas.microsoft.com/office/drawing/2014/main" id="{20B89E9E-FA8C-4C4B-80B9-32EF336B4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35006"/>
            <a:ext cx="4968552" cy="349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0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891FAA-F090-420A-A821-42A6DFFB3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0302586-EA76-4786-9DB1-696F23A1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4" y="251426"/>
            <a:ext cx="8748000" cy="720080"/>
          </a:xfrm>
        </p:spPr>
        <p:txBody>
          <a:bodyPr/>
          <a:lstStyle/>
          <a:p>
            <a:r>
              <a:rPr lang="fr-FR" dirty="0"/>
              <a:t>Architecture K8s : Control Plane</a:t>
            </a:r>
          </a:p>
        </p:txBody>
      </p:sp>
      <p:pic>
        <p:nvPicPr>
          <p:cNvPr id="6" name="Picture 6" descr="https://raw.githubusercontent.com/ilyesAj/the-magic-world-of-Kubernetes/master/assets/README-ac2c3.png?token=AIH67TANQ4VLMN2EUBKTIA26IV2OA">
            <a:extLst>
              <a:ext uri="{FF2B5EF4-FFF2-40B4-BE49-F238E27FC236}">
                <a16:creationId xmlns:a16="http://schemas.microsoft.com/office/drawing/2014/main" id="{C377BE55-E771-40E4-9846-EE9FB39CF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" t="17407" r="59003" b="12969"/>
          <a:stretch/>
        </p:blipFill>
        <p:spPr bwMode="auto">
          <a:xfrm>
            <a:off x="2964189" y="1203598"/>
            <a:ext cx="2759940" cy="341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1C07F87-0498-435D-A5EA-0652AB6A85E1}"/>
              </a:ext>
            </a:extLst>
          </p:cNvPr>
          <p:cNvSpPr txBox="1"/>
          <p:nvPr/>
        </p:nvSpPr>
        <p:spPr>
          <a:xfrm>
            <a:off x="3275856" y="993090"/>
            <a:ext cx="1098880" cy="215444"/>
          </a:xfrm>
          <a:prstGeom prst="rect">
            <a:avLst/>
          </a:prstGeom>
          <a:noFill/>
          <a:ln>
            <a:solidFill>
              <a:srgbClr val="32313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fr-FR" sz="800" dirty="0"/>
              <a:t>cloud provider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9317010-8406-43D6-A498-AFB4666E568C}"/>
              </a:ext>
            </a:extLst>
          </p:cNvPr>
          <p:cNvSpPr txBox="1"/>
          <p:nvPr/>
        </p:nvSpPr>
        <p:spPr>
          <a:xfrm>
            <a:off x="4769266" y="988154"/>
            <a:ext cx="757597" cy="215444"/>
          </a:xfrm>
          <a:prstGeom prst="rect">
            <a:avLst/>
          </a:prstGeom>
          <a:noFill/>
          <a:ln>
            <a:solidFill>
              <a:srgbClr val="3231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kubectl</a:t>
            </a:r>
            <a:endParaRPr lang="fr-FR" sz="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E055ED6-4B5F-4D41-A4B4-294FFD264875}"/>
              </a:ext>
            </a:extLst>
          </p:cNvPr>
          <p:cNvSpPr txBox="1"/>
          <p:nvPr/>
        </p:nvSpPr>
        <p:spPr>
          <a:xfrm>
            <a:off x="5956317" y="2464028"/>
            <a:ext cx="757597" cy="215444"/>
          </a:xfrm>
          <a:prstGeom prst="rect">
            <a:avLst/>
          </a:prstGeom>
          <a:noFill/>
          <a:ln>
            <a:solidFill>
              <a:srgbClr val="3231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nodes</a:t>
            </a:r>
            <a:endParaRPr lang="fr-FR" sz="800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50DFFCD-44BD-4C66-9ABB-797A92440439}"/>
              </a:ext>
            </a:extLst>
          </p:cNvPr>
          <p:cNvCxnSpPr>
            <a:cxnSpLocks/>
          </p:cNvCxnSpPr>
          <p:nvPr/>
        </p:nvCxnSpPr>
        <p:spPr>
          <a:xfrm flipH="1">
            <a:off x="5471987" y="2581275"/>
            <a:ext cx="484330" cy="0"/>
          </a:xfrm>
          <a:prstGeom prst="straightConnector1">
            <a:avLst/>
          </a:prstGeom>
          <a:ln w="19050">
            <a:solidFill>
              <a:srgbClr val="1B1B1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0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891FAA-F090-420A-A821-42A6DFFB3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0302586-EA76-4786-9DB1-696F23A1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4" y="251426"/>
            <a:ext cx="8748000" cy="720080"/>
          </a:xfrm>
        </p:spPr>
        <p:txBody>
          <a:bodyPr/>
          <a:lstStyle/>
          <a:p>
            <a:r>
              <a:rPr lang="fr-FR" dirty="0"/>
              <a:t>Architecture K8s : Components</a:t>
            </a:r>
          </a:p>
        </p:txBody>
      </p:sp>
      <p:pic>
        <p:nvPicPr>
          <p:cNvPr id="12294" name="Picture 6" descr="https://raw.githubusercontent.com/ilyesAj/the-magic-world-of-Kubernetes/master/assets/README-ac2c3.png?token=AIH67TANQ4VLMN2EUBKTIA26IV2OA">
            <a:extLst>
              <a:ext uri="{FF2B5EF4-FFF2-40B4-BE49-F238E27FC236}">
                <a16:creationId xmlns:a16="http://schemas.microsoft.com/office/drawing/2014/main" id="{20B89E9E-FA8C-4C4B-80B9-32EF336B4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9" t="7614" b="2652"/>
          <a:stretch/>
        </p:blipFill>
        <p:spPr bwMode="auto">
          <a:xfrm>
            <a:off x="2948373" y="971506"/>
            <a:ext cx="3247253" cy="36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1152B88-E76B-4EF2-87F1-3D576C879C81}"/>
              </a:ext>
            </a:extLst>
          </p:cNvPr>
          <p:cNvSpPr txBox="1"/>
          <p:nvPr/>
        </p:nvSpPr>
        <p:spPr>
          <a:xfrm>
            <a:off x="1763689" y="2392020"/>
            <a:ext cx="936104" cy="215444"/>
          </a:xfrm>
          <a:prstGeom prst="rect">
            <a:avLst/>
          </a:prstGeom>
          <a:noFill/>
          <a:ln>
            <a:solidFill>
              <a:srgbClr val="3231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Control-plane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0D6AC78-0885-4147-AD5A-BE621BD75D25}"/>
              </a:ext>
            </a:extLst>
          </p:cNvPr>
          <p:cNvCxnSpPr>
            <a:cxnSpLocks/>
          </p:cNvCxnSpPr>
          <p:nvPr/>
        </p:nvCxnSpPr>
        <p:spPr>
          <a:xfrm flipH="1">
            <a:off x="2699793" y="2499742"/>
            <a:ext cx="248580" cy="0"/>
          </a:xfrm>
          <a:prstGeom prst="straightConnector1">
            <a:avLst/>
          </a:prstGeom>
          <a:ln w="19050">
            <a:solidFill>
              <a:srgbClr val="1B1B1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58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911CF6F-3C6E-4752-9F2B-066F3A62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Perdre le contrôle total du cluster </a:t>
            </a:r>
          </a:p>
          <a:p>
            <a:r>
              <a:rPr lang="fr-FR" dirty="0"/>
              <a:t>Perte de données </a:t>
            </a:r>
          </a:p>
          <a:p>
            <a:r>
              <a:rPr lang="fr-FR" dirty="0"/>
              <a:t>Usurpation d’identité</a:t>
            </a:r>
          </a:p>
          <a:p>
            <a:r>
              <a:rPr lang="fr-FR" dirty="0"/>
              <a:t>Accès privilégié sur les hosts ( </a:t>
            </a:r>
            <a:r>
              <a:rPr lang="fr-FR" dirty="0" err="1"/>
              <a:t>déstruction</a:t>
            </a:r>
            <a:r>
              <a:rPr lang="fr-FR" dirty="0"/>
              <a:t> du système)</a:t>
            </a:r>
          </a:p>
          <a:p>
            <a:r>
              <a:rPr lang="fr-FR" dirty="0"/>
              <a:t>Accès non autorisé à des projets au sein du cluster </a:t>
            </a:r>
          </a:p>
          <a:p>
            <a:r>
              <a:rPr lang="fr-FR" dirty="0" err="1"/>
              <a:t>Cryptocurrency</a:t>
            </a:r>
            <a:r>
              <a:rPr lang="fr-FR" dirty="0"/>
              <a:t> </a:t>
            </a:r>
            <a:r>
              <a:rPr lang="fr-FR" dirty="0" err="1"/>
              <a:t>mining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E44EF8-59E5-48A4-B1B2-73BACFC57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88C49F3-2CB9-4969-B2FF-4EF04125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risques ?</a:t>
            </a:r>
          </a:p>
        </p:txBody>
      </p:sp>
    </p:spTree>
    <p:extLst>
      <p:ext uri="{BB962C8B-B14F-4D97-AF65-F5344CB8AC3E}">
        <p14:creationId xmlns:p14="http://schemas.microsoft.com/office/powerpoint/2010/main" val="147439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498F6-E58C-401C-8772-7A67B29C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la machine Host</a:t>
            </a:r>
          </a:p>
        </p:txBody>
      </p:sp>
    </p:spTree>
    <p:extLst>
      <p:ext uri="{BB962C8B-B14F-4D97-AF65-F5344CB8AC3E}">
        <p14:creationId xmlns:p14="http://schemas.microsoft.com/office/powerpoint/2010/main" val="1519261025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 V6.potx" id="{F645D406-C5AC-4A51-93E5-2150A0BD63F7}" vid="{C7D54601-45EF-4707-BA0E-361D00A722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Atos v4.0</Template>
  <TotalTime>0</TotalTime>
  <Words>1492</Words>
  <Application>Microsoft Office PowerPoint</Application>
  <PresentationFormat>Affichage à l'écran (16:9)</PresentationFormat>
  <Paragraphs>295</Paragraphs>
  <Slides>41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Lucida Sans Unicode</vt:lpstr>
      <vt:lpstr>Verdana</vt:lpstr>
      <vt:lpstr>Atos v4.0</vt:lpstr>
      <vt:lpstr>Hardening K8s</vt:lpstr>
      <vt:lpstr>sommaire</vt:lpstr>
      <vt:lpstr>Introduction</vt:lpstr>
      <vt:lpstr>VMs &amp; Containers </vt:lpstr>
      <vt:lpstr>Architecture K8s</vt:lpstr>
      <vt:lpstr>Architecture K8s : Control Plane</vt:lpstr>
      <vt:lpstr>Architecture K8s : Components</vt:lpstr>
      <vt:lpstr>Les risques ?</vt:lpstr>
      <vt:lpstr>Sécuriser la machine Host</vt:lpstr>
      <vt:lpstr>Sécurisation de la machine Host</vt:lpstr>
      <vt:lpstr>Sécuriser le Traffic</vt:lpstr>
      <vt:lpstr>Sécuriser le Traffic: Transport Security</vt:lpstr>
      <vt:lpstr>Sécuriser le Traffic: NetworkPolicy</vt:lpstr>
      <vt:lpstr>Sécuriser le Traffic: CNI</vt:lpstr>
      <vt:lpstr>Sécuriser le Control-Plane</vt:lpstr>
      <vt:lpstr>Sécuriser le Control-Plane : Mécanismes</vt:lpstr>
      <vt:lpstr>Sécuriser le control-plane : Authentification</vt:lpstr>
      <vt:lpstr>Sécuriser le Control-Plane : Autorisation </vt:lpstr>
      <vt:lpstr>Sécuriser le Control-Plane : Admission Control </vt:lpstr>
      <vt:lpstr>Sécuriser le Control-Plane : Admission Control 2/2</vt:lpstr>
      <vt:lpstr>Sécuriser le Control-Plane : le cluster Etcd</vt:lpstr>
      <vt:lpstr>Sécuriser le control-plane : Service Account</vt:lpstr>
      <vt:lpstr>Sécuriser les composants internes</vt:lpstr>
      <vt:lpstr>Sécurisation des composants internes</vt:lpstr>
      <vt:lpstr>Sécuriser les Pods: PodSecurity Policies </vt:lpstr>
      <vt:lpstr>Sécuriser les kubelets</vt:lpstr>
      <vt:lpstr>Sécuriser les images 1/2</vt:lpstr>
      <vt:lpstr>Sécuriser les images 2/2</vt:lpstr>
      <vt:lpstr>Sécuriser les secrets</vt:lpstr>
      <vt:lpstr>Monitoring &amp; Logging</vt:lpstr>
      <vt:lpstr>System monitoring</vt:lpstr>
      <vt:lpstr>Perspectives</vt:lpstr>
      <vt:lpstr>Perspectives</vt:lpstr>
      <vt:lpstr>Appendix</vt:lpstr>
      <vt:lpstr>RBAC</vt:lpstr>
      <vt:lpstr>Strong Cryptographic Ciphers</vt:lpstr>
      <vt:lpstr> Cross-site Request forgery </vt:lpstr>
      <vt:lpstr>SELinux 1/2</vt:lpstr>
      <vt:lpstr>SELinux 2/2</vt:lpstr>
      <vt:lpstr>Présentation PowerPoint</vt:lpstr>
      <vt:lpstr>Thank you   For more information please contact: M+ 33 6 18 47 95 46 mohamed.elajroud@atos.net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Hardening K8s</dc:title>
  <dc:creator>A755734</dc:creator>
  <cp:lastModifiedBy>EL AJROUD, MOHAMED ILYES</cp:lastModifiedBy>
  <cp:revision>115</cp:revision>
  <dcterms:created xsi:type="dcterms:W3CDTF">2020-02-05T09:32:14Z</dcterms:created>
  <dcterms:modified xsi:type="dcterms:W3CDTF">2020-02-26T16:32:25Z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19-02-2019</vt:lpwstr>
  </property>
  <property fmtid="{D5CDD505-2E9C-101B-9397-08002B2CF9AE}" pid="3" name="Author">
    <vt:lpwstr>Med Ilyes El Ajroud </vt:lpwstr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>ASOC</vt:lpwstr>
  </property>
  <property fmtid="{D5CDD505-2E9C-101B-9397-08002B2CF9AE}" pid="7" name="Classification">
    <vt:lpwstr>© Atos - For internal use</vt:lpwstr>
  </property>
</Properties>
</file>