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6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2" r:id="rId19"/>
    <p:sldId id="327" r:id="rId20"/>
    <p:sldId id="276" r:id="rId21"/>
    <p:sldId id="277" r:id="rId22"/>
    <p:sldId id="280" r:id="rId23"/>
    <p:sldId id="278" r:id="rId24"/>
    <p:sldId id="329" r:id="rId25"/>
    <p:sldId id="328" r:id="rId26"/>
    <p:sldId id="325" r:id="rId27"/>
    <p:sldId id="331" r:id="rId28"/>
    <p:sldId id="330" r:id="rId29"/>
    <p:sldId id="279" r:id="rId30"/>
    <p:sldId id="332" r:id="rId31"/>
    <p:sldId id="333" r:id="rId32"/>
    <p:sldId id="334" r:id="rId33"/>
    <p:sldId id="337" r:id="rId34"/>
    <p:sldId id="338" r:id="rId35"/>
    <p:sldId id="336" r:id="rId36"/>
    <p:sldId id="335" r:id="rId37"/>
    <p:sldId id="346" r:id="rId38"/>
    <p:sldId id="345" r:id="rId39"/>
    <p:sldId id="344" r:id="rId40"/>
    <p:sldId id="343" r:id="rId41"/>
    <p:sldId id="342" r:id="rId42"/>
    <p:sldId id="341" r:id="rId43"/>
    <p:sldId id="340" r:id="rId44"/>
    <p:sldId id="347" r:id="rId45"/>
    <p:sldId id="281" r:id="rId46"/>
    <p:sldId id="348" r:id="rId47"/>
    <p:sldId id="284" r:id="rId48"/>
    <p:sldId id="349" r:id="rId49"/>
    <p:sldId id="351" r:id="rId50"/>
    <p:sldId id="350" r:id="rId51"/>
    <p:sldId id="324" r:id="rId52"/>
    <p:sldId id="283" r:id="rId53"/>
    <p:sldId id="354" r:id="rId54"/>
    <p:sldId id="285" r:id="rId55"/>
    <p:sldId id="353" r:id="rId56"/>
    <p:sldId id="352" r:id="rId57"/>
    <p:sldId id="356" r:id="rId58"/>
    <p:sldId id="360" r:id="rId59"/>
    <p:sldId id="361" r:id="rId60"/>
    <p:sldId id="359" r:id="rId61"/>
    <p:sldId id="358" r:id="rId62"/>
    <p:sldId id="322" r:id="rId63"/>
  </p:sldIdLst>
  <p:sldSz cx="9144000" cy="5143500" type="screen16x9"/>
  <p:notesSz cx="6858000" cy="9144000"/>
  <p:embeddedFontLst>
    <p:embeddedFont>
      <p:font typeface="Raleway" panose="020B0604020202020204" charset="0"/>
      <p:regular r:id="rId65"/>
      <p:bold r:id="rId66"/>
      <p:italic r:id="rId67"/>
      <p:boldItalic r:id="rId68"/>
    </p:embeddedFont>
    <p:embeddedFont>
      <p:font typeface="Proxima Nova Semibold" panose="020B0604020202020204" charset="0"/>
      <p:regular r:id="rId69"/>
      <p:bold r:id="rId70"/>
      <p:boldItalic r:id="rId71"/>
    </p:embeddedFont>
    <p:embeddedFont>
      <p:font typeface="Calibri" panose="020F0502020204030204" pitchFamily="34" charset="0"/>
      <p:regular r:id="rId72"/>
      <p:bold r:id="rId73"/>
      <p:italic r:id="rId74"/>
      <p:boldItalic r:id="rId75"/>
    </p:embeddedFont>
    <p:embeddedFont>
      <p:font typeface="Proxima Nova" panose="020B0604020202020204" charset="0"/>
      <p:regular r:id="rId76"/>
      <p:bold r:id="rId77"/>
      <p:italic r:id="rId78"/>
      <p:boldItalic r:id="rId79"/>
    </p:embeddedFont>
    <p:embeddedFont>
      <p:font typeface="Montserrat" panose="020B060402020202020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F3E5FF-D1B3-4C24-A1CE-466042CB0900}">
  <a:tblStyle styleId="{72F3E5FF-D1B3-4C24-A1CE-466042CB090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font" Target="fonts/font4.fntdata"/><Relationship Id="rId76" Type="http://schemas.openxmlformats.org/officeDocument/2006/relationships/font" Target="fonts/font12.fntdata"/><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font" Target="fonts/font15.fntdata"/><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font" Target="fonts/font18.fntdata"/><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5083244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cf04eaf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6cf04eaf4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3305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cf04eaf4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6cf04eaf47_0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b="0" i="0" u="none" strike="noStrike" cap="none" dirty="0" smtClean="0">
                <a:solidFill>
                  <a:srgbClr val="000000"/>
                </a:solidFill>
                <a:effectLst/>
                <a:latin typeface="Arial"/>
                <a:ea typeface="Arial"/>
                <a:cs typeface="Arial"/>
                <a:sym typeface="Arial"/>
              </a:rPr>
              <a:t>Dans ce dialogue, la réponse de l’autochtone est la description d’une suite ordonnée d’instructions (allez tout droit, prenez à gauche, prenez la troisième à droite) qui manipulent des données (carrefour, rues) pour réaliser la tâche désirée (aller à la gare). Ici encore, chacun a déjà été confronté à ce genre de situation et donc, consciemment ou non, a déjà construit un algorithme dans sa tête (IE. définir la suite d’instructions pour réaliser une tâche). Mais quand on définit un algorithme, celui-ci ne doit contenir que des instructions compréhensibles par celui qui devra l’exécuter </a:t>
            </a:r>
            <a:endParaRPr lang="en-US" sz="1100" b="0" i="0" u="none" strike="noStrike" cap="none" dirty="0" smtClean="0">
              <a:solidFill>
                <a:srgbClr val="000000"/>
              </a:solidFill>
              <a:effectLst/>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06647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cf04eaf4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6cf04eaf47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53862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cf04eaf47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6cf04eaf47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95462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cf04eaf4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6cf04eaf47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67246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6cf04eaf47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6cf04eaf47_0_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7428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cf04eaf47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6cf04eaf47_0_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2890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cf04eaf47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6cf04eaf47_0_2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29739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89719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2"/>
        <p:cNvGrpSpPr/>
        <p:nvPr/>
      </p:nvGrpSpPr>
      <p:grpSpPr>
        <a:xfrm>
          <a:off x="0" y="0"/>
          <a:ext cx="0" cy="0"/>
          <a:chOff x="0" y="0"/>
          <a:chExt cx="0" cy="0"/>
        </a:xfrm>
      </p:grpSpPr>
      <p:sp>
        <p:nvSpPr>
          <p:cNvPr id="13293" name="Google Shape;1329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94" name="Google Shape;1329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90751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626bbb73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7626bbb733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1765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cf04eaf4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6cf04eaf47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43939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626bbb73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7626bbb733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1452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7626bbb733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g7626bbb733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415032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71174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14781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90484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660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45767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43818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19430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82105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6cf04eaf4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6cf04eaf47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55456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66061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521671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212724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04865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32441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80236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20618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92142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09449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5745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cf04eaf4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6cf04eaf47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177741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85028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191658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8652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6ce969450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6ce969450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78866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7626bbb733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g7626bbb733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155735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7626bbb733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g7626bbb733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8942607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626bbb733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g7626bbb733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209497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626bbb733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g7626bbb733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66047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626bbb733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g7626bbb733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640112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7626bbb733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g7626bbb733_1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9236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cf04eaf4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6cf04eaf4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992746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7626bbb73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7626bbb733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60790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7626bbb733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7626bbb733_1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83193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95662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411351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631164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473594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233342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161841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71489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3452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ce969450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6ce969450c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0582133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626bbb733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g7626bbb733_1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7656357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2"/>
        <p:cNvGrpSpPr/>
        <p:nvPr/>
      </p:nvGrpSpPr>
      <p:grpSpPr>
        <a:xfrm>
          <a:off x="0" y="0"/>
          <a:ext cx="0" cy="0"/>
          <a:chOff x="0" y="0"/>
          <a:chExt cx="0" cy="0"/>
        </a:xfrm>
      </p:grpSpPr>
      <p:sp>
        <p:nvSpPr>
          <p:cNvPr id="13293" name="Google Shape;1329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94" name="Google Shape;13294;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4285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cf04eaf47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6cf04eaf47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8758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6cf04eaf47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6cf04eaf47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46430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cf04eaf4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6cf04eaf47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9584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CE6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180" y="1373063"/>
            <a:ext cx="45090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16175" y="3307238"/>
            <a:ext cx="4509000" cy="46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500"/>
              <a:buNone/>
              <a:defRPr sz="1500"/>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FFCE63"/>
        </a:solidFill>
        <a:effectLst/>
      </p:bgPr>
    </p:bg>
    <p:spTree>
      <p:nvGrpSpPr>
        <p:cNvPr id="1" name="Shape 120"/>
        <p:cNvGrpSpPr/>
        <p:nvPr/>
      </p:nvGrpSpPr>
      <p:grpSpPr>
        <a:xfrm>
          <a:off x="0" y="0"/>
          <a:ext cx="0" cy="0"/>
          <a:chOff x="0" y="0"/>
          <a:chExt cx="0" cy="0"/>
        </a:xfrm>
      </p:grpSpPr>
      <p:sp>
        <p:nvSpPr>
          <p:cNvPr id="121" name="Google Shape;121;p26"/>
          <p:cNvSpPr txBox="1">
            <a:spLocks noGrp="1"/>
          </p:cNvSpPr>
          <p:nvPr>
            <p:ph type="body" idx="1"/>
          </p:nvPr>
        </p:nvSpPr>
        <p:spPr>
          <a:xfrm>
            <a:off x="716175" y="4230575"/>
            <a:ext cx="5594400" cy="3744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FFCE63"/>
        </a:solidFill>
        <a:effectLst/>
      </p:bgPr>
    </p:bg>
    <p:spTree>
      <p:nvGrpSpPr>
        <p:cNvPr id="1" name="Shape 122"/>
        <p:cNvGrpSpPr/>
        <p:nvPr/>
      </p:nvGrpSpPr>
      <p:grpSpPr>
        <a:xfrm>
          <a:off x="0" y="0"/>
          <a:ext cx="0" cy="0"/>
          <a:chOff x="0" y="0"/>
          <a:chExt cx="0" cy="0"/>
        </a:xfrm>
      </p:grpSpPr>
      <p:sp>
        <p:nvSpPr>
          <p:cNvPr id="123" name="Google Shape;123;p27"/>
          <p:cNvSpPr txBox="1">
            <a:spLocks noGrp="1"/>
          </p:cNvSpPr>
          <p:nvPr>
            <p:ph type="title" hasCustomPrompt="1"/>
          </p:nvPr>
        </p:nvSpPr>
        <p:spPr>
          <a:xfrm>
            <a:off x="716175" y="1106125"/>
            <a:ext cx="77115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4" name="Google Shape;124;p27"/>
          <p:cNvSpPr txBox="1">
            <a:spLocks noGrp="1"/>
          </p:cNvSpPr>
          <p:nvPr>
            <p:ph type="body" idx="1"/>
          </p:nvPr>
        </p:nvSpPr>
        <p:spPr>
          <a:xfrm>
            <a:off x="716175" y="3152225"/>
            <a:ext cx="77115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a:lvl1pPr>
            <a:lvl2pPr marL="914400" lvl="1" indent="-317500" algn="ctr">
              <a:lnSpc>
                <a:spcPct val="100000"/>
              </a:lnSpc>
              <a:spcBef>
                <a:spcPts val="1600"/>
              </a:spcBef>
              <a:spcAft>
                <a:spcPts val="0"/>
              </a:spcAft>
              <a:buSzPts val="1400"/>
              <a:buChar char="▸"/>
              <a:defRPr/>
            </a:lvl2pPr>
            <a:lvl3pPr marL="1371600" lvl="2" indent="-317500" algn="ctr">
              <a:lnSpc>
                <a:spcPct val="100000"/>
              </a:lnSpc>
              <a:spcBef>
                <a:spcPts val="1600"/>
              </a:spcBef>
              <a:spcAft>
                <a:spcPts val="0"/>
              </a:spcAft>
              <a:buSzPts val="1400"/>
              <a:buChar char="■"/>
              <a:defRPr/>
            </a:lvl3pPr>
            <a:lvl4pPr marL="1828800" lvl="3" indent="-317500" algn="ctr">
              <a:lnSpc>
                <a:spcPct val="100000"/>
              </a:lnSpc>
              <a:spcBef>
                <a:spcPts val="1600"/>
              </a:spcBef>
              <a:spcAft>
                <a:spcPts val="0"/>
              </a:spcAft>
              <a:buSzPts val="1400"/>
              <a:buChar char="●"/>
              <a:defRPr/>
            </a:lvl4pPr>
            <a:lvl5pPr marL="2286000" lvl="4" indent="-317500" algn="ctr">
              <a:lnSpc>
                <a:spcPct val="100000"/>
              </a:lnSpc>
              <a:spcBef>
                <a:spcPts val="1600"/>
              </a:spcBef>
              <a:spcAft>
                <a:spcPts val="0"/>
              </a:spcAft>
              <a:buSzPts val="1400"/>
              <a:buChar char="○"/>
              <a:defRPr/>
            </a:lvl5pPr>
            <a:lvl6pPr marL="2743200" lvl="5" indent="-317500" algn="ctr">
              <a:lnSpc>
                <a:spcPct val="100000"/>
              </a:lnSpc>
              <a:spcBef>
                <a:spcPts val="1600"/>
              </a:spcBef>
              <a:spcAft>
                <a:spcPts val="0"/>
              </a:spcAft>
              <a:buSzPts val="1400"/>
              <a:buChar char="■"/>
              <a:defRPr/>
            </a:lvl6pPr>
            <a:lvl7pPr marL="3200400" lvl="6" indent="-317500" algn="ctr">
              <a:lnSpc>
                <a:spcPct val="100000"/>
              </a:lnSpc>
              <a:spcBef>
                <a:spcPts val="1600"/>
              </a:spcBef>
              <a:spcAft>
                <a:spcPts val="0"/>
              </a:spcAft>
              <a:buSzPts val="1400"/>
              <a:buChar char="●"/>
              <a:defRPr/>
            </a:lvl7pPr>
            <a:lvl8pPr marL="3657600" lvl="7" indent="-317500" algn="ctr">
              <a:lnSpc>
                <a:spcPct val="100000"/>
              </a:lnSpc>
              <a:spcBef>
                <a:spcPts val="1600"/>
              </a:spcBef>
              <a:spcAft>
                <a:spcPts val="0"/>
              </a:spcAft>
              <a:buSzPts val="1400"/>
              <a:buChar char="○"/>
              <a:defRPr/>
            </a:lvl8pPr>
            <a:lvl9pPr marL="4114800" lvl="8" indent="-317500" algn="ctr">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rgbClr val="FFCE63"/>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71825" y="658963"/>
            <a:ext cx="1410600" cy="4794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SzPts val="4500"/>
              <a:buNone/>
              <a:defRPr sz="4500"/>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a:endParaRPr/>
          </a:p>
        </p:txBody>
      </p:sp>
      <p:sp>
        <p:nvSpPr>
          <p:cNvPr id="13" name="Google Shape;13;p3"/>
          <p:cNvSpPr txBox="1">
            <a:spLocks noGrp="1"/>
          </p:cNvSpPr>
          <p:nvPr>
            <p:ph type="subTitle" idx="1"/>
          </p:nvPr>
        </p:nvSpPr>
        <p:spPr>
          <a:xfrm>
            <a:off x="3771825" y="1464150"/>
            <a:ext cx="3741600" cy="31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4" name="Google Shape;14;p3"/>
          <p:cNvSpPr txBox="1">
            <a:spLocks noGrp="1"/>
          </p:cNvSpPr>
          <p:nvPr>
            <p:ph type="subTitle" idx="2"/>
          </p:nvPr>
        </p:nvSpPr>
        <p:spPr>
          <a:xfrm>
            <a:off x="3771825" y="1242300"/>
            <a:ext cx="3741600" cy="31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700">
                <a:solidFill>
                  <a:srgbClr val="FFFFFF"/>
                </a:solidFill>
                <a:latin typeface="Montserrat"/>
                <a:ea typeface="Montserrat"/>
                <a:cs typeface="Montserrat"/>
                <a:sym typeface="Montserrat"/>
              </a:defRPr>
            </a:lvl1pPr>
            <a:lvl2pPr lvl="1"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2pPr>
            <a:lvl3pPr lvl="2"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3pPr>
            <a:lvl4pPr lvl="3"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4pPr>
            <a:lvl5pPr lvl="4"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5pPr>
            <a:lvl6pPr lvl="5"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6pPr>
            <a:lvl7pPr lvl="6"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7pPr>
            <a:lvl8pPr lvl="7"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8pPr>
            <a:lvl9pPr lvl="8"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9pPr>
          </a:lstStyle>
          <a:p>
            <a:endParaRPr/>
          </a:p>
        </p:txBody>
      </p:sp>
      <p:sp>
        <p:nvSpPr>
          <p:cNvPr id="15" name="Google Shape;15;p3"/>
          <p:cNvSpPr txBox="1">
            <a:spLocks noGrp="1"/>
          </p:cNvSpPr>
          <p:nvPr>
            <p:ph type="title" idx="3"/>
          </p:nvPr>
        </p:nvSpPr>
        <p:spPr>
          <a:xfrm>
            <a:off x="4686225" y="2011350"/>
            <a:ext cx="1410600" cy="4794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SzPts val="4500"/>
              <a:buNone/>
              <a:defRPr sz="4500"/>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a:endParaRPr/>
          </a:p>
        </p:txBody>
      </p:sp>
      <p:sp>
        <p:nvSpPr>
          <p:cNvPr id="16" name="Google Shape;16;p3"/>
          <p:cNvSpPr txBox="1">
            <a:spLocks noGrp="1"/>
          </p:cNvSpPr>
          <p:nvPr>
            <p:ph type="subTitle" idx="4"/>
          </p:nvPr>
        </p:nvSpPr>
        <p:spPr>
          <a:xfrm>
            <a:off x="4686225" y="2816538"/>
            <a:ext cx="3741600" cy="31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17" name="Google Shape;17;p3"/>
          <p:cNvSpPr txBox="1">
            <a:spLocks noGrp="1"/>
          </p:cNvSpPr>
          <p:nvPr>
            <p:ph type="subTitle" idx="5"/>
          </p:nvPr>
        </p:nvSpPr>
        <p:spPr>
          <a:xfrm>
            <a:off x="4686225" y="2594688"/>
            <a:ext cx="3741600" cy="31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700">
                <a:solidFill>
                  <a:srgbClr val="FFFFFF"/>
                </a:solidFill>
                <a:latin typeface="Montserrat"/>
                <a:ea typeface="Montserrat"/>
                <a:cs typeface="Montserrat"/>
                <a:sym typeface="Montserrat"/>
              </a:defRPr>
            </a:lvl1pPr>
            <a:lvl2pPr lvl="1"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2pPr>
            <a:lvl3pPr lvl="2"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3pPr>
            <a:lvl4pPr lvl="3"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4pPr>
            <a:lvl5pPr lvl="4"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5pPr>
            <a:lvl6pPr lvl="5"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6pPr>
            <a:lvl7pPr lvl="6"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7pPr>
            <a:lvl8pPr lvl="7"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8pPr>
            <a:lvl9pPr lvl="8"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9pPr>
          </a:lstStyle>
          <a:p>
            <a:endParaRPr/>
          </a:p>
        </p:txBody>
      </p:sp>
      <p:sp>
        <p:nvSpPr>
          <p:cNvPr id="18" name="Google Shape;18;p3"/>
          <p:cNvSpPr txBox="1">
            <a:spLocks noGrp="1"/>
          </p:cNvSpPr>
          <p:nvPr>
            <p:ph type="title" idx="6"/>
          </p:nvPr>
        </p:nvSpPr>
        <p:spPr>
          <a:xfrm>
            <a:off x="3771825" y="3363738"/>
            <a:ext cx="1410600" cy="479400"/>
          </a:xfrm>
          <a:prstGeom prst="rect">
            <a:avLst/>
          </a:prstGeom>
          <a:noFill/>
          <a:ln>
            <a:noFill/>
          </a:ln>
        </p:spPr>
        <p:txBody>
          <a:bodyPr spcFirstLastPara="1" wrap="square" lIns="91425" tIns="0" rIns="91425" bIns="0" anchor="ctr" anchorCtr="0">
            <a:noAutofit/>
          </a:bodyPr>
          <a:lstStyle>
            <a:lvl1pPr lvl="0" algn="l">
              <a:lnSpc>
                <a:spcPct val="100000"/>
              </a:lnSpc>
              <a:spcBef>
                <a:spcPts val="0"/>
              </a:spcBef>
              <a:spcAft>
                <a:spcPts val="0"/>
              </a:spcAft>
              <a:buSzPts val="4500"/>
              <a:buNone/>
              <a:defRPr sz="4500"/>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a:endParaRPr/>
          </a:p>
        </p:txBody>
      </p:sp>
      <p:sp>
        <p:nvSpPr>
          <p:cNvPr id="19" name="Google Shape;19;p3"/>
          <p:cNvSpPr txBox="1">
            <a:spLocks noGrp="1"/>
          </p:cNvSpPr>
          <p:nvPr>
            <p:ph type="subTitle" idx="7"/>
          </p:nvPr>
        </p:nvSpPr>
        <p:spPr>
          <a:xfrm>
            <a:off x="3771825" y="4168925"/>
            <a:ext cx="3741600" cy="31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400"/>
              <a:buNone/>
              <a:defRPr sz="1200"/>
            </a:lvl3pPr>
            <a:lvl4pPr lvl="3" algn="l">
              <a:lnSpc>
                <a:spcPct val="100000"/>
              </a:lnSpc>
              <a:spcBef>
                <a:spcPts val="0"/>
              </a:spcBef>
              <a:spcAft>
                <a:spcPts val="0"/>
              </a:spcAft>
              <a:buSzPts val="1400"/>
              <a:buNone/>
              <a:defRPr sz="1200"/>
            </a:lvl4pPr>
            <a:lvl5pPr lvl="4" algn="l">
              <a:lnSpc>
                <a:spcPct val="100000"/>
              </a:lnSpc>
              <a:spcBef>
                <a:spcPts val="0"/>
              </a:spcBef>
              <a:spcAft>
                <a:spcPts val="0"/>
              </a:spcAft>
              <a:buSzPts val="1400"/>
              <a:buNone/>
              <a:defRPr sz="1200"/>
            </a:lvl5pPr>
            <a:lvl6pPr lvl="5" algn="l">
              <a:lnSpc>
                <a:spcPct val="100000"/>
              </a:lnSpc>
              <a:spcBef>
                <a:spcPts val="0"/>
              </a:spcBef>
              <a:spcAft>
                <a:spcPts val="0"/>
              </a:spcAft>
              <a:buSzPts val="1400"/>
              <a:buNone/>
              <a:defRPr sz="1200"/>
            </a:lvl6pPr>
            <a:lvl7pPr lvl="6" algn="l">
              <a:lnSpc>
                <a:spcPct val="100000"/>
              </a:lnSpc>
              <a:spcBef>
                <a:spcPts val="0"/>
              </a:spcBef>
              <a:spcAft>
                <a:spcPts val="0"/>
              </a:spcAft>
              <a:buSzPts val="1400"/>
              <a:buNone/>
              <a:defRPr sz="1200"/>
            </a:lvl7pPr>
            <a:lvl8pPr lvl="7" algn="l">
              <a:lnSpc>
                <a:spcPct val="100000"/>
              </a:lnSpc>
              <a:spcBef>
                <a:spcPts val="0"/>
              </a:spcBef>
              <a:spcAft>
                <a:spcPts val="0"/>
              </a:spcAft>
              <a:buSzPts val="1400"/>
              <a:buNone/>
              <a:defRPr sz="1200"/>
            </a:lvl8pPr>
            <a:lvl9pPr lvl="8" algn="l">
              <a:lnSpc>
                <a:spcPct val="100000"/>
              </a:lnSpc>
              <a:spcBef>
                <a:spcPts val="0"/>
              </a:spcBef>
              <a:spcAft>
                <a:spcPts val="0"/>
              </a:spcAft>
              <a:buSzPts val="1400"/>
              <a:buNone/>
              <a:defRPr sz="1200"/>
            </a:lvl9pPr>
          </a:lstStyle>
          <a:p>
            <a:endParaRPr/>
          </a:p>
        </p:txBody>
      </p:sp>
      <p:sp>
        <p:nvSpPr>
          <p:cNvPr id="20" name="Google Shape;20;p3"/>
          <p:cNvSpPr txBox="1">
            <a:spLocks noGrp="1"/>
          </p:cNvSpPr>
          <p:nvPr>
            <p:ph type="subTitle" idx="8"/>
          </p:nvPr>
        </p:nvSpPr>
        <p:spPr>
          <a:xfrm>
            <a:off x="3771825" y="3947075"/>
            <a:ext cx="3741600" cy="315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700">
                <a:solidFill>
                  <a:srgbClr val="FFFFFF"/>
                </a:solidFill>
                <a:latin typeface="Montserrat"/>
                <a:ea typeface="Montserrat"/>
                <a:cs typeface="Montserrat"/>
                <a:sym typeface="Montserrat"/>
              </a:defRPr>
            </a:lvl1pPr>
            <a:lvl2pPr lvl="1"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2pPr>
            <a:lvl3pPr lvl="2"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3pPr>
            <a:lvl4pPr lvl="3"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4pPr>
            <a:lvl5pPr lvl="4"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5pPr>
            <a:lvl6pPr lvl="5"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6pPr>
            <a:lvl7pPr lvl="6"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7pPr>
            <a:lvl8pPr lvl="7"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8pPr>
            <a:lvl9pPr lvl="8" algn="l">
              <a:lnSpc>
                <a:spcPct val="100000"/>
              </a:lnSpc>
              <a:spcBef>
                <a:spcPts val="0"/>
              </a:spcBef>
              <a:spcAft>
                <a:spcPts val="0"/>
              </a:spcAft>
              <a:buSzPts val="1400"/>
              <a:buNone/>
              <a:defRPr sz="1700">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_1">
    <p:bg>
      <p:bgPr>
        <a:solidFill>
          <a:srgbClr val="FFCE63"/>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subTitle" idx="1"/>
          </p:nvPr>
        </p:nvSpPr>
        <p:spPr>
          <a:xfrm>
            <a:off x="4572000" y="1786800"/>
            <a:ext cx="3855900" cy="121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a:endParaRPr/>
          </a:p>
        </p:txBody>
      </p:sp>
      <p:sp>
        <p:nvSpPr>
          <p:cNvPr id="23" name="Google Shape;23;p4"/>
          <p:cNvSpPr txBox="1">
            <a:spLocks noGrp="1"/>
          </p:cNvSpPr>
          <p:nvPr>
            <p:ph type="subTitle" idx="2"/>
          </p:nvPr>
        </p:nvSpPr>
        <p:spPr>
          <a:xfrm>
            <a:off x="4572000" y="2997175"/>
            <a:ext cx="3855900" cy="359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300">
                <a:solidFill>
                  <a:srgbClr val="FFFFFF"/>
                </a:solidFill>
                <a:latin typeface="Montserrat"/>
                <a:ea typeface="Montserrat"/>
                <a:cs typeface="Montserrat"/>
                <a:sym typeface="Montserrat"/>
              </a:defRPr>
            </a:lvl1pPr>
            <a:lvl2pPr lvl="1" algn="l">
              <a:lnSpc>
                <a:spcPct val="100000"/>
              </a:lnSpc>
              <a:spcBef>
                <a:spcPts val="0"/>
              </a:spcBef>
              <a:spcAft>
                <a:spcPts val="0"/>
              </a:spcAft>
              <a:buSzPts val="1400"/>
              <a:buNone/>
              <a:defRPr sz="2300">
                <a:solidFill>
                  <a:srgbClr val="FFFFFF"/>
                </a:solidFill>
                <a:latin typeface="Montserrat"/>
                <a:ea typeface="Montserrat"/>
                <a:cs typeface="Montserrat"/>
                <a:sym typeface="Montserrat"/>
              </a:defRPr>
            </a:lvl2pPr>
            <a:lvl3pPr lvl="2" algn="l">
              <a:lnSpc>
                <a:spcPct val="100000"/>
              </a:lnSpc>
              <a:spcBef>
                <a:spcPts val="1600"/>
              </a:spcBef>
              <a:spcAft>
                <a:spcPts val="0"/>
              </a:spcAft>
              <a:buSzPts val="1400"/>
              <a:buNone/>
              <a:defRPr sz="2300">
                <a:solidFill>
                  <a:srgbClr val="FFFFFF"/>
                </a:solidFill>
                <a:latin typeface="Montserrat"/>
                <a:ea typeface="Montserrat"/>
                <a:cs typeface="Montserrat"/>
                <a:sym typeface="Montserrat"/>
              </a:defRPr>
            </a:lvl3pPr>
            <a:lvl4pPr lvl="3" algn="l">
              <a:lnSpc>
                <a:spcPct val="100000"/>
              </a:lnSpc>
              <a:spcBef>
                <a:spcPts val="1600"/>
              </a:spcBef>
              <a:spcAft>
                <a:spcPts val="0"/>
              </a:spcAft>
              <a:buSzPts val="1400"/>
              <a:buNone/>
              <a:defRPr sz="2300">
                <a:solidFill>
                  <a:srgbClr val="FFFFFF"/>
                </a:solidFill>
                <a:latin typeface="Montserrat"/>
                <a:ea typeface="Montserrat"/>
                <a:cs typeface="Montserrat"/>
                <a:sym typeface="Montserrat"/>
              </a:defRPr>
            </a:lvl4pPr>
            <a:lvl5pPr lvl="4" algn="l">
              <a:lnSpc>
                <a:spcPct val="100000"/>
              </a:lnSpc>
              <a:spcBef>
                <a:spcPts val="1600"/>
              </a:spcBef>
              <a:spcAft>
                <a:spcPts val="0"/>
              </a:spcAft>
              <a:buSzPts val="1400"/>
              <a:buNone/>
              <a:defRPr sz="2300">
                <a:solidFill>
                  <a:srgbClr val="FFFFFF"/>
                </a:solidFill>
                <a:latin typeface="Montserrat"/>
                <a:ea typeface="Montserrat"/>
                <a:cs typeface="Montserrat"/>
                <a:sym typeface="Montserrat"/>
              </a:defRPr>
            </a:lvl5pPr>
            <a:lvl6pPr lvl="5" algn="l">
              <a:lnSpc>
                <a:spcPct val="100000"/>
              </a:lnSpc>
              <a:spcBef>
                <a:spcPts val="1600"/>
              </a:spcBef>
              <a:spcAft>
                <a:spcPts val="0"/>
              </a:spcAft>
              <a:buSzPts val="1400"/>
              <a:buNone/>
              <a:defRPr sz="2300">
                <a:solidFill>
                  <a:srgbClr val="FFFFFF"/>
                </a:solidFill>
                <a:latin typeface="Montserrat"/>
                <a:ea typeface="Montserrat"/>
                <a:cs typeface="Montserrat"/>
                <a:sym typeface="Montserrat"/>
              </a:defRPr>
            </a:lvl6pPr>
            <a:lvl7pPr lvl="6" algn="l">
              <a:lnSpc>
                <a:spcPct val="100000"/>
              </a:lnSpc>
              <a:spcBef>
                <a:spcPts val="1600"/>
              </a:spcBef>
              <a:spcAft>
                <a:spcPts val="0"/>
              </a:spcAft>
              <a:buSzPts val="1400"/>
              <a:buNone/>
              <a:defRPr sz="2300">
                <a:solidFill>
                  <a:srgbClr val="FFFFFF"/>
                </a:solidFill>
                <a:latin typeface="Montserrat"/>
                <a:ea typeface="Montserrat"/>
                <a:cs typeface="Montserrat"/>
                <a:sym typeface="Montserrat"/>
              </a:defRPr>
            </a:lvl7pPr>
            <a:lvl8pPr lvl="7" algn="l">
              <a:lnSpc>
                <a:spcPct val="100000"/>
              </a:lnSpc>
              <a:spcBef>
                <a:spcPts val="1600"/>
              </a:spcBef>
              <a:spcAft>
                <a:spcPts val="0"/>
              </a:spcAft>
              <a:buSzPts val="1400"/>
              <a:buNone/>
              <a:defRPr sz="2300">
                <a:solidFill>
                  <a:srgbClr val="FFFFFF"/>
                </a:solidFill>
                <a:latin typeface="Montserrat"/>
                <a:ea typeface="Montserrat"/>
                <a:cs typeface="Montserrat"/>
                <a:sym typeface="Montserrat"/>
              </a:defRPr>
            </a:lvl8pPr>
            <a:lvl9pPr lvl="8" algn="l">
              <a:lnSpc>
                <a:spcPct val="100000"/>
              </a:lnSpc>
              <a:spcBef>
                <a:spcPts val="1600"/>
              </a:spcBef>
              <a:spcAft>
                <a:spcPts val="1600"/>
              </a:spcAft>
              <a:buSzPts val="1400"/>
              <a:buNone/>
              <a:defRPr sz="2300">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CUSTOM_8">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572000" y="1367400"/>
            <a:ext cx="3855600" cy="74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7000"/>
              <a:buNone/>
              <a:defRPr sz="7000">
                <a:solidFill>
                  <a:srgbClr val="FFFFFF"/>
                </a:solidFill>
              </a:defRPr>
            </a:lvl1pPr>
            <a:lvl2pPr lvl="1" algn="ctr">
              <a:lnSpc>
                <a:spcPct val="100000"/>
              </a:lnSpc>
              <a:spcBef>
                <a:spcPts val="0"/>
              </a:spcBef>
              <a:spcAft>
                <a:spcPts val="0"/>
              </a:spcAft>
              <a:buClr>
                <a:srgbClr val="FFFFFF"/>
              </a:buClr>
              <a:buSzPts val="7000"/>
              <a:buNone/>
              <a:defRPr sz="7000">
                <a:solidFill>
                  <a:srgbClr val="FFFFFF"/>
                </a:solidFill>
              </a:defRPr>
            </a:lvl2pPr>
            <a:lvl3pPr lvl="2" algn="ctr">
              <a:lnSpc>
                <a:spcPct val="100000"/>
              </a:lnSpc>
              <a:spcBef>
                <a:spcPts val="0"/>
              </a:spcBef>
              <a:spcAft>
                <a:spcPts val="0"/>
              </a:spcAft>
              <a:buClr>
                <a:srgbClr val="FFFFFF"/>
              </a:buClr>
              <a:buSzPts val="7000"/>
              <a:buNone/>
              <a:defRPr sz="7000">
                <a:solidFill>
                  <a:srgbClr val="FFFFFF"/>
                </a:solidFill>
              </a:defRPr>
            </a:lvl3pPr>
            <a:lvl4pPr lvl="3" algn="ctr">
              <a:lnSpc>
                <a:spcPct val="100000"/>
              </a:lnSpc>
              <a:spcBef>
                <a:spcPts val="0"/>
              </a:spcBef>
              <a:spcAft>
                <a:spcPts val="0"/>
              </a:spcAft>
              <a:buClr>
                <a:srgbClr val="FFFFFF"/>
              </a:buClr>
              <a:buSzPts val="7000"/>
              <a:buNone/>
              <a:defRPr sz="7000">
                <a:solidFill>
                  <a:srgbClr val="FFFFFF"/>
                </a:solidFill>
              </a:defRPr>
            </a:lvl4pPr>
            <a:lvl5pPr lvl="4" algn="ctr">
              <a:lnSpc>
                <a:spcPct val="100000"/>
              </a:lnSpc>
              <a:spcBef>
                <a:spcPts val="0"/>
              </a:spcBef>
              <a:spcAft>
                <a:spcPts val="0"/>
              </a:spcAft>
              <a:buClr>
                <a:srgbClr val="FFFFFF"/>
              </a:buClr>
              <a:buSzPts val="7000"/>
              <a:buNone/>
              <a:defRPr sz="7000">
                <a:solidFill>
                  <a:srgbClr val="FFFFFF"/>
                </a:solidFill>
              </a:defRPr>
            </a:lvl5pPr>
            <a:lvl6pPr lvl="5" algn="ctr">
              <a:lnSpc>
                <a:spcPct val="100000"/>
              </a:lnSpc>
              <a:spcBef>
                <a:spcPts val="0"/>
              </a:spcBef>
              <a:spcAft>
                <a:spcPts val="0"/>
              </a:spcAft>
              <a:buClr>
                <a:srgbClr val="FFFFFF"/>
              </a:buClr>
              <a:buSzPts val="7000"/>
              <a:buNone/>
              <a:defRPr sz="7000">
                <a:solidFill>
                  <a:srgbClr val="FFFFFF"/>
                </a:solidFill>
              </a:defRPr>
            </a:lvl6pPr>
            <a:lvl7pPr lvl="6" algn="ctr">
              <a:lnSpc>
                <a:spcPct val="100000"/>
              </a:lnSpc>
              <a:spcBef>
                <a:spcPts val="0"/>
              </a:spcBef>
              <a:spcAft>
                <a:spcPts val="0"/>
              </a:spcAft>
              <a:buClr>
                <a:srgbClr val="FFFFFF"/>
              </a:buClr>
              <a:buSzPts val="7000"/>
              <a:buNone/>
              <a:defRPr sz="7000">
                <a:solidFill>
                  <a:srgbClr val="FFFFFF"/>
                </a:solidFill>
              </a:defRPr>
            </a:lvl7pPr>
            <a:lvl8pPr lvl="7" algn="ctr">
              <a:lnSpc>
                <a:spcPct val="100000"/>
              </a:lnSpc>
              <a:spcBef>
                <a:spcPts val="0"/>
              </a:spcBef>
              <a:spcAft>
                <a:spcPts val="0"/>
              </a:spcAft>
              <a:buClr>
                <a:srgbClr val="FFFFFF"/>
              </a:buClr>
              <a:buSzPts val="7000"/>
              <a:buNone/>
              <a:defRPr sz="7000">
                <a:solidFill>
                  <a:srgbClr val="FFFFFF"/>
                </a:solidFill>
              </a:defRPr>
            </a:lvl8pPr>
            <a:lvl9pPr lvl="8" algn="ctr">
              <a:lnSpc>
                <a:spcPct val="100000"/>
              </a:lnSpc>
              <a:spcBef>
                <a:spcPts val="0"/>
              </a:spcBef>
              <a:spcAft>
                <a:spcPts val="0"/>
              </a:spcAft>
              <a:buClr>
                <a:srgbClr val="FFFFFF"/>
              </a:buClr>
              <a:buSzPts val="7000"/>
              <a:buNone/>
              <a:defRPr sz="7000">
                <a:solidFill>
                  <a:srgbClr val="FFFFFF"/>
                </a:solidFill>
              </a:defRPr>
            </a:lvl9pPr>
          </a:lstStyle>
          <a:p>
            <a:endParaRPr/>
          </a:p>
        </p:txBody>
      </p:sp>
      <p:sp>
        <p:nvSpPr>
          <p:cNvPr id="26" name="Google Shape;26;p5"/>
          <p:cNvSpPr txBox="1">
            <a:spLocks noGrp="1"/>
          </p:cNvSpPr>
          <p:nvPr>
            <p:ph type="subTitle" idx="1"/>
          </p:nvPr>
        </p:nvSpPr>
        <p:spPr>
          <a:xfrm>
            <a:off x="4572225" y="2108100"/>
            <a:ext cx="3855600" cy="1668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500">
                <a:latin typeface="Montserrat"/>
                <a:ea typeface="Montserrat"/>
                <a:cs typeface="Montserrat"/>
                <a:sym typeface="Montserrat"/>
              </a:defRPr>
            </a:lvl1pPr>
            <a:lvl2pPr lvl="1" algn="ctr">
              <a:lnSpc>
                <a:spcPct val="100000"/>
              </a:lnSpc>
              <a:spcBef>
                <a:spcPts val="1600"/>
              </a:spcBef>
              <a:spcAft>
                <a:spcPts val="0"/>
              </a:spcAft>
              <a:buSzPts val="1400"/>
              <a:buNone/>
              <a:defRPr sz="3500">
                <a:latin typeface="Montserrat"/>
                <a:ea typeface="Montserrat"/>
                <a:cs typeface="Montserrat"/>
                <a:sym typeface="Montserrat"/>
              </a:defRPr>
            </a:lvl2pPr>
            <a:lvl3pPr lvl="2" algn="ctr">
              <a:lnSpc>
                <a:spcPct val="100000"/>
              </a:lnSpc>
              <a:spcBef>
                <a:spcPts val="1600"/>
              </a:spcBef>
              <a:spcAft>
                <a:spcPts val="0"/>
              </a:spcAft>
              <a:buSzPts val="1400"/>
              <a:buNone/>
              <a:defRPr sz="3500">
                <a:latin typeface="Montserrat"/>
                <a:ea typeface="Montserrat"/>
                <a:cs typeface="Montserrat"/>
                <a:sym typeface="Montserrat"/>
              </a:defRPr>
            </a:lvl3pPr>
            <a:lvl4pPr lvl="3" algn="ctr">
              <a:lnSpc>
                <a:spcPct val="100000"/>
              </a:lnSpc>
              <a:spcBef>
                <a:spcPts val="1600"/>
              </a:spcBef>
              <a:spcAft>
                <a:spcPts val="0"/>
              </a:spcAft>
              <a:buSzPts val="1400"/>
              <a:buNone/>
              <a:defRPr sz="3500">
                <a:latin typeface="Montserrat"/>
                <a:ea typeface="Montserrat"/>
                <a:cs typeface="Montserrat"/>
                <a:sym typeface="Montserrat"/>
              </a:defRPr>
            </a:lvl4pPr>
            <a:lvl5pPr lvl="4" algn="ctr">
              <a:lnSpc>
                <a:spcPct val="100000"/>
              </a:lnSpc>
              <a:spcBef>
                <a:spcPts val="1600"/>
              </a:spcBef>
              <a:spcAft>
                <a:spcPts val="0"/>
              </a:spcAft>
              <a:buSzPts val="1400"/>
              <a:buNone/>
              <a:defRPr sz="3500">
                <a:latin typeface="Montserrat"/>
                <a:ea typeface="Montserrat"/>
                <a:cs typeface="Montserrat"/>
                <a:sym typeface="Montserrat"/>
              </a:defRPr>
            </a:lvl5pPr>
            <a:lvl6pPr lvl="5" algn="ctr">
              <a:lnSpc>
                <a:spcPct val="100000"/>
              </a:lnSpc>
              <a:spcBef>
                <a:spcPts val="1600"/>
              </a:spcBef>
              <a:spcAft>
                <a:spcPts val="0"/>
              </a:spcAft>
              <a:buSzPts val="1400"/>
              <a:buNone/>
              <a:defRPr sz="3500">
                <a:latin typeface="Montserrat"/>
                <a:ea typeface="Montserrat"/>
                <a:cs typeface="Montserrat"/>
                <a:sym typeface="Montserrat"/>
              </a:defRPr>
            </a:lvl6pPr>
            <a:lvl7pPr lvl="6" algn="ctr">
              <a:lnSpc>
                <a:spcPct val="100000"/>
              </a:lnSpc>
              <a:spcBef>
                <a:spcPts val="1600"/>
              </a:spcBef>
              <a:spcAft>
                <a:spcPts val="0"/>
              </a:spcAft>
              <a:buSzPts val="1400"/>
              <a:buNone/>
              <a:defRPr sz="3500">
                <a:latin typeface="Montserrat"/>
                <a:ea typeface="Montserrat"/>
                <a:cs typeface="Montserrat"/>
                <a:sym typeface="Montserrat"/>
              </a:defRPr>
            </a:lvl7pPr>
            <a:lvl8pPr lvl="7" algn="ctr">
              <a:lnSpc>
                <a:spcPct val="100000"/>
              </a:lnSpc>
              <a:spcBef>
                <a:spcPts val="1600"/>
              </a:spcBef>
              <a:spcAft>
                <a:spcPts val="0"/>
              </a:spcAft>
              <a:buSzPts val="1400"/>
              <a:buNone/>
              <a:defRPr sz="3500">
                <a:latin typeface="Montserrat"/>
                <a:ea typeface="Montserrat"/>
                <a:cs typeface="Montserrat"/>
                <a:sym typeface="Montserrat"/>
              </a:defRPr>
            </a:lvl8pPr>
            <a:lvl9pPr lvl="8" algn="ctr">
              <a:lnSpc>
                <a:spcPct val="100000"/>
              </a:lnSpc>
              <a:spcBef>
                <a:spcPts val="1600"/>
              </a:spcBef>
              <a:spcAft>
                <a:spcPts val="1600"/>
              </a:spcAft>
              <a:buSzPts val="1400"/>
              <a:buNone/>
              <a:defRPr sz="3500">
                <a:latin typeface="Montserrat"/>
                <a:ea typeface="Montserrat"/>
                <a:cs typeface="Montserrat"/>
                <a:sym typeface="Montserra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p:cSld name="CUSTOM_2">
    <p:bg>
      <p:bgPr>
        <a:solidFill>
          <a:srgbClr val="FFCE63"/>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16275" y="1655550"/>
            <a:ext cx="3750600" cy="50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500">
                <a:solidFill>
                  <a:srgbClr val="FFFFFF"/>
                </a:solidFill>
              </a:defRPr>
            </a:lvl1pPr>
            <a:lvl2pPr lvl="1" algn="ctr">
              <a:lnSpc>
                <a:spcPct val="100000"/>
              </a:lnSpc>
              <a:spcBef>
                <a:spcPts val="0"/>
              </a:spcBef>
              <a:spcAft>
                <a:spcPts val="0"/>
              </a:spcAft>
              <a:buSzPts val="2800"/>
              <a:buNone/>
              <a:defRPr sz="2500">
                <a:solidFill>
                  <a:srgbClr val="FFFFFF"/>
                </a:solidFill>
              </a:defRPr>
            </a:lvl2pPr>
            <a:lvl3pPr lvl="2" algn="ctr">
              <a:lnSpc>
                <a:spcPct val="100000"/>
              </a:lnSpc>
              <a:spcBef>
                <a:spcPts val="0"/>
              </a:spcBef>
              <a:spcAft>
                <a:spcPts val="0"/>
              </a:spcAft>
              <a:buSzPts val="2800"/>
              <a:buNone/>
              <a:defRPr sz="2500">
                <a:solidFill>
                  <a:srgbClr val="FFFFFF"/>
                </a:solidFill>
              </a:defRPr>
            </a:lvl3pPr>
            <a:lvl4pPr lvl="3" algn="ctr">
              <a:lnSpc>
                <a:spcPct val="100000"/>
              </a:lnSpc>
              <a:spcBef>
                <a:spcPts val="0"/>
              </a:spcBef>
              <a:spcAft>
                <a:spcPts val="0"/>
              </a:spcAft>
              <a:buSzPts val="2800"/>
              <a:buNone/>
              <a:defRPr sz="2500">
                <a:solidFill>
                  <a:srgbClr val="FFFFFF"/>
                </a:solidFill>
              </a:defRPr>
            </a:lvl4pPr>
            <a:lvl5pPr lvl="4" algn="ctr">
              <a:lnSpc>
                <a:spcPct val="100000"/>
              </a:lnSpc>
              <a:spcBef>
                <a:spcPts val="0"/>
              </a:spcBef>
              <a:spcAft>
                <a:spcPts val="0"/>
              </a:spcAft>
              <a:buSzPts val="2800"/>
              <a:buNone/>
              <a:defRPr sz="2500">
                <a:solidFill>
                  <a:srgbClr val="FFFFFF"/>
                </a:solidFill>
              </a:defRPr>
            </a:lvl5pPr>
            <a:lvl6pPr lvl="5" algn="ctr">
              <a:lnSpc>
                <a:spcPct val="100000"/>
              </a:lnSpc>
              <a:spcBef>
                <a:spcPts val="0"/>
              </a:spcBef>
              <a:spcAft>
                <a:spcPts val="0"/>
              </a:spcAft>
              <a:buSzPts val="2800"/>
              <a:buNone/>
              <a:defRPr sz="2500">
                <a:solidFill>
                  <a:srgbClr val="FFFFFF"/>
                </a:solidFill>
              </a:defRPr>
            </a:lvl6pPr>
            <a:lvl7pPr lvl="6" algn="ctr">
              <a:lnSpc>
                <a:spcPct val="100000"/>
              </a:lnSpc>
              <a:spcBef>
                <a:spcPts val="0"/>
              </a:spcBef>
              <a:spcAft>
                <a:spcPts val="0"/>
              </a:spcAft>
              <a:buSzPts val="2800"/>
              <a:buNone/>
              <a:defRPr sz="2500">
                <a:solidFill>
                  <a:srgbClr val="FFFFFF"/>
                </a:solidFill>
              </a:defRPr>
            </a:lvl7pPr>
            <a:lvl8pPr lvl="7" algn="ctr">
              <a:lnSpc>
                <a:spcPct val="100000"/>
              </a:lnSpc>
              <a:spcBef>
                <a:spcPts val="0"/>
              </a:spcBef>
              <a:spcAft>
                <a:spcPts val="0"/>
              </a:spcAft>
              <a:buSzPts val="2800"/>
              <a:buNone/>
              <a:defRPr sz="2500">
                <a:solidFill>
                  <a:srgbClr val="FFFFFF"/>
                </a:solidFill>
              </a:defRPr>
            </a:lvl8pPr>
            <a:lvl9pPr lvl="8" algn="ctr">
              <a:lnSpc>
                <a:spcPct val="100000"/>
              </a:lnSpc>
              <a:spcBef>
                <a:spcPts val="0"/>
              </a:spcBef>
              <a:spcAft>
                <a:spcPts val="0"/>
              </a:spcAft>
              <a:buSzPts val="2800"/>
              <a:buNone/>
              <a:defRPr sz="2500">
                <a:solidFill>
                  <a:srgbClr val="FFFFFF"/>
                </a:solidFill>
              </a:defRPr>
            </a:lvl9pPr>
          </a:lstStyle>
          <a:p>
            <a:endParaRPr/>
          </a:p>
        </p:txBody>
      </p:sp>
      <p:sp>
        <p:nvSpPr>
          <p:cNvPr id="29" name="Google Shape;29;p6"/>
          <p:cNvSpPr txBox="1">
            <a:spLocks noGrp="1"/>
          </p:cNvSpPr>
          <p:nvPr>
            <p:ph type="subTitle" idx="1"/>
          </p:nvPr>
        </p:nvSpPr>
        <p:spPr>
          <a:xfrm>
            <a:off x="716175" y="2158350"/>
            <a:ext cx="3750600" cy="132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3">
  <p:cSld name="CUSTOM_4_1">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716175" y="538550"/>
            <a:ext cx="7711500" cy="50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200"/>
            </a:lvl2pPr>
            <a:lvl3pPr lvl="2" algn="ctr">
              <a:lnSpc>
                <a:spcPct val="100000"/>
              </a:lnSpc>
              <a:spcBef>
                <a:spcPts val="0"/>
              </a:spcBef>
              <a:spcAft>
                <a:spcPts val="0"/>
              </a:spcAft>
              <a:buSzPts val="2800"/>
              <a:buNone/>
              <a:defRPr sz="2200"/>
            </a:lvl3pPr>
            <a:lvl4pPr lvl="3" algn="ctr">
              <a:lnSpc>
                <a:spcPct val="100000"/>
              </a:lnSpc>
              <a:spcBef>
                <a:spcPts val="0"/>
              </a:spcBef>
              <a:spcAft>
                <a:spcPts val="0"/>
              </a:spcAft>
              <a:buSzPts val="2800"/>
              <a:buNone/>
              <a:defRPr sz="2200"/>
            </a:lvl4pPr>
            <a:lvl5pPr lvl="4" algn="ctr">
              <a:lnSpc>
                <a:spcPct val="100000"/>
              </a:lnSpc>
              <a:spcBef>
                <a:spcPts val="0"/>
              </a:spcBef>
              <a:spcAft>
                <a:spcPts val="0"/>
              </a:spcAft>
              <a:buSzPts val="2800"/>
              <a:buNone/>
              <a:defRPr sz="2200"/>
            </a:lvl5pPr>
            <a:lvl6pPr lvl="5" algn="ctr">
              <a:lnSpc>
                <a:spcPct val="100000"/>
              </a:lnSpc>
              <a:spcBef>
                <a:spcPts val="0"/>
              </a:spcBef>
              <a:spcAft>
                <a:spcPts val="0"/>
              </a:spcAft>
              <a:buSzPts val="2800"/>
              <a:buNone/>
              <a:defRPr sz="2200"/>
            </a:lvl6pPr>
            <a:lvl7pPr lvl="6" algn="ctr">
              <a:lnSpc>
                <a:spcPct val="100000"/>
              </a:lnSpc>
              <a:spcBef>
                <a:spcPts val="0"/>
              </a:spcBef>
              <a:spcAft>
                <a:spcPts val="0"/>
              </a:spcAft>
              <a:buSzPts val="2800"/>
              <a:buNone/>
              <a:defRPr sz="2200"/>
            </a:lvl7pPr>
            <a:lvl8pPr lvl="7" algn="ctr">
              <a:lnSpc>
                <a:spcPct val="100000"/>
              </a:lnSpc>
              <a:spcBef>
                <a:spcPts val="0"/>
              </a:spcBef>
              <a:spcAft>
                <a:spcPts val="0"/>
              </a:spcAft>
              <a:buSzPts val="2800"/>
              <a:buNone/>
              <a:defRPr sz="2200"/>
            </a:lvl8pPr>
            <a:lvl9pPr lvl="8" algn="ctr">
              <a:lnSpc>
                <a:spcPct val="100000"/>
              </a:lnSpc>
              <a:spcBef>
                <a:spcPts val="0"/>
              </a:spcBef>
              <a:spcAft>
                <a:spcPts val="0"/>
              </a:spcAft>
              <a:buSzPts val="2800"/>
              <a:buNone/>
              <a:defRPr sz="2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FFCE63"/>
        </a:solidFill>
        <a:effectLst/>
      </p:bgPr>
    </p:bg>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716175" y="2150850"/>
            <a:ext cx="77118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FFCE63"/>
        </a:solidFill>
        <a:effectLst/>
      </p:bgPr>
    </p:bg>
    <p:spTree>
      <p:nvGrpSpPr>
        <p:cNvPr id="1" name="Shape 113"/>
        <p:cNvGrpSpPr/>
        <p:nvPr/>
      </p:nvGrpSpPr>
      <p:grpSpPr>
        <a:xfrm>
          <a:off x="0" y="0"/>
          <a:ext cx="0" cy="0"/>
          <a:chOff x="0" y="0"/>
          <a:chExt cx="0" cy="0"/>
        </a:xfrm>
      </p:grpSpPr>
      <p:sp>
        <p:nvSpPr>
          <p:cNvPr id="114" name="Google Shape;114;p24"/>
          <p:cNvSpPr txBox="1">
            <a:spLocks noGrp="1"/>
          </p:cNvSpPr>
          <p:nvPr>
            <p:ph type="body" idx="1"/>
          </p:nvPr>
        </p:nvSpPr>
        <p:spPr>
          <a:xfrm>
            <a:off x="716175" y="1389600"/>
            <a:ext cx="38559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sz="1200"/>
            </a:lvl1pPr>
            <a:lvl2pPr marL="914400" lvl="1" indent="-304800" algn="l">
              <a:lnSpc>
                <a:spcPct val="100000"/>
              </a:lnSpc>
              <a:spcBef>
                <a:spcPts val="1600"/>
              </a:spcBef>
              <a:spcAft>
                <a:spcPts val="0"/>
              </a:spcAft>
              <a:buSzPts val="1200"/>
              <a:buChar char="▸"/>
              <a:defRPr sz="1200"/>
            </a:lvl2pPr>
            <a:lvl3pPr marL="1371600" lvl="2" indent="-304800" algn="l">
              <a:lnSpc>
                <a:spcPct val="100000"/>
              </a:lnSpc>
              <a:spcBef>
                <a:spcPts val="1600"/>
              </a:spcBef>
              <a:spcAft>
                <a:spcPts val="0"/>
              </a:spcAft>
              <a:buSzPts val="1200"/>
              <a:buChar char="■"/>
              <a:defRPr sz="1200"/>
            </a:lvl3pPr>
            <a:lvl4pPr marL="1828800" lvl="3" indent="-304800" algn="l">
              <a:lnSpc>
                <a:spcPct val="100000"/>
              </a:lnSpc>
              <a:spcBef>
                <a:spcPts val="1600"/>
              </a:spcBef>
              <a:spcAft>
                <a:spcPts val="0"/>
              </a:spcAft>
              <a:buSzPts val="1200"/>
              <a:buChar char="●"/>
              <a:defRPr sz="1200"/>
            </a:lvl4pPr>
            <a:lvl5pPr marL="2286000" lvl="4" indent="-304800" algn="l">
              <a:lnSpc>
                <a:spcPct val="100000"/>
              </a:lnSpc>
              <a:spcBef>
                <a:spcPts val="1600"/>
              </a:spcBef>
              <a:spcAft>
                <a:spcPts val="0"/>
              </a:spcAft>
              <a:buSzPts val="1200"/>
              <a:buChar char="○"/>
              <a:defRPr sz="1200"/>
            </a:lvl5pPr>
            <a:lvl6pPr marL="2743200" lvl="5" indent="-304800" algn="l">
              <a:lnSpc>
                <a:spcPct val="100000"/>
              </a:lnSpc>
              <a:spcBef>
                <a:spcPts val="1600"/>
              </a:spcBef>
              <a:spcAft>
                <a:spcPts val="0"/>
              </a:spcAft>
              <a:buSzPts val="1200"/>
              <a:buChar char="■"/>
              <a:defRPr sz="1200"/>
            </a:lvl6pPr>
            <a:lvl7pPr marL="3200400" lvl="6" indent="-304800" algn="l">
              <a:lnSpc>
                <a:spcPct val="100000"/>
              </a:lnSpc>
              <a:spcBef>
                <a:spcPts val="1600"/>
              </a:spcBef>
              <a:spcAft>
                <a:spcPts val="0"/>
              </a:spcAft>
              <a:buSzPts val="1200"/>
              <a:buChar char="●"/>
              <a:defRPr sz="1200"/>
            </a:lvl7pPr>
            <a:lvl8pPr marL="3657600" lvl="7" indent="-304800" algn="l">
              <a:lnSpc>
                <a:spcPct val="100000"/>
              </a:lnSpc>
              <a:spcBef>
                <a:spcPts val="1600"/>
              </a:spcBef>
              <a:spcAft>
                <a:spcPts val="0"/>
              </a:spcAft>
              <a:buSzPts val="1200"/>
              <a:buChar char="○"/>
              <a:defRPr sz="1200"/>
            </a:lvl8pPr>
            <a:lvl9pPr marL="4114800" lvl="8" indent="-304800" algn="l">
              <a:lnSpc>
                <a:spcPct val="100000"/>
              </a:lnSpc>
              <a:spcBef>
                <a:spcPts val="1600"/>
              </a:spcBef>
              <a:spcAft>
                <a:spcPts val="1600"/>
              </a:spcAft>
              <a:buSzPts val="1200"/>
              <a:buChar char="■"/>
              <a:defRPr sz="1200"/>
            </a:lvl9pPr>
          </a:lstStyle>
          <a:p>
            <a:endParaRPr/>
          </a:p>
        </p:txBody>
      </p:sp>
      <p:sp>
        <p:nvSpPr>
          <p:cNvPr id="115" name="Google Shape;115;p24"/>
          <p:cNvSpPr txBox="1">
            <a:spLocks noGrp="1"/>
          </p:cNvSpPr>
          <p:nvPr>
            <p:ph type="title"/>
          </p:nvPr>
        </p:nvSpPr>
        <p:spPr>
          <a:xfrm>
            <a:off x="716175" y="538550"/>
            <a:ext cx="7711500" cy="50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200"/>
            </a:lvl2pPr>
            <a:lvl3pPr lvl="2" algn="ctr">
              <a:lnSpc>
                <a:spcPct val="100000"/>
              </a:lnSpc>
              <a:spcBef>
                <a:spcPts val="0"/>
              </a:spcBef>
              <a:spcAft>
                <a:spcPts val="0"/>
              </a:spcAft>
              <a:buSzPts val="2800"/>
              <a:buNone/>
              <a:defRPr sz="2200"/>
            </a:lvl3pPr>
            <a:lvl4pPr lvl="3" algn="ctr">
              <a:lnSpc>
                <a:spcPct val="100000"/>
              </a:lnSpc>
              <a:spcBef>
                <a:spcPts val="0"/>
              </a:spcBef>
              <a:spcAft>
                <a:spcPts val="0"/>
              </a:spcAft>
              <a:buSzPts val="2800"/>
              <a:buNone/>
              <a:defRPr sz="2200"/>
            </a:lvl4pPr>
            <a:lvl5pPr lvl="4" algn="ctr">
              <a:lnSpc>
                <a:spcPct val="100000"/>
              </a:lnSpc>
              <a:spcBef>
                <a:spcPts val="0"/>
              </a:spcBef>
              <a:spcAft>
                <a:spcPts val="0"/>
              </a:spcAft>
              <a:buSzPts val="2800"/>
              <a:buNone/>
              <a:defRPr sz="2200"/>
            </a:lvl5pPr>
            <a:lvl6pPr lvl="5" algn="ctr">
              <a:lnSpc>
                <a:spcPct val="100000"/>
              </a:lnSpc>
              <a:spcBef>
                <a:spcPts val="0"/>
              </a:spcBef>
              <a:spcAft>
                <a:spcPts val="0"/>
              </a:spcAft>
              <a:buSzPts val="2800"/>
              <a:buNone/>
              <a:defRPr sz="2200"/>
            </a:lvl6pPr>
            <a:lvl7pPr lvl="6" algn="ctr">
              <a:lnSpc>
                <a:spcPct val="100000"/>
              </a:lnSpc>
              <a:spcBef>
                <a:spcPts val="0"/>
              </a:spcBef>
              <a:spcAft>
                <a:spcPts val="0"/>
              </a:spcAft>
              <a:buSzPts val="2800"/>
              <a:buNone/>
              <a:defRPr sz="2200"/>
            </a:lvl7pPr>
            <a:lvl8pPr lvl="7" algn="ctr">
              <a:lnSpc>
                <a:spcPct val="100000"/>
              </a:lnSpc>
              <a:spcBef>
                <a:spcPts val="0"/>
              </a:spcBef>
              <a:spcAft>
                <a:spcPts val="0"/>
              </a:spcAft>
              <a:buSzPts val="2800"/>
              <a:buNone/>
              <a:defRPr sz="2200"/>
            </a:lvl8pPr>
            <a:lvl9pPr lvl="8" algn="ctr">
              <a:lnSpc>
                <a:spcPct val="100000"/>
              </a:lnSpc>
              <a:spcBef>
                <a:spcPts val="0"/>
              </a:spcBef>
              <a:spcAft>
                <a:spcPts val="0"/>
              </a:spcAft>
              <a:buSzPts val="2800"/>
              <a:buNone/>
              <a:defRPr sz="2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FFCE63"/>
        </a:solidFill>
        <a:effectLst/>
      </p:bgPr>
    </p:bg>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716175" y="1233175"/>
            <a:ext cx="38370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8" name="Google Shape;118;p25"/>
          <p:cNvSpPr txBox="1">
            <a:spLocks noGrp="1"/>
          </p:cNvSpPr>
          <p:nvPr>
            <p:ph type="subTitle" idx="1"/>
          </p:nvPr>
        </p:nvSpPr>
        <p:spPr>
          <a:xfrm>
            <a:off x="716175" y="2803075"/>
            <a:ext cx="38370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9" name="Google Shape;119;p25"/>
          <p:cNvSpPr txBox="1">
            <a:spLocks noGrp="1"/>
          </p:cNvSpPr>
          <p:nvPr>
            <p:ph type="body" idx="2"/>
          </p:nvPr>
        </p:nvSpPr>
        <p:spPr>
          <a:xfrm>
            <a:off x="45909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1600"/>
              </a:spcBef>
              <a:spcAft>
                <a:spcPts val="0"/>
              </a:spcAft>
              <a:buSzPts val="1400"/>
              <a:buChar char="▸"/>
              <a:defRPr/>
            </a:lvl2pPr>
            <a:lvl3pPr marL="1371600" lvl="2" indent="-317500" algn="l">
              <a:lnSpc>
                <a:spcPct val="100000"/>
              </a:lnSpc>
              <a:spcBef>
                <a:spcPts val="1600"/>
              </a:spcBef>
              <a:spcAft>
                <a:spcPts val="0"/>
              </a:spcAft>
              <a:buSzPts val="1400"/>
              <a:buChar char="■"/>
              <a:defRPr/>
            </a:lvl3pPr>
            <a:lvl4pPr marL="1828800" lvl="3" indent="-317500" algn="l">
              <a:lnSpc>
                <a:spcPct val="100000"/>
              </a:lnSpc>
              <a:spcBef>
                <a:spcPts val="1600"/>
              </a:spcBef>
              <a:spcAft>
                <a:spcPts val="0"/>
              </a:spcAft>
              <a:buSzPts val="1400"/>
              <a:buChar char="●"/>
              <a:defRPr/>
            </a:lvl4pPr>
            <a:lvl5pPr marL="2286000" lvl="4" indent="-317500" algn="l">
              <a:lnSpc>
                <a:spcPct val="100000"/>
              </a:lnSpc>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100" y="538550"/>
            <a:ext cx="7711800" cy="528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1pPr>
            <a:lvl2pPr marR="0" lvl="1"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2pPr>
            <a:lvl3pPr marR="0" lvl="2"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3pPr>
            <a:lvl4pPr marR="0" lvl="3"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4pPr>
            <a:lvl5pPr marR="0" lvl="4"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5pPr>
            <a:lvl6pPr marR="0" lvl="5"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6pPr>
            <a:lvl7pPr marR="0" lvl="6"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7pPr>
            <a:lvl8pPr marR="0" lvl="7"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8pPr>
            <a:lvl9pPr marR="0" lvl="8" algn="l" rtl="0">
              <a:lnSpc>
                <a:spcPct val="100000"/>
              </a:lnSpc>
              <a:spcBef>
                <a:spcPts val="0"/>
              </a:spcBef>
              <a:spcAft>
                <a:spcPts val="0"/>
              </a:spcAft>
              <a:buClr>
                <a:srgbClr val="1D2059"/>
              </a:buClr>
              <a:buSzPts val="2800"/>
              <a:buFont typeface="Montserrat"/>
              <a:buNone/>
              <a:defRPr sz="2800" b="0" i="0" u="none" strike="noStrike" cap="none">
                <a:solidFill>
                  <a:srgbClr val="1D2059"/>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6175" y="1397775"/>
            <a:ext cx="7711800" cy="3207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rgbClr val="1D2059"/>
              </a:buClr>
              <a:buSzPts val="1800"/>
              <a:buFont typeface="Raleway"/>
              <a:buChar char="○"/>
              <a:defRPr sz="1800" b="0" i="0" u="none" strike="noStrike" cap="none">
                <a:solidFill>
                  <a:srgbClr val="1D2059"/>
                </a:solidFill>
                <a:latin typeface="Raleway"/>
                <a:ea typeface="Raleway"/>
                <a:cs typeface="Raleway"/>
                <a:sym typeface="Raleway"/>
              </a:defRPr>
            </a:lvl1pPr>
            <a:lvl2pPr marL="914400" marR="0" lvl="1"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2pPr>
            <a:lvl3pPr marL="1371600" marR="0" lvl="2"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3pPr>
            <a:lvl4pPr marL="1828800" marR="0" lvl="3"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4pPr>
            <a:lvl5pPr marL="2286000" marR="0" lvl="4"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5pPr>
            <a:lvl6pPr marL="2743200" marR="0" lvl="5"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6pPr>
            <a:lvl7pPr marL="3200400" marR="0" lvl="6"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7pPr>
            <a:lvl8pPr marL="3657600" marR="0" lvl="7"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8pPr>
            <a:lvl9pPr marL="4114800" marR="0" lvl="8" indent="-317500" algn="l" rtl="0">
              <a:lnSpc>
                <a:spcPct val="100000"/>
              </a:lnSpc>
              <a:spcBef>
                <a:spcPts val="1600"/>
              </a:spcBef>
              <a:spcAft>
                <a:spcPts val="160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26"/>
        <p:cNvGrpSpPr/>
        <p:nvPr/>
      </p:nvGrpSpPr>
      <p:grpSpPr>
        <a:xfrm>
          <a:off x="0" y="0"/>
          <a:ext cx="0" cy="0"/>
          <a:chOff x="0" y="0"/>
          <a:chExt cx="0" cy="0"/>
        </a:xfrm>
      </p:grpSpPr>
      <p:sp>
        <p:nvSpPr>
          <p:cNvPr id="127" name="Google Shape;127;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endParaRPr/>
          </a:p>
        </p:txBody>
      </p:sp>
      <p:sp>
        <p:nvSpPr>
          <p:cNvPr id="128" name="Google Shape;128;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33"/>
        <p:cNvGrpSpPr/>
        <p:nvPr/>
      </p:nvGrpSpPr>
      <p:grpSpPr>
        <a:xfrm>
          <a:off x="0" y="0"/>
          <a:ext cx="0" cy="0"/>
          <a:chOff x="0" y="0"/>
          <a:chExt cx="0" cy="0"/>
        </a:xfrm>
      </p:grpSpPr>
      <p:sp>
        <p:nvSpPr>
          <p:cNvPr id="134" name="Google Shape;134;p31"/>
          <p:cNvSpPr txBox="1">
            <a:spLocks noGrp="1"/>
          </p:cNvSpPr>
          <p:nvPr>
            <p:ph type="ctrTitle" idx="4294967295"/>
          </p:nvPr>
        </p:nvSpPr>
        <p:spPr>
          <a:xfrm>
            <a:off x="195368" y="1643691"/>
            <a:ext cx="8714400" cy="16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000"/>
              <a:buNone/>
            </a:pPr>
            <a:r>
              <a:rPr lang="en" sz="4000">
                <a:solidFill>
                  <a:schemeClr val="lt1"/>
                </a:solidFill>
              </a:rPr>
              <a:t>Les bases de l’algorithmique </a:t>
            </a:r>
            <a:br>
              <a:rPr lang="en" sz="4000">
                <a:solidFill>
                  <a:schemeClr val="lt1"/>
                </a:solidFill>
              </a:rPr>
            </a:br>
            <a:r>
              <a:rPr lang="en" sz="4000">
                <a:solidFill>
                  <a:schemeClr val="lt1"/>
                </a:solidFill>
              </a:rPr>
              <a:t>et langage C</a:t>
            </a:r>
            <a:endParaRPr sz="4000" dirty="0">
              <a:solidFill>
                <a:schemeClr val="lt1"/>
              </a:solidFill>
            </a:endParaRPr>
          </a:p>
        </p:txBody>
      </p:sp>
      <p:sp>
        <p:nvSpPr>
          <p:cNvPr id="135" name="Google Shape;135;p31"/>
          <p:cNvSpPr txBox="1">
            <a:spLocks noGrp="1"/>
          </p:cNvSpPr>
          <p:nvPr>
            <p:ph type="subTitle" idx="1"/>
          </p:nvPr>
        </p:nvSpPr>
        <p:spPr>
          <a:xfrm>
            <a:off x="2922740" y="4179245"/>
            <a:ext cx="3298500" cy="7911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SzPts val="1500"/>
              <a:buNone/>
            </a:pPr>
            <a:r>
              <a:rPr lang="en" sz="1800">
                <a:solidFill>
                  <a:schemeClr val="lt1"/>
                </a:solidFill>
              </a:rPr>
              <a:t>Présenté par: </a:t>
            </a:r>
            <a:r>
              <a:rPr lang="en">
                <a:solidFill>
                  <a:schemeClr val="lt1"/>
                </a:solidFill>
              </a:rPr>
              <a:t>OUCHENE Sofiane</a:t>
            </a:r>
            <a:endParaRPr dirty="0">
              <a:solidFill>
                <a:schemeClr val="lt1"/>
              </a:solidFill>
            </a:endParaRPr>
          </a:p>
        </p:txBody>
      </p:sp>
      <p:pic>
        <p:nvPicPr>
          <p:cNvPr id="136" name="Google Shape;136;p31"/>
          <p:cNvPicPr preferRelativeResize="0"/>
          <p:nvPr/>
        </p:nvPicPr>
        <p:blipFill rotWithShape="1">
          <a:blip r:embed="rId3">
            <a:alphaModFix/>
          </a:blip>
          <a:srcRect/>
          <a:stretch/>
        </p:blipFill>
        <p:spPr>
          <a:xfrm>
            <a:off x="195368" y="253702"/>
            <a:ext cx="1365803" cy="62201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52"/>
        <p:cNvGrpSpPr/>
        <p:nvPr/>
      </p:nvGrpSpPr>
      <p:grpSpPr>
        <a:xfrm>
          <a:off x="0" y="0"/>
          <a:ext cx="0" cy="0"/>
          <a:chOff x="0" y="0"/>
          <a:chExt cx="0" cy="0"/>
        </a:xfrm>
      </p:grpSpPr>
      <p:pic>
        <p:nvPicPr>
          <p:cNvPr id="253" name="Google Shape;253;p4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54" name="Google Shape;254;p40"/>
          <p:cNvPicPr preferRelativeResize="0"/>
          <p:nvPr/>
        </p:nvPicPr>
        <p:blipFill>
          <a:blip r:embed="rId4">
            <a:alphaModFix/>
          </a:blip>
          <a:stretch>
            <a:fillRect/>
          </a:stretch>
        </p:blipFill>
        <p:spPr>
          <a:xfrm>
            <a:off x="1932275" y="1227200"/>
            <a:ext cx="3781550" cy="3781550"/>
          </a:xfrm>
          <a:prstGeom prst="rect">
            <a:avLst/>
          </a:prstGeom>
          <a:noFill/>
          <a:ln>
            <a:noFill/>
          </a:ln>
        </p:spPr>
      </p:pic>
      <p:grpSp>
        <p:nvGrpSpPr>
          <p:cNvPr id="4" name="Group 3"/>
          <p:cNvGrpSpPr/>
          <p:nvPr/>
        </p:nvGrpSpPr>
        <p:grpSpPr>
          <a:xfrm>
            <a:off x="4583297" y="622953"/>
            <a:ext cx="3417704" cy="1465893"/>
            <a:chOff x="4583297" y="622953"/>
            <a:chExt cx="3417704" cy="1465893"/>
          </a:xfrm>
        </p:grpSpPr>
        <p:grpSp>
          <p:nvGrpSpPr>
            <p:cNvPr id="11" name="Google Shape;406;p50"/>
            <p:cNvGrpSpPr/>
            <p:nvPr/>
          </p:nvGrpSpPr>
          <p:grpSpPr>
            <a:xfrm flipH="1">
              <a:off x="4583297" y="622953"/>
              <a:ext cx="3417704" cy="1465893"/>
              <a:chOff x="1442671" y="1748374"/>
              <a:chExt cx="1925704" cy="1714800"/>
            </a:xfrm>
          </p:grpSpPr>
          <p:sp>
            <p:nvSpPr>
              <p:cNvPr id="12" name="Google Shape;407;p50"/>
              <p:cNvSpPr/>
              <p:nvPr/>
            </p:nvSpPr>
            <p:spPr>
              <a:xfrm>
                <a:off x="1442671" y="1748374"/>
                <a:ext cx="1925700" cy="1714800"/>
              </a:xfrm>
              <a:prstGeom prst="roundRect">
                <a:avLst>
                  <a:gd name="adj" fmla="val 18414"/>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3" name="Google Shape;408;p50"/>
              <p:cNvSpPr/>
              <p:nvPr/>
            </p:nvSpPr>
            <p:spPr>
              <a:xfrm>
                <a:off x="2751575" y="2846350"/>
                <a:ext cx="616800" cy="616800"/>
              </a:xfrm>
              <a:prstGeom prst="rect">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5" name="Google Shape;256;p40"/>
            <p:cNvSpPr txBox="1"/>
            <p:nvPr/>
          </p:nvSpPr>
          <p:spPr>
            <a:xfrm>
              <a:off x="4746584" y="645668"/>
              <a:ext cx="3075300" cy="1439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1200"/>
                </a:spcAft>
                <a:buNone/>
              </a:pPr>
              <a:r>
                <a:rPr lang="en" sz="1100" dirty="0">
                  <a:solidFill>
                    <a:schemeClr val="lt1"/>
                  </a:solidFill>
                  <a:latin typeface="Raleway"/>
                  <a:ea typeface="Raleway"/>
                  <a:cs typeface="Raleway"/>
                  <a:sym typeface="Raleway"/>
                </a:rPr>
                <a:t>Oui bien sûr : vous allez tout droit jusqu’au prochain carrefour, vous prenez à gauche au carrefour et ensuite la troisième à droite, et vous verrez la gare juste en face de vous</a:t>
              </a:r>
              <a:r>
                <a:rPr lang="en" sz="1100" dirty="0">
                  <a:solidFill>
                    <a:schemeClr val="dk1"/>
                  </a:solidFill>
                  <a:latin typeface="Raleway"/>
                  <a:ea typeface="Raleway"/>
                  <a:cs typeface="Raleway"/>
                  <a:sym typeface="Raleway"/>
                </a:rPr>
                <a:t>.</a:t>
              </a:r>
              <a:endParaRPr sz="1100" dirty="0">
                <a:solidFill>
                  <a:schemeClr val="dk1"/>
                </a:solidFill>
                <a:latin typeface="Raleway"/>
                <a:ea typeface="Raleway"/>
                <a:cs typeface="Raleway"/>
                <a:sym typeface="Raleway"/>
              </a:endParaRPr>
            </a:p>
          </p:txBody>
        </p:sp>
      </p:grpSp>
      <p:grpSp>
        <p:nvGrpSpPr>
          <p:cNvPr id="6" name="Group 5"/>
          <p:cNvGrpSpPr/>
          <p:nvPr/>
        </p:nvGrpSpPr>
        <p:grpSpPr>
          <a:xfrm>
            <a:off x="2050938" y="682902"/>
            <a:ext cx="851900" cy="638816"/>
            <a:chOff x="2050938" y="682902"/>
            <a:chExt cx="851900" cy="638816"/>
          </a:xfrm>
        </p:grpSpPr>
        <p:grpSp>
          <p:nvGrpSpPr>
            <p:cNvPr id="8" name="Google Shape;406;p50"/>
            <p:cNvGrpSpPr/>
            <p:nvPr/>
          </p:nvGrpSpPr>
          <p:grpSpPr>
            <a:xfrm>
              <a:off x="2050938" y="682902"/>
              <a:ext cx="851900" cy="638816"/>
              <a:chOff x="1442671" y="1748374"/>
              <a:chExt cx="1925704" cy="1714800"/>
            </a:xfrm>
          </p:grpSpPr>
          <p:sp>
            <p:nvSpPr>
              <p:cNvPr id="9" name="Google Shape;407;p50"/>
              <p:cNvSpPr/>
              <p:nvPr/>
            </p:nvSpPr>
            <p:spPr>
              <a:xfrm>
                <a:off x="1442671" y="1748374"/>
                <a:ext cx="1925700" cy="1714800"/>
              </a:xfrm>
              <a:prstGeom prst="roundRect">
                <a:avLst>
                  <a:gd name="adj" fmla="val 18414"/>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 name="Google Shape;408;p50"/>
              <p:cNvSpPr/>
              <p:nvPr/>
            </p:nvSpPr>
            <p:spPr>
              <a:xfrm>
                <a:off x="2751575" y="2846350"/>
                <a:ext cx="616800" cy="616800"/>
              </a:xfrm>
              <a:prstGeom prst="rect">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 name="TextBox 4"/>
            <p:cNvSpPr txBox="1"/>
            <p:nvPr/>
          </p:nvSpPr>
          <p:spPr>
            <a:xfrm>
              <a:off x="2153721" y="848421"/>
              <a:ext cx="646331" cy="307777"/>
            </a:xfrm>
            <a:prstGeom prst="rect">
              <a:avLst/>
            </a:prstGeom>
            <a:noFill/>
          </p:spPr>
          <p:txBody>
            <a:bodyPr wrap="none" rtlCol="0">
              <a:spAutoFit/>
            </a:bodyPr>
            <a:lstStyle/>
            <a:p>
              <a:r>
                <a:rPr lang="en-US" dirty="0" smtClean="0">
                  <a:solidFill>
                    <a:schemeClr val="bg1"/>
                  </a:solidFill>
                  <a:latin typeface="Raleway" panose="020B0604020202020204" charset="0"/>
                </a:rPr>
                <a:t>Merci</a:t>
              </a:r>
              <a:endParaRPr lang="en-US" dirty="0">
                <a:solidFill>
                  <a:schemeClr val="bg1"/>
                </a:solidFill>
                <a:latin typeface="Raleway" panose="020B060402020202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61"/>
        <p:cNvGrpSpPr/>
        <p:nvPr/>
      </p:nvGrpSpPr>
      <p:grpSpPr>
        <a:xfrm>
          <a:off x="0" y="0"/>
          <a:ext cx="0" cy="0"/>
          <a:chOff x="0" y="0"/>
          <a:chExt cx="0" cy="0"/>
        </a:xfrm>
      </p:grpSpPr>
      <p:grpSp>
        <p:nvGrpSpPr>
          <p:cNvPr id="262" name="Google Shape;262;p41"/>
          <p:cNvGrpSpPr/>
          <p:nvPr/>
        </p:nvGrpSpPr>
        <p:grpSpPr>
          <a:xfrm>
            <a:off x="8326172" y="154570"/>
            <a:ext cx="631426" cy="721120"/>
            <a:chOff x="3982553" y="1971730"/>
            <a:chExt cx="304566" cy="350501"/>
          </a:xfrm>
        </p:grpSpPr>
        <p:sp>
          <p:nvSpPr>
            <p:cNvPr id="263" name="Google Shape;263;p41"/>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64" name="Google Shape;264;p41"/>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65" name="Google Shape;265;p41"/>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266" name="Google Shape;266;p41"/>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267" name="Google Shape;267;p41"/>
          <p:cNvSpPr txBox="1">
            <a:spLocks noGrp="1"/>
          </p:cNvSpPr>
          <p:nvPr>
            <p:ph type="subTitle" idx="2"/>
          </p:nvPr>
        </p:nvSpPr>
        <p:spPr>
          <a:xfrm>
            <a:off x="2549700" y="1490400"/>
            <a:ext cx="4044600" cy="77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4000" dirty="0">
                <a:solidFill>
                  <a:srgbClr val="FFFFFF"/>
                </a:solidFill>
              </a:rPr>
              <a:t>Algorithmique</a:t>
            </a:r>
            <a:endParaRPr sz="4000" dirty="0">
              <a:solidFill>
                <a:srgbClr val="FFFFFF"/>
              </a:solidFill>
            </a:endParaRPr>
          </a:p>
        </p:txBody>
      </p:sp>
      <p:sp>
        <p:nvSpPr>
          <p:cNvPr id="268" name="Google Shape;268;p41"/>
          <p:cNvSpPr txBox="1"/>
          <p:nvPr/>
        </p:nvSpPr>
        <p:spPr>
          <a:xfrm>
            <a:off x="684450" y="2506100"/>
            <a:ext cx="7775100" cy="1906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0"/>
              </a:spcAft>
              <a:buNone/>
            </a:pPr>
            <a:r>
              <a:rPr lang="en" sz="1600" b="1" dirty="0">
                <a:solidFill>
                  <a:srgbClr val="FFFFFF"/>
                </a:solidFill>
                <a:latin typeface="Raleway"/>
                <a:ea typeface="Raleway"/>
                <a:cs typeface="Raleway"/>
                <a:sym typeface="Raleway"/>
              </a:rPr>
              <a:t>L’algorithmique</a:t>
            </a:r>
            <a:r>
              <a:rPr lang="en" sz="1600" dirty="0">
                <a:solidFill>
                  <a:srgbClr val="FFFFFF"/>
                </a:solidFill>
                <a:latin typeface="Raleway"/>
                <a:ea typeface="Raleway"/>
                <a:cs typeface="Raleway"/>
                <a:sym typeface="Raleway"/>
              </a:rPr>
              <a:t> est la science des algorithmes. </a:t>
            </a:r>
            <a:endParaRPr sz="1600" dirty="0">
              <a:solidFill>
                <a:srgbClr val="FFFFFF"/>
              </a:solidFill>
              <a:latin typeface="Raleway"/>
              <a:ea typeface="Raleway"/>
              <a:cs typeface="Raleway"/>
              <a:sym typeface="Raleway"/>
            </a:endParaRPr>
          </a:p>
          <a:p>
            <a:pPr marL="0" lvl="0" indent="0" algn="ctr" rtl="0">
              <a:lnSpc>
                <a:spcPct val="150000"/>
              </a:lnSpc>
              <a:spcBef>
                <a:spcPts val="1200"/>
              </a:spcBef>
              <a:spcAft>
                <a:spcPts val="0"/>
              </a:spcAft>
              <a:buNone/>
            </a:pPr>
            <a:r>
              <a:rPr lang="en" sz="1600" b="1" dirty="0">
                <a:solidFill>
                  <a:srgbClr val="FFFFFF"/>
                </a:solidFill>
                <a:latin typeface="Raleway"/>
                <a:ea typeface="Raleway"/>
                <a:cs typeface="Raleway"/>
                <a:sym typeface="Raleway"/>
              </a:rPr>
              <a:t>L’algorithmique</a:t>
            </a:r>
            <a:r>
              <a:rPr lang="en" sz="1600" dirty="0">
                <a:solidFill>
                  <a:srgbClr val="FFFFFF"/>
                </a:solidFill>
                <a:latin typeface="Raleway"/>
                <a:ea typeface="Raleway"/>
                <a:cs typeface="Raleway"/>
                <a:sym typeface="Raleway"/>
              </a:rPr>
              <a:t> s’intéresse à l’art de construire des algorithmes ainsi qu’à caractériser leur validité, leur robustesse, leur réutilisabilité, leur complexité ou leur efficacité. </a:t>
            </a:r>
            <a:endParaRPr sz="1600" dirty="0">
              <a:solidFill>
                <a:srgbClr val="FFFFFF"/>
              </a:solidFill>
              <a:latin typeface="Raleway"/>
              <a:ea typeface="Raleway"/>
              <a:cs typeface="Raleway"/>
              <a:sym typeface="Raleway"/>
            </a:endParaRPr>
          </a:p>
          <a:p>
            <a:pPr marL="0" lvl="0" indent="0" algn="ctr" rtl="0">
              <a:lnSpc>
                <a:spcPct val="150000"/>
              </a:lnSpc>
              <a:spcBef>
                <a:spcPts val="1200"/>
              </a:spcBef>
              <a:spcAft>
                <a:spcPts val="1200"/>
              </a:spcAft>
              <a:buNone/>
            </a:pPr>
            <a:endParaRPr sz="1600" dirty="0">
              <a:solidFill>
                <a:srgbClr val="FFFFFF"/>
              </a:solidFill>
              <a:latin typeface="Raleway"/>
              <a:ea typeface="Raleway"/>
              <a:cs typeface="Raleway"/>
              <a:sym typeface="Raleway"/>
            </a:endParaRPr>
          </a:p>
        </p:txBody>
      </p:sp>
      <p:pic>
        <p:nvPicPr>
          <p:cNvPr id="269" name="Google Shape;269;p41"/>
          <p:cNvPicPr preferRelativeResize="0"/>
          <p:nvPr/>
        </p:nvPicPr>
        <p:blipFill>
          <a:blip r:embed="rId4">
            <a:alphaModFix/>
          </a:blip>
          <a:stretch>
            <a:fillRect/>
          </a:stretch>
        </p:blipFill>
        <p:spPr>
          <a:xfrm flipH="1">
            <a:off x="8171500" y="213900"/>
            <a:ext cx="69325" cy="67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851 -0.45679 L 0 0.00433 " pathEditMode="relative" rAng="0" ptsTypes="AA">
                                      <p:cBhvr>
                                        <p:cTn id="6" dur="2000" fill="hold"/>
                                        <p:tgtEl>
                                          <p:spTgt spid="267">
                                            <p:txEl>
                                              <p:pRg st="0" end="0"/>
                                            </p:txEl>
                                          </p:spTgt>
                                        </p:tgtEl>
                                        <p:attrNameLst>
                                          <p:attrName>ppt_x</p:attrName>
                                          <p:attrName>ppt_y</p:attrName>
                                        </p:attrNameLst>
                                      </p:cBhvr>
                                      <p:rCtr x="-434" y="23056"/>
                                    </p:animMotion>
                                  </p:childTnLst>
                                </p:cTn>
                              </p:par>
                              <p:par>
                                <p:cTn id="7" presetID="42" presetClass="path" presetSubtype="0" accel="50000" decel="50000" fill="hold" grpId="0" nodeType="withEffect">
                                  <p:stCondLst>
                                    <p:cond delay="0"/>
                                  </p:stCondLst>
                                  <p:childTnLst>
                                    <p:animMotion origin="layout" path="M 0 -8.64198E-7 L -0.00122 0.54599 " pathEditMode="relative" rAng="0" ptsTypes="AA">
                                      <p:cBhvr>
                                        <p:cTn id="8" dur="2000" spd="-100000" fill="hold"/>
                                        <p:tgtEl>
                                          <p:spTgt spid="268"/>
                                        </p:tgtEl>
                                        <p:attrNameLst>
                                          <p:attrName>ppt_x</p:attrName>
                                          <p:attrName>ppt_y</p:attrName>
                                        </p:attrNameLst>
                                      </p:cBhvr>
                                      <p:rCtr x="-69" y="272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P spid="26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73"/>
        <p:cNvGrpSpPr/>
        <p:nvPr/>
      </p:nvGrpSpPr>
      <p:grpSpPr>
        <a:xfrm>
          <a:off x="0" y="0"/>
          <a:ext cx="0" cy="0"/>
          <a:chOff x="0" y="0"/>
          <a:chExt cx="0" cy="0"/>
        </a:xfrm>
      </p:grpSpPr>
      <p:grpSp>
        <p:nvGrpSpPr>
          <p:cNvPr id="274" name="Google Shape;274;p42"/>
          <p:cNvGrpSpPr/>
          <p:nvPr/>
        </p:nvGrpSpPr>
        <p:grpSpPr>
          <a:xfrm>
            <a:off x="8326172" y="154570"/>
            <a:ext cx="631426" cy="721120"/>
            <a:chOff x="3982553" y="1971730"/>
            <a:chExt cx="304566" cy="350501"/>
          </a:xfrm>
        </p:grpSpPr>
        <p:sp>
          <p:nvSpPr>
            <p:cNvPr id="275" name="Google Shape;275;p42"/>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76" name="Google Shape;276;p42"/>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77" name="Google Shape;277;p42"/>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278" name="Google Shape;278;p42"/>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279" name="Google Shape;279;p42"/>
          <p:cNvSpPr txBox="1">
            <a:spLocks noGrp="1"/>
          </p:cNvSpPr>
          <p:nvPr>
            <p:ph type="subTitle" idx="2"/>
          </p:nvPr>
        </p:nvSpPr>
        <p:spPr>
          <a:xfrm>
            <a:off x="2657400" y="1180950"/>
            <a:ext cx="3996788" cy="77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400" dirty="0">
                <a:solidFill>
                  <a:srgbClr val="FFFFFF"/>
                </a:solidFill>
              </a:rPr>
              <a:t>validité d’un algorithme </a:t>
            </a:r>
            <a:endParaRPr sz="2400" dirty="0">
              <a:solidFill>
                <a:srgbClr val="FFFFFF"/>
              </a:solidFill>
            </a:endParaRPr>
          </a:p>
        </p:txBody>
      </p:sp>
      <p:sp>
        <p:nvSpPr>
          <p:cNvPr id="280" name="Google Shape;280;p42"/>
          <p:cNvSpPr txBox="1"/>
          <p:nvPr/>
        </p:nvSpPr>
        <p:spPr>
          <a:xfrm>
            <a:off x="1141500" y="2036625"/>
            <a:ext cx="7089900" cy="1108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1200"/>
              </a:spcAft>
              <a:buNone/>
            </a:pPr>
            <a:r>
              <a:rPr lang="en" sz="1600" dirty="0">
                <a:solidFill>
                  <a:srgbClr val="FFFFFF"/>
                </a:solidFill>
                <a:latin typeface="Raleway"/>
                <a:ea typeface="Raleway"/>
                <a:cs typeface="Raleway"/>
                <a:sym typeface="Raleway"/>
              </a:rPr>
              <a:t>La validité d’un algorithme est son aptitude à réaliser exactement la tâche pour laquelle il a été conçu.</a:t>
            </a:r>
            <a:endParaRPr sz="1600" dirty="0">
              <a:solidFill>
                <a:srgbClr val="FFFFFF"/>
              </a:solidFill>
              <a:latin typeface="Raleway"/>
              <a:ea typeface="Raleway"/>
              <a:cs typeface="Raleway"/>
              <a:sym typeface="Raleway"/>
            </a:endParaRPr>
          </a:p>
        </p:txBody>
      </p:sp>
      <p:sp>
        <p:nvSpPr>
          <p:cNvPr id="281" name="Google Shape;281;p42"/>
          <p:cNvSpPr txBox="1"/>
          <p:nvPr/>
        </p:nvSpPr>
        <p:spPr>
          <a:xfrm>
            <a:off x="1141500" y="3285550"/>
            <a:ext cx="7089900" cy="15846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dirty="0">
                <a:solidFill>
                  <a:srgbClr val="FFFFFF"/>
                </a:solidFill>
                <a:latin typeface="Raleway"/>
                <a:ea typeface="Raleway"/>
                <a:cs typeface="Raleway"/>
                <a:sym typeface="Raleway"/>
              </a:rPr>
              <a:t>Si l’on reprend l’exemple de l’algorithme de recherche du chemin de la gare, l’étude de sa validité consiste à s’assurer qu’on arrive effectivement à la gare en exécutant scrupuleusement les instructions dans l’ordre annoncé.</a:t>
            </a:r>
            <a:endParaRPr sz="1600" dirty="0">
              <a:solidFill>
                <a:srgbClr val="FFFFFF"/>
              </a:solidFill>
              <a:latin typeface="Raleway"/>
              <a:ea typeface="Raleway"/>
              <a:cs typeface="Raleway"/>
              <a:sym typeface="Raleway"/>
            </a:endParaRPr>
          </a:p>
        </p:txBody>
      </p:sp>
      <p:pic>
        <p:nvPicPr>
          <p:cNvPr id="282" name="Google Shape;282;p42"/>
          <p:cNvPicPr preferRelativeResize="0"/>
          <p:nvPr/>
        </p:nvPicPr>
        <p:blipFill>
          <a:blip r:embed="rId4">
            <a:alphaModFix/>
          </a:blip>
          <a:stretch>
            <a:fillRect/>
          </a:stretch>
        </p:blipFill>
        <p:spPr>
          <a:xfrm>
            <a:off x="195375" y="3968974"/>
            <a:ext cx="1108800" cy="1108800"/>
          </a:xfrm>
          <a:prstGeom prst="rect">
            <a:avLst/>
          </a:prstGeom>
          <a:noFill/>
          <a:ln>
            <a:noFill/>
          </a:ln>
        </p:spPr>
      </p:pic>
      <p:pic>
        <p:nvPicPr>
          <p:cNvPr id="283" name="Google Shape;283;p42"/>
          <p:cNvPicPr preferRelativeResize="0"/>
          <p:nvPr/>
        </p:nvPicPr>
        <p:blipFill>
          <a:blip r:embed="rId5">
            <a:alphaModFix/>
          </a:blip>
          <a:stretch>
            <a:fillRect/>
          </a:stretch>
        </p:blipFill>
        <p:spPr>
          <a:xfrm flipH="1">
            <a:off x="8171500" y="213900"/>
            <a:ext cx="69325" cy="67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500"/>
                                        <p:tgtEl>
                                          <p:spTgt spid="281"/>
                                        </p:tgtEl>
                                      </p:cBhvr>
                                    </p:animEffect>
                                  </p:childTnLst>
                                </p:cTn>
                              </p:par>
                              <p:par>
                                <p:cTn id="8" presetID="10" presetClass="entr" presetSubtype="0"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87"/>
        <p:cNvGrpSpPr/>
        <p:nvPr/>
      </p:nvGrpSpPr>
      <p:grpSpPr>
        <a:xfrm>
          <a:off x="0" y="0"/>
          <a:ext cx="0" cy="0"/>
          <a:chOff x="0" y="0"/>
          <a:chExt cx="0" cy="0"/>
        </a:xfrm>
      </p:grpSpPr>
      <p:grpSp>
        <p:nvGrpSpPr>
          <p:cNvPr id="288" name="Google Shape;288;p43"/>
          <p:cNvGrpSpPr/>
          <p:nvPr/>
        </p:nvGrpSpPr>
        <p:grpSpPr>
          <a:xfrm>
            <a:off x="8326172" y="154570"/>
            <a:ext cx="631426" cy="721120"/>
            <a:chOff x="3982553" y="1971730"/>
            <a:chExt cx="304566" cy="350501"/>
          </a:xfrm>
        </p:grpSpPr>
        <p:sp>
          <p:nvSpPr>
            <p:cNvPr id="289" name="Google Shape;289;p43"/>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0" name="Google Shape;290;p43"/>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91" name="Google Shape;291;p43"/>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292" name="Google Shape;292;p43"/>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293" name="Google Shape;293;p43"/>
          <p:cNvSpPr txBox="1"/>
          <p:nvPr/>
        </p:nvSpPr>
        <p:spPr>
          <a:xfrm>
            <a:off x="818400" y="2220587"/>
            <a:ext cx="7507200" cy="912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dirty="0">
                <a:solidFill>
                  <a:srgbClr val="FFFFFF"/>
                </a:solidFill>
                <a:latin typeface="Raleway"/>
                <a:ea typeface="Raleway"/>
                <a:cs typeface="Raleway"/>
                <a:sym typeface="Raleway"/>
              </a:rPr>
              <a:t>La robustesse d’un algorithme est son aptitude à se protéger de conditions anormales d’utilisation.</a:t>
            </a:r>
            <a:endParaRPr sz="1600" dirty="0">
              <a:solidFill>
                <a:srgbClr val="FFFFFF"/>
              </a:solidFill>
              <a:latin typeface="Raleway"/>
              <a:ea typeface="Raleway"/>
              <a:cs typeface="Raleway"/>
              <a:sym typeface="Raleway"/>
            </a:endParaRPr>
          </a:p>
        </p:txBody>
      </p:sp>
      <p:sp>
        <p:nvSpPr>
          <p:cNvPr id="294" name="Google Shape;294;p43"/>
          <p:cNvSpPr txBox="1">
            <a:spLocks noGrp="1"/>
          </p:cNvSpPr>
          <p:nvPr>
            <p:ph type="subTitle" idx="2"/>
          </p:nvPr>
        </p:nvSpPr>
        <p:spPr>
          <a:xfrm>
            <a:off x="2375400" y="1364446"/>
            <a:ext cx="4393200" cy="77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solidFill>
                  <a:srgbClr val="FFFFFF"/>
                </a:solidFill>
              </a:rPr>
              <a:t>robustesse d’un algorithme </a:t>
            </a:r>
            <a:endParaRPr sz="2400" dirty="0">
              <a:solidFill>
                <a:srgbClr val="FFFFFF"/>
              </a:solidFill>
            </a:endParaRPr>
          </a:p>
          <a:p>
            <a:pPr marL="0" lvl="0" indent="0" algn="l" rtl="0">
              <a:lnSpc>
                <a:spcPct val="100000"/>
              </a:lnSpc>
              <a:spcBef>
                <a:spcPts val="0"/>
              </a:spcBef>
              <a:spcAft>
                <a:spcPts val="0"/>
              </a:spcAft>
              <a:buSzPts val="1800"/>
              <a:buNone/>
            </a:pPr>
            <a:endParaRPr sz="2400" dirty="0">
              <a:solidFill>
                <a:srgbClr val="FFFFFF"/>
              </a:solidFill>
            </a:endParaRPr>
          </a:p>
        </p:txBody>
      </p:sp>
      <p:sp>
        <p:nvSpPr>
          <p:cNvPr id="295" name="Google Shape;295;p43"/>
          <p:cNvSpPr txBox="1"/>
          <p:nvPr/>
        </p:nvSpPr>
        <p:spPr>
          <a:xfrm>
            <a:off x="569550" y="3304600"/>
            <a:ext cx="8004900" cy="12957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dirty="0">
                <a:solidFill>
                  <a:srgbClr val="FFFFFF"/>
                </a:solidFill>
                <a:latin typeface="Raleway"/>
                <a:ea typeface="Raleway"/>
                <a:cs typeface="Raleway"/>
                <a:sym typeface="Raleway"/>
              </a:rPr>
              <a:t>Dans l’exemple la question de la robustesse de l’algorithme se pose par exemple si le chemin proposé a été pensé pour un piéton, alors que le « touriste égaré » est en voiture et que la « troisième à droite » est en sens interdit.</a:t>
            </a:r>
            <a:endParaRPr sz="1600" dirty="0">
              <a:solidFill>
                <a:srgbClr val="FFFFFF"/>
              </a:solidFill>
              <a:latin typeface="Raleway"/>
              <a:ea typeface="Raleway"/>
              <a:cs typeface="Raleway"/>
              <a:sym typeface="Raleway"/>
            </a:endParaRPr>
          </a:p>
        </p:txBody>
      </p:sp>
      <p:pic>
        <p:nvPicPr>
          <p:cNvPr id="296" name="Google Shape;296;p43"/>
          <p:cNvPicPr preferRelativeResize="0"/>
          <p:nvPr/>
        </p:nvPicPr>
        <p:blipFill>
          <a:blip r:embed="rId4">
            <a:alphaModFix/>
          </a:blip>
          <a:stretch>
            <a:fillRect/>
          </a:stretch>
        </p:blipFill>
        <p:spPr>
          <a:xfrm>
            <a:off x="184358" y="4068127"/>
            <a:ext cx="1010649" cy="1010649"/>
          </a:xfrm>
          <a:prstGeom prst="rect">
            <a:avLst/>
          </a:prstGeom>
          <a:noFill/>
          <a:ln>
            <a:noFill/>
          </a:ln>
        </p:spPr>
      </p:pic>
      <p:pic>
        <p:nvPicPr>
          <p:cNvPr id="297" name="Google Shape;297;p43"/>
          <p:cNvPicPr preferRelativeResize="0"/>
          <p:nvPr/>
        </p:nvPicPr>
        <p:blipFill>
          <a:blip r:embed="rId5">
            <a:alphaModFix/>
          </a:blip>
          <a:stretch>
            <a:fillRect/>
          </a:stretch>
        </p:blipFill>
        <p:spPr>
          <a:xfrm flipH="1">
            <a:off x="8171500" y="213900"/>
            <a:ext cx="69325" cy="67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par>
                                <p:cTn id="8" presetID="10" presetClass="entr" presetSubtype="0" fill="hold" nodeType="withEffect">
                                  <p:stCondLst>
                                    <p:cond delay="0"/>
                                  </p:stCondLst>
                                  <p:childTnLst>
                                    <p:set>
                                      <p:cBhvr>
                                        <p:cTn id="9" dur="1" fill="hold">
                                          <p:stCondLst>
                                            <p:cond delay="0"/>
                                          </p:stCondLst>
                                        </p:cTn>
                                        <p:tgtEl>
                                          <p:spTgt spid="296"/>
                                        </p:tgtEl>
                                        <p:attrNameLst>
                                          <p:attrName>style.visibility</p:attrName>
                                        </p:attrNameLst>
                                      </p:cBhvr>
                                      <p:to>
                                        <p:strVal val="visible"/>
                                      </p:to>
                                    </p:set>
                                    <p:animEffect transition="in" filter="fade">
                                      <p:cBhvr>
                                        <p:cTn id="10"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01"/>
        <p:cNvGrpSpPr/>
        <p:nvPr/>
      </p:nvGrpSpPr>
      <p:grpSpPr>
        <a:xfrm>
          <a:off x="0" y="0"/>
          <a:ext cx="0" cy="0"/>
          <a:chOff x="0" y="0"/>
          <a:chExt cx="0" cy="0"/>
        </a:xfrm>
      </p:grpSpPr>
      <p:grpSp>
        <p:nvGrpSpPr>
          <p:cNvPr id="302" name="Google Shape;302;p44"/>
          <p:cNvGrpSpPr/>
          <p:nvPr/>
        </p:nvGrpSpPr>
        <p:grpSpPr>
          <a:xfrm>
            <a:off x="8326172" y="154570"/>
            <a:ext cx="631426" cy="721120"/>
            <a:chOff x="3982553" y="1971730"/>
            <a:chExt cx="304566" cy="350501"/>
          </a:xfrm>
        </p:grpSpPr>
        <p:sp>
          <p:nvSpPr>
            <p:cNvPr id="303" name="Google Shape;303;p44"/>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4" name="Google Shape;304;p44"/>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305" name="Google Shape;305;p44"/>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306" name="Google Shape;306;p44"/>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307" name="Google Shape;307;p44"/>
          <p:cNvSpPr txBox="1">
            <a:spLocks noGrp="1"/>
          </p:cNvSpPr>
          <p:nvPr>
            <p:ph type="subTitle" idx="2"/>
          </p:nvPr>
        </p:nvSpPr>
        <p:spPr>
          <a:xfrm>
            <a:off x="2187450" y="1458344"/>
            <a:ext cx="4769100" cy="6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400" dirty="0">
                <a:solidFill>
                  <a:srgbClr val="FFFFFF"/>
                </a:solidFill>
              </a:rPr>
              <a:t>réutilisabilité d’un algorithme</a:t>
            </a:r>
            <a:endParaRPr sz="2400" dirty="0">
              <a:solidFill>
                <a:srgbClr val="FFFFFF"/>
              </a:solidFill>
            </a:endParaRPr>
          </a:p>
          <a:p>
            <a:pPr marL="0" lvl="0" indent="0" algn="l" rtl="0">
              <a:lnSpc>
                <a:spcPct val="100000"/>
              </a:lnSpc>
              <a:spcBef>
                <a:spcPts val="0"/>
              </a:spcBef>
              <a:spcAft>
                <a:spcPts val="0"/>
              </a:spcAft>
              <a:buSzPts val="1800"/>
              <a:buNone/>
            </a:pPr>
            <a:endParaRPr sz="2400" dirty="0">
              <a:solidFill>
                <a:srgbClr val="FFFFFF"/>
              </a:solidFill>
            </a:endParaRPr>
          </a:p>
        </p:txBody>
      </p:sp>
      <p:sp>
        <p:nvSpPr>
          <p:cNvPr id="308" name="Google Shape;308;p44"/>
          <p:cNvSpPr txBox="1"/>
          <p:nvPr/>
        </p:nvSpPr>
        <p:spPr>
          <a:xfrm>
            <a:off x="993000" y="2435343"/>
            <a:ext cx="7158000" cy="10281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dirty="0">
                <a:solidFill>
                  <a:srgbClr val="FFFFFF"/>
                </a:solidFill>
                <a:latin typeface="Raleway"/>
                <a:ea typeface="Raleway"/>
                <a:cs typeface="Raleway"/>
                <a:sym typeface="Raleway"/>
              </a:rPr>
              <a:t>La réutilisabilité d’un algorithme est son aptitude à être réutilisé pour résoudre des tâches équivalentes à celle pour laquelle il a été conçu. </a:t>
            </a:r>
            <a:endParaRPr sz="1600" dirty="0">
              <a:solidFill>
                <a:srgbClr val="FFFFFF"/>
              </a:solidFill>
              <a:latin typeface="Raleway"/>
              <a:ea typeface="Raleway"/>
              <a:cs typeface="Raleway"/>
              <a:sym typeface="Raleway"/>
            </a:endParaRPr>
          </a:p>
        </p:txBody>
      </p:sp>
      <p:pic>
        <p:nvPicPr>
          <p:cNvPr id="309" name="Google Shape;309;p44"/>
          <p:cNvPicPr preferRelativeResize="0"/>
          <p:nvPr/>
        </p:nvPicPr>
        <p:blipFill>
          <a:blip r:embed="rId4">
            <a:alphaModFix/>
          </a:blip>
          <a:stretch>
            <a:fillRect/>
          </a:stretch>
        </p:blipFill>
        <p:spPr>
          <a:xfrm flipH="1">
            <a:off x="8171500" y="213900"/>
            <a:ext cx="69325" cy="6736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13"/>
        <p:cNvGrpSpPr/>
        <p:nvPr/>
      </p:nvGrpSpPr>
      <p:grpSpPr>
        <a:xfrm>
          <a:off x="0" y="0"/>
          <a:ext cx="0" cy="0"/>
          <a:chOff x="0" y="0"/>
          <a:chExt cx="0" cy="0"/>
        </a:xfrm>
      </p:grpSpPr>
      <p:grpSp>
        <p:nvGrpSpPr>
          <p:cNvPr id="314" name="Google Shape;314;p45"/>
          <p:cNvGrpSpPr/>
          <p:nvPr/>
        </p:nvGrpSpPr>
        <p:grpSpPr>
          <a:xfrm>
            <a:off x="8326172" y="154570"/>
            <a:ext cx="631426" cy="721120"/>
            <a:chOff x="3982553" y="1971730"/>
            <a:chExt cx="304566" cy="350501"/>
          </a:xfrm>
        </p:grpSpPr>
        <p:sp>
          <p:nvSpPr>
            <p:cNvPr id="315" name="Google Shape;315;p45"/>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6" name="Google Shape;316;p45"/>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317" name="Google Shape;317;p45"/>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318" name="Google Shape;318;p45"/>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319" name="Google Shape;319;p45"/>
          <p:cNvSpPr txBox="1">
            <a:spLocks noGrp="1"/>
          </p:cNvSpPr>
          <p:nvPr>
            <p:ph type="subTitle" idx="2"/>
          </p:nvPr>
        </p:nvSpPr>
        <p:spPr>
          <a:xfrm>
            <a:off x="2291550" y="1467241"/>
            <a:ext cx="4560900" cy="6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 sz="2400" dirty="0">
                <a:solidFill>
                  <a:srgbClr val="FFFFFF"/>
                </a:solidFill>
              </a:rPr>
              <a:t>complexité d’un algorithme  </a:t>
            </a:r>
            <a:endParaRPr sz="2400" dirty="0">
              <a:solidFill>
                <a:srgbClr val="FFFFFF"/>
              </a:solidFill>
            </a:endParaRPr>
          </a:p>
          <a:p>
            <a:pPr marL="0" lvl="0" indent="0" algn="l" rtl="0">
              <a:lnSpc>
                <a:spcPct val="100000"/>
              </a:lnSpc>
              <a:spcBef>
                <a:spcPts val="0"/>
              </a:spcBef>
              <a:spcAft>
                <a:spcPts val="0"/>
              </a:spcAft>
              <a:buSzPts val="1800"/>
              <a:buNone/>
            </a:pPr>
            <a:endParaRPr sz="2400" dirty="0">
              <a:solidFill>
                <a:srgbClr val="FFFFFF"/>
              </a:solidFill>
            </a:endParaRPr>
          </a:p>
        </p:txBody>
      </p:sp>
      <p:sp>
        <p:nvSpPr>
          <p:cNvPr id="320" name="Google Shape;320;p45"/>
          <p:cNvSpPr txBox="1"/>
          <p:nvPr/>
        </p:nvSpPr>
        <p:spPr>
          <a:xfrm>
            <a:off x="818550" y="2214150"/>
            <a:ext cx="7506900" cy="23997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1200"/>
              </a:spcAft>
              <a:buNone/>
            </a:pPr>
            <a:r>
              <a:rPr lang="en" sz="1600">
                <a:solidFill>
                  <a:srgbClr val="FFFFFF"/>
                </a:solidFill>
                <a:latin typeface="Raleway"/>
                <a:ea typeface="Raleway"/>
                <a:cs typeface="Raleway"/>
                <a:sym typeface="Raleway"/>
              </a:rPr>
              <a:t>La complexité d’un algorithme est le nombre d’instructions élémentaires à exécuter pour réaliser la tâche pour laquelle il a été conçu. Si le « touriste égaré » est un piéton, la complexité de l’algorithme de recherche de chemin peut se compter en nombre de pas pour arriver à la gare. </a:t>
            </a:r>
            <a:endParaRPr sz="1600" dirty="0">
              <a:solidFill>
                <a:srgbClr val="FFFFFF"/>
              </a:solidFill>
              <a:latin typeface="Raleway"/>
              <a:ea typeface="Raleway"/>
              <a:cs typeface="Raleway"/>
              <a:sym typeface="Raleway"/>
            </a:endParaRPr>
          </a:p>
        </p:txBody>
      </p:sp>
      <p:pic>
        <p:nvPicPr>
          <p:cNvPr id="321" name="Google Shape;321;p45"/>
          <p:cNvPicPr preferRelativeResize="0"/>
          <p:nvPr/>
        </p:nvPicPr>
        <p:blipFill>
          <a:blip r:embed="rId4">
            <a:alphaModFix/>
          </a:blip>
          <a:stretch>
            <a:fillRect/>
          </a:stretch>
        </p:blipFill>
        <p:spPr>
          <a:xfrm flipH="1">
            <a:off x="8171500" y="213900"/>
            <a:ext cx="69325" cy="67367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83"/>
        <p:cNvGrpSpPr/>
        <p:nvPr/>
      </p:nvGrpSpPr>
      <p:grpSpPr>
        <a:xfrm>
          <a:off x="0" y="0"/>
          <a:ext cx="0" cy="0"/>
          <a:chOff x="0" y="0"/>
          <a:chExt cx="0" cy="0"/>
        </a:xfrm>
      </p:grpSpPr>
      <p:grpSp>
        <p:nvGrpSpPr>
          <p:cNvPr id="384" name="Google Shape;384;p49"/>
          <p:cNvGrpSpPr/>
          <p:nvPr/>
        </p:nvGrpSpPr>
        <p:grpSpPr>
          <a:xfrm>
            <a:off x="8326172" y="154570"/>
            <a:ext cx="631426" cy="721120"/>
            <a:chOff x="3982553" y="1971730"/>
            <a:chExt cx="304566" cy="350501"/>
          </a:xfrm>
        </p:grpSpPr>
        <p:sp>
          <p:nvSpPr>
            <p:cNvPr id="385" name="Google Shape;385;p49"/>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6" name="Google Shape;386;p49"/>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387" name="Google Shape;387;p49"/>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388" name="Google Shape;388;p49"/>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389" name="Google Shape;389;p49"/>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390" name="Google Shape;390;p49"/>
          <p:cNvSpPr txBox="1">
            <a:spLocks noGrp="1"/>
          </p:cNvSpPr>
          <p:nvPr>
            <p:ph type="subTitle" idx="2"/>
          </p:nvPr>
        </p:nvSpPr>
        <p:spPr>
          <a:xfrm>
            <a:off x="2375400" y="845166"/>
            <a:ext cx="4393200" cy="77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4000" dirty="0">
                <a:solidFill>
                  <a:srgbClr val="FFFFFF"/>
                </a:solidFill>
              </a:rPr>
              <a:t>Programmation</a:t>
            </a:r>
            <a:endParaRPr sz="4000" dirty="0">
              <a:solidFill>
                <a:srgbClr val="FFFFFF"/>
              </a:solidFill>
            </a:endParaRPr>
          </a:p>
        </p:txBody>
      </p:sp>
      <p:sp>
        <p:nvSpPr>
          <p:cNvPr id="391" name="Google Shape;391;p49"/>
          <p:cNvSpPr txBox="1"/>
          <p:nvPr/>
        </p:nvSpPr>
        <p:spPr>
          <a:xfrm>
            <a:off x="711000" y="1728772"/>
            <a:ext cx="7722000" cy="2397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dirty="0">
                <a:solidFill>
                  <a:srgbClr val="FFFFFF"/>
                </a:solidFill>
                <a:latin typeface="Raleway"/>
                <a:ea typeface="Raleway"/>
                <a:cs typeface="Raleway"/>
                <a:sym typeface="Raleway"/>
              </a:rPr>
              <a:t>La programmation d’un ordinateur consiste à lui « expliquer » en détail ce qu’il doit faire, en sachant qu’il ne « comprend » pas le langage humain, mais qu’il peut seulement effectuer un traitement automatique sur des séquences de 0 et de 1. Un programme n’est rien d’autre qu’une suite d’instructions, encodées en respectant de manière très stricte un ensemble de conventions fixées à l’avance par un langage informatique</a:t>
            </a:r>
            <a:endParaRPr sz="1600" dirty="0">
              <a:solidFill>
                <a:srgbClr val="FFFFFF"/>
              </a:solidFill>
              <a:latin typeface="Raleway"/>
              <a:ea typeface="Raleway"/>
              <a:cs typeface="Raleway"/>
              <a:sym typeface="Raleway"/>
            </a:endParaRPr>
          </a:p>
        </p:txBody>
      </p:sp>
      <p:grpSp>
        <p:nvGrpSpPr>
          <p:cNvPr id="10" name="Group 9"/>
          <p:cNvGrpSpPr/>
          <p:nvPr/>
        </p:nvGrpSpPr>
        <p:grpSpPr>
          <a:xfrm>
            <a:off x="326742" y="3833062"/>
            <a:ext cx="1713600" cy="1216142"/>
            <a:chOff x="326742" y="3724202"/>
            <a:chExt cx="1713600" cy="1216142"/>
          </a:xfrm>
        </p:grpSpPr>
        <p:grpSp>
          <p:nvGrpSpPr>
            <p:cNvPr id="11" name="Google Shape;406;p50"/>
            <p:cNvGrpSpPr/>
            <p:nvPr/>
          </p:nvGrpSpPr>
          <p:grpSpPr>
            <a:xfrm>
              <a:off x="359403" y="3724202"/>
              <a:ext cx="1621798" cy="1216142"/>
              <a:chOff x="1442671" y="1748374"/>
              <a:chExt cx="1925704" cy="1714800"/>
            </a:xfrm>
          </p:grpSpPr>
          <p:sp>
            <p:nvSpPr>
              <p:cNvPr id="13" name="Google Shape;407;p50"/>
              <p:cNvSpPr/>
              <p:nvPr/>
            </p:nvSpPr>
            <p:spPr>
              <a:xfrm>
                <a:off x="1442671" y="1748374"/>
                <a:ext cx="1925700" cy="1714800"/>
              </a:xfrm>
              <a:prstGeom prst="roundRect">
                <a:avLst>
                  <a:gd name="adj" fmla="val 18414"/>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Google Shape;408;p50"/>
              <p:cNvSpPr/>
              <p:nvPr/>
            </p:nvSpPr>
            <p:spPr>
              <a:xfrm>
                <a:off x="2751575" y="2846350"/>
                <a:ext cx="616800" cy="616800"/>
              </a:xfrm>
              <a:prstGeom prst="rect">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2" name="Google Shape;410;p50"/>
            <p:cNvSpPr txBox="1"/>
            <p:nvPr/>
          </p:nvSpPr>
          <p:spPr>
            <a:xfrm>
              <a:off x="326742" y="3854100"/>
              <a:ext cx="1713600" cy="10251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100" dirty="0">
                  <a:solidFill>
                    <a:srgbClr val="FFFFFF"/>
                  </a:solidFill>
                  <a:latin typeface="Raleway"/>
                  <a:ea typeface="Raleway"/>
                  <a:cs typeface="Raleway"/>
                  <a:sym typeface="Raleway"/>
                </a:rPr>
                <a:t>Un octet est une unité d’information composée de 8 bits.</a:t>
              </a:r>
              <a:endParaRPr sz="1100" dirty="0">
                <a:solidFill>
                  <a:srgbClr val="FFFFFF"/>
                </a:solidFill>
                <a:latin typeface="Raleway"/>
                <a:ea typeface="Raleway"/>
                <a:cs typeface="Raleway"/>
                <a:sym typeface="Raleway"/>
              </a:endParaRPr>
            </a:p>
          </p:txBody>
        </p:sp>
      </p:grpSp>
      <p:grpSp>
        <p:nvGrpSpPr>
          <p:cNvPr id="15" name="Group 14"/>
          <p:cNvGrpSpPr/>
          <p:nvPr/>
        </p:nvGrpSpPr>
        <p:grpSpPr>
          <a:xfrm flipH="1">
            <a:off x="7075816" y="3668346"/>
            <a:ext cx="1881782" cy="1380841"/>
            <a:chOff x="3328908" y="3612468"/>
            <a:chExt cx="1844100" cy="1380841"/>
          </a:xfrm>
        </p:grpSpPr>
        <p:grpSp>
          <p:nvGrpSpPr>
            <p:cNvPr id="16" name="Google Shape;406;p50"/>
            <p:cNvGrpSpPr/>
            <p:nvPr/>
          </p:nvGrpSpPr>
          <p:grpSpPr>
            <a:xfrm>
              <a:off x="3440061" y="3777167"/>
              <a:ext cx="1621798" cy="1216142"/>
              <a:chOff x="1442671" y="1748374"/>
              <a:chExt cx="1925704" cy="1714800"/>
            </a:xfrm>
          </p:grpSpPr>
          <p:sp>
            <p:nvSpPr>
              <p:cNvPr id="18" name="Google Shape;407;p50"/>
              <p:cNvSpPr/>
              <p:nvPr/>
            </p:nvSpPr>
            <p:spPr>
              <a:xfrm>
                <a:off x="1442671" y="1748374"/>
                <a:ext cx="1925700" cy="1714800"/>
              </a:xfrm>
              <a:prstGeom prst="roundRect">
                <a:avLst>
                  <a:gd name="adj" fmla="val 18414"/>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 name="Google Shape;408;p50"/>
              <p:cNvSpPr/>
              <p:nvPr/>
            </p:nvSpPr>
            <p:spPr>
              <a:xfrm>
                <a:off x="2751575" y="2846350"/>
                <a:ext cx="616800" cy="616800"/>
              </a:xfrm>
              <a:prstGeom prst="rect">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7" name="Google Shape;409;p50"/>
            <p:cNvSpPr txBox="1"/>
            <p:nvPr/>
          </p:nvSpPr>
          <p:spPr>
            <a:xfrm>
              <a:off x="3328908" y="3612468"/>
              <a:ext cx="1844100" cy="1218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1200"/>
                </a:spcAft>
                <a:buNone/>
              </a:pPr>
              <a:r>
                <a:rPr lang="en" sz="1100" dirty="0">
                  <a:solidFill>
                    <a:srgbClr val="FFFFFF"/>
                  </a:solidFill>
                  <a:latin typeface="Raleway"/>
                  <a:ea typeface="Raleway"/>
                  <a:cs typeface="Raleway"/>
                  <a:sym typeface="Raleway"/>
                </a:rPr>
                <a:t>bit Un bit est un chiffre binaire (0 ou 1). C’est l’unité élémentaire d’information. </a:t>
              </a:r>
              <a:endParaRPr sz="1100" dirty="0">
                <a:solidFill>
                  <a:srgbClr val="FFFFFF"/>
                </a:solidFill>
                <a:latin typeface="Raleway"/>
                <a:ea typeface="Raleway"/>
                <a:cs typeface="Raleway"/>
                <a:sym typeface="Ralewa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382 -0.44013 L -0.00156 -0.00031 " pathEditMode="relative" rAng="0" ptsTypes="AA">
                                      <p:cBhvr>
                                        <p:cTn id="6" dur="2000" fill="hold"/>
                                        <p:tgtEl>
                                          <p:spTgt spid="390">
                                            <p:txEl>
                                              <p:pRg st="0" end="0"/>
                                            </p:txEl>
                                          </p:spTgt>
                                        </p:tgtEl>
                                        <p:attrNameLst>
                                          <p:attrName>ppt_x</p:attrName>
                                          <p:attrName>ppt_y</p:attrName>
                                        </p:attrNameLst>
                                      </p:cBhvr>
                                      <p:rCtr x="104" y="21975"/>
                                    </p:animMotion>
                                  </p:childTnLst>
                                </p:cTn>
                              </p:par>
                              <p:par>
                                <p:cTn id="7" presetID="42" presetClass="path" presetSubtype="0" accel="50000" decel="50000" fill="hold" grpId="0" nodeType="withEffect">
                                  <p:stCondLst>
                                    <p:cond delay="0"/>
                                  </p:stCondLst>
                                  <p:childTnLst>
                                    <p:animMotion origin="layout" path="M 0 -3.33333E-6 L 0.01198 0.54445 " pathEditMode="relative" rAng="0" ptsTypes="AA">
                                      <p:cBhvr>
                                        <p:cTn id="8" dur="2000" spd="-100000" fill="hold"/>
                                        <p:tgtEl>
                                          <p:spTgt spid="391"/>
                                        </p:tgtEl>
                                        <p:attrNameLst>
                                          <p:attrName>ppt_x</p:attrName>
                                          <p:attrName>ppt_y</p:attrName>
                                        </p:attrNameLst>
                                      </p:cBhvr>
                                      <p:rCtr x="590" y="27222"/>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 grpId="0" build="p"/>
      <p:bldP spid="39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37"/>
        <p:cNvGrpSpPr/>
        <p:nvPr/>
      </p:nvGrpSpPr>
      <p:grpSpPr>
        <a:xfrm>
          <a:off x="0" y="0"/>
          <a:ext cx="0" cy="0"/>
          <a:chOff x="0" y="0"/>
          <a:chExt cx="0" cy="0"/>
        </a:xfrm>
      </p:grpSpPr>
      <p:pic>
        <p:nvPicPr>
          <p:cNvPr id="339" name="Google Shape;339;p47"/>
          <p:cNvPicPr preferRelativeResize="0"/>
          <p:nvPr/>
        </p:nvPicPr>
        <p:blipFill rotWithShape="1">
          <a:blip r:embed="rId3">
            <a:alphaModFix/>
          </a:blip>
          <a:srcRect/>
          <a:stretch/>
        </p:blipFill>
        <p:spPr>
          <a:xfrm>
            <a:off x="195368" y="253702"/>
            <a:ext cx="1365803" cy="622010"/>
          </a:xfrm>
          <a:prstGeom prst="rect">
            <a:avLst/>
          </a:prstGeom>
          <a:noFill/>
          <a:ln>
            <a:noFill/>
          </a:ln>
        </p:spPr>
      </p:pic>
      <p:grpSp>
        <p:nvGrpSpPr>
          <p:cNvPr id="340" name="Google Shape;340;p47"/>
          <p:cNvGrpSpPr/>
          <p:nvPr/>
        </p:nvGrpSpPr>
        <p:grpSpPr>
          <a:xfrm>
            <a:off x="8326172" y="154570"/>
            <a:ext cx="631426" cy="721120"/>
            <a:chOff x="3982553" y="1971730"/>
            <a:chExt cx="304566" cy="350501"/>
          </a:xfrm>
        </p:grpSpPr>
        <p:sp>
          <p:nvSpPr>
            <p:cNvPr id="341" name="Google Shape;341;p47"/>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2" name="Google Shape;342;p47"/>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pic>
        <p:nvPicPr>
          <p:cNvPr id="343" name="Google Shape;343;p47"/>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344" name="Google Shape;344;p47"/>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585" y="1521873"/>
            <a:ext cx="8448829" cy="2604091"/>
          </a:xfrm>
          <a:prstGeom prst="rect">
            <a:avLst/>
          </a:prstGeom>
        </p:spPr>
      </p:pic>
      <p:sp>
        <p:nvSpPr>
          <p:cNvPr id="36" name="Google Shape;360;p47"/>
          <p:cNvSpPr txBox="1">
            <a:spLocks/>
          </p:cNvSpPr>
          <p:nvPr/>
        </p:nvSpPr>
        <p:spPr>
          <a:xfrm>
            <a:off x="3761399" y="2107376"/>
            <a:ext cx="1621200" cy="39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D2059"/>
              </a:buClr>
              <a:buSzPts val="1800"/>
              <a:buFont typeface="Raleway"/>
              <a:buChar char="○"/>
              <a:defRPr sz="1800" b="0" i="0" u="none" strike="noStrike" cap="none">
                <a:solidFill>
                  <a:srgbClr val="1D2059"/>
                </a:solidFill>
                <a:latin typeface="Raleway"/>
                <a:ea typeface="Raleway"/>
                <a:cs typeface="Raleway"/>
                <a:sym typeface="Raleway"/>
              </a:defRPr>
            </a:lvl1pPr>
            <a:lvl2pPr marL="914400" marR="0" lvl="1"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2pPr>
            <a:lvl3pPr marL="1371600" marR="0" lvl="2"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3pPr>
            <a:lvl4pPr marL="1828800" marR="0" lvl="3"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4pPr>
            <a:lvl5pPr marL="2286000" marR="0" lvl="4"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5pPr>
            <a:lvl6pPr marL="2743200" marR="0" lvl="5"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6pPr>
            <a:lvl7pPr marL="3200400" marR="0" lvl="6"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7pPr>
            <a:lvl8pPr marL="3657600" marR="0" lvl="7"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8pPr>
            <a:lvl9pPr marL="4114800" marR="0" lvl="8" indent="-317500" algn="l" rtl="0">
              <a:lnSpc>
                <a:spcPct val="100000"/>
              </a:lnSpc>
              <a:spcBef>
                <a:spcPts val="1600"/>
              </a:spcBef>
              <a:spcAft>
                <a:spcPts val="160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9pPr>
          </a:lstStyle>
          <a:p>
            <a:pPr marL="0" indent="0" algn="ctr">
              <a:lnSpc>
                <a:spcPct val="107916"/>
              </a:lnSpc>
              <a:spcAft>
                <a:spcPts val="800"/>
              </a:spcAft>
              <a:buClr>
                <a:schemeClr val="dk1"/>
              </a:buClr>
              <a:buSzPts val="1100"/>
              <a:buFont typeface="Arial"/>
              <a:buNone/>
            </a:pPr>
            <a:r>
              <a:rPr lang="en-US" smtClean="0">
                <a:solidFill>
                  <a:srgbClr val="FFFFFF"/>
                </a:solidFill>
                <a:latin typeface="Montserrat"/>
                <a:ea typeface="Montserrat"/>
                <a:cs typeface="Montserrat"/>
                <a:sym typeface="Montserrat"/>
              </a:rPr>
              <a:t>Algorithme</a:t>
            </a:r>
            <a:endParaRPr lang="en-US" dirty="0">
              <a:solidFill>
                <a:srgbClr val="FFFFFF"/>
              </a:solidFill>
              <a:latin typeface="Montserrat"/>
              <a:ea typeface="Montserrat"/>
              <a:cs typeface="Montserrat"/>
              <a:sym typeface="Montserrat"/>
            </a:endParaRPr>
          </a:p>
        </p:txBody>
      </p:sp>
      <p:sp>
        <p:nvSpPr>
          <p:cNvPr id="37" name="Google Shape;363;p47"/>
          <p:cNvSpPr txBox="1">
            <a:spLocks/>
          </p:cNvSpPr>
          <p:nvPr/>
        </p:nvSpPr>
        <p:spPr>
          <a:xfrm>
            <a:off x="475693" y="2371939"/>
            <a:ext cx="1401900" cy="1284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D2059"/>
              </a:buClr>
              <a:buSzPts val="1800"/>
              <a:buFont typeface="Raleway"/>
              <a:buChar char="○"/>
              <a:defRPr sz="1800" b="0" i="0" u="none" strike="noStrike" cap="none">
                <a:solidFill>
                  <a:srgbClr val="1D2059"/>
                </a:solidFill>
                <a:latin typeface="Raleway"/>
                <a:ea typeface="Raleway"/>
                <a:cs typeface="Raleway"/>
                <a:sym typeface="Raleway"/>
              </a:defRPr>
            </a:lvl1pPr>
            <a:lvl2pPr marL="914400" marR="0" lvl="1"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2pPr>
            <a:lvl3pPr marL="1371600" marR="0" lvl="2"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3pPr>
            <a:lvl4pPr marL="1828800" marR="0" lvl="3"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4pPr>
            <a:lvl5pPr marL="2286000" marR="0" lvl="4"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5pPr>
            <a:lvl6pPr marL="2743200" marR="0" lvl="5"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6pPr>
            <a:lvl7pPr marL="3200400" marR="0" lvl="6"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7pPr>
            <a:lvl8pPr marL="3657600" marR="0" lvl="7"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8pPr>
            <a:lvl9pPr marL="4114800" marR="0" lvl="8" indent="-317500" algn="l" rtl="0">
              <a:lnSpc>
                <a:spcPct val="100000"/>
              </a:lnSpc>
              <a:spcBef>
                <a:spcPts val="1600"/>
              </a:spcBef>
              <a:spcAft>
                <a:spcPts val="160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9pPr>
          </a:lstStyle>
          <a:p>
            <a:pPr marL="0" indent="0" algn="ctr">
              <a:lnSpc>
                <a:spcPct val="107916"/>
              </a:lnSpc>
              <a:buClr>
                <a:schemeClr val="dk1"/>
              </a:buClr>
              <a:buSzPts val="1100"/>
              <a:buFont typeface="Arial"/>
              <a:buNone/>
            </a:pPr>
            <a:r>
              <a:rPr lang="en-US" smtClean="0">
                <a:solidFill>
                  <a:srgbClr val="F2F2F2"/>
                </a:solidFill>
                <a:latin typeface="Montserrat"/>
                <a:ea typeface="Montserrat"/>
                <a:cs typeface="Montserrat"/>
                <a:sym typeface="Montserrat"/>
              </a:rPr>
              <a:t>Problème</a:t>
            </a:r>
          </a:p>
          <a:p>
            <a:pPr marL="0" indent="0" algn="ctr">
              <a:spcBef>
                <a:spcPts val="800"/>
              </a:spcBef>
              <a:buFont typeface="Raleway"/>
              <a:buNone/>
            </a:pPr>
            <a:endParaRPr lang="en-US" sz="1500" dirty="0">
              <a:solidFill>
                <a:srgbClr val="FFFFFF"/>
              </a:solidFill>
              <a:latin typeface="Montserrat"/>
              <a:ea typeface="Montserrat"/>
              <a:cs typeface="Montserrat"/>
              <a:sym typeface="Montserrat"/>
            </a:endParaRPr>
          </a:p>
        </p:txBody>
      </p:sp>
      <p:sp>
        <p:nvSpPr>
          <p:cNvPr id="38" name="Google Shape;364;p47"/>
          <p:cNvSpPr txBox="1">
            <a:spLocks/>
          </p:cNvSpPr>
          <p:nvPr/>
        </p:nvSpPr>
        <p:spPr>
          <a:xfrm>
            <a:off x="7196970" y="2110432"/>
            <a:ext cx="1670400" cy="39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D2059"/>
              </a:buClr>
              <a:buSzPts val="1800"/>
              <a:buFont typeface="Raleway"/>
              <a:buChar char="○"/>
              <a:defRPr sz="1800" b="0" i="0" u="none" strike="noStrike" cap="none">
                <a:solidFill>
                  <a:srgbClr val="1D2059"/>
                </a:solidFill>
                <a:latin typeface="Raleway"/>
                <a:ea typeface="Raleway"/>
                <a:cs typeface="Raleway"/>
                <a:sym typeface="Raleway"/>
              </a:defRPr>
            </a:lvl1pPr>
            <a:lvl2pPr marL="914400" marR="0" lvl="1"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2pPr>
            <a:lvl3pPr marL="1371600" marR="0" lvl="2"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3pPr>
            <a:lvl4pPr marL="1828800" marR="0" lvl="3"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4pPr>
            <a:lvl5pPr marL="2286000" marR="0" lvl="4"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5pPr>
            <a:lvl6pPr marL="2743200" marR="0" lvl="5"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6pPr>
            <a:lvl7pPr marL="3200400" marR="0" lvl="6"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7pPr>
            <a:lvl8pPr marL="3657600" marR="0" lvl="7"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8pPr>
            <a:lvl9pPr marL="4114800" marR="0" lvl="8" indent="-317500" algn="l" rtl="0">
              <a:lnSpc>
                <a:spcPct val="100000"/>
              </a:lnSpc>
              <a:spcBef>
                <a:spcPts val="1600"/>
              </a:spcBef>
              <a:spcAft>
                <a:spcPts val="160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9pPr>
          </a:lstStyle>
          <a:p>
            <a:pPr marL="0" indent="0" algn="ctr">
              <a:lnSpc>
                <a:spcPct val="107916"/>
              </a:lnSpc>
              <a:spcAft>
                <a:spcPts val="800"/>
              </a:spcAft>
              <a:buClr>
                <a:schemeClr val="dk1"/>
              </a:buClr>
              <a:buSzPts val="1100"/>
              <a:buFont typeface="Arial"/>
              <a:buNone/>
            </a:pPr>
            <a:r>
              <a:rPr lang="en-US" smtClean="0">
                <a:solidFill>
                  <a:srgbClr val="FFFFFF"/>
                </a:solidFill>
                <a:latin typeface="Montserrat"/>
                <a:ea typeface="Montserrat"/>
                <a:cs typeface="Montserrat"/>
                <a:sym typeface="Montserrat"/>
              </a:rPr>
              <a:t>Code source</a:t>
            </a:r>
            <a:endParaRPr lang="en-US" dirty="0">
              <a:solidFill>
                <a:srgbClr val="FFFFFF"/>
              </a:solidFill>
              <a:latin typeface="Montserrat"/>
              <a:ea typeface="Montserrat"/>
              <a:cs typeface="Montserrat"/>
              <a:sym typeface="Montserrat"/>
            </a:endParaRPr>
          </a:p>
        </p:txBody>
      </p:sp>
      <p:sp>
        <p:nvSpPr>
          <p:cNvPr id="39" name="Google Shape;365;p47"/>
          <p:cNvSpPr txBox="1">
            <a:spLocks/>
          </p:cNvSpPr>
          <p:nvPr/>
        </p:nvSpPr>
        <p:spPr>
          <a:xfrm>
            <a:off x="2147120" y="2996990"/>
            <a:ext cx="1384350" cy="323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D2059"/>
              </a:buClr>
              <a:buSzPts val="1800"/>
              <a:buFont typeface="Raleway"/>
              <a:buChar char="○"/>
              <a:defRPr sz="1800" b="0" i="0" u="none" strike="noStrike" cap="none">
                <a:solidFill>
                  <a:srgbClr val="1D2059"/>
                </a:solidFill>
                <a:latin typeface="Raleway"/>
                <a:ea typeface="Raleway"/>
                <a:cs typeface="Raleway"/>
                <a:sym typeface="Raleway"/>
              </a:defRPr>
            </a:lvl1pPr>
            <a:lvl2pPr marL="914400" marR="0" lvl="1"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2pPr>
            <a:lvl3pPr marL="1371600" marR="0" lvl="2"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3pPr>
            <a:lvl4pPr marL="1828800" marR="0" lvl="3"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4pPr>
            <a:lvl5pPr marL="2286000" marR="0" lvl="4"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5pPr>
            <a:lvl6pPr marL="2743200" marR="0" lvl="5"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6pPr>
            <a:lvl7pPr marL="3200400" marR="0" lvl="6"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7pPr>
            <a:lvl8pPr marL="3657600" marR="0" lvl="7"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8pPr>
            <a:lvl9pPr marL="4114800" marR="0" lvl="8" indent="-317500" algn="l" rtl="0">
              <a:lnSpc>
                <a:spcPct val="100000"/>
              </a:lnSpc>
              <a:spcBef>
                <a:spcPts val="1600"/>
              </a:spcBef>
              <a:spcAft>
                <a:spcPts val="160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9pPr>
          </a:lstStyle>
          <a:p>
            <a:pPr marL="0" indent="0" algn="ctr">
              <a:buFont typeface="Raleway"/>
              <a:buNone/>
            </a:pPr>
            <a:r>
              <a:rPr lang="en-US" sz="1400" smtClean="0">
                <a:solidFill>
                  <a:srgbClr val="002060"/>
                </a:solidFill>
              </a:rPr>
              <a:t>Algorithmique</a:t>
            </a:r>
            <a:endParaRPr lang="en-US" sz="1400" dirty="0">
              <a:solidFill>
                <a:srgbClr val="002060"/>
              </a:solidFill>
            </a:endParaRPr>
          </a:p>
        </p:txBody>
      </p:sp>
      <p:sp>
        <p:nvSpPr>
          <p:cNvPr id="40" name="Google Shape;359;p47"/>
          <p:cNvSpPr txBox="1">
            <a:spLocks/>
          </p:cNvSpPr>
          <p:nvPr/>
        </p:nvSpPr>
        <p:spPr>
          <a:xfrm>
            <a:off x="5614111" y="2996990"/>
            <a:ext cx="1409408" cy="3131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D2059"/>
              </a:buClr>
              <a:buSzPts val="1800"/>
              <a:buFont typeface="Raleway"/>
              <a:buChar char="○"/>
              <a:defRPr sz="1800" b="0" i="0" u="none" strike="noStrike" cap="none">
                <a:solidFill>
                  <a:srgbClr val="1D2059"/>
                </a:solidFill>
                <a:latin typeface="Raleway"/>
                <a:ea typeface="Raleway"/>
                <a:cs typeface="Raleway"/>
                <a:sym typeface="Raleway"/>
              </a:defRPr>
            </a:lvl1pPr>
            <a:lvl2pPr marL="914400" marR="0" lvl="1"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2pPr>
            <a:lvl3pPr marL="1371600" marR="0" lvl="2"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3pPr>
            <a:lvl4pPr marL="1828800" marR="0" lvl="3"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4pPr>
            <a:lvl5pPr marL="2286000" marR="0" lvl="4"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5pPr>
            <a:lvl6pPr marL="2743200" marR="0" lvl="5"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6pPr>
            <a:lvl7pPr marL="3200400" marR="0" lvl="6"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7pPr>
            <a:lvl8pPr marL="3657600" marR="0" lvl="7" indent="-317500" algn="l" rtl="0">
              <a:lnSpc>
                <a:spcPct val="100000"/>
              </a:lnSpc>
              <a:spcBef>
                <a:spcPts val="1600"/>
              </a:spcBef>
              <a:spcAft>
                <a:spcPts val="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8pPr>
            <a:lvl9pPr marL="4114800" marR="0" lvl="8" indent="-317500" algn="l" rtl="0">
              <a:lnSpc>
                <a:spcPct val="100000"/>
              </a:lnSpc>
              <a:spcBef>
                <a:spcPts val="1600"/>
              </a:spcBef>
              <a:spcAft>
                <a:spcPts val="1600"/>
              </a:spcAft>
              <a:buClr>
                <a:srgbClr val="1D2059"/>
              </a:buClr>
              <a:buSzPts val="1400"/>
              <a:buFont typeface="Raleway"/>
              <a:buChar char="■"/>
              <a:defRPr sz="1400" b="0" i="0" u="none" strike="noStrike" cap="none">
                <a:solidFill>
                  <a:srgbClr val="1D2059"/>
                </a:solidFill>
                <a:latin typeface="Raleway"/>
                <a:ea typeface="Raleway"/>
                <a:cs typeface="Raleway"/>
                <a:sym typeface="Raleway"/>
              </a:defRPr>
            </a:lvl9pPr>
          </a:lstStyle>
          <a:p>
            <a:pPr marL="0" indent="0" algn="ctr">
              <a:buFont typeface="Raleway"/>
              <a:buNone/>
            </a:pPr>
            <a:r>
              <a:rPr lang="en-US" sz="1300" dirty="0" smtClean="0">
                <a:solidFill>
                  <a:srgbClr val="002060"/>
                </a:solidFill>
              </a:rPr>
              <a:t>Programmation</a:t>
            </a:r>
            <a:endParaRPr lang="en-US" sz="1300" dirty="0">
              <a:solidFill>
                <a:srgbClr val="00206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295"/>
        <p:cNvGrpSpPr/>
        <p:nvPr/>
      </p:nvGrpSpPr>
      <p:grpSpPr>
        <a:xfrm>
          <a:off x="0" y="0"/>
          <a:ext cx="0" cy="0"/>
          <a:chOff x="0" y="0"/>
          <a:chExt cx="0" cy="0"/>
        </a:xfrm>
      </p:grpSpPr>
      <p:pic>
        <p:nvPicPr>
          <p:cNvPr id="3" name="Google Shape;136;p31"/>
          <p:cNvPicPr preferRelativeResize="0"/>
          <p:nvPr/>
        </p:nvPicPr>
        <p:blipFill rotWithShape="1">
          <a:blip r:embed="rId3">
            <a:alphaModFix/>
          </a:blip>
          <a:srcRect/>
          <a:stretch/>
        </p:blipFill>
        <p:spPr>
          <a:xfrm>
            <a:off x="2836968" y="689130"/>
            <a:ext cx="3522325" cy="1604127"/>
          </a:xfrm>
          <a:prstGeom prst="rect">
            <a:avLst/>
          </a:prstGeom>
          <a:noFill/>
          <a:ln>
            <a:noFill/>
          </a:ln>
        </p:spPr>
      </p:pic>
      <p:sp>
        <p:nvSpPr>
          <p:cNvPr id="11" name="TextBox 10"/>
          <p:cNvSpPr txBox="1"/>
          <p:nvPr/>
        </p:nvSpPr>
        <p:spPr>
          <a:xfrm>
            <a:off x="3511935" y="2906486"/>
            <a:ext cx="2172390" cy="1015663"/>
          </a:xfrm>
          <a:prstGeom prst="rect">
            <a:avLst/>
          </a:prstGeom>
          <a:noFill/>
        </p:spPr>
        <p:txBody>
          <a:bodyPr wrap="none" rtlCol="0">
            <a:spAutoFit/>
          </a:bodyPr>
          <a:lstStyle/>
          <a:p>
            <a:r>
              <a:rPr lang="en-US" sz="6000" dirty="0" smtClean="0">
                <a:solidFill>
                  <a:schemeClr val="bg1"/>
                </a:solidFill>
                <a:latin typeface="Montserrat" panose="020B0604020202020204" charset="0"/>
              </a:rPr>
              <a:t>QUIZ</a:t>
            </a:r>
            <a:endParaRPr lang="en-US" sz="6000" dirty="0">
              <a:solidFill>
                <a:schemeClr val="bg1"/>
              </a:solidFill>
              <a:latin typeface="Montserrat" panose="020B0604020202020204" charset="0"/>
            </a:endParaRPr>
          </a:p>
        </p:txBody>
      </p:sp>
    </p:spTree>
    <p:extLst>
      <p:ext uri="{BB962C8B-B14F-4D97-AF65-F5344CB8AC3E}">
        <p14:creationId xmlns:p14="http://schemas.microsoft.com/office/powerpoint/2010/main" val="256120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14"/>
        <p:cNvGrpSpPr/>
        <p:nvPr/>
      </p:nvGrpSpPr>
      <p:grpSpPr>
        <a:xfrm>
          <a:off x="0" y="0"/>
          <a:ext cx="0" cy="0"/>
          <a:chOff x="0" y="0"/>
          <a:chExt cx="0" cy="0"/>
        </a:xfrm>
      </p:grpSpPr>
      <p:pic>
        <p:nvPicPr>
          <p:cNvPr id="415" name="Google Shape;415;p51"/>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416" name="Google Shape;416;p51"/>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417" name="Google Shape;417;p51"/>
          <p:cNvSpPr txBox="1">
            <a:spLocks noGrp="1"/>
          </p:cNvSpPr>
          <p:nvPr>
            <p:ph type="title" idx="4294967295"/>
          </p:nvPr>
        </p:nvSpPr>
        <p:spPr>
          <a:xfrm>
            <a:off x="2644193" y="1569578"/>
            <a:ext cx="3855600" cy="74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000"/>
              <a:buNone/>
            </a:pPr>
            <a:r>
              <a:rPr lang="en" sz="4800">
                <a:solidFill>
                  <a:srgbClr val="213B55"/>
                </a:solidFill>
              </a:rPr>
              <a:t>02</a:t>
            </a:r>
            <a:endParaRPr sz="4800" dirty="0">
              <a:solidFill>
                <a:srgbClr val="213B55"/>
              </a:solidFill>
            </a:endParaRPr>
          </a:p>
        </p:txBody>
      </p:sp>
      <p:sp>
        <p:nvSpPr>
          <p:cNvPr id="418" name="Google Shape;418;p51"/>
          <p:cNvSpPr txBox="1">
            <a:spLocks noGrp="1"/>
          </p:cNvSpPr>
          <p:nvPr>
            <p:ph type="subTitle" idx="1"/>
          </p:nvPr>
        </p:nvSpPr>
        <p:spPr>
          <a:xfrm>
            <a:off x="1677525" y="2443300"/>
            <a:ext cx="6053400" cy="74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 sz="3600">
                <a:solidFill>
                  <a:schemeClr val="lt1"/>
                </a:solidFill>
              </a:rPr>
              <a:t>Instructions De Base</a:t>
            </a:r>
            <a:endParaRPr sz="3600" dirty="0">
              <a:solidFill>
                <a:schemeClr val="lt1"/>
              </a:solidFill>
            </a:endParaRPr>
          </a:p>
        </p:txBody>
      </p:sp>
      <p:pic>
        <p:nvPicPr>
          <p:cNvPr id="419" name="Google Shape;419;p51"/>
          <p:cNvPicPr preferRelativeResize="0"/>
          <p:nvPr/>
        </p:nvPicPr>
        <p:blipFill>
          <a:blip r:embed="rId5">
            <a:alphaModFix/>
          </a:blip>
          <a:stretch>
            <a:fillRect/>
          </a:stretch>
        </p:blipFill>
        <p:spPr>
          <a:xfrm>
            <a:off x="8380400" y="194350"/>
            <a:ext cx="433018" cy="67367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40"/>
        <p:cNvGrpSpPr/>
        <p:nvPr/>
      </p:nvGrpSpPr>
      <p:grpSpPr>
        <a:xfrm>
          <a:off x="0" y="0"/>
          <a:ext cx="0" cy="0"/>
          <a:chOff x="0" y="0"/>
          <a:chExt cx="0" cy="0"/>
        </a:xfrm>
      </p:grpSpPr>
      <p:sp>
        <p:nvSpPr>
          <p:cNvPr id="141" name="Google Shape;141;p32"/>
          <p:cNvSpPr txBox="1">
            <a:spLocks noGrp="1"/>
          </p:cNvSpPr>
          <p:nvPr>
            <p:ph type="title" idx="4294967295"/>
          </p:nvPr>
        </p:nvSpPr>
        <p:spPr>
          <a:xfrm>
            <a:off x="4288425" y="426248"/>
            <a:ext cx="1225500" cy="416400"/>
          </a:xfrm>
          <a:prstGeom prst="rect">
            <a:avLst/>
          </a:prstGeom>
          <a:noFill/>
          <a:ln>
            <a:noFill/>
          </a:ln>
        </p:spPr>
        <p:txBody>
          <a:bodyPr spcFirstLastPara="1" wrap="square" lIns="91425" tIns="0" rIns="91425" bIns="0" anchor="ctr" anchorCtr="0">
            <a:noAutofit/>
          </a:bodyPr>
          <a:lstStyle/>
          <a:p>
            <a:pPr marL="0" lvl="0" indent="0" algn="l" rtl="0">
              <a:lnSpc>
                <a:spcPct val="100000"/>
              </a:lnSpc>
              <a:spcBef>
                <a:spcPts val="0"/>
              </a:spcBef>
              <a:spcAft>
                <a:spcPts val="0"/>
              </a:spcAft>
              <a:buSzPts val="4500"/>
              <a:buNone/>
            </a:pPr>
            <a:r>
              <a:rPr lang="en" dirty="0">
                <a:solidFill>
                  <a:srgbClr val="151842"/>
                </a:solidFill>
              </a:rPr>
              <a:t>01</a:t>
            </a:r>
            <a:endParaRPr dirty="0">
              <a:solidFill>
                <a:srgbClr val="151842"/>
              </a:solidFill>
            </a:endParaRPr>
          </a:p>
        </p:txBody>
      </p:sp>
      <p:sp>
        <p:nvSpPr>
          <p:cNvPr id="142" name="Google Shape;142;p32"/>
          <p:cNvSpPr txBox="1">
            <a:spLocks noGrp="1"/>
          </p:cNvSpPr>
          <p:nvPr>
            <p:ph type="subTitle" idx="1"/>
          </p:nvPr>
        </p:nvSpPr>
        <p:spPr>
          <a:xfrm>
            <a:off x="4140800" y="1125800"/>
            <a:ext cx="3818100" cy="27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Informatique,,Algorithmique,Programme</a:t>
            </a:r>
            <a:endParaRPr dirty="0"/>
          </a:p>
        </p:txBody>
      </p:sp>
      <p:sp>
        <p:nvSpPr>
          <p:cNvPr id="143" name="Google Shape;143;p32"/>
          <p:cNvSpPr txBox="1">
            <a:spLocks noGrp="1"/>
          </p:cNvSpPr>
          <p:nvPr>
            <p:ph type="subTitle" idx="2"/>
          </p:nvPr>
        </p:nvSpPr>
        <p:spPr>
          <a:xfrm>
            <a:off x="3959825" y="847135"/>
            <a:ext cx="32508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dirty="0">
                <a:solidFill>
                  <a:schemeClr val="lt1"/>
                </a:solidFill>
              </a:rPr>
              <a:t>Contexte Scientifique</a:t>
            </a:r>
            <a:endParaRPr sz="1600" dirty="0"/>
          </a:p>
        </p:txBody>
      </p:sp>
      <p:sp>
        <p:nvSpPr>
          <p:cNvPr id="144" name="Google Shape;144;p32"/>
          <p:cNvSpPr txBox="1">
            <a:spLocks noGrp="1"/>
          </p:cNvSpPr>
          <p:nvPr>
            <p:ph type="title" idx="4294967295"/>
          </p:nvPr>
        </p:nvSpPr>
        <p:spPr>
          <a:xfrm>
            <a:off x="4247944" y="1548908"/>
            <a:ext cx="1225500" cy="416400"/>
          </a:xfrm>
          <a:prstGeom prst="rect">
            <a:avLst/>
          </a:prstGeom>
          <a:noFill/>
          <a:ln>
            <a:noFill/>
          </a:ln>
        </p:spPr>
        <p:txBody>
          <a:bodyPr spcFirstLastPara="1" wrap="square" lIns="91425" tIns="0" rIns="91425" bIns="0" anchor="ctr" anchorCtr="0">
            <a:noAutofit/>
          </a:bodyPr>
          <a:lstStyle/>
          <a:p>
            <a:pPr marL="0" lvl="0" indent="0" algn="l" rtl="0">
              <a:lnSpc>
                <a:spcPct val="100000"/>
              </a:lnSpc>
              <a:spcBef>
                <a:spcPts val="0"/>
              </a:spcBef>
              <a:spcAft>
                <a:spcPts val="0"/>
              </a:spcAft>
              <a:buSzPts val="4500"/>
              <a:buNone/>
            </a:pPr>
            <a:r>
              <a:rPr lang="en" dirty="0"/>
              <a:t>02</a:t>
            </a:r>
            <a:endParaRPr dirty="0"/>
          </a:p>
        </p:txBody>
      </p:sp>
      <p:sp>
        <p:nvSpPr>
          <p:cNvPr id="145" name="Google Shape;145;p32"/>
          <p:cNvSpPr txBox="1">
            <a:spLocks noGrp="1"/>
          </p:cNvSpPr>
          <p:nvPr>
            <p:ph type="subTitle" idx="4294967295"/>
          </p:nvPr>
        </p:nvSpPr>
        <p:spPr>
          <a:xfrm>
            <a:off x="4247944" y="2353079"/>
            <a:ext cx="3250800" cy="27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Syntaxe C/Algorithmique</a:t>
            </a:r>
            <a:endParaRPr dirty="0"/>
          </a:p>
        </p:txBody>
      </p:sp>
      <p:sp>
        <p:nvSpPr>
          <p:cNvPr id="146" name="Google Shape;146;p32"/>
          <p:cNvSpPr txBox="1">
            <a:spLocks noGrp="1"/>
          </p:cNvSpPr>
          <p:nvPr>
            <p:ph type="subTitle" idx="4294967295"/>
          </p:nvPr>
        </p:nvSpPr>
        <p:spPr>
          <a:xfrm>
            <a:off x="3864569" y="2012745"/>
            <a:ext cx="32508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dirty="0">
                <a:solidFill>
                  <a:schemeClr val="lt1"/>
                </a:solidFill>
              </a:rPr>
              <a:t>Instructions De Base</a:t>
            </a:r>
            <a:endParaRPr sz="1600" dirty="0"/>
          </a:p>
        </p:txBody>
      </p:sp>
      <p:sp>
        <p:nvSpPr>
          <p:cNvPr id="147" name="Google Shape;147;p32"/>
          <p:cNvSpPr txBox="1">
            <a:spLocks noGrp="1"/>
          </p:cNvSpPr>
          <p:nvPr>
            <p:ph type="title" idx="4294967295"/>
          </p:nvPr>
        </p:nvSpPr>
        <p:spPr>
          <a:xfrm>
            <a:off x="4238150" y="2765631"/>
            <a:ext cx="1225500" cy="416400"/>
          </a:xfrm>
          <a:prstGeom prst="rect">
            <a:avLst/>
          </a:prstGeom>
          <a:noFill/>
          <a:ln>
            <a:noFill/>
          </a:ln>
        </p:spPr>
        <p:txBody>
          <a:bodyPr spcFirstLastPara="1" wrap="square" lIns="91425" tIns="0" rIns="91425" bIns="0" anchor="ctr" anchorCtr="0">
            <a:noAutofit/>
          </a:bodyPr>
          <a:lstStyle/>
          <a:p>
            <a:pPr marL="0" lvl="0" indent="0" algn="l" rtl="0">
              <a:lnSpc>
                <a:spcPct val="100000"/>
              </a:lnSpc>
              <a:spcBef>
                <a:spcPts val="0"/>
              </a:spcBef>
              <a:spcAft>
                <a:spcPts val="0"/>
              </a:spcAft>
              <a:buSzPts val="4500"/>
              <a:buNone/>
            </a:pPr>
            <a:r>
              <a:rPr lang="en" dirty="0"/>
              <a:t>03</a:t>
            </a:r>
            <a:endParaRPr dirty="0"/>
          </a:p>
        </p:txBody>
      </p:sp>
      <p:sp>
        <p:nvSpPr>
          <p:cNvPr id="148" name="Google Shape;148;p32"/>
          <p:cNvSpPr txBox="1">
            <a:spLocks noGrp="1"/>
          </p:cNvSpPr>
          <p:nvPr>
            <p:ph type="subTitle" idx="4294967295"/>
          </p:nvPr>
        </p:nvSpPr>
        <p:spPr>
          <a:xfrm>
            <a:off x="4238150" y="3551088"/>
            <a:ext cx="3250800" cy="27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Notion de base ,Parcourir les tableaux/matrices </a:t>
            </a:r>
            <a:endParaRPr dirty="0"/>
          </a:p>
        </p:txBody>
      </p:sp>
      <p:sp>
        <p:nvSpPr>
          <p:cNvPr id="149" name="Google Shape;149;p32"/>
          <p:cNvSpPr txBox="1">
            <a:spLocks noGrp="1"/>
          </p:cNvSpPr>
          <p:nvPr>
            <p:ph type="subTitle" idx="4294967295"/>
          </p:nvPr>
        </p:nvSpPr>
        <p:spPr>
          <a:xfrm>
            <a:off x="4043450" y="3424881"/>
            <a:ext cx="3250800" cy="125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dirty="0">
                <a:solidFill>
                  <a:schemeClr val="lt1"/>
                </a:solidFill>
              </a:rPr>
              <a:t>les Tableaux/les </a:t>
            </a:r>
            <a:r>
              <a:rPr lang="en" sz="1600" dirty="0" smtClean="0">
                <a:solidFill>
                  <a:schemeClr val="lt1"/>
                </a:solidFill>
              </a:rPr>
              <a:t>Matrices</a:t>
            </a:r>
            <a:r>
              <a:rPr lang="en" sz="1400" dirty="0" smtClean="0">
                <a:solidFill>
                  <a:schemeClr val="lt1"/>
                </a:solidFill>
                <a:latin typeface="Arial"/>
                <a:ea typeface="Arial"/>
                <a:cs typeface="Arial"/>
                <a:sym typeface="Arial"/>
              </a:rPr>
              <a:t> </a:t>
            </a:r>
            <a:endParaRPr sz="1400" dirty="0">
              <a:solidFill>
                <a:schemeClr val="lt1"/>
              </a:solidFill>
              <a:latin typeface="Arial"/>
              <a:ea typeface="Arial"/>
              <a:cs typeface="Arial"/>
              <a:sym typeface="Arial"/>
            </a:endParaRPr>
          </a:p>
          <a:p>
            <a:pPr marL="0" lvl="0" indent="0" algn="l" rtl="0">
              <a:lnSpc>
                <a:spcPct val="100000"/>
              </a:lnSpc>
              <a:spcBef>
                <a:spcPts val="0"/>
              </a:spcBef>
              <a:spcAft>
                <a:spcPts val="0"/>
              </a:spcAft>
              <a:buSzPts val="1800"/>
              <a:buNone/>
            </a:pPr>
            <a:endParaRPr dirty="0"/>
          </a:p>
        </p:txBody>
      </p:sp>
      <p:pic>
        <p:nvPicPr>
          <p:cNvPr id="150" name="Google Shape;150;p32"/>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151" name="Google Shape;151;p32"/>
          <p:cNvSpPr txBox="1">
            <a:spLocks noGrp="1"/>
          </p:cNvSpPr>
          <p:nvPr>
            <p:ph type="title" idx="4294967295"/>
          </p:nvPr>
        </p:nvSpPr>
        <p:spPr>
          <a:xfrm>
            <a:off x="4140800" y="3963638"/>
            <a:ext cx="1410600" cy="479400"/>
          </a:xfrm>
          <a:prstGeom prst="rect">
            <a:avLst/>
          </a:prstGeom>
          <a:noFill/>
          <a:ln>
            <a:noFill/>
          </a:ln>
        </p:spPr>
        <p:txBody>
          <a:bodyPr spcFirstLastPara="1" wrap="square" lIns="91425" tIns="0" rIns="91425" bIns="0" anchor="ctr" anchorCtr="0">
            <a:noAutofit/>
          </a:bodyPr>
          <a:lstStyle/>
          <a:p>
            <a:pPr marL="0" lvl="0" indent="0" algn="l" rtl="0">
              <a:lnSpc>
                <a:spcPct val="100000"/>
              </a:lnSpc>
              <a:spcBef>
                <a:spcPts val="0"/>
              </a:spcBef>
              <a:spcAft>
                <a:spcPts val="0"/>
              </a:spcAft>
              <a:buSzPts val="4500"/>
              <a:buNone/>
            </a:pPr>
            <a:r>
              <a:rPr lang="en" dirty="0"/>
              <a:t>04</a:t>
            </a:r>
            <a:endParaRPr dirty="0"/>
          </a:p>
        </p:txBody>
      </p:sp>
      <p:sp>
        <p:nvSpPr>
          <p:cNvPr id="152" name="Google Shape;152;p32"/>
          <p:cNvSpPr txBox="1">
            <a:spLocks noGrp="1"/>
          </p:cNvSpPr>
          <p:nvPr>
            <p:ph type="subTitle" idx="4294967295"/>
          </p:nvPr>
        </p:nvSpPr>
        <p:spPr>
          <a:xfrm>
            <a:off x="4014875" y="4489261"/>
            <a:ext cx="32508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dirty="0">
                <a:solidFill>
                  <a:schemeClr val="lt1"/>
                </a:solidFill>
              </a:rPr>
              <a:t>Procédures Et Fonctions</a:t>
            </a:r>
            <a:endParaRPr sz="1600" dirty="0">
              <a:solidFill>
                <a:schemeClr val="lt1"/>
              </a:solidFill>
            </a:endParaRPr>
          </a:p>
          <a:p>
            <a:pPr marL="0" lvl="0" indent="0" algn="l" rtl="0">
              <a:lnSpc>
                <a:spcPct val="100000"/>
              </a:lnSpc>
              <a:spcBef>
                <a:spcPts val="0"/>
              </a:spcBef>
              <a:spcAft>
                <a:spcPts val="0"/>
              </a:spcAft>
              <a:buSzPts val="1800"/>
              <a:buNone/>
            </a:pPr>
            <a:endParaRPr dirty="0"/>
          </a:p>
        </p:txBody>
      </p:sp>
      <p:sp>
        <p:nvSpPr>
          <p:cNvPr id="153" name="Google Shape;153;p32"/>
          <p:cNvSpPr txBox="1">
            <a:spLocks noGrp="1"/>
          </p:cNvSpPr>
          <p:nvPr>
            <p:ph type="subTitle" idx="4294967295"/>
          </p:nvPr>
        </p:nvSpPr>
        <p:spPr>
          <a:xfrm>
            <a:off x="4489400" y="4656751"/>
            <a:ext cx="3250800" cy="274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a:t>Definition et Syntaxe </a:t>
            </a:r>
            <a:endParaRPr dirty="0"/>
          </a:p>
        </p:txBody>
      </p:sp>
      <p:sp>
        <p:nvSpPr>
          <p:cNvPr id="154" name="Google Shape;154;p32"/>
          <p:cNvSpPr/>
          <p:nvPr/>
        </p:nvSpPr>
        <p:spPr>
          <a:xfrm>
            <a:off x="1884500" y="1513025"/>
            <a:ext cx="2256300" cy="2337600"/>
          </a:xfrm>
          <a:prstGeom prst="ellipse">
            <a:avLst/>
          </a:prstGeom>
          <a:solidFill>
            <a:srgbClr val="1D205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32"/>
          <p:cNvSpPr/>
          <p:nvPr/>
        </p:nvSpPr>
        <p:spPr>
          <a:xfrm>
            <a:off x="1835975" y="3167525"/>
            <a:ext cx="1007100" cy="1043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32"/>
          <p:cNvSpPr/>
          <p:nvPr/>
        </p:nvSpPr>
        <p:spPr>
          <a:xfrm flipH="1">
            <a:off x="1561175" y="3062925"/>
            <a:ext cx="350400" cy="3630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57" name="Google Shape;157;p32"/>
          <p:cNvPicPr preferRelativeResize="0"/>
          <p:nvPr/>
        </p:nvPicPr>
        <p:blipFill rotWithShape="1">
          <a:blip r:embed="rId4">
            <a:alphaModFix/>
          </a:blip>
          <a:srcRect l="4310" r="-4310"/>
          <a:stretch/>
        </p:blipFill>
        <p:spPr>
          <a:xfrm>
            <a:off x="715251" y="2160913"/>
            <a:ext cx="2704651" cy="763175"/>
          </a:xfrm>
          <a:prstGeom prst="rect">
            <a:avLst/>
          </a:prstGeom>
          <a:noFill/>
          <a:ln>
            <a:noFill/>
          </a:ln>
        </p:spPr>
      </p:pic>
      <p:pic>
        <p:nvPicPr>
          <p:cNvPr id="158" name="Google Shape;158;p32"/>
          <p:cNvPicPr preferRelativeResize="0"/>
          <p:nvPr/>
        </p:nvPicPr>
        <p:blipFill>
          <a:blip r:embed="rId5">
            <a:alphaModFix/>
          </a:blip>
          <a:stretch>
            <a:fillRect/>
          </a:stretch>
        </p:blipFill>
        <p:spPr>
          <a:xfrm rot="10800000" flipH="1">
            <a:off x="107525" y="4930952"/>
            <a:ext cx="1728448" cy="66150"/>
          </a:xfrm>
          <a:prstGeom prst="rect">
            <a:avLst/>
          </a:prstGeom>
          <a:noFill/>
          <a:ln>
            <a:noFill/>
          </a:ln>
        </p:spPr>
      </p:pic>
      <p:pic>
        <p:nvPicPr>
          <p:cNvPr id="159" name="Google Shape;159;p32"/>
          <p:cNvPicPr preferRelativeResize="0"/>
          <p:nvPr/>
        </p:nvPicPr>
        <p:blipFill>
          <a:blip r:embed="rId6">
            <a:alphaModFix/>
          </a:blip>
          <a:stretch>
            <a:fillRect/>
          </a:stretch>
        </p:blipFill>
        <p:spPr>
          <a:xfrm>
            <a:off x="2525926" y="901487"/>
            <a:ext cx="1527050" cy="3340536"/>
          </a:xfrm>
          <a:prstGeom prst="rect">
            <a:avLst/>
          </a:prstGeom>
          <a:noFill/>
          <a:ln>
            <a:noFill/>
          </a:ln>
        </p:spPr>
      </p:pic>
      <p:sp>
        <p:nvSpPr>
          <p:cNvPr id="160" name="Google Shape;160;p32"/>
          <p:cNvSpPr txBox="1"/>
          <p:nvPr/>
        </p:nvSpPr>
        <p:spPr>
          <a:xfrm>
            <a:off x="798050" y="2069525"/>
            <a:ext cx="19575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dirty="0">
                <a:solidFill>
                  <a:srgbClr val="FFFFFF"/>
                </a:solidFill>
                <a:latin typeface="Raleway"/>
                <a:ea typeface="Raleway"/>
                <a:cs typeface="Raleway"/>
                <a:sym typeface="Raleway"/>
              </a:rPr>
              <a:t>PLAN</a:t>
            </a:r>
            <a:endParaRPr sz="4800" dirty="0">
              <a:solidFill>
                <a:srgbClr val="FFFFFF"/>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0007 -0.87407 L -2.22222E-6 0 " pathEditMode="relative" rAng="0" ptsTypes="AA">
                                      <p:cBhvr>
                                        <p:cTn id="6" dur="1500" fill="hold"/>
                                        <p:tgtEl>
                                          <p:spTgt spid="159"/>
                                        </p:tgtEl>
                                        <p:attrNameLst>
                                          <p:attrName>ppt_x</p:attrName>
                                          <p:attrName>ppt_y</p:attrName>
                                        </p:attrNameLst>
                                      </p:cBhvr>
                                      <p:rCtr x="-35" y="43704"/>
                                    </p:animMotion>
                                  </p:childTnLst>
                                </p:cTn>
                              </p:par>
                              <p:par>
                                <p:cTn id="7" presetID="42" presetClass="path" presetSubtype="0" accel="50000" decel="50000" fill="hold" grpId="0" nodeType="withEffect">
                                  <p:stCondLst>
                                    <p:cond delay="0"/>
                                  </p:stCondLst>
                                  <p:childTnLst>
                                    <p:animMotion origin="layout" path="M -0.31823 -0.00401 L -8.33333E-7 -0.00185 " pathEditMode="relative" rAng="0" ptsTypes="AA">
                                      <p:cBhvr>
                                        <p:cTn id="8" dur="500" fill="hold"/>
                                        <p:tgtEl>
                                          <p:spTgt spid="160"/>
                                        </p:tgtEl>
                                        <p:attrNameLst>
                                          <p:attrName>ppt_x</p:attrName>
                                          <p:attrName>ppt_y</p:attrName>
                                        </p:attrNameLst>
                                      </p:cBhvr>
                                      <p:rCtr x="15903" y="93"/>
                                    </p:animMotion>
                                  </p:childTnLst>
                                </p:cTn>
                              </p:par>
                              <p:par>
                                <p:cTn id="9" presetID="42" presetClass="path" presetSubtype="0" accel="50000" decel="50000" fill="hold" nodeType="withEffect">
                                  <p:stCondLst>
                                    <p:cond delay="0"/>
                                  </p:stCondLst>
                                  <p:childTnLst>
                                    <p:animMotion origin="layout" path="M -0.36476 -0.01451 L -1.66667E-6 -0.00186 " pathEditMode="relative" rAng="0" ptsTypes="AA">
                                      <p:cBhvr>
                                        <p:cTn id="10" dur="500" fill="hold"/>
                                        <p:tgtEl>
                                          <p:spTgt spid="157"/>
                                        </p:tgtEl>
                                        <p:attrNameLst>
                                          <p:attrName>ppt_x</p:attrName>
                                          <p:attrName>ppt_y</p:attrName>
                                        </p:attrNameLst>
                                      </p:cBhvr>
                                      <p:rCtr x="18229" y="617"/>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1"/>
                                        </p:tgtEl>
                                        <p:attrNameLst>
                                          <p:attrName>style.visibility</p:attrName>
                                        </p:attrNameLst>
                                      </p:cBhvr>
                                      <p:to>
                                        <p:strVal val="visible"/>
                                      </p:to>
                                    </p:set>
                                    <p:animEffect transition="in" filter="fade">
                                      <p:cBhvr>
                                        <p:cTn id="15" dur="500"/>
                                        <p:tgtEl>
                                          <p:spTgt spid="1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
                                            <p:txEl>
                                              <p:pRg st="0" end="0"/>
                                            </p:txEl>
                                          </p:spTgt>
                                        </p:tgtEl>
                                        <p:attrNameLst>
                                          <p:attrName>style.visibility</p:attrName>
                                        </p:attrNameLst>
                                      </p:cBhvr>
                                      <p:to>
                                        <p:strVal val="visible"/>
                                      </p:to>
                                    </p:set>
                                    <p:animEffect transition="in" filter="fade">
                                      <p:cBhvr>
                                        <p:cTn id="18" dur="500"/>
                                        <p:tgtEl>
                                          <p:spTgt spid="14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2">
                                            <p:txEl>
                                              <p:pRg st="0" end="0"/>
                                            </p:txEl>
                                          </p:spTgt>
                                        </p:tgtEl>
                                        <p:attrNameLst>
                                          <p:attrName>style.visibility</p:attrName>
                                        </p:attrNameLst>
                                      </p:cBhvr>
                                      <p:to>
                                        <p:strVal val="visible"/>
                                      </p:to>
                                    </p:set>
                                    <p:animEffect transition="in" filter="fade">
                                      <p:cBhvr>
                                        <p:cTn id="21" dur="500"/>
                                        <p:tgtEl>
                                          <p:spTgt spid="14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4"/>
                                        </p:tgtEl>
                                        <p:attrNameLst>
                                          <p:attrName>style.visibility</p:attrName>
                                        </p:attrNameLst>
                                      </p:cBhvr>
                                      <p:to>
                                        <p:strVal val="visible"/>
                                      </p:to>
                                    </p:set>
                                    <p:animEffect transition="in" filter="fade">
                                      <p:cBhvr>
                                        <p:cTn id="26" dur="500"/>
                                        <p:tgtEl>
                                          <p:spTgt spid="1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6">
                                            <p:txEl>
                                              <p:pRg st="0" end="0"/>
                                            </p:txEl>
                                          </p:spTgt>
                                        </p:tgtEl>
                                        <p:attrNameLst>
                                          <p:attrName>style.visibility</p:attrName>
                                        </p:attrNameLst>
                                      </p:cBhvr>
                                      <p:to>
                                        <p:strVal val="visible"/>
                                      </p:to>
                                    </p:set>
                                    <p:animEffect transition="in" filter="fade">
                                      <p:cBhvr>
                                        <p:cTn id="29" dur="500"/>
                                        <p:tgtEl>
                                          <p:spTgt spid="146">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5">
                                            <p:txEl>
                                              <p:pRg st="0" end="0"/>
                                            </p:txEl>
                                          </p:spTgt>
                                        </p:tgtEl>
                                        <p:attrNameLst>
                                          <p:attrName>style.visibility</p:attrName>
                                        </p:attrNameLst>
                                      </p:cBhvr>
                                      <p:to>
                                        <p:strVal val="visible"/>
                                      </p:to>
                                    </p:set>
                                    <p:animEffect transition="in" filter="fade">
                                      <p:cBhvr>
                                        <p:cTn id="32" dur="500"/>
                                        <p:tgtEl>
                                          <p:spTgt spid="14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500"/>
                                        <p:tgtEl>
                                          <p:spTgt spid="1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9">
                                            <p:txEl>
                                              <p:pRg st="0" end="0"/>
                                            </p:txEl>
                                          </p:spTgt>
                                        </p:tgtEl>
                                        <p:attrNameLst>
                                          <p:attrName>style.visibility</p:attrName>
                                        </p:attrNameLst>
                                      </p:cBhvr>
                                      <p:to>
                                        <p:strVal val="visible"/>
                                      </p:to>
                                    </p:set>
                                    <p:animEffect transition="in" filter="fade">
                                      <p:cBhvr>
                                        <p:cTn id="40" dur="500"/>
                                        <p:tgtEl>
                                          <p:spTgt spid="149">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8">
                                            <p:txEl>
                                              <p:pRg st="0" end="0"/>
                                            </p:txEl>
                                          </p:spTgt>
                                        </p:tgtEl>
                                        <p:attrNameLst>
                                          <p:attrName>style.visibility</p:attrName>
                                        </p:attrNameLst>
                                      </p:cBhvr>
                                      <p:to>
                                        <p:strVal val="visible"/>
                                      </p:to>
                                    </p:set>
                                    <p:animEffect transition="in" filter="fade">
                                      <p:cBhvr>
                                        <p:cTn id="43" dur="500"/>
                                        <p:tgtEl>
                                          <p:spTgt spid="14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1"/>
                                        </p:tgtEl>
                                        <p:attrNameLst>
                                          <p:attrName>style.visibility</p:attrName>
                                        </p:attrNameLst>
                                      </p:cBhvr>
                                      <p:to>
                                        <p:strVal val="visible"/>
                                      </p:to>
                                    </p:set>
                                    <p:animEffect transition="in" filter="fade">
                                      <p:cBhvr>
                                        <p:cTn id="48" dur="500"/>
                                        <p:tgtEl>
                                          <p:spTgt spid="15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2">
                                            <p:txEl>
                                              <p:pRg st="0" end="0"/>
                                            </p:txEl>
                                          </p:spTgt>
                                        </p:tgtEl>
                                        <p:attrNameLst>
                                          <p:attrName>style.visibility</p:attrName>
                                        </p:attrNameLst>
                                      </p:cBhvr>
                                      <p:to>
                                        <p:strVal val="visible"/>
                                      </p:to>
                                    </p:set>
                                    <p:animEffect transition="in" filter="fade">
                                      <p:cBhvr>
                                        <p:cTn id="51" dur="500"/>
                                        <p:tgtEl>
                                          <p:spTgt spid="152">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3">
                                            <p:txEl>
                                              <p:pRg st="0" end="0"/>
                                            </p:txEl>
                                          </p:spTgt>
                                        </p:tgtEl>
                                        <p:attrNameLst>
                                          <p:attrName>style.visibility</p:attrName>
                                        </p:attrNameLst>
                                      </p:cBhvr>
                                      <p:to>
                                        <p:strVal val="visible"/>
                                      </p:to>
                                    </p:set>
                                    <p:animEffect transition="in" filter="fade">
                                      <p:cBhvr>
                                        <p:cTn id="54" dur="500"/>
                                        <p:tgtEl>
                                          <p:spTgt spid="1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2" grpId="0" build="p"/>
      <p:bldP spid="143" grpId="0" build="p"/>
      <p:bldP spid="144" grpId="0"/>
      <p:bldP spid="145" grpId="0" build="p"/>
      <p:bldP spid="146" grpId="0" build="p"/>
      <p:bldP spid="147" grpId="0"/>
      <p:bldP spid="148" grpId="0" build="p"/>
      <p:bldP spid="149" grpId="0" build="p"/>
      <p:bldP spid="151" grpId="0"/>
      <p:bldP spid="152" grpId="0" build="p"/>
      <p:bldP spid="153" grpId="0" build="p"/>
      <p:bldP spid="16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23"/>
        <p:cNvGrpSpPr/>
        <p:nvPr/>
      </p:nvGrpSpPr>
      <p:grpSpPr>
        <a:xfrm>
          <a:off x="0" y="0"/>
          <a:ext cx="0" cy="0"/>
          <a:chOff x="0" y="0"/>
          <a:chExt cx="0" cy="0"/>
        </a:xfrm>
      </p:grpSpPr>
      <p:sp>
        <p:nvSpPr>
          <p:cNvPr id="424" name="Google Shape;424;p52"/>
          <p:cNvSpPr txBox="1"/>
          <p:nvPr/>
        </p:nvSpPr>
        <p:spPr>
          <a:xfrm>
            <a:off x="5932025" y="379118"/>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Instructions De Base</a:t>
            </a:r>
            <a:endParaRPr dirty="0">
              <a:solidFill>
                <a:schemeClr val="lt1"/>
              </a:solidFill>
              <a:latin typeface="Montserrat"/>
              <a:ea typeface="Montserrat"/>
              <a:cs typeface="Montserrat"/>
              <a:sym typeface="Montserrat"/>
            </a:endParaRPr>
          </a:p>
          <a:p>
            <a:pPr marL="0" lvl="0" indent="0" algn="ctr" rtl="0">
              <a:spcBef>
                <a:spcPts val="0"/>
              </a:spcBef>
              <a:spcAft>
                <a:spcPts val="1600"/>
              </a:spcAft>
              <a:buClr>
                <a:schemeClr val="dk1"/>
              </a:buClr>
              <a:buSzPts val="1800"/>
              <a:buFont typeface="Arial"/>
              <a:buNone/>
            </a:pPr>
            <a:endParaRPr dirty="0">
              <a:solidFill>
                <a:schemeClr val="lt1"/>
              </a:solidFill>
              <a:latin typeface="Montserrat"/>
              <a:ea typeface="Montserrat"/>
              <a:cs typeface="Montserrat"/>
              <a:sym typeface="Montserrat"/>
            </a:endParaRPr>
          </a:p>
        </p:txBody>
      </p:sp>
      <p:pic>
        <p:nvPicPr>
          <p:cNvPr id="425" name="Google Shape;425;p52"/>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426" name="Google Shape;426;p52"/>
          <p:cNvPicPr preferRelativeResize="0"/>
          <p:nvPr/>
        </p:nvPicPr>
        <p:blipFill>
          <a:blip r:embed="rId4">
            <a:alphaModFix/>
          </a:blip>
          <a:stretch>
            <a:fillRect/>
          </a:stretch>
        </p:blipFill>
        <p:spPr>
          <a:xfrm flipH="1">
            <a:off x="8171500" y="213900"/>
            <a:ext cx="69325" cy="673675"/>
          </a:xfrm>
          <a:prstGeom prst="rect">
            <a:avLst/>
          </a:prstGeom>
          <a:noFill/>
          <a:ln>
            <a:noFill/>
          </a:ln>
        </p:spPr>
      </p:pic>
      <p:pic>
        <p:nvPicPr>
          <p:cNvPr id="427" name="Google Shape;427;p52"/>
          <p:cNvPicPr preferRelativeResize="0"/>
          <p:nvPr/>
        </p:nvPicPr>
        <p:blipFill>
          <a:blip r:embed="rId5">
            <a:alphaModFix/>
          </a:blip>
          <a:stretch>
            <a:fillRect/>
          </a:stretch>
        </p:blipFill>
        <p:spPr>
          <a:xfrm>
            <a:off x="8380400" y="194350"/>
            <a:ext cx="433018" cy="673674"/>
          </a:xfrm>
          <a:prstGeom prst="rect">
            <a:avLst/>
          </a:prstGeom>
          <a:noFill/>
          <a:ln>
            <a:noFill/>
          </a:ln>
        </p:spPr>
      </p:pic>
      <p:sp>
        <p:nvSpPr>
          <p:cNvPr id="428" name="Google Shape;428;p52"/>
          <p:cNvSpPr txBox="1"/>
          <p:nvPr/>
        </p:nvSpPr>
        <p:spPr>
          <a:xfrm>
            <a:off x="1538510" y="1275800"/>
            <a:ext cx="3000000" cy="3652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dirty="0">
                <a:solidFill>
                  <a:srgbClr val="FFFFFF"/>
                </a:solidFill>
                <a:latin typeface="Montserrat"/>
                <a:ea typeface="Montserrat"/>
                <a:cs typeface="Montserrat"/>
                <a:sym typeface="Montserrat"/>
              </a:rPr>
              <a:t>algorithme nom ;</a:t>
            </a:r>
            <a:endParaRPr dirty="0">
              <a:solidFill>
                <a:srgbClr val="FFFFFF"/>
              </a:solidFill>
              <a:latin typeface="Montserrat"/>
              <a:ea typeface="Montserrat"/>
              <a:cs typeface="Montserrat"/>
              <a:sym typeface="Montserrat"/>
            </a:endParaRPr>
          </a:p>
          <a:p>
            <a:pPr marL="0" lvl="0" indent="0" algn="l" rtl="0">
              <a:lnSpc>
                <a:spcPct val="150000"/>
              </a:lnSpc>
              <a:spcBef>
                <a:spcPts val="1200"/>
              </a:spcBef>
              <a:spcAft>
                <a:spcPts val="0"/>
              </a:spcAft>
              <a:buNone/>
            </a:pPr>
            <a:r>
              <a:rPr lang="en" dirty="0">
                <a:solidFill>
                  <a:srgbClr val="FFFFFF"/>
                </a:solidFill>
                <a:latin typeface="Montserrat"/>
                <a:ea typeface="Montserrat"/>
                <a:cs typeface="Montserrat"/>
                <a:sym typeface="Montserrat"/>
              </a:rPr>
              <a:t>var nom de variable : type ;</a:t>
            </a:r>
            <a:endParaRPr dirty="0">
              <a:solidFill>
                <a:srgbClr val="FFFFFF"/>
              </a:solidFill>
              <a:latin typeface="Montserrat"/>
              <a:ea typeface="Montserrat"/>
              <a:cs typeface="Montserrat"/>
              <a:sym typeface="Montserrat"/>
            </a:endParaRPr>
          </a:p>
          <a:p>
            <a:pPr marL="0" lvl="0" indent="0" algn="l" rtl="0">
              <a:lnSpc>
                <a:spcPct val="150000"/>
              </a:lnSpc>
              <a:spcBef>
                <a:spcPts val="1200"/>
              </a:spcBef>
              <a:spcAft>
                <a:spcPts val="0"/>
              </a:spcAft>
              <a:buNone/>
            </a:pPr>
            <a:r>
              <a:rPr lang="en" dirty="0">
                <a:solidFill>
                  <a:srgbClr val="FFFFFF"/>
                </a:solidFill>
                <a:latin typeface="Montserrat"/>
                <a:ea typeface="Montserrat"/>
                <a:cs typeface="Montserrat"/>
                <a:sym typeface="Montserrat"/>
              </a:rPr>
              <a:t>constant nom de constant :type ;</a:t>
            </a:r>
            <a:endParaRPr dirty="0">
              <a:solidFill>
                <a:srgbClr val="FFFFFF"/>
              </a:solidFill>
              <a:latin typeface="Montserrat"/>
              <a:ea typeface="Montserrat"/>
              <a:cs typeface="Montserrat"/>
              <a:sym typeface="Montserrat"/>
            </a:endParaRPr>
          </a:p>
          <a:p>
            <a:pPr marL="0" lvl="0" indent="0" algn="l" rtl="0">
              <a:lnSpc>
                <a:spcPct val="150000"/>
              </a:lnSpc>
              <a:spcBef>
                <a:spcPts val="1200"/>
              </a:spcBef>
              <a:spcAft>
                <a:spcPts val="0"/>
              </a:spcAft>
              <a:buNone/>
            </a:pPr>
            <a:r>
              <a:rPr lang="en" dirty="0">
                <a:solidFill>
                  <a:srgbClr val="FFFFFF"/>
                </a:solidFill>
                <a:latin typeface="Montserrat"/>
                <a:ea typeface="Montserrat"/>
                <a:cs typeface="Montserrat"/>
                <a:sym typeface="Montserrat"/>
              </a:rPr>
              <a:t>début</a:t>
            </a:r>
            <a:endParaRPr dirty="0">
              <a:solidFill>
                <a:srgbClr val="FFFFFF"/>
              </a:solidFill>
              <a:latin typeface="Montserrat"/>
              <a:ea typeface="Montserrat"/>
              <a:cs typeface="Montserrat"/>
              <a:sym typeface="Montserrat"/>
            </a:endParaRPr>
          </a:p>
          <a:p>
            <a:pPr marL="0" lvl="0" indent="0" algn="l" rtl="0">
              <a:lnSpc>
                <a:spcPct val="150000"/>
              </a:lnSpc>
              <a:spcBef>
                <a:spcPts val="1200"/>
              </a:spcBef>
              <a:spcAft>
                <a:spcPts val="0"/>
              </a:spcAft>
              <a:buNone/>
            </a:pPr>
            <a:r>
              <a:rPr lang="en" dirty="0">
                <a:solidFill>
                  <a:srgbClr val="FFFFFF"/>
                </a:solidFill>
                <a:latin typeface="Montserrat"/>
                <a:ea typeface="Montserrat"/>
                <a:cs typeface="Montserrat"/>
                <a:sym typeface="Montserrat"/>
              </a:rPr>
              <a:t>        	#traitement</a:t>
            </a:r>
            <a:endParaRPr dirty="0">
              <a:solidFill>
                <a:srgbClr val="FFFFFF"/>
              </a:solidFill>
              <a:latin typeface="Montserrat"/>
              <a:ea typeface="Montserrat"/>
              <a:cs typeface="Montserrat"/>
              <a:sym typeface="Montserrat"/>
            </a:endParaRPr>
          </a:p>
          <a:p>
            <a:pPr marL="0" lvl="0" indent="0" algn="l" rtl="0">
              <a:lnSpc>
                <a:spcPct val="150000"/>
              </a:lnSpc>
              <a:spcBef>
                <a:spcPts val="1200"/>
              </a:spcBef>
              <a:spcAft>
                <a:spcPts val="1200"/>
              </a:spcAft>
              <a:buNone/>
            </a:pPr>
            <a:r>
              <a:rPr lang="en" dirty="0">
                <a:solidFill>
                  <a:srgbClr val="FFFFFF"/>
                </a:solidFill>
                <a:latin typeface="Montserrat"/>
                <a:ea typeface="Montserrat"/>
                <a:cs typeface="Montserrat"/>
                <a:sym typeface="Montserrat"/>
              </a:rPr>
              <a:t>Fin.</a:t>
            </a:r>
            <a:endParaRPr dirty="0">
              <a:solidFill>
                <a:srgbClr val="FFFFFF"/>
              </a:solidFill>
              <a:latin typeface="Montserrat"/>
              <a:ea typeface="Montserrat"/>
              <a:cs typeface="Montserrat"/>
              <a:sym typeface="Montserrat"/>
            </a:endParaRPr>
          </a:p>
        </p:txBody>
      </p:sp>
      <p:pic>
        <p:nvPicPr>
          <p:cNvPr id="7" name="Google Shape;220;p37"/>
          <p:cNvPicPr preferRelativeResize="0"/>
          <p:nvPr/>
        </p:nvPicPr>
        <p:blipFill>
          <a:blip r:embed="rId6">
            <a:alphaModFix/>
          </a:blip>
          <a:stretch>
            <a:fillRect/>
          </a:stretch>
        </p:blipFill>
        <p:spPr>
          <a:xfrm flipH="1">
            <a:off x="1243801" y="1420976"/>
            <a:ext cx="294709" cy="644706"/>
          </a:xfrm>
          <a:prstGeom prst="rect">
            <a:avLst/>
          </a:prstGeom>
          <a:noFill/>
          <a:ln>
            <a:noFill/>
          </a:ln>
        </p:spPr>
      </p:pic>
      <p:pic>
        <p:nvPicPr>
          <p:cNvPr id="8" name="Google Shape;220;p37"/>
          <p:cNvPicPr preferRelativeResize="0"/>
          <p:nvPr/>
        </p:nvPicPr>
        <p:blipFill>
          <a:blip r:embed="rId6">
            <a:alphaModFix/>
          </a:blip>
          <a:stretch>
            <a:fillRect/>
          </a:stretch>
        </p:blipFill>
        <p:spPr>
          <a:xfrm>
            <a:off x="3922374" y="1533607"/>
            <a:ext cx="1028627" cy="1790310"/>
          </a:xfrm>
          <a:prstGeom prst="rect">
            <a:avLst/>
          </a:prstGeom>
          <a:noFill/>
          <a:ln>
            <a:noFill/>
          </a:ln>
        </p:spPr>
      </p:pic>
      <p:pic>
        <p:nvPicPr>
          <p:cNvPr id="10" name="Google Shape;220;p37"/>
          <p:cNvPicPr preferRelativeResize="0"/>
          <p:nvPr/>
        </p:nvPicPr>
        <p:blipFill>
          <a:blip r:embed="rId6">
            <a:alphaModFix/>
          </a:blip>
          <a:stretch>
            <a:fillRect/>
          </a:stretch>
        </p:blipFill>
        <p:spPr>
          <a:xfrm>
            <a:off x="3922374" y="3581724"/>
            <a:ext cx="370460" cy="644780"/>
          </a:xfrm>
          <a:prstGeom prst="rect">
            <a:avLst/>
          </a:prstGeom>
          <a:noFill/>
          <a:ln>
            <a:noFill/>
          </a:ln>
        </p:spPr>
      </p:pic>
      <p:sp>
        <p:nvSpPr>
          <p:cNvPr id="2" name="Rectangle 1"/>
          <p:cNvSpPr/>
          <p:nvPr/>
        </p:nvSpPr>
        <p:spPr>
          <a:xfrm>
            <a:off x="301040" y="1567668"/>
            <a:ext cx="886781" cy="369332"/>
          </a:xfrm>
          <a:prstGeom prst="rect">
            <a:avLst/>
          </a:prstGeom>
        </p:spPr>
        <p:txBody>
          <a:bodyPr wrap="none">
            <a:spAutoFit/>
          </a:bodyPr>
          <a:lstStyle/>
          <a:p>
            <a:pPr algn="ctr"/>
            <a:r>
              <a:rPr lang="fr-FR" sz="1800" dirty="0">
                <a:solidFill>
                  <a:schemeClr val="bg1"/>
                </a:solidFill>
                <a:latin typeface="Raleway" panose="020B0604020202020204" charset="0"/>
              </a:rPr>
              <a:t>E</a:t>
            </a:r>
            <a:r>
              <a:rPr lang="fr-FR" sz="1800" dirty="0" smtClean="0">
                <a:solidFill>
                  <a:schemeClr val="bg1"/>
                </a:solidFill>
                <a:latin typeface="Raleway" panose="020B0604020202020204" charset="0"/>
              </a:rPr>
              <a:t>ntête</a:t>
            </a:r>
            <a:endParaRPr lang="fr-FR" dirty="0">
              <a:solidFill>
                <a:schemeClr val="bg1"/>
              </a:solidFill>
              <a:latin typeface="Raleway" panose="020B0604020202020204" charset="0"/>
            </a:endParaRPr>
          </a:p>
        </p:txBody>
      </p:sp>
      <p:sp>
        <p:nvSpPr>
          <p:cNvPr id="4" name="Rectangle 3"/>
          <p:cNvSpPr/>
          <p:nvPr/>
        </p:nvSpPr>
        <p:spPr>
          <a:xfrm>
            <a:off x="4951001" y="1398055"/>
            <a:ext cx="2265364" cy="369332"/>
          </a:xfrm>
          <a:prstGeom prst="rect">
            <a:avLst/>
          </a:prstGeom>
        </p:spPr>
        <p:txBody>
          <a:bodyPr wrap="none">
            <a:spAutoFit/>
          </a:bodyPr>
          <a:lstStyle/>
          <a:p>
            <a:r>
              <a:rPr lang="en-US" sz="1800" dirty="0">
                <a:solidFill>
                  <a:schemeClr val="bg1"/>
                </a:solidFill>
                <a:latin typeface="Raleway" panose="020B0604020202020204" charset="0"/>
              </a:rPr>
              <a:t>B</a:t>
            </a:r>
            <a:r>
              <a:rPr lang="en-US" sz="1800" dirty="0" smtClean="0">
                <a:solidFill>
                  <a:schemeClr val="bg1"/>
                </a:solidFill>
                <a:latin typeface="Raleway" panose="020B0604020202020204" charset="0"/>
              </a:rPr>
              <a:t>loc </a:t>
            </a:r>
            <a:r>
              <a:rPr lang="en-US" sz="1800" dirty="0">
                <a:solidFill>
                  <a:schemeClr val="bg1"/>
                </a:solidFill>
                <a:latin typeface="Raleway" panose="020B0604020202020204" charset="0"/>
              </a:rPr>
              <a:t>de </a:t>
            </a:r>
            <a:r>
              <a:rPr lang="fr-FR" sz="1800" dirty="0" smtClean="0">
                <a:solidFill>
                  <a:schemeClr val="bg1"/>
                </a:solidFill>
                <a:latin typeface="Raleway" panose="020B0604020202020204" charset="0"/>
              </a:rPr>
              <a:t>déclaration</a:t>
            </a:r>
            <a:endParaRPr lang="fr-FR" sz="1800" dirty="0">
              <a:solidFill>
                <a:schemeClr val="bg1"/>
              </a:solidFill>
              <a:latin typeface="Raleway" panose="020B0604020202020204" charset="0"/>
            </a:endParaRPr>
          </a:p>
        </p:txBody>
      </p:sp>
      <p:sp>
        <p:nvSpPr>
          <p:cNvPr id="5" name="Rectangle 4"/>
          <p:cNvSpPr/>
          <p:nvPr/>
        </p:nvSpPr>
        <p:spPr>
          <a:xfrm>
            <a:off x="4292834" y="3687612"/>
            <a:ext cx="2143536" cy="369332"/>
          </a:xfrm>
          <a:prstGeom prst="rect">
            <a:avLst/>
          </a:prstGeom>
        </p:spPr>
        <p:txBody>
          <a:bodyPr wrap="none">
            <a:spAutoFit/>
          </a:bodyPr>
          <a:lstStyle/>
          <a:p>
            <a:r>
              <a:rPr lang="en-US" sz="1800" dirty="0" smtClean="0">
                <a:solidFill>
                  <a:schemeClr val="bg1"/>
                </a:solidFill>
                <a:latin typeface="Raleway" panose="020B0604020202020204" charset="0"/>
              </a:rPr>
              <a:t>Bloc </a:t>
            </a:r>
            <a:r>
              <a:rPr lang="fr-FR" sz="1800" dirty="0" smtClean="0">
                <a:solidFill>
                  <a:schemeClr val="bg1"/>
                </a:solidFill>
                <a:latin typeface="Raleway" panose="020B0604020202020204" charset="0"/>
              </a:rPr>
              <a:t>d’instructions</a:t>
            </a:r>
            <a:endParaRPr lang="fr-FR" sz="1800" dirty="0">
              <a:solidFill>
                <a:schemeClr val="bg1"/>
              </a:solidFill>
              <a:latin typeface="Raleway" panose="020B0604020202020204" charset="0"/>
            </a:endParaRPr>
          </a:p>
        </p:txBody>
      </p:sp>
      <p:grpSp>
        <p:nvGrpSpPr>
          <p:cNvPr id="21" name="Group 20"/>
          <p:cNvGrpSpPr/>
          <p:nvPr/>
        </p:nvGrpSpPr>
        <p:grpSpPr>
          <a:xfrm>
            <a:off x="5030411" y="1865892"/>
            <a:ext cx="2152625" cy="1607960"/>
            <a:chOff x="381173" y="1244202"/>
            <a:chExt cx="2152625" cy="1607960"/>
          </a:xfrm>
        </p:grpSpPr>
        <p:grpSp>
          <p:nvGrpSpPr>
            <p:cNvPr id="22" name="Google Shape;406;p50"/>
            <p:cNvGrpSpPr/>
            <p:nvPr/>
          </p:nvGrpSpPr>
          <p:grpSpPr>
            <a:xfrm>
              <a:off x="381173" y="1244202"/>
              <a:ext cx="2144311" cy="1607960"/>
              <a:chOff x="1442671" y="1748374"/>
              <a:chExt cx="1925704" cy="1714800"/>
            </a:xfrm>
          </p:grpSpPr>
          <p:sp>
            <p:nvSpPr>
              <p:cNvPr id="24" name="Google Shape;407;p50"/>
              <p:cNvSpPr/>
              <p:nvPr/>
            </p:nvSpPr>
            <p:spPr>
              <a:xfrm>
                <a:off x="1442671" y="1748374"/>
                <a:ext cx="1925700" cy="1714800"/>
              </a:xfrm>
              <a:prstGeom prst="roundRect">
                <a:avLst>
                  <a:gd name="adj" fmla="val 18414"/>
                </a:avLst>
              </a:prstGeom>
              <a:solidFill>
                <a:srgbClr val="1D205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 name="Google Shape;408;p50"/>
              <p:cNvSpPr/>
              <p:nvPr/>
            </p:nvSpPr>
            <p:spPr>
              <a:xfrm>
                <a:off x="2751575" y="2846350"/>
                <a:ext cx="616800" cy="616800"/>
              </a:xfrm>
              <a:prstGeom prst="rect">
                <a:avLst/>
              </a:prstGeom>
              <a:solidFill>
                <a:srgbClr val="1D205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3" name="Rectangle 22"/>
            <p:cNvSpPr/>
            <p:nvPr/>
          </p:nvSpPr>
          <p:spPr>
            <a:xfrm>
              <a:off x="389491" y="1367511"/>
              <a:ext cx="2144307" cy="1384995"/>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fr-FR" b="1" dirty="0">
                  <a:solidFill>
                    <a:schemeClr val="bg1"/>
                  </a:solidFill>
                  <a:latin typeface="Raleway" panose="020B0604020202020204" charset="0"/>
                </a:rPr>
                <a:t>Une variable </a:t>
              </a:r>
              <a:r>
                <a:rPr lang="fr-FR" dirty="0">
                  <a:solidFill>
                    <a:schemeClr val="bg1"/>
                  </a:solidFill>
                  <a:latin typeface="Raleway" panose="020B0604020202020204" charset="0"/>
                </a:rPr>
                <a:t>est un objet informatique qui associe un nom `a une valeur qui peut é</a:t>
              </a:r>
              <a:r>
                <a:rPr lang="fr-FR" dirty="0" smtClean="0">
                  <a:solidFill>
                    <a:schemeClr val="bg1"/>
                  </a:solidFill>
                  <a:latin typeface="Raleway" panose="020B0604020202020204" charset="0"/>
                </a:rPr>
                <a:t>ventuellement </a:t>
              </a:r>
              <a:r>
                <a:rPr lang="fr-FR" dirty="0">
                  <a:solidFill>
                    <a:schemeClr val="bg1"/>
                  </a:solidFill>
                  <a:latin typeface="Raleway" panose="020B0604020202020204" charset="0"/>
                </a:rPr>
                <a:t>varier au cours du temps</a:t>
              </a:r>
              <a:endParaRPr lang="en-US" dirty="0">
                <a:solidFill>
                  <a:schemeClr val="bg1"/>
                </a:solidFill>
                <a:latin typeface="Raleway" panose="020B0604020202020204" charset="0"/>
              </a:endParaRPr>
            </a:p>
          </p:txBody>
        </p:sp>
      </p:grpSp>
      <p:grpSp>
        <p:nvGrpSpPr>
          <p:cNvPr id="11" name="Group 10"/>
          <p:cNvGrpSpPr/>
          <p:nvPr/>
        </p:nvGrpSpPr>
        <p:grpSpPr>
          <a:xfrm>
            <a:off x="7374978" y="1390215"/>
            <a:ext cx="1666377" cy="1607960"/>
            <a:chOff x="7374978" y="1390215"/>
            <a:chExt cx="1666377" cy="1607960"/>
          </a:xfrm>
        </p:grpSpPr>
        <p:grpSp>
          <p:nvGrpSpPr>
            <p:cNvPr id="29" name="Google Shape;406;p50"/>
            <p:cNvGrpSpPr/>
            <p:nvPr/>
          </p:nvGrpSpPr>
          <p:grpSpPr>
            <a:xfrm flipH="1">
              <a:off x="7374978" y="1390215"/>
              <a:ext cx="1622833" cy="1607960"/>
              <a:chOff x="1442671" y="1748374"/>
              <a:chExt cx="1925704" cy="1714800"/>
            </a:xfrm>
          </p:grpSpPr>
          <p:sp>
            <p:nvSpPr>
              <p:cNvPr id="31" name="Google Shape;407;p50"/>
              <p:cNvSpPr/>
              <p:nvPr/>
            </p:nvSpPr>
            <p:spPr>
              <a:xfrm>
                <a:off x="1442671" y="1748374"/>
                <a:ext cx="1925701" cy="1714800"/>
              </a:xfrm>
              <a:prstGeom prst="roundRect">
                <a:avLst>
                  <a:gd name="adj" fmla="val 18414"/>
                </a:avLst>
              </a:prstGeom>
              <a:solidFill>
                <a:srgbClr val="1D205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408;p50"/>
              <p:cNvSpPr/>
              <p:nvPr/>
            </p:nvSpPr>
            <p:spPr>
              <a:xfrm>
                <a:off x="2751575" y="2846350"/>
                <a:ext cx="616800" cy="616800"/>
              </a:xfrm>
              <a:prstGeom prst="rect">
                <a:avLst/>
              </a:prstGeom>
              <a:solidFill>
                <a:srgbClr val="1D205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6" name="Rectangle 25"/>
            <p:cNvSpPr/>
            <p:nvPr/>
          </p:nvSpPr>
          <p:spPr>
            <a:xfrm>
              <a:off x="7418522" y="1484722"/>
              <a:ext cx="1622833" cy="1487587"/>
            </a:xfrm>
            <a:prstGeom prst="rect">
              <a:avLst/>
            </a:prstGeom>
          </p:spPr>
          <p:txBody>
            <a:bodyPr wrap="square">
              <a:spAutoFit/>
            </a:bodyPr>
            <a:lstStyle/>
            <a:p>
              <a:pPr>
                <a:lnSpc>
                  <a:spcPct val="150000"/>
                </a:lnSpc>
                <a:spcAft>
                  <a:spcPts val="800"/>
                </a:spcAft>
              </a:pPr>
              <a:r>
                <a:rPr lang="fr-FR" b="1" dirty="0">
                  <a:solidFill>
                    <a:schemeClr val="bg1"/>
                  </a:solidFill>
                  <a:latin typeface="Raleway" panose="020B0604020202020204" charset="0"/>
                  <a:ea typeface="Calibri" panose="020F0502020204030204" pitchFamily="34" charset="0"/>
                  <a:cs typeface="Arial" panose="020B0604020202020204" pitchFamily="34" charset="0"/>
                </a:rPr>
                <a:t>Les type :</a:t>
              </a:r>
              <a:r>
                <a:rPr lang="fr-FR" dirty="0">
                  <a:solidFill>
                    <a:schemeClr val="bg1"/>
                  </a:solidFill>
                  <a:latin typeface="Raleway" panose="020B0604020202020204" charset="0"/>
                  <a:ea typeface="Calibri" panose="020F0502020204030204" pitchFamily="34" charset="0"/>
                  <a:cs typeface="Arial" panose="020B0604020202020204" pitchFamily="34" charset="0"/>
                </a:rPr>
                <a:t> </a:t>
              </a:r>
              <a:endParaRPr lang="fr-FR" dirty="0" smtClean="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entier</a:t>
              </a:r>
              <a:r>
                <a:rPr lang="fr-FR" dirty="0">
                  <a:solidFill>
                    <a:schemeClr val="bg1"/>
                  </a:solidFill>
                  <a:latin typeface="Raleway" panose="020B0604020202020204" charset="0"/>
                  <a:ea typeface="Calibri" panose="020F0502020204030204" pitchFamily="34" charset="0"/>
                  <a:cs typeface="Arial" panose="020B0604020202020204" pitchFamily="34" charset="0"/>
                </a:rPr>
                <a:t>, réel, caractère,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chaine de caractère</a:t>
              </a:r>
              <a:endParaRPr lang="en-US" sz="1200" dirty="0">
                <a:solidFill>
                  <a:schemeClr val="bg1"/>
                </a:solidFill>
                <a:effectLst/>
                <a:latin typeface="Raleway" panose="020B0604020202020204" charset="0"/>
                <a:ea typeface="Calibri" panose="020F050202020403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500"/>
                                        <p:tgtEl>
                                          <p:spTgt spid="4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0"/>
      <p:bldP spid="2" grpId="0"/>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52"/>
        <p:cNvGrpSpPr/>
        <p:nvPr/>
      </p:nvGrpSpPr>
      <p:grpSpPr>
        <a:xfrm>
          <a:off x="0" y="0"/>
          <a:ext cx="0" cy="0"/>
          <a:chOff x="0" y="0"/>
          <a:chExt cx="0" cy="0"/>
        </a:xfrm>
      </p:grpSpPr>
      <p:pic>
        <p:nvPicPr>
          <p:cNvPr id="453" name="Google Shape;453;p55"/>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454" name="Google Shape;454;p55"/>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Instructions De Base</a:t>
            </a:r>
            <a:endParaRPr dirty="0">
              <a:solidFill>
                <a:schemeClr val="lt1"/>
              </a:solidFill>
              <a:latin typeface="Montserrat"/>
              <a:ea typeface="Montserrat"/>
              <a:cs typeface="Montserrat"/>
              <a:sym typeface="Montserrat"/>
            </a:endParaRPr>
          </a:p>
          <a:p>
            <a:pPr marL="0" lvl="0" indent="0" algn="ctr" rtl="0">
              <a:spcBef>
                <a:spcPts val="0"/>
              </a:spcBef>
              <a:spcAft>
                <a:spcPts val="1600"/>
              </a:spcAft>
              <a:buClr>
                <a:schemeClr val="dk1"/>
              </a:buClr>
              <a:buSzPts val="1800"/>
              <a:buFont typeface="Arial"/>
              <a:buNone/>
            </a:pPr>
            <a:endParaRPr dirty="0">
              <a:solidFill>
                <a:schemeClr val="lt1"/>
              </a:solidFill>
              <a:latin typeface="Montserrat"/>
              <a:ea typeface="Montserrat"/>
              <a:cs typeface="Montserrat"/>
              <a:sym typeface="Montserrat"/>
            </a:endParaRPr>
          </a:p>
        </p:txBody>
      </p:sp>
      <p:pic>
        <p:nvPicPr>
          <p:cNvPr id="455" name="Google Shape;455;p55"/>
          <p:cNvPicPr preferRelativeResize="0"/>
          <p:nvPr/>
        </p:nvPicPr>
        <p:blipFill>
          <a:blip r:embed="rId4">
            <a:alphaModFix/>
          </a:blip>
          <a:stretch>
            <a:fillRect/>
          </a:stretch>
        </p:blipFill>
        <p:spPr>
          <a:xfrm flipH="1">
            <a:off x="8171500" y="213900"/>
            <a:ext cx="69325" cy="673675"/>
          </a:xfrm>
          <a:prstGeom prst="rect">
            <a:avLst/>
          </a:prstGeom>
          <a:noFill/>
          <a:ln>
            <a:noFill/>
          </a:ln>
        </p:spPr>
      </p:pic>
      <p:pic>
        <p:nvPicPr>
          <p:cNvPr id="456" name="Google Shape;456;p55"/>
          <p:cNvPicPr preferRelativeResize="0"/>
          <p:nvPr/>
        </p:nvPicPr>
        <p:blipFill>
          <a:blip r:embed="rId5">
            <a:alphaModFix/>
          </a:blip>
          <a:stretch>
            <a:fillRect/>
          </a:stretch>
        </p:blipFill>
        <p:spPr>
          <a:xfrm>
            <a:off x="8380400" y="194350"/>
            <a:ext cx="433018" cy="673674"/>
          </a:xfrm>
          <a:prstGeom prst="rect">
            <a:avLst/>
          </a:prstGeom>
          <a:noFill/>
          <a:ln>
            <a:noFill/>
          </a:ln>
        </p:spPr>
      </p:pic>
      <p:sp>
        <p:nvSpPr>
          <p:cNvPr id="2" name="Rectangle 1"/>
          <p:cNvSpPr/>
          <p:nvPr/>
        </p:nvSpPr>
        <p:spPr>
          <a:xfrm>
            <a:off x="446314" y="1747134"/>
            <a:ext cx="4572000" cy="2498120"/>
          </a:xfrm>
          <a:prstGeom prst="rect">
            <a:avLst/>
          </a:prstGeom>
        </p:spPr>
        <p:txBody>
          <a:bodyPr>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 #</a:t>
            </a:r>
            <a:r>
              <a:rPr lang="fr-FR" dirty="0" err="1">
                <a:solidFill>
                  <a:schemeClr val="bg1"/>
                </a:solidFill>
                <a:latin typeface="Raleway" panose="020B0604020202020204" charset="0"/>
                <a:ea typeface="Calibri" panose="020F0502020204030204" pitchFamily="34" charset="0"/>
                <a:cs typeface="Arial" panose="020B0604020202020204" pitchFamily="34" charset="0"/>
              </a:rPr>
              <a:t>include</a:t>
            </a:r>
            <a:r>
              <a:rPr lang="fr-FR" dirty="0">
                <a:solidFill>
                  <a:schemeClr val="bg1"/>
                </a:solidFill>
                <a:latin typeface="Raleway" panose="020B0604020202020204" charset="0"/>
                <a:ea typeface="Calibri" panose="020F0502020204030204" pitchFamily="34" charset="0"/>
                <a:cs typeface="Arial" panose="020B0604020202020204" pitchFamily="34" charset="0"/>
              </a:rPr>
              <a:t> &lt;bibliothèque&gt;</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Int main</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a:t>
            </a:r>
          </a:p>
          <a:p>
            <a:pPr>
              <a:lnSpc>
                <a:spcPct val="150000"/>
              </a:lnSpc>
              <a:spcAft>
                <a:spcPts val="800"/>
              </a:spcAft>
            </a:pPr>
            <a:endParaRPr lang="fr-FR" dirty="0" smtClean="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	#traitement</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a:t>
            </a:r>
            <a:endParaRPr lang="en-US" sz="1200" dirty="0">
              <a:solidFill>
                <a:schemeClr val="bg1"/>
              </a:solidFill>
              <a:effectLst/>
              <a:latin typeface="Raleway" panose="020B0604020202020204" charset="0"/>
              <a:ea typeface="Calibri" panose="020F0502020204030204" pitchFamily="34" charset="0"/>
              <a:cs typeface="Arial" panose="020B0604020202020204" pitchFamily="34" charset="0"/>
            </a:endParaRPr>
          </a:p>
        </p:txBody>
      </p:sp>
      <p:pic>
        <p:nvPicPr>
          <p:cNvPr id="8" name="Google Shape;220;p37"/>
          <p:cNvPicPr preferRelativeResize="0"/>
          <p:nvPr/>
        </p:nvPicPr>
        <p:blipFill>
          <a:blip r:embed="rId6">
            <a:alphaModFix/>
          </a:blip>
          <a:stretch>
            <a:fillRect/>
          </a:stretch>
        </p:blipFill>
        <p:spPr>
          <a:xfrm>
            <a:off x="2616103" y="1087291"/>
            <a:ext cx="1028627" cy="1790310"/>
          </a:xfrm>
          <a:prstGeom prst="rect">
            <a:avLst/>
          </a:prstGeom>
          <a:noFill/>
          <a:ln>
            <a:noFill/>
          </a:ln>
        </p:spPr>
      </p:pic>
      <p:pic>
        <p:nvPicPr>
          <p:cNvPr id="10" name="Google Shape;220;p37"/>
          <p:cNvPicPr preferRelativeResize="0"/>
          <p:nvPr/>
        </p:nvPicPr>
        <p:blipFill>
          <a:blip r:embed="rId6">
            <a:alphaModFix/>
          </a:blip>
          <a:stretch>
            <a:fillRect/>
          </a:stretch>
        </p:blipFill>
        <p:spPr>
          <a:xfrm>
            <a:off x="2561675" y="3276698"/>
            <a:ext cx="415750" cy="723606"/>
          </a:xfrm>
          <a:prstGeom prst="rect">
            <a:avLst/>
          </a:prstGeom>
          <a:noFill/>
          <a:ln>
            <a:noFill/>
          </a:ln>
        </p:spPr>
      </p:pic>
      <p:sp>
        <p:nvSpPr>
          <p:cNvPr id="3" name="Rectangle 2"/>
          <p:cNvSpPr/>
          <p:nvPr/>
        </p:nvSpPr>
        <p:spPr>
          <a:xfrm>
            <a:off x="3644730" y="1087291"/>
            <a:ext cx="4572000" cy="1774845"/>
          </a:xfrm>
          <a:prstGeom prst="rect">
            <a:avLst/>
          </a:prstGeom>
        </p:spPr>
        <p:txBody>
          <a:bodyPr>
            <a:spAutoFit/>
          </a:bodyPr>
          <a:lstStyle/>
          <a:p>
            <a:pPr lvl="1">
              <a:spcAft>
                <a:spcPts val="800"/>
              </a:spcAft>
            </a:pPr>
            <a:r>
              <a:rPr lang="fr-FR" b="1" dirty="0">
                <a:solidFill>
                  <a:schemeClr val="bg1"/>
                </a:solidFill>
                <a:latin typeface="Raleway" panose="020B0604020202020204" charset="0"/>
                <a:ea typeface="Calibri" panose="020F0502020204030204" pitchFamily="34" charset="0"/>
                <a:cs typeface="Arial" panose="020B0604020202020204" pitchFamily="34" charset="0"/>
              </a:rPr>
              <a:t>Les bibliothèques plus utilisé </a:t>
            </a:r>
            <a:r>
              <a:rPr lang="fr-FR" b="1" dirty="0" smtClean="0">
                <a:solidFill>
                  <a:schemeClr val="bg1"/>
                </a:solidFill>
                <a:latin typeface="Raleway" panose="020B0604020202020204" charset="0"/>
                <a:ea typeface="Calibri" panose="020F0502020204030204" pitchFamily="34" charset="0"/>
                <a:cs typeface="Arial" panose="020B0604020202020204" pitchFamily="34" charset="0"/>
              </a:rPr>
              <a:t>:</a:t>
            </a:r>
          </a:p>
          <a:p>
            <a:pPr lvl="1">
              <a:spcAft>
                <a:spcPts val="800"/>
              </a:spcAft>
            </a:pPr>
            <a:endParaRPr lang="en-US" sz="100" dirty="0">
              <a:solidFill>
                <a:schemeClr val="bg1"/>
              </a:solidFill>
              <a:latin typeface="Raleway" panose="020B0604020202020204" charset="0"/>
              <a:ea typeface="Calibri" panose="020F0502020204030204" pitchFamily="34" charset="0"/>
              <a:cs typeface="Arial" panose="020B0604020202020204" pitchFamily="34" charset="0"/>
            </a:endParaRPr>
          </a:p>
          <a:p>
            <a:pPr lvl="1">
              <a:spcAft>
                <a:spcPts val="800"/>
              </a:spcAft>
            </a:pPr>
            <a:r>
              <a:rPr lang="fr-FR" sz="1200" dirty="0" err="1">
                <a:solidFill>
                  <a:schemeClr val="bg1"/>
                </a:solidFill>
                <a:latin typeface="Raleway" panose="020B0604020202020204" charset="0"/>
                <a:ea typeface="Calibri" panose="020F0502020204030204" pitchFamily="34" charset="0"/>
                <a:cs typeface="Arial" panose="020B0604020202020204" pitchFamily="34" charset="0"/>
              </a:rPr>
              <a:t>Stdio.h</a:t>
            </a:r>
            <a:r>
              <a:rPr lang="fr-FR" sz="1200" dirty="0">
                <a:solidFill>
                  <a:schemeClr val="bg1"/>
                </a:solidFill>
                <a:latin typeface="Raleway" panose="020B0604020202020204" charset="0"/>
                <a:ea typeface="Calibri" panose="020F0502020204030204" pitchFamily="34" charset="0"/>
                <a:cs typeface="Arial" panose="020B0604020202020204" pitchFamily="34" charset="0"/>
              </a:rPr>
              <a:t> : gestion des entres sorties  </a:t>
            </a:r>
            <a:r>
              <a:rPr lang="fr-FR" sz="1200" dirty="0" err="1">
                <a:solidFill>
                  <a:schemeClr val="bg1"/>
                </a:solidFill>
                <a:latin typeface="Raleway" panose="020B0604020202020204" charset="0"/>
                <a:ea typeface="Calibri" panose="020F0502020204030204" pitchFamily="34" charset="0"/>
                <a:cs typeface="Arial" panose="020B0604020202020204" pitchFamily="34" charset="0"/>
              </a:rPr>
              <a:t>printf</a:t>
            </a:r>
            <a:r>
              <a:rPr lang="fr-FR" sz="1200" dirty="0">
                <a:solidFill>
                  <a:schemeClr val="bg1"/>
                </a:solidFill>
                <a:latin typeface="Raleway" panose="020B0604020202020204" charset="0"/>
                <a:ea typeface="Calibri" panose="020F0502020204030204" pitchFamily="34" charset="0"/>
                <a:cs typeface="Arial" panose="020B0604020202020204" pitchFamily="34" charset="0"/>
              </a:rPr>
              <a:t>, </a:t>
            </a:r>
            <a:r>
              <a:rPr lang="fr-FR" sz="1200" dirty="0" err="1">
                <a:solidFill>
                  <a:schemeClr val="bg1"/>
                </a:solidFill>
                <a:latin typeface="Raleway" panose="020B0604020202020204" charset="0"/>
                <a:ea typeface="Calibri" panose="020F0502020204030204" pitchFamily="34" charset="0"/>
                <a:cs typeface="Arial" panose="020B0604020202020204" pitchFamily="34" charset="0"/>
              </a:rPr>
              <a:t>scanf</a:t>
            </a:r>
            <a:r>
              <a:rPr lang="fr-FR" sz="1200" dirty="0">
                <a:solidFill>
                  <a:schemeClr val="bg1"/>
                </a:solidFill>
                <a:latin typeface="Raleway" panose="020B0604020202020204" charset="0"/>
                <a:ea typeface="Calibri" panose="020F0502020204030204" pitchFamily="34" charset="0"/>
                <a:cs typeface="Arial" panose="020B0604020202020204" pitchFamily="34" charset="0"/>
              </a:rPr>
              <a:t> ;</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lvl="1">
              <a:spcAft>
                <a:spcPts val="800"/>
              </a:spcAft>
            </a:pPr>
            <a:r>
              <a:rPr lang="fr-FR" sz="1200" dirty="0" err="1">
                <a:solidFill>
                  <a:schemeClr val="bg1"/>
                </a:solidFill>
                <a:latin typeface="Raleway" panose="020B0604020202020204" charset="0"/>
                <a:ea typeface="Calibri" panose="020F0502020204030204" pitchFamily="34" charset="0"/>
                <a:cs typeface="Arial" panose="020B0604020202020204" pitchFamily="34" charset="0"/>
              </a:rPr>
              <a:t>Stdlib.h</a:t>
            </a:r>
            <a:r>
              <a:rPr lang="fr-FR" sz="1200" dirty="0">
                <a:solidFill>
                  <a:schemeClr val="bg1"/>
                </a:solidFill>
                <a:latin typeface="Raleway" panose="020B0604020202020204" charset="0"/>
                <a:ea typeface="Calibri" panose="020F0502020204030204" pitchFamily="34" charset="0"/>
                <a:cs typeface="Arial" panose="020B0604020202020204" pitchFamily="34" charset="0"/>
              </a:rPr>
              <a:t> : gestion de la mémoire conversion et fonction de système (les fonctions et la location dynamique) </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lvl="1">
              <a:spcAft>
                <a:spcPts val="800"/>
              </a:spcAft>
            </a:pPr>
            <a:r>
              <a:rPr lang="fr-FR" sz="1200" dirty="0" err="1">
                <a:solidFill>
                  <a:schemeClr val="bg1"/>
                </a:solidFill>
                <a:latin typeface="Raleway" panose="020B0604020202020204" charset="0"/>
                <a:ea typeface="Calibri" panose="020F0502020204030204" pitchFamily="34" charset="0"/>
                <a:cs typeface="Arial" panose="020B0604020202020204" pitchFamily="34" charset="0"/>
              </a:rPr>
              <a:t>String.h</a:t>
            </a:r>
            <a:r>
              <a:rPr lang="fr-FR" sz="1200" dirty="0">
                <a:solidFill>
                  <a:schemeClr val="bg1"/>
                </a:solidFill>
                <a:latin typeface="Raleway" panose="020B0604020202020204" charset="0"/>
                <a:ea typeface="Calibri" panose="020F0502020204030204" pitchFamily="34" charset="0"/>
                <a:cs typeface="Arial" panose="020B0604020202020204" pitchFamily="34" charset="0"/>
              </a:rPr>
              <a:t> : gestion des chaine de caractères </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lvl="1">
              <a:spcAft>
                <a:spcPts val="800"/>
              </a:spcAft>
            </a:pPr>
            <a:r>
              <a:rPr lang="fr-FR" sz="1200" dirty="0" err="1">
                <a:solidFill>
                  <a:schemeClr val="bg1"/>
                </a:solidFill>
                <a:latin typeface="Raleway" panose="020B0604020202020204" charset="0"/>
                <a:ea typeface="Calibri" panose="020F0502020204030204" pitchFamily="34" charset="0"/>
                <a:cs typeface="Arial" panose="020B0604020202020204" pitchFamily="34" charset="0"/>
              </a:rPr>
              <a:t>Math.h</a:t>
            </a:r>
            <a:r>
              <a:rPr lang="fr-FR" sz="1200" dirty="0">
                <a:solidFill>
                  <a:schemeClr val="bg1"/>
                </a:solidFill>
                <a:latin typeface="Raleway" panose="020B0604020202020204" charset="0"/>
                <a:ea typeface="Calibri" panose="020F0502020204030204" pitchFamily="34" charset="0"/>
                <a:cs typeface="Arial" panose="020B0604020202020204" pitchFamily="34" charset="0"/>
              </a:rPr>
              <a:t> : les fonctions mathématiques</a:t>
            </a:r>
            <a:endParaRPr lang="en-US" sz="1200" dirty="0">
              <a:solidFill>
                <a:schemeClr val="bg1"/>
              </a:solidFill>
              <a:effectLst/>
              <a:latin typeface="Raleway" panose="020B0604020202020204" charset="0"/>
              <a:ea typeface="Calibri" panose="020F0502020204030204" pitchFamily="34" charset="0"/>
              <a:cs typeface="Arial" panose="020B0604020202020204" pitchFamily="34" charset="0"/>
            </a:endParaRPr>
          </a:p>
        </p:txBody>
      </p:sp>
      <p:sp>
        <p:nvSpPr>
          <p:cNvPr id="4" name="TextBox 3"/>
          <p:cNvSpPr txBox="1"/>
          <p:nvPr/>
        </p:nvSpPr>
        <p:spPr>
          <a:xfrm>
            <a:off x="3039068" y="3467549"/>
            <a:ext cx="1709122" cy="523220"/>
          </a:xfrm>
          <a:prstGeom prst="rect">
            <a:avLst/>
          </a:prstGeom>
          <a:noFill/>
        </p:spPr>
        <p:txBody>
          <a:bodyPr wrap="none" rtlCol="0">
            <a:spAutoFit/>
          </a:bodyPr>
          <a:lstStyle/>
          <a:p>
            <a:r>
              <a:rPr lang="en-US" dirty="0" smtClean="0">
                <a:solidFill>
                  <a:schemeClr val="bg1"/>
                </a:solidFill>
                <a:latin typeface="Raleway" panose="020B0604020202020204" charset="0"/>
              </a:rPr>
              <a:t>Bloc </a:t>
            </a:r>
            <a:r>
              <a:rPr lang="fr-FR" dirty="0">
                <a:solidFill>
                  <a:schemeClr val="bg1"/>
                </a:solidFill>
                <a:latin typeface="Raleway" panose="020B0604020202020204" charset="0"/>
              </a:rPr>
              <a:t>d’instructions</a:t>
            </a:r>
          </a:p>
          <a:p>
            <a:endParaRPr lang="en-US" dirty="0"/>
          </a:p>
        </p:txBody>
      </p:sp>
      <p:grpSp>
        <p:nvGrpSpPr>
          <p:cNvPr id="7" name="Group 6"/>
          <p:cNvGrpSpPr/>
          <p:nvPr/>
        </p:nvGrpSpPr>
        <p:grpSpPr>
          <a:xfrm>
            <a:off x="6814474" y="2505551"/>
            <a:ext cx="2714051" cy="2265899"/>
            <a:chOff x="6814474" y="2505551"/>
            <a:chExt cx="2714051" cy="2265899"/>
          </a:xfrm>
        </p:grpSpPr>
        <p:grpSp>
          <p:nvGrpSpPr>
            <p:cNvPr id="12" name="Google Shape;406;p50"/>
            <p:cNvGrpSpPr/>
            <p:nvPr/>
          </p:nvGrpSpPr>
          <p:grpSpPr>
            <a:xfrm flipH="1">
              <a:off x="6814474" y="2505551"/>
              <a:ext cx="2188202" cy="2265899"/>
              <a:chOff x="1442671" y="1748374"/>
              <a:chExt cx="1925704" cy="1714800"/>
            </a:xfrm>
          </p:grpSpPr>
          <p:sp>
            <p:nvSpPr>
              <p:cNvPr id="13" name="Google Shape;407;p50"/>
              <p:cNvSpPr/>
              <p:nvPr/>
            </p:nvSpPr>
            <p:spPr>
              <a:xfrm>
                <a:off x="1442671" y="1748374"/>
                <a:ext cx="1925700" cy="1714800"/>
              </a:xfrm>
              <a:prstGeom prst="roundRect">
                <a:avLst>
                  <a:gd name="adj" fmla="val 18414"/>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Google Shape;408;p50"/>
              <p:cNvSpPr/>
              <p:nvPr/>
            </p:nvSpPr>
            <p:spPr>
              <a:xfrm>
                <a:off x="2751575" y="2846350"/>
                <a:ext cx="616800" cy="616800"/>
              </a:xfrm>
              <a:prstGeom prst="rect">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 name="Rectangle 4"/>
            <p:cNvSpPr/>
            <p:nvPr/>
          </p:nvSpPr>
          <p:spPr>
            <a:xfrm>
              <a:off x="7028482" y="2579237"/>
              <a:ext cx="2500043" cy="2118529"/>
            </a:xfrm>
            <a:prstGeom prst="rect">
              <a:avLst/>
            </a:prstGeom>
          </p:spPr>
          <p:txBody>
            <a:bodyPr wrap="square">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Les types :</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Int   %d, %i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 entier </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en-US" dirty="0" smtClean="0">
                  <a:solidFill>
                    <a:schemeClr val="bg1"/>
                  </a:solidFill>
                  <a:latin typeface="Raleway" panose="020B0604020202020204" charset="0"/>
                  <a:ea typeface="Calibri" panose="020F0502020204030204" pitchFamily="34" charset="0"/>
                  <a:cs typeface="Arial" panose="020B0604020202020204" pitchFamily="34" charset="0"/>
                </a:rPr>
                <a:t>Float</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 </a:t>
              </a:r>
              <a:r>
                <a:rPr lang="fr-FR" dirty="0">
                  <a:solidFill>
                    <a:schemeClr val="bg1"/>
                  </a:solidFill>
                  <a:latin typeface="Raleway" panose="020B0604020202020204" charset="0"/>
                  <a:ea typeface="Calibri" panose="020F0502020204030204" pitchFamily="34" charset="0"/>
                  <a:cs typeface="Arial" panose="020B0604020202020204" pitchFamily="34" charset="0"/>
                </a:rPr>
                <a:t>%f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    : réel</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Double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f  : réel</a:t>
              </a:r>
              <a:endParaRPr lang="en-US" sz="1200"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char %c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     : caractère</a:t>
              </a:r>
              <a:endParaRPr lang="en-US" sz="1200" dirty="0">
                <a:solidFill>
                  <a:schemeClr val="bg1"/>
                </a:solidFill>
                <a:effectLst/>
                <a:latin typeface="Raleway" panose="020B0604020202020204" charset="0"/>
                <a:ea typeface="Calibri" panose="020F050202020403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32"/>
        <p:cNvGrpSpPr/>
        <p:nvPr/>
      </p:nvGrpSpPr>
      <p:grpSpPr>
        <a:xfrm>
          <a:off x="0" y="0"/>
          <a:ext cx="0" cy="0"/>
          <a:chOff x="0" y="0"/>
          <a:chExt cx="0" cy="0"/>
        </a:xfrm>
      </p:grpSpPr>
      <p:pic>
        <p:nvPicPr>
          <p:cNvPr id="435" name="Google Shape;435;p53"/>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436" name="Google Shape;436;p53"/>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Instructions De Base</a:t>
            </a:r>
            <a:endParaRPr dirty="0">
              <a:solidFill>
                <a:schemeClr val="lt1"/>
              </a:solidFill>
              <a:latin typeface="Montserrat"/>
              <a:ea typeface="Montserrat"/>
              <a:cs typeface="Montserrat"/>
              <a:sym typeface="Montserrat"/>
            </a:endParaRPr>
          </a:p>
          <a:p>
            <a:pPr marL="0" lvl="0" indent="0" algn="ctr" rtl="0">
              <a:spcBef>
                <a:spcPts val="0"/>
              </a:spcBef>
              <a:spcAft>
                <a:spcPts val="1600"/>
              </a:spcAft>
              <a:buClr>
                <a:schemeClr val="dk1"/>
              </a:buClr>
              <a:buSzPts val="1800"/>
              <a:buFont typeface="Arial"/>
              <a:buNone/>
            </a:pPr>
            <a:endParaRPr dirty="0">
              <a:solidFill>
                <a:schemeClr val="lt1"/>
              </a:solidFill>
              <a:latin typeface="Montserrat"/>
              <a:ea typeface="Montserrat"/>
              <a:cs typeface="Montserrat"/>
              <a:sym typeface="Montserrat"/>
            </a:endParaRPr>
          </a:p>
        </p:txBody>
      </p:sp>
      <p:pic>
        <p:nvPicPr>
          <p:cNvPr id="437" name="Google Shape;437;p53"/>
          <p:cNvPicPr preferRelativeResize="0"/>
          <p:nvPr/>
        </p:nvPicPr>
        <p:blipFill>
          <a:blip r:embed="rId4">
            <a:alphaModFix/>
          </a:blip>
          <a:stretch>
            <a:fillRect/>
          </a:stretch>
        </p:blipFill>
        <p:spPr>
          <a:xfrm flipH="1">
            <a:off x="8171500" y="213900"/>
            <a:ext cx="69325" cy="673675"/>
          </a:xfrm>
          <a:prstGeom prst="rect">
            <a:avLst/>
          </a:prstGeom>
          <a:noFill/>
          <a:ln>
            <a:noFill/>
          </a:ln>
        </p:spPr>
      </p:pic>
      <p:pic>
        <p:nvPicPr>
          <p:cNvPr id="438" name="Google Shape;438;p53"/>
          <p:cNvPicPr preferRelativeResize="0"/>
          <p:nvPr/>
        </p:nvPicPr>
        <p:blipFill>
          <a:blip r:embed="rId5">
            <a:alphaModFix/>
          </a:blip>
          <a:stretch>
            <a:fillRect/>
          </a:stretch>
        </p:blipFill>
        <p:spPr>
          <a:xfrm>
            <a:off x="8380400" y="194350"/>
            <a:ext cx="433018" cy="673674"/>
          </a:xfrm>
          <a:prstGeom prst="rect">
            <a:avLst/>
          </a:prstGeom>
          <a:noFill/>
          <a:ln>
            <a:noFill/>
          </a:ln>
        </p:spPr>
      </p:pic>
      <p:sp>
        <p:nvSpPr>
          <p:cNvPr id="2" name="Rectangle 1"/>
          <p:cNvSpPr/>
          <p:nvPr/>
        </p:nvSpPr>
        <p:spPr>
          <a:xfrm>
            <a:off x="2893336" y="772700"/>
            <a:ext cx="3323346" cy="584775"/>
          </a:xfrm>
          <a:prstGeom prst="rect">
            <a:avLst/>
          </a:prstGeom>
        </p:spPr>
        <p:txBody>
          <a:bodyPr wrap="none">
            <a:spAutoFit/>
          </a:bodyPr>
          <a:lstStyle/>
          <a:p>
            <a:r>
              <a:rPr lang="fr-FR" sz="3200" dirty="0">
                <a:solidFill>
                  <a:schemeClr val="bg1"/>
                </a:solidFill>
                <a:latin typeface="Montserrat" panose="020B0604020202020204" charset="0"/>
                <a:ea typeface="Calibri" panose="020F0502020204030204" pitchFamily="34" charset="0"/>
              </a:rPr>
              <a:t>L</a:t>
            </a:r>
            <a:r>
              <a:rPr lang="fr-FR" sz="3200" dirty="0" smtClean="0">
                <a:solidFill>
                  <a:schemeClr val="bg1"/>
                </a:solidFill>
                <a:latin typeface="Montserrat" panose="020B0604020202020204" charset="0"/>
                <a:ea typeface="Calibri" panose="020F0502020204030204" pitchFamily="34" charset="0"/>
              </a:rPr>
              <a:t>es Conditions </a:t>
            </a:r>
            <a:endParaRPr lang="en-US" sz="3200" dirty="0">
              <a:solidFill>
                <a:schemeClr val="bg1"/>
              </a:solidFill>
              <a:latin typeface="Montserrat" panose="020B0604020202020204" charset="0"/>
            </a:endParaRPr>
          </a:p>
        </p:txBody>
      </p:sp>
      <p:sp>
        <p:nvSpPr>
          <p:cNvPr id="3" name="Rectangle 2"/>
          <p:cNvSpPr/>
          <p:nvPr/>
        </p:nvSpPr>
        <p:spPr>
          <a:xfrm>
            <a:off x="3993466" y="3011682"/>
            <a:ext cx="2549484" cy="415498"/>
          </a:xfrm>
          <a:prstGeom prst="rect">
            <a:avLst/>
          </a:prstGeom>
        </p:spPr>
        <p:txBody>
          <a:bodyPr wrap="square">
            <a:spAutoFit/>
          </a:bodyPr>
          <a:lstStyle/>
          <a:p>
            <a:pPr>
              <a:lnSpc>
                <a:spcPct val="150000"/>
              </a:lnSpc>
              <a:spcAft>
                <a:spcPts val="800"/>
              </a:spcAft>
            </a:pP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a:t>
            </a:r>
            <a:r>
              <a:rPr lang="fr-FR" dirty="0">
                <a:solidFill>
                  <a:schemeClr val="bg1"/>
                </a:solidFill>
                <a:latin typeface="Raleway" panose="020B0604020202020204" charset="0"/>
                <a:ea typeface="Calibri" panose="020F0502020204030204" pitchFamily="34" charset="0"/>
                <a:cs typeface="Arial" panose="020B0604020202020204" pitchFamily="34" charset="0"/>
              </a:rPr>
              <a:t>traitement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p:txBody>
      </p:sp>
      <p:sp>
        <p:nvSpPr>
          <p:cNvPr id="7" name="Rectangle 6"/>
          <p:cNvSpPr/>
          <p:nvPr/>
        </p:nvSpPr>
        <p:spPr>
          <a:xfrm>
            <a:off x="564887" y="1874211"/>
            <a:ext cx="2194832" cy="369332"/>
          </a:xfrm>
          <a:prstGeom prst="rect">
            <a:avLst/>
          </a:prstGeom>
        </p:spPr>
        <p:txBody>
          <a:bodyPr wrap="none">
            <a:spAutoFit/>
          </a:bodyPr>
          <a:lstStyle/>
          <a:p>
            <a:r>
              <a:rPr lang="fr-FR" sz="1800" b="1" dirty="0">
                <a:solidFill>
                  <a:schemeClr val="bg1"/>
                </a:solidFill>
                <a:latin typeface="Raleway" panose="020B0604020202020204" charset="0"/>
                <a:ea typeface="Calibri" panose="020F0502020204030204" pitchFamily="34" charset="0"/>
                <a:cs typeface="Arial" panose="020B0604020202020204" pitchFamily="34" charset="0"/>
              </a:rPr>
              <a:t>alternative simple</a:t>
            </a:r>
            <a:endParaRPr lang="en-US" sz="1800" b="1" dirty="0">
              <a:solidFill>
                <a:schemeClr val="bg1"/>
              </a:solidFill>
              <a:latin typeface="Raleway" panose="020B0604020202020204" charset="0"/>
            </a:endParaRPr>
          </a:p>
        </p:txBody>
      </p:sp>
      <p:sp>
        <p:nvSpPr>
          <p:cNvPr id="4" name="Rectangle 3"/>
          <p:cNvSpPr/>
          <p:nvPr/>
        </p:nvSpPr>
        <p:spPr>
          <a:xfrm>
            <a:off x="3371786" y="2725639"/>
            <a:ext cx="332142" cy="307777"/>
          </a:xfrm>
          <a:prstGeom prst="rect">
            <a:avLst/>
          </a:prstGeom>
        </p:spPr>
        <p:txBody>
          <a:bodyPr wrap="none">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Si</a:t>
            </a:r>
            <a:endParaRPr lang="en-US" dirty="0"/>
          </a:p>
        </p:txBody>
      </p:sp>
      <p:sp>
        <p:nvSpPr>
          <p:cNvPr id="5" name="Rectangle 4"/>
          <p:cNvSpPr/>
          <p:nvPr/>
        </p:nvSpPr>
        <p:spPr>
          <a:xfrm>
            <a:off x="3661324" y="2738393"/>
            <a:ext cx="1098378" cy="307777"/>
          </a:xfrm>
          <a:prstGeom prst="rect">
            <a:avLst/>
          </a:prstGeom>
        </p:spPr>
        <p:txBody>
          <a:bodyPr wrap="none">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(condition) </a:t>
            </a:r>
            <a:endParaRPr lang="en-US" dirty="0"/>
          </a:p>
        </p:txBody>
      </p:sp>
      <p:sp>
        <p:nvSpPr>
          <p:cNvPr id="6" name="Rectangle 5"/>
          <p:cNvSpPr/>
          <p:nvPr/>
        </p:nvSpPr>
        <p:spPr>
          <a:xfrm>
            <a:off x="4646071" y="2738392"/>
            <a:ext cx="588623" cy="307777"/>
          </a:xfrm>
          <a:prstGeom prst="rect">
            <a:avLst/>
          </a:prstGeom>
        </p:spPr>
        <p:txBody>
          <a:bodyPr wrap="none">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alors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4" grpId="0"/>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32"/>
        <p:cNvGrpSpPr/>
        <p:nvPr/>
      </p:nvGrpSpPr>
      <p:grpSpPr>
        <a:xfrm>
          <a:off x="0" y="0"/>
          <a:ext cx="0" cy="0"/>
          <a:chOff x="0" y="0"/>
          <a:chExt cx="0" cy="0"/>
        </a:xfrm>
      </p:grpSpPr>
      <p:pic>
        <p:nvPicPr>
          <p:cNvPr id="435" name="Google Shape;435;p53"/>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436" name="Google Shape;436;p53"/>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Instructions De Base</a:t>
            </a:r>
            <a:endParaRPr dirty="0">
              <a:solidFill>
                <a:schemeClr val="lt1"/>
              </a:solidFill>
              <a:latin typeface="Montserrat"/>
              <a:ea typeface="Montserrat"/>
              <a:cs typeface="Montserrat"/>
              <a:sym typeface="Montserrat"/>
            </a:endParaRPr>
          </a:p>
          <a:p>
            <a:pPr marL="0" lvl="0" indent="0" algn="ctr" rtl="0">
              <a:spcBef>
                <a:spcPts val="0"/>
              </a:spcBef>
              <a:spcAft>
                <a:spcPts val="1600"/>
              </a:spcAft>
              <a:buClr>
                <a:schemeClr val="dk1"/>
              </a:buClr>
              <a:buSzPts val="1800"/>
              <a:buFont typeface="Arial"/>
              <a:buNone/>
            </a:pPr>
            <a:endParaRPr dirty="0">
              <a:solidFill>
                <a:schemeClr val="lt1"/>
              </a:solidFill>
              <a:latin typeface="Montserrat"/>
              <a:ea typeface="Montserrat"/>
              <a:cs typeface="Montserrat"/>
              <a:sym typeface="Montserrat"/>
            </a:endParaRPr>
          </a:p>
        </p:txBody>
      </p:sp>
      <p:pic>
        <p:nvPicPr>
          <p:cNvPr id="437" name="Google Shape;437;p53"/>
          <p:cNvPicPr preferRelativeResize="0"/>
          <p:nvPr/>
        </p:nvPicPr>
        <p:blipFill>
          <a:blip r:embed="rId4">
            <a:alphaModFix/>
          </a:blip>
          <a:stretch>
            <a:fillRect/>
          </a:stretch>
        </p:blipFill>
        <p:spPr>
          <a:xfrm flipH="1">
            <a:off x="8171500" y="213900"/>
            <a:ext cx="69325" cy="673675"/>
          </a:xfrm>
          <a:prstGeom prst="rect">
            <a:avLst/>
          </a:prstGeom>
          <a:noFill/>
          <a:ln>
            <a:noFill/>
          </a:ln>
        </p:spPr>
      </p:pic>
      <p:pic>
        <p:nvPicPr>
          <p:cNvPr id="438" name="Google Shape;438;p53"/>
          <p:cNvPicPr preferRelativeResize="0"/>
          <p:nvPr/>
        </p:nvPicPr>
        <p:blipFill>
          <a:blip r:embed="rId5">
            <a:alphaModFix/>
          </a:blip>
          <a:stretch>
            <a:fillRect/>
          </a:stretch>
        </p:blipFill>
        <p:spPr>
          <a:xfrm>
            <a:off x="8380400" y="194350"/>
            <a:ext cx="433018" cy="673674"/>
          </a:xfrm>
          <a:prstGeom prst="rect">
            <a:avLst/>
          </a:prstGeom>
          <a:noFill/>
          <a:ln>
            <a:noFill/>
          </a:ln>
        </p:spPr>
      </p:pic>
      <p:sp>
        <p:nvSpPr>
          <p:cNvPr id="2" name="Rectangle 1"/>
          <p:cNvSpPr/>
          <p:nvPr/>
        </p:nvSpPr>
        <p:spPr>
          <a:xfrm>
            <a:off x="2893336" y="772700"/>
            <a:ext cx="3323346" cy="584775"/>
          </a:xfrm>
          <a:prstGeom prst="rect">
            <a:avLst/>
          </a:prstGeom>
        </p:spPr>
        <p:txBody>
          <a:bodyPr wrap="none">
            <a:spAutoFit/>
          </a:bodyPr>
          <a:lstStyle/>
          <a:p>
            <a:r>
              <a:rPr lang="fr-FR" sz="3200" dirty="0">
                <a:solidFill>
                  <a:schemeClr val="bg1"/>
                </a:solidFill>
                <a:latin typeface="Montserrat" panose="020B0604020202020204" charset="0"/>
                <a:ea typeface="Calibri" panose="020F0502020204030204" pitchFamily="34" charset="0"/>
              </a:rPr>
              <a:t>L</a:t>
            </a:r>
            <a:r>
              <a:rPr lang="fr-FR" sz="3200" dirty="0" smtClean="0">
                <a:solidFill>
                  <a:schemeClr val="bg1"/>
                </a:solidFill>
                <a:latin typeface="Montserrat" panose="020B0604020202020204" charset="0"/>
                <a:ea typeface="Calibri" panose="020F0502020204030204" pitchFamily="34" charset="0"/>
              </a:rPr>
              <a:t>es Conditions </a:t>
            </a:r>
            <a:endParaRPr lang="en-US" sz="3200" dirty="0">
              <a:solidFill>
                <a:schemeClr val="bg1"/>
              </a:solidFill>
              <a:latin typeface="Montserrat" panose="020B0604020202020204" charset="0"/>
            </a:endParaRPr>
          </a:p>
        </p:txBody>
      </p:sp>
      <p:sp>
        <p:nvSpPr>
          <p:cNvPr id="13" name="Rectangle 12"/>
          <p:cNvSpPr/>
          <p:nvPr/>
        </p:nvSpPr>
        <p:spPr>
          <a:xfrm>
            <a:off x="440200" y="1860884"/>
            <a:ext cx="2549096" cy="369332"/>
          </a:xfrm>
          <a:prstGeom prst="rect">
            <a:avLst/>
          </a:prstGeom>
        </p:spPr>
        <p:txBody>
          <a:bodyPr wrap="none">
            <a:spAutoFit/>
          </a:bodyPr>
          <a:lstStyle/>
          <a:p>
            <a:r>
              <a:rPr lang="fr-FR" sz="1800" b="1" dirty="0">
                <a:solidFill>
                  <a:schemeClr val="bg1"/>
                </a:solidFill>
                <a:latin typeface="Raleway" panose="020B0604020202020204" charset="0"/>
                <a:ea typeface="Calibri" panose="020F0502020204030204" pitchFamily="34" charset="0"/>
                <a:cs typeface="Arial" panose="020B0604020202020204" pitchFamily="34" charset="0"/>
              </a:rPr>
              <a:t>alternative </a:t>
            </a:r>
            <a:r>
              <a:rPr lang="fr-FR" sz="1800" b="1" dirty="0" smtClean="0">
                <a:solidFill>
                  <a:schemeClr val="bg1"/>
                </a:solidFill>
                <a:latin typeface="Raleway" panose="020B0604020202020204" charset="0"/>
                <a:ea typeface="Calibri" panose="020F0502020204030204" pitchFamily="34" charset="0"/>
                <a:cs typeface="Arial" panose="020B0604020202020204" pitchFamily="34" charset="0"/>
              </a:rPr>
              <a:t>complexe</a:t>
            </a:r>
            <a:endParaRPr lang="en-US" sz="1800" b="1" dirty="0">
              <a:solidFill>
                <a:schemeClr val="bg1"/>
              </a:solidFill>
              <a:latin typeface="Raleway" panose="020B0604020202020204" charset="0"/>
            </a:endParaRPr>
          </a:p>
        </p:txBody>
      </p:sp>
      <p:sp>
        <p:nvSpPr>
          <p:cNvPr id="3" name="Rectangle 2"/>
          <p:cNvSpPr/>
          <p:nvPr/>
        </p:nvSpPr>
        <p:spPr>
          <a:xfrm>
            <a:off x="3670579" y="2707522"/>
            <a:ext cx="311304" cy="307777"/>
          </a:xfrm>
          <a:prstGeom prst="rect">
            <a:avLst/>
          </a:prstGeom>
        </p:spPr>
        <p:txBody>
          <a:bodyPr wrap="none">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si</a:t>
            </a:r>
            <a:endParaRPr lang="en-US" dirty="0"/>
          </a:p>
        </p:txBody>
      </p:sp>
      <p:sp>
        <p:nvSpPr>
          <p:cNvPr id="5" name="Rectangle 4"/>
          <p:cNvSpPr/>
          <p:nvPr/>
        </p:nvSpPr>
        <p:spPr>
          <a:xfrm>
            <a:off x="3826231" y="2707522"/>
            <a:ext cx="1098378" cy="307777"/>
          </a:xfrm>
          <a:prstGeom prst="rect">
            <a:avLst/>
          </a:prstGeom>
        </p:spPr>
        <p:txBody>
          <a:bodyPr wrap="none">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(condition) </a:t>
            </a:r>
            <a:endParaRPr lang="en-US" dirty="0"/>
          </a:p>
        </p:txBody>
      </p:sp>
      <p:sp>
        <p:nvSpPr>
          <p:cNvPr id="6" name="Rectangle 5"/>
          <p:cNvSpPr/>
          <p:nvPr/>
        </p:nvSpPr>
        <p:spPr>
          <a:xfrm>
            <a:off x="4765912" y="2632067"/>
            <a:ext cx="628698" cy="415498"/>
          </a:xfrm>
          <a:prstGeom prst="rect">
            <a:avLst/>
          </a:prstGeom>
        </p:spPr>
        <p:txBody>
          <a:bodyPr wrap="none">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alors </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p:txBody>
      </p:sp>
      <p:sp>
        <p:nvSpPr>
          <p:cNvPr id="7" name="Rectangle 6"/>
          <p:cNvSpPr/>
          <p:nvPr/>
        </p:nvSpPr>
        <p:spPr>
          <a:xfrm>
            <a:off x="4100610" y="3015299"/>
            <a:ext cx="1322798" cy="307777"/>
          </a:xfrm>
          <a:prstGeom prst="rect">
            <a:avLst/>
          </a:prstGeom>
        </p:spPr>
        <p:txBody>
          <a:bodyPr wrap="none">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traitement1</a:t>
            </a:r>
            <a:r>
              <a:rPr lang="fr-FR" dirty="0">
                <a:solidFill>
                  <a:schemeClr val="bg1"/>
                </a:solidFill>
                <a:latin typeface="Raleway" panose="020B0604020202020204" charset="0"/>
                <a:ea typeface="Calibri" panose="020F0502020204030204" pitchFamily="34" charset="0"/>
                <a:cs typeface="Arial" panose="020B0604020202020204" pitchFamily="34" charset="0"/>
              </a:rPr>
              <a:t> ;</a:t>
            </a:r>
            <a:endParaRPr lang="en-US" dirty="0"/>
          </a:p>
        </p:txBody>
      </p:sp>
      <p:sp>
        <p:nvSpPr>
          <p:cNvPr id="8" name="Rectangle 7"/>
          <p:cNvSpPr/>
          <p:nvPr/>
        </p:nvSpPr>
        <p:spPr>
          <a:xfrm>
            <a:off x="3670579" y="3423104"/>
            <a:ext cx="694421" cy="415498"/>
          </a:xfrm>
          <a:prstGeom prst="rect">
            <a:avLst/>
          </a:prstGeom>
        </p:spPr>
        <p:txBody>
          <a:bodyPr wrap="none">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Sinon </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p:txBody>
      </p:sp>
      <p:sp>
        <p:nvSpPr>
          <p:cNvPr id="9" name="Rectangle 8"/>
          <p:cNvSpPr/>
          <p:nvPr/>
        </p:nvSpPr>
        <p:spPr>
          <a:xfrm>
            <a:off x="4100610" y="3861640"/>
            <a:ext cx="1338828" cy="307777"/>
          </a:xfrm>
          <a:prstGeom prst="rect">
            <a:avLst/>
          </a:prstGeom>
        </p:spPr>
        <p:txBody>
          <a:bodyPr wrap="none">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traitement2</a:t>
            </a:r>
            <a:r>
              <a:rPr lang="fr-FR" dirty="0">
                <a:solidFill>
                  <a:schemeClr val="bg1"/>
                </a:solidFill>
                <a:latin typeface="Raleway" panose="020B0604020202020204" charset="0"/>
                <a:ea typeface="Calibri" panose="020F050202020403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22092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5" grpId="0"/>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32"/>
        <p:cNvGrpSpPr/>
        <p:nvPr/>
      </p:nvGrpSpPr>
      <p:grpSpPr>
        <a:xfrm>
          <a:off x="0" y="0"/>
          <a:ext cx="0" cy="0"/>
          <a:chOff x="0" y="0"/>
          <a:chExt cx="0" cy="0"/>
        </a:xfrm>
      </p:grpSpPr>
      <p:pic>
        <p:nvPicPr>
          <p:cNvPr id="435" name="Google Shape;435;p53"/>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436" name="Google Shape;436;p53"/>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Instructions De Base</a:t>
            </a:r>
            <a:endParaRPr dirty="0">
              <a:solidFill>
                <a:schemeClr val="lt1"/>
              </a:solidFill>
              <a:latin typeface="Montserrat"/>
              <a:ea typeface="Montserrat"/>
              <a:cs typeface="Montserrat"/>
              <a:sym typeface="Montserrat"/>
            </a:endParaRPr>
          </a:p>
          <a:p>
            <a:pPr marL="0" lvl="0" indent="0" algn="ctr" rtl="0">
              <a:spcBef>
                <a:spcPts val="0"/>
              </a:spcBef>
              <a:spcAft>
                <a:spcPts val="1600"/>
              </a:spcAft>
              <a:buClr>
                <a:schemeClr val="dk1"/>
              </a:buClr>
              <a:buSzPts val="1800"/>
              <a:buFont typeface="Arial"/>
              <a:buNone/>
            </a:pPr>
            <a:endParaRPr dirty="0">
              <a:solidFill>
                <a:schemeClr val="lt1"/>
              </a:solidFill>
              <a:latin typeface="Montserrat"/>
              <a:ea typeface="Montserrat"/>
              <a:cs typeface="Montserrat"/>
              <a:sym typeface="Montserrat"/>
            </a:endParaRPr>
          </a:p>
        </p:txBody>
      </p:sp>
      <p:pic>
        <p:nvPicPr>
          <p:cNvPr id="437" name="Google Shape;437;p53"/>
          <p:cNvPicPr preferRelativeResize="0"/>
          <p:nvPr/>
        </p:nvPicPr>
        <p:blipFill>
          <a:blip r:embed="rId4">
            <a:alphaModFix/>
          </a:blip>
          <a:stretch>
            <a:fillRect/>
          </a:stretch>
        </p:blipFill>
        <p:spPr>
          <a:xfrm flipH="1">
            <a:off x="8171500" y="213900"/>
            <a:ext cx="69325" cy="673675"/>
          </a:xfrm>
          <a:prstGeom prst="rect">
            <a:avLst/>
          </a:prstGeom>
          <a:noFill/>
          <a:ln>
            <a:noFill/>
          </a:ln>
        </p:spPr>
      </p:pic>
      <p:pic>
        <p:nvPicPr>
          <p:cNvPr id="438" name="Google Shape;438;p53"/>
          <p:cNvPicPr preferRelativeResize="0"/>
          <p:nvPr/>
        </p:nvPicPr>
        <p:blipFill>
          <a:blip r:embed="rId5">
            <a:alphaModFix/>
          </a:blip>
          <a:stretch>
            <a:fillRect/>
          </a:stretch>
        </p:blipFill>
        <p:spPr>
          <a:xfrm>
            <a:off x="8380400" y="194350"/>
            <a:ext cx="433018" cy="673674"/>
          </a:xfrm>
          <a:prstGeom prst="rect">
            <a:avLst/>
          </a:prstGeom>
          <a:noFill/>
          <a:ln>
            <a:noFill/>
          </a:ln>
        </p:spPr>
      </p:pic>
      <p:sp>
        <p:nvSpPr>
          <p:cNvPr id="2" name="Rectangle 1"/>
          <p:cNvSpPr/>
          <p:nvPr/>
        </p:nvSpPr>
        <p:spPr>
          <a:xfrm>
            <a:off x="2893336" y="772700"/>
            <a:ext cx="3323346" cy="584775"/>
          </a:xfrm>
          <a:prstGeom prst="rect">
            <a:avLst/>
          </a:prstGeom>
        </p:spPr>
        <p:txBody>
          <a:bodyPr wrap="none">
            <a:spAutoFit/>
          </a:bodyPr>
          <a:lstStyle/>
          <a:p>
            <a:r>
              <a:rPr lang="fr-FR" sz="3200" dirty="0">
                <a:solidFill>
                  <a:schemeClr val="bg1"/>
                </a:solidFill>
                <a:latin typeface="Montserrat" panose="020B0604020202020204" charset="0"/>
                <a:ea typeface="Calibri" panose="020F0502020204030204" pitchFamily="34" charset="0"/>
              </a:rPr>
              <a:t>L</a:t>
            </a:r>
            <a:r>
              <a:rPr lang="fr-FR" sz="3200" dirty="0" smtClean="0">
                <a:solidFill>
                  <a:schemeClr val="bg1"/>
                </a:solidFill>
                <a:latin typeface="Montserrat" panose="020B0604020202020204" charset="0"/>
                <a:ea typeface="Calibri" panose="020F0502020204030204" pitchFamily="34" charset="0"/>
              </a:rPr>
              <a:t>es Conditions </a:t>
            </a:r>
            <a:endParaRPr lang="en-US" sz="3200" dirty="0">
              <a:solidFill>
                <a:schemeClr val="bg1"/>
              </a:solidFill>
              <a:latin typeface="Montserrat" panose="020B0604020202020204" charset="0"/>
            </a:endParaRPr>
          </a:p>
        </p:txBody>
      </p:sp>
      <p:sp>
        <p:nvSpPr>
          <p:cNvPr id="14" name="Rectangle 13"/>
          <p:cNvSpPr/>
          <p:nvPr/>
        </p:nvSpPr>
        <p:spPr>
          <a:xfrm>
            <a:off x="139493" y="1843720"/>
            <a:ext cx="816249" cy="369332"/>
          </a:xfrm>
          <a:prstGeom prst="rect">
            <a:avLst/>
          </a:prstGeom>
        </p:spPr>
        <p:txBody>
          <a:bodyPr wrap="none">
            <a:spAutoFit/>
          </a:bodyPr>
          <a:lstStyle/>
          <a:p>
            <a:r>
              <a:rPr lang="fr-FR" sz="1800" b="1" dirty="0" smtClean="0">
                <a:solidFill>
                  <a:schemeClr val="bg1"/>
                </a:solidFill>
                <a:latin typeface="Raleway" panose="020B0604020202020204" charset="0"/>
                <a:ea typeface="Calibri" panose="020F0502020204030204" pitchFamily="34" charset="0"/>
                <a:cs typeface="Arial" panose="020B0604020202020204" pitchFamily="34" charset="0"/>
              </a:rPr>
              <a:t>Selon</a:t>
            </a:r>
            <a:endParaRPr lang="en-US" sz="1800" b="1" dirty="0">
              <a:solidFill>
                <a:schemeClr val="bg1"/>
              </a:solidFill>
              <a:latin typeface="Raleway" panose="020B0604020202020204" charset="0"/>
            </a:endParaRPr>
          </a:p>
        </p:txBody>
      </p:sp>
      <p:sp>
        <p:nvSpPr>
          <p:cNvPr id="5" name="Rectangle 4"/>
          <p:cNvSpPr/>
          <p:nvPr/>
        </p:nvSpPr>
        <p:spPr>
          <a:xfrm>
            <a:off x="3601847" y="4221297"/>
            <a:ext cx="1016334" cy="415498"/>
          </a:xfrm>
          <a:prstGeom prst="rect">
            <a:avLst/>
          </a:prstGeom>
        </p:spPr>
        <p:txBody>
          <a:bodyPr wrap="square">
            <a:spAutoFit/>
          </a:bodyPr>
          <a:lstStyle/>
          <a:p>
            <a:pPr>
              <a:lnSpc>
                <a:spcPct val="150000"/>
              </a:lnSpc>
              <a:spcAft>
                <a:spcPts val="800"/>
              </a:spcAft>
            </a:pPr>
            <a:r>
              <a:rPr lang="fr-FR" dirty="0" err="1" smtClean="0">
                <a:solidFill>
                  <a:schemeClr val="bg1"/>
                </a:solidFill>
                <a:latin typeface="Raleway" panose="020B0604020202020204" charset="0"/>
                <a:ea typeface="Calibri" panose="020F0502020204030204" pitchFamily="34" charset="0"/>
                <a:cs typeface="Arial" panose="020B0604020202020204" pitchFamily="34" charset="0"/>
              </a:rPr>
              <a:t>FinSelon</a:t>
            </a:r>
            <a:r>
              <a:rPr lang="fr-FR" dirty="0">
                <a:solidFill>
                  <a:schemeClr val="bg1"/>
                </a:solidFill>
                <a:latin typeface="Raleway" panose="020B0604020202020204" charset="0"/>
                <a:ea typeface="Calibri" panose="020F0502020204030204" pitchFamily="34" charset="0"/>
                <a:cs typeface="Arial" panose="020B0604020202020204" pitchFamily="34" charset="0"/>
              </a:rPr>
              <a:t> ;</a:t>
            </a:r>
            <a:endParaRPr lang="en-US" dirty="0">
              <a:solidFill>
                <a:schemeClr val="bg1"/>
              </a:solidFill>
              <a:effectLst/>
              <a:latin typeface="Raleway" panose="020B0604020202020204" charset="0"/>
              <a:ea typeface="Calibri" panose="020F0502020204030204" pitchFamily="34" charset="0"/>
              <a:cs typeface="Arial" panose="020B0604020202020204" pitchFamily="34" charset="0"/>
            </a:endParaRPr>
          </a:p>
        </p:txBody>
      </p:sp>
      <p:sp>
        <p:nvSpPr>
          <p:cNvPr id="3" name="Rectangle 2"/>
          <p:cNvSpPr/>
          <p:nvPr/>
        </p:nvSpPr>
        <p:spPr>
          <a:xfrm>
            <a:off x="3601847" y="2272502"/>
            <a:ext cx="638316" cy="307777"/>
          </a:xfrm>
          <a:prstGeom prst="rect">
            <a:avLst/>
          </a:prstGeom>
        </p:spPr>
        <p:txBody>
          <a:bodyPr wrap="none">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selon</a:t>
            </a:r>
            <a:endParaRPr lang="en-US" dirty="0"/>
          </a:p>
        </p:txBody>
      </p:sp>
      <p:sp>
        <p:nvSpPr>
          <p:cNvPr id="4" name="Rectangle 3"/>
          <p:cNvSpPr/>
          <p:nvPr/>
        </p:nvSpPr>
        <p:spPr>
          <a:xfrm>
            <a:off x="4211629" y="2213052"/>
            <a:ext cx="1051891" cy="415498"/>
          </a:xfrm>
          <a:prstGeom prst="rect">
            <a:avLst/>
          </a:prstGeom>
        </p:spPr>
        <p:txBody>
          <a:bodyPr wrap="none">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(condition)</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p:txBody>
      </p:sp>
      <p:sp>
        <p:nvSpPr>
          <p:cNvPr id="7" name="Rectangle 6"/>
          <p:cNvSpPr/>
          <p:nvPr/>
        </p:nvSpPr>
        <p:spPr>
          <a:xfrm>
            <a:off x="3921005" y="2639087"/>
            <a:ext cx="2295677" cy="841256"/>
          </a:xfrm>
          <a:prstGeom prst="rect">
            <a:avLst/>
          </a:prstGeom>
        </p:spPr>
        <p:txBody>
          <a:bodyPr wrap="square">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c</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as1 :</a:t>
            </a:r>
            <a:r>
              <a:rPr lang="fr-FR" dirty="0">
                <a:solidFill>
                  <a:schemeClr val="bg1"/>
                </a:solidFill>
                <a:latin typeface="Raleway" panose="020B0604020202020204" charset="0"/>
                <a:ea typeface="Calibri" panose="020F0502020204030204" pitchFamily="34" charset="0"/>
                <a:cs typeface="Arial" panose="020B0604020202020204" pitchFamily="34" charset="0"/>
              </a:rPr>
              <a:t>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séquence1</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pPr marL="446088">
              <a:lnSpc>
                <a:spcPct val="150000"/>
              </a:lnSpc>
              <a:spcAft>
                <a:spcPts val="800"/>
              </a:spcAft>
            </a:pP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#traitement</a:t>
            </a:r>
            <a:r>
              <a:rPr lang="fr-FR" dirty="0">
                <a:solidFill>
                  <a:schemeClr val="bg1"/>
                </a:solidFill>
                <a:latin typeface="Raleway" panose="020B0604020202020204" charset="0"/>
                <a:ea typeface="Calibri" panose="020F0502020204030204" pitchFamily="34" charset="0"/>
                <a:cs typeface="Arial" panose="020B0604020202020204" pitchFamily="34" charset="0"/>
              </a:rPr>
              <a:t> ;</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p:txBody>
      </p:sp>
      <p:sp>
        <p:nvSpPr>
          <p:cNvPr id="8" name="Rectangle 7"/>
          <p:cNvSpPr/>
          <p:nvPr/>
        </p:nvSpPr>
        <p:spPr>
          <a:xfrm>
            <a:off x="3921005" y="3380041"/>
            <a:ext cx="1827592" cy="841256"/>
          </a:xfrm>
          <a:prstGeom prst="rect">
            <a:avLst/>
          </a:prstGeom>
        </p:spPr>
        <p:txBody>
          <a:bodyPr wrap="square">
            <a:spAutoFit/>
          </a:bodyPr>
          <a:lstStyle/>
          <a:p>
            <a:pPr>
              <a:lnSpc>
                <a:spcPct val="150000"/>
              </a:lnSpc>
              <a:spcAft>
                <a:spcPts val="800"/>
              </a:spcAft>
            </a:pP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cas2</a:t>
            </a:r>
            <a:r>
              <a:rPr lang="fr-FR" dirty="0">
                <a:solidFill>
                  <a:schemeClr val="bg1"/>
                </a:solidFill>
                <a:latin typeface="Raleway" panose="020B0604020202020204" charset="0"/>
                <a:ea typeface="Calibri" panose="020F0502020204030204" pitchFamily="34" charset="0"/>
                <a:cs typeface="Arial" panose="020B0604020202020204" pitchFamily="34" charset="0"/>
              </a:rPr>
              <a:t>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 sequence2 </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pPr marL="446088">
              <a:lnSpc>
                <a:spcPct val="150000"/>
              </a:lnSpc>
              <a:spcAft>
                <a:spcPts val="800"/>
              </a:spcAft>
            </a:pP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a:t>
            </a:r>
            <a:r>
              <a:rPr lang="fr-FR" dirty="0">
                <a:solidFill>
                  <a:schemeClr val="bg1"/>
                </a:solidFill>
                <a:latin typeface="Raleway" panose="020B0604020202020204" charset="0"/>
                <a:ea typeface="Calibri" panose="020F0502020204030204" pitchFamily="34" charset="0"/>
                <a:cs typeface="Arial" panose="020B0604020202020204" pitchFamily="34" charset="0"/>
              </a:rPr>
              <a:t>traitement ;</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5586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P spid="3" grpId="0"/>
      <p:bldP spid="4"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32"/>
        <p:cNvGrpSpPr/>
        <p:nvPr/>
      </p:nvGrpSpPr>
      <p:grpSpPr>
        <a:xfrm>
          <a:off x="0" y="0"/>
          <a:ext cx="0" cy="0"/>
          <a:chOff x="0" y="0"/>
          <a:chExt cx="0" cy="0"/>
        </a:xfrm>
      </p:grpSpPr>
      <p:pic>
        <p:nvPicPr>
          <p:cNvPr id="435" name="Google Shape;435;p53"/>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436" name="Google Shape;436;p53"/>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Instructions De Base</a:t>
            </a:r>
            <a:endParaRPr dirty="0">
              <a:solidFill>
                <a:schemeClr val="lt1"/>
              </a:solidFill>
              <a:latin typeface="Montserrat"/>
              <a:ea typeface="Montserrat"/>
              <a:cs typeface="Montserrat"/>
              <a:sym typeface="Montserrat"/>
            </a:endParaRPr>
          </a:p>
          <a:p>
            <a:pPr marL="0" lvl="0" indent="0" algn="ctr" rtl="0">
              <a:spcBef>
                <a:spcPts val="0"/>
              </a:spcBef>
              <a:spcAft>
                <a:spcPts val="1600"/>
              </a:spcAft>
              <a:buClr>
                <a:schemeClr val="dk1"/>
              </a:buClr>
              <a:buSzPts val="1800"/>
              <a:buFont typeface="Arial"/>
              <a:buNone/>
            </a:pPr>
            <a:endParaRPr dirty="0">
              <a:solidFill>
                <a:schemeClr val="lt1"/>
              </a:solidFill>
              <a:latin typeface="Montserrat"/>
              <a:ea typeface="Montserrat"/>
              <a:cs typeface="Montserrat"/>
              <a:sym typeface="Montserrat"/>
            </a:endParaRPr>
          </a:p>
        </p:txBody>
      </p:sp>
      <p:pic>
        <p:nvPicPr>
          <p:cNvPr id="437" name="Google Shape;437;p53"/>
          <p:cNvPicPr preferRelativeResize="0"/>
          <p:nvPr/>
        </p:nvPicPr>
        <p:blipFill>
          <a:blip r:embed="rId4">
            <a:alphaModFix/>
          </a:blip>
          <a:stretch>
            <a:fillRect/>
          </a:stretch>
        </p:blipFill>
        <p:spPr>
          <a:xfrm flipH="1">
            <a:off x="8171500" y="213900"/>
            <a:ext cx="69325" cy="673675"/>
          </a:xfrm>
          <a:prstGeom prst="rect">
            <a:avLst/>
          </a:prstGeom>
          <a:noFill/>
          <a:ln>
            <a:noFill/>
          </a:ln>
        </p:spPr>
      </p:pic>
      <p:pic>
        <p:nvPicPr>
          <p:cNvPr id="438" name="Google Shape;438;p53"/>
          <p:cNvPicPr preferRelativeResize="0"/>
          <p:nvPr/>
        </p:nvPicPr>
        <p:blipFill>
          <a:blip r:embed="rId5">
            <a:alphaModFix/>
          </a:blip>
          <a:stretch>
            <a:fillRect/>
          </a:stretch>
        </p:blipFill>
        <p:spPr>
          <a:xfrm>
            <a:off x="8380400" y="194350"/>
            <a:ext cx="433018" cy="673674"/>
          </a:xfrm>
          <a:prstGeom prst="rect">
            <a:avLst/>
          </a:prstGeom>
          <a:noFill/>
          <a:ln>
            <a:noFill/>
          </a:ln>
        </p:spPr>
      </p:pic>
      <p:sp>
        <p:nvSpPr>
          <p:cNvPr id="2" name="Rectangle 1"/>
          <p:cNvSpPr/>
          <p:nvPr/>
        </p:nvSpPr>
        <p:spPr>
          <a:xfrm>
            <a:off x="3251477" y="919167"/>
            <a:ext cx="2616422" cy="584775"/>
          </a:xfrm>
          <a:prstGeom prst="rect">
            <a:avLst/>
          </a:prstGeom>
        </p:spPr>
        <p:txBody>
          <a:bodyPr wrap="none">
            <a:spAutoFit/>
          </a:bodyPr>
          <a:lstStyle/>
          <a:p>
            <a:r>
              <a:rPr lang="fr-FR" sz="3200" dirty="0">
                <a:solidFill>
                  <a:schemeClr val="bg1"/>
                </a:solidFill>
                <a:latin typeface="Montserrat" panose="020B0604020202020204" charset="0"/>
                <a:ea typeface="Calibri" panose="020F0502020204030204" pitchFamily="34" charset="0"/>
              </a:rPr>
              <a:t>L</a:t>
            </a:r>
            <a:r>
              <a:rPr lang="fr-FR" sz="3200" dirty="0" smtClean="0">
                <a:solidFill>
                  <a:schemeClr val="bg1"/>
                </a:solidFill>
                <a:latin typeface="Montserrat" panose="020B0604020202020204" charset="0"/>
                <a:ea typeface="Calibri" panose="020F0502020204030204" pitchFamily="34" charset="0"/>
              </a:rPr>
              <a:t>es Boucles</a:t>
            </a:r>
            <a:endParaRPr lang="en-US" sz="3200" dirty="0">
              <a:solidFill>
                <a:schemeClr val="bg1"/>
              </a:solidFill>
              <a:latin typeface="Montserrat" panose="020B0604020202020204" charset="0"/>
            </a:endParaRPr>
          </a:p>
        </p:txBody>
      </p:sp>
      <p:sp>
        <p:nvSpPr>
          <p:cNvPr id="7" name="Rectangle 6"/>
          <p:cNvSpPr/>
          <p:nvPr/>
        </p:nvSpPr>
        <p:spPr>
          <a:xfrm>
            <a:off x="564887" y="1874211"/>
            <a:ext cx="1539204" cy="369332"/>
          </a:xfrm>
          <a:prstGeom prst="rect">
            <a:avLst/>
          </a:prstGeom>
        </p:spPr>
        <p:txBody>
          <a:bodyPr wrap="none">
            <a:spAutoFit/>
          </a:bodyPr>
          <a:lstStyle/>
          <a:p>
            <a:r>
              <a:rPr lang="fr-FR" sz="1800" b="1" dirty="0" smtClean="0">
                <a:solidFill>
                  <a:schemeClr val="bg1"/>
                </a:solidFill>
                <a:latin typeface="Raleway" panose="020B0604020202020204" charset="0"/>
                <a:ea typeface="Calibri" panose="020F0502020204030204" pitchFamily="34" charset="0"/>
                <a:cs typeface="Arial" panose="020B0604020202020204" pitchFamily="34" charset="0"/>
              </a:rPr>
              <a:t>Boucle pour</a:t>
            </a:r>
            <a:endParaRPr lang="en-US" sz="1800" b="1" dirty="0">
              <a:solidFill>
                <a:schemeClr val="bg1"/>
              </a:solidFill>
              <a:latin typeface="Raleway" panose="020B0604020202020204" charset="0"/>
            </a:endParaRPr>
          </a:p>
        </p:txBody>
      </p:sp>
      <p:sp>
        <p:nvSpPr>
          <p:cNvPr id="8" name="Rectangle 7"/>
          <p:cNvSpPr/>
          <p:nvPr/>
        </p:nvSpPr>
        <p:spPr>
          <a:xfrm>
            <a:off x="3401931" y="2589679"/>
            <a:ext cx="3173040" cy="1585049"/>
          </a:xfrm>
          <a:prstGeom prst="rect">
            <a:avLst/>
          </a:prstGeom>
        </p:spPr>
        <p:txBody>
          <a:bodyPr wrap="square">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Pour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élément </a:t>
            </a:r>
            <a:r>
              <a:rPr lang="fr-FR" dirty="0">
                <a:solidFill>
                  <a:schemeClr val="bg1"/>
                </a:solidFill>
                <a:latin typeface="Raleway" panose="020B0604020202020204" charset="0"/>
                <a:ea typeface="Calibri" panose="020F0502020204030204" pitchFamily="34" charset="0"/>
                <a:cs typeface="Arial" panose="020B0604020202020204" pitchFamily="34" charset="0"/>
              </a:rPr>
              <a:t>allant de de 1 a n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faire</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err="1">
                <a:solidFill>
                  <a:schemeClr val="bg1"/>
                </a:solidFill>
                <a:latin typeface="Raleway" panose="020B0604020202020204" charset="0"/>
                <a:ea typeface="Calibri" panose="020F0502020204030204" pitchFamily="34" charset="0"/>
                <a:cs typeface="Arial" panose="020B0604020202020204" pitchFamily="34" charset="0"/>
              </a:rPr>
              <a:t>DébutPour</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	#</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traitement;</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r>
              <a:rPr lang="fr-FR" dirty="0" err="1" smtClean="0">
                <a:solidFill>
                  <a:schemeClr val="bg1"/>
                </a:solidFill>
                <a:latin typeface="Raleway" panose="020B0604020202020204" charset="0"/>
                <a:ea typeface="Calibri" panose="020F0502020204030204" pitchFamily="34" charset="0"/>
              </a:rPr>
              <a:t>FinPour</a:t>
            </a:r>
            <a:r>
              <a:rPr lang="fr-FR" dirty="0" smtClean="0">
                <a:solidFill>
                  <a:schemeClr val="bg1"/>
                </a:solidFill>
                <a:latin typeface="Raleway" panose="020B0604020202020204" charset="0"/>
                <a:ea typeface="Calibri" panose="020F0502020204030204" pitchFamily="34" charset="0"/>
              </a:rPr>
              <a:t>;</a:t>
            </a:r>
            <a:endParaRPr lang="en-US" dirty="0">
              <a:solidFill>
                <a:schemeClr val="bg1"/>
              </a:solidFill>
              <a:latin typeface="Raleway" panose="020B0604020202020204" charset="0"/>
            </a:endParaRPr>
          </a:p>
        </p:txBody>
      </p:sp>
    </p:spTree>
    <p:extLst>
      <p:ext uri="{BB962C8B-B14F-4D97-AF65-F5344CB8AC3E}">
        <p14:creationId xmlns:p14="http://schemas.microsoft.com/office/powerpoint/2010/main" val="9362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32"/>
        <p:cNvGrpSpPr/>
        <p:nvPr/>
      </p:nvGrpSpPr>
      <p:grpSpPr>
        <a:xfrm>
          <a:off x="0" y="0"/>
          <a:ext cx="0" cy="0"/>
          <a:chOff x="0" y="0"/>
          <a:chExt cx="0" cy="0"/>
        </a:xfrm>
      </p:grpSpPr>
      <p:pic>
        <p:nvPicPr>
          <p:cNvPr id="435" name="Google Shape;435;p53"/>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436" name="Google Shape;436;p53"/>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Montserrat"/>
                <a:ea typeface="Montserrat"/>
                <a:cs typeface="Montserrat"/>
                <a:sym typeface="Montserrat"/>
              </a:rPr>
              <a:t>Instructions De Base</a:t>
            </a:r>
            <a:endParaRPr dirty="0">
              <a:solidFill>
                <a:schemeClr val="lt1"/>
              </a:solidFill>
              <a:latin typeface="Montserrat"/>
              <a:ea typeface="Montserrat"/>
              <a:cs typeface="Montserrat"/>
              <a:sym typeface="Montserrat"/>
            </a:endParaRPr>
          </a:p>
          <a:p>
            <a:pPr marL="0" lvl="0" indent="0" algn="ctr" rtl="0">
              <a:spcBef>
                <a:spcPts val="0"/>
              </a:spcBef>
              <a:spcAft>
                <a:spcPts val="1600"/>
              </a:spcAft>
              <a:buClr>
                <a:schemeClr val="dk1"/>
              </a:buClr>
              <a:buSzPts val="1800"/>
              <a:buFont typeface="Arial"/>
              <a:buNone/>
            </a:pPr>
            <a:endParaRPr dirty="0">
              <a:solidFill>
                <a:schemeClr val="lt1"/>
              </a:solidFill>
              <a:latin typeface="Montserrat"/>
              <a:ea typeface="Montserrat"/>
              <a:cs typeface="Montserrat"/>
              <a:sym typeface="Montserrat"/>
            </a:endParaRPr>
          </a:p>
        </p:txBody>
      </p:sp>
      <p:pic>
        <p:nvPicPr>
          <p:cNvPr id="437" name="Google Shape;437;p53"/>
          <p:cNvPicPr preferRelativeResize="0"/>
          <p:nvPr/>
        </p:nvPicPr>
        <p:blipFill>
          <a:blip r:embed="rId4">
            <a:alphaModFix/>
          </a:blip>
          <a:stretch>
            <a:fillRect/>
          </a:stretch>
        </p:blipFill>
        <p:spPr>
          <a:xfrm flipH="1">
            <a:off x="8171500" y="213900"/>
            <a:ext cx="69325" cy="673675"/>
          </a:xfrm>
          <a:prstGeom prst="rect">
            <a:avLst/>
          </a:prstGeom>
          <a:noFill/>
          <a:ln>
            <a:noFill/>
          </a:ln>
        </p:spPr>
      </p:pic>
      <p:pic>
        <p:nvPicPr>
          <p:cNvPr id="438" name="Google Shape;438;p53"/>
          <p:cNvPicPr preferRelativeResize="0"/>
          <p:nvPr/>
        </p:nvPicPr>
        <p:blipFill>
          <a:blip r:embed="rId5">
            <a:alphaModFix/>
          </a:blip>
          <a:stretch>
            <a:fillRect/>
          </a:stretch>
        </p:blipFill>
        <p:spPr>
          <a:xfrm>
            <a:off x="8380400" y="194350"/>
            <a:ext cx="433018" cy="673674"/>
          </a:xfrm>
          <a:prstGeom prst="rect">
            <a:avLst/>
          </a:prstGeom>
          <a:noFill/>
          <a:ln>
            <a:noFill/>
          </a:ln>
        </p:spPr>
      </p:pic>
      <p:sp>
        <p:nvSpPr>
          <p:cNvPr id="2" name="Rectangle 1"/>
          <p:cNvSpPr/>
          <p:nvPr/>
        </p:nvSpPr>
        <p:spPr>
          <a:xfrm>
            <a:off x="3251477" y="919167"/>
            <a:ext cx="2616422" cy="584775"/>
          </a:xfrm>
          <a:prstGeom prst="rect">
            <a:avLst/>
          </a:prstGeom>
        </p:spPr>
        <p:txBody>
          <a:bodyPr wrap="none">
            <a:spAutoFit/>
          </a:bodyPr>
          <a:lstStyle/>
          <a:p>
            <a:r>
              <a:rPr lang="fr-FR" sz="3200" dirty="0">
                <a:solidFill>
                  <a:schemeClr val="bg1"/>
                </a:solidFill>
                <a:latin typeface="Montserrat" panose="020B0604020202020204" charset="0"/>
                <a:ea typeface="Calibri" panose="020F0502020204030204" pitchFamily="34" charset="0"/>
              </a:rPr>
              <a:t>L</a:t>
            </a:r>
            <a:r>
              <a:rPr lang="fr-FR" sz="3200" dirty="0" smtClean="0">
                <a:solidFill>
                  <a:schemeClr val="bg1"/>
                </a:solidFill>
                <a:latin typeface="Montserrat" panose="020B0604020202020204" charset="0"/>
                <a:ea typeface="Calibri" panose="020F0502020204030204" pitchFamily="34" charset="0"/>
              </a:rPr>
              <a:t>es Boucles</a:t>
            </a:r>
            <a:endParaRPr lang="en-US" sz="3200" dirty="0">
              <a:solidFill>
                <a:schemeClr val="bg1"/>
              </a:solidFill>
              <a:latin typeface="Montserrat" panose="020B0604020202020204" charset="0"/>
            </a:endParaRPr>
          </a:p>
        </p:txBody>
      </p:sp>
      <p:sp>
        <p:nvSpPr>
          <p:cNvPr id="13" name="Rectangle 12"/>
          <p:cNvSpPr/>
          <p:nvPr/>
        </p:nvSpPr>
        <p:spPr>
          <a:xfrm>
            <a:off x="198297" y="1943934"/>
            <a:ext cx="1952779" cy="369332"/>
          </a:xfrm>
          <a:prstGeom prst="rect">
            <a:avLst/>
          </a:prstGeom>
        </p:spPr>
        <p:txBody>
          <a:bodyPr wrap="none">
            <a:spAutoFit/>
          </a:bodyPr>
          <a:lstStyle/>
          <a:p>
            <a:r>
              <a:rPr lang="fr-FR" sz="1800" b="1" dirty="0" smtClean="0">
                <a:solidFill>
                  <a:schemeClr val="bg1"/>
                </a:solidFill>
                <a:latin typeface="Raleway" panose="020B0604020202020204" charset="0"/>
                <a:cs typeface="Arial" panose="020B0604020202020204" pitchFamily="34" charset="0"/>
              </a:rPr>
              <a:t>Boucle tant que</a:t>
            </a:r>
            <a:endParaRPr lang="en-US" sz="1800" b="1" dirty="0">
              <a:solidFill>
                <a:schemeClr val="bg1"/>
              </a:solidFill>
              <a:latin typeface="Raleway" panose="020B0604020202020204" charset="0"/>
            </a:endParaRPr>
          </a:p>
        </p:txBody>
      </p:sp>
      <p:sp>
        <p:nvSpPr>
          <p:cNvPr id="9" name="Rectangle 8"/>
          <p:cNvSpPr/>
          <p:nvPr/>
        </p:nvSpPr>
        <p:spPr>
          <a:xfrm>
            <a:off x="3547904" y="2611060"/>
            <a:ext cx="2023568" cy="1585049"/>
          </a:xfrm>
          <a:prstGeom prst="rect">
            <a:avLst/>
          </a:prstGeom>
        </p:spPr>
        <p:txBody>
          <a:bodyPr wrap="square">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Tant que (condition)</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err="1">
                <a:solidFill>
                  <a:schemeClr val="bg1"/>
                </a:solidFill>
                <a:latin typeface="Raleway" panose="020B0604020202020204" charset="0"/>
                <a:ea typeface="Calibri" panose="020F0502020204030204" pitchFamily="34" charset="0"/>
                <a:cs typeface="Arial" panose="020B0604020202020204" pitchFamily="34" charset="0"/>
              </a:rPr>
              <a:t>DébutTantQue</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	#</a:t>
            </a:r>
            <a:r>
              <a:rPr lang="fr-FR" dirty="0" err="1" smtClean="0">
                <a:solidFill>
                  <a:schemeClr val="bg1"/>
                </a:solidFill>
                <a:latin typeface="Raleway" panose="020B0604020202020204" charset="0"/>
                <a:ea typeface="Calibri" panose="020F0502020204030204" pitchFamily="34" charset="0"/>
                <a:cs typeface="Arial" panose="020B0604020202020204" pitchFamily="34" charset="0"/>
              </a:rPr>
              <a:t>traitemet</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r>
              <a:rPr lang="fr-FR" dirty="0" err="1" smtClean="0">
                <a:solidFill>
                  <a:schemeClr val="bg1"/>
                </a:solidFill>
                <a:latin typeface="Raleway" panose="020B0604020202020204" charset="0"/>
                <a:ea typeface="Calibri" panose="020F0502020204030204" pitchFamily="34" charset="0"/>
              </a:rPr>
              <a:t>FinTantQue</a:t>
            </a:r>
            <a:r>
              <a:rPr lang="fr-FR" dirty="0" smtClean="0">
                <a:solidFill>
                  <a:schemeClr val="bg1"/>
                </a:solidFill>
                <a:latin typeface="Raleway" panose="020B0604020202020204" charset="0"/>
                <a:ea typeface="Calibri" panose="020F0502020204030204" pitchFamily="34" charset="0"/>
              </a:rPr>
              <a:t>;</a:t>
            </a:r>
            <a:endParaRPr lang="en-US" dirty="0">
              <a:solidFill>
                <a:schemeClr val="bg1"/>
              </a:solidFill>
              <a:latin typeface="Raleway" panose="020B0604020202020204" charset="0"/>
            </a:endParaRPr>
          </a:p>
        </p:txBody>
      </p:sp>
    </p:spTree>
    <p:extLst>
      <p:ext uri="{BB962C8B-B14F-4D97-AF65-F5344CB8AC3E}">
        <p14:creationId xmlns:p14="http://schemas.microsoft.com/office/powerpoint/2010/main" val="1342962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32"/>
        <p:cNvGrpSpPr/>
        <p:nvPr/>
      </p:nvGrpSpPr>
      <p:grpSpPr>
        <a:xfrm>
          <a:off x="0" y="0"/>
          <a:ext cx="0" cy="0"/>
          <a:chOff x="0" y="0"/>
          <a:chExt cx="0" cy="0"/>
        </a:xfrm>
      </p:grpSpPr>
      <p:pic>
        <p:nvPicPr>
          <p:cNvPr id="435" name="Google Shape;435;p53"/>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436" name="Google Shape;436;p53"/>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lt1"/>
                </a:solidFill>
                <a:latin typeface="Montserrat"/>
                <a:ea typeface="Montserrat"/>
                <a:cs typeface="Montserrat"/>
                <a:sym typeface="Montserrat"/>
              </a:rPr>
              <a:t>Instructions De Base</a:t>
            </a:r>
            <a:endParaRPr dirty="0">
              <a:solidFill>
                <a:schemeClr val="lt1"/>
              </a:solidFill>
              <a:latin typeface="Montserrat"/>
              <a:ea typeface="Montserrat"/>
              <a:cs typeface="Montserrat"/>
              <a:sym typeface="Montserrat"/>
            </a:endParaRPr>
          </a:p>
          <a:p>
            <a:pPr marL="0" lvl="0" indent="0" algn="ctr" rtl="0">
              <a:spcBef>
                <a:spcPts val="0"/>
              </a:spcBef>
              <a:spcAft>
                <a:spcPts val="1600"/>
              </a:spcAft>
              <a:buClr>
                <a:schemeClr val="dk1"/>
              </a:buClr>
              <a:buSzPts val="1800"/>
              <a:buFont typeface="Arial"/>
              <a:buNone/>
            </a:pPr>
            <a:endParaRPr dirty="0">
              <a:solidFill>
                <a:schemeClr val="lt1"/>
              </a:solidFill>
              <a:latin typeface="Montserrat"/>
              <a:ea typeface="Montserrat"/>
              <a:cs typeface="Montserrat"/>
              <a:sym typeface="Montserrat"/>
            </a:endParaRPr>
          </a:p>
        </p:txBody>
      </p:sp>
      <p:pic>
        <p:nvPicPr>
          <p:cNvPr id="437" name="Google Shape;437;p53"/>
          <p:cNvPicPr preferRelativeResize="0"/>
          <p:nvPr/>
        </p:nvPicPr>
        <p:blipFill>
          <a:blip r:embed="rId4">
            <a:alphaModFix/>
          </a:blip>
          <a:stretch>
            <a:fillRect/>
          </a:stretch>
        </p:blipFill>
        <p:spPr>
          <a:xfrm flipH="1">
            <a:off x="8171500" y="213900"/>
            <a:ext cx="69325" cy="673675"/>
          </a:xfrm>
          <a:prstGeom prst="rect">
            <a:avLst/>
          </a:prstGeom>
          <a:noFill/>
          <a:ln>
            <a:noFill/>
          </a:ln>
        </p:spPr>
      </p:pic>
      <p:pic>
        <p:nvPicPr>
          <p:cNvPr id="438" name="Google Shape;438;p53"/>
          <p:cNvPicPr preferRelativeResize="0"/>
          <p:nvPr/>
        </p:nvPicPr>
        <p:blipFill>
          <a:blip r:embed="rId5">
            <a:alphaModFix/>
          </a:blip>
          <a:stretch>
            <a:fillRect/>
          </a:stretch>
        </p:blipFill>
        <p:spPr>
          <a:xfrm>
            <a:off x="8380400" y="194350"/>
            <a:ext cx="433018" cy="673674"/>
          </a:xfrm>
          <a:prstGeom prst="rect">
            <a:avLst/>
          </a:prstGeom>
          <a:noFill/>
          <a:ln>
            <a:noFill/>
          </a:ln>
        </p:spPr>
      </p:pic>
      <p:sp>
        <p:nvSpPr>
          <p:cNvPr id="2" name="Rectangle 1"/>
          <p:cNvSpPr/>
          <p:nvPr/>
        </p:nvSpPr>
        <p:spPr>
          <a:xfrm>
            <a:off x="3251477" y="919167"/>
            <a:ext cx="2616422" cy="584775"/>
          </a:xfrm>
          <a:prstGeom prst="rect">
            <a:avLst/>
          </a:prstGeom>
        </p:spPr>
        <p:txBody>
          <a:bodyPr wrap="none">
            <a:spAutoFit/>
          </a:bodyPr>
          <a:lstStyle/>
          <a:p>
            <a:r>
              <a:rPr lang="fr-FR" sz="3200" dirty="0">
                <a:solidFill>
                  <a:schemeClr val="bg1"/>
                </a:solidFill>
                <a:latin typeface="Montserrat" panose="020B0604020202020204" charset="0"/>
                <a:ea typeface="Calibri" panose="020F0502020204030204" pitchFamily="34" charset="0"/>
              </a:rPr>
              <a:t>L</a:t>
            </a:r>
            <a:r>
              <a:rPr lang="fr-FR" sz="3200" dirty="0" smtClean="0">
                <a:solidFill>
                  <a:schemeClr val="bg1"/>
                </a:solidFill>
                <a:latin typeface="Montserrat" panose="020B0604020202020204" charset="0"/>
                <a:ea typeface="Calibri" panose="020F0502020204030204" pitchFamily="34" charset="0"/>
              </a:rPr>
              <a:t>es Boucles</a:t>
            </a:r>
            <a:endParaRPr lang="en-US" sz="3200" dirty="0">
              <a:solidFill>
                <a:schemeClr val="bg1"/>
              </a:solidFill>
              <a:latin typeface="Montserrat" panose="020B0604020202020204" charset="0"/>
            </a:endParaRPr>
          </a:p>
        </p:txBody>
      </p:sp>
      <p:sp>
        <p:nvSpPr>
          <p:cNvPr id="14" name="Rectangle 13"/>
          <p:cNvSpPr/>
          <p:nvPr/>
        </p:nvSpPr>
        <p:spPr>
          <a:xfrm>
            <a:off x="195368" y="2048382"/>
            <a:ext cx="1848583" cy="369332"/>
          </a:xfrm>
          <a:prstGeom prst="rect">
            <a:avLst/>
          </a:prstGeom>
        </p:spPr>
        <p:txBody>
          <a:bodyPr wrap="none">
            <a:spAutoFit/>
          </a:bodyPr>
          <a:lstStyle/>
          <a:p>
            <a:r>
              <a:rPr lang="fr-FR" sz="1800" b="1" dirty="0" smtClean="0">
                <a:solidFill>
                  <a:schemeClr val="bg1"/>
                </a:solidFill>
                <a:latin typeface="Raleway" panose="020B0604020202020204" charset="0"/>
                <a:ea typeface="Calibri" panose="020F0502020204030204" pitchFamily="34" charset="0"/>
                <a:cs typeface="Arial" panose="020B0604020202020204" pitchFamily="34" charset="0"/>
              </a:rPr>
              <a:t>Boucle répéter</a:t>
            </a:r>
            <a:endParaRPr lang="en-US" sz="1800" b="1" dirty="0">
              <a:solidFill>
                <a:schemeClr val="bg1"/>
              </a:solidFill>
              <a:latin typeface="Raleway" panose="020B0604020202020204" charset="0"/>
            </a:endParaRPr>
          </a:p>
        </p:txBody>
      </p:sp>
      <p:sp>
        <p:nvSpPr>
          <p:cNvPr id="10" name="Rectangle 9"/>
          <p:cNvSpPr/>
          <p:nvPr/>
        </p:nvSpPr>
        <p:spPr>
          <a:xfrm>
            <a:off x="3993772" y="2417714"/>
            <a:ext cx="2077652" cy="2118529"/>
          </a:xfrm>
          <a:prstGeom prst="rect">
            <a:avLst/>
          </a:prstGeom>
        </p:spPr>
        <p:txBody>
          <a:bodyPr wrap="square">
            <a:spAutoFit/>
          </a:bodyPr>
          <a:lstStyle/>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Répéter </a:t>
            </a:r>
            <a:endParaRPr lang="fr-FR" dirty="0" smtClean="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début</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pPr defTabSz="533400">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	#</a:t>
            </a:r>
            <a:r>
              <a:rPr lang="fr-FR" dirty="0" err="1" smtClean="0">
                <a:solidFill>
                  <a:schemeClr val="bg1"/>
                </a:solidFill>
                <a:latin typeface="Raleway" panose="020B0604020202020204" charset="0"/>
                <a:ea typeface="Calibri" panose="020F0502020204030204" pitchFamily="34" charset="0"/>
                <a:cs typeface="Arial" panose="020B0604020202020204" pitchFamily="34" charset="0"/>
              </a:rPr>
              <a:t>traitemen</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a:t>
            </a:r>
            <a:endParaRPr lang="en-US" dirty="0">
              <a:solidFill>
                <a:schemeClr val="bg1"/>
              </a:solidFill>
              <a:latin typeface="Raleway" panose="020B0604020202020204" charset="0"/>
              <a:ea typeface="Calibri" panose="020F0502020204030204" pitchFamily="34" charset="0"/>
              <a:cs typeface="Arial" panose="020B0604020202020204" pitchFamily="34" charset="0"/>
            </a:endParaRPr>
          </a:p>
          <a:p>
            <a:pPr>
              <a:lnSpc>
                <a:spcPct val="150000"/>
              </a:lnSpc>
              <a:spcAft>
                <a:spcPts val="800"/>
              </a:spcAft>
            </a:pPr>
            <a:r>
              <a:rPr lang="fr-FR" dirty="0">
                <a:solidFill>
                  <a:schemeClr val="bg1"/>
                </a:solidFill>
                <a:latin typeface="Raleway" panose="020B0604020202020204" charset="0"/>
                <a:ea typeface="Calibri" panose="020F0502020204030204" pitchFamily="34" charset="0"/>
                <a:cs typeface="Arial" panose="020B0604020202020204" pitchFamily="34" charset="0"/>
              </a:rPr>
              <a:t>Jusqu’à(condition</a:t>
            </a:r>
            <a:r>
              <a:rPr lang="fr-FR" dirty="0" smtClean="0">
                <a:solidFill>
                  <a:schemeClr val="bg1"/>
                </a:solidFill>
                <a:latin typeface="Raleway" panose="020B0604020202020204" charset="0"/>
                <a:ea typeface="Calibri" panose="020F0502020204030204" pitchFamily="34" charset="0"/>
                <a:cs typeface="Arial" panose="020B0604020202020204" pitchFamily="34" charset="0"/>
              </a:rPr>
              <a:t>)</a:t>
            </a:r>
          </a:p>
          <a:p>
            <a:pPr>
              <a:lnSpc>
                <a:spcPct val="150000"/>
              </a:lnSpc>
              <a:spcAft>
                <a:spcPts val="800"/>
              </a:spcAft>
            </a:pPr>
            <a:r>
              <a:rPr lang="fr-FR" dirty="0" smtClean="0">
                <a:solidFill>
                  <a:schemeClr val="bg1"/>
                </a:solidFill>
                <a:effectLst/>
                <a:latin typeface="Raleway" panose="020B0604020202020204" charset="0"/>
                <a:ea typeface="Calibri" panose="020F0502020204030204" pitchFamily="34" charset="0"/>
                <a:cs typeface="Arial" panose="020B0604020202020204" pitchFamily="34" charset="0"/>
              </a:rPr>
              <a:t>Fin;</a:t>
            </a:r>
            <a:endParaRPr lang="en-US" dirty="0">
              <a:solidFill>
                <a:schemeClr val="bg1"/>
              </a:solidFill>
              <a:effectLst/>
              <a:latin typeface="Raleway" panose="020B060402020202020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94002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447"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sp>
        <p:nvSpPr>
          <p:cNvPr id="8" name="Google Shape;165;p33"/>
          <p:cNvSpPr txBox="1">
            <a:spLocks noGrp="1"/>
          </p:cNvSpPr>
          <p:nvPr>
            <p:ph type="title" idx="4294967295"/>
          </p:nvPr>
        </p:nvSpPr>
        <p:spPr>
          <a:xfrm>
            <a:off x="2644193" y="1569578"/>
            <a:ext cx="3855600" cy="74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000"/>
              <a:buNone/>
            </a:pPr>
            <a:r>
              <a:rPr lang="en" sz="4800" dirty="0" smtClean="0">
                <a:solidFill>
                  <a:srgbClr val="213B55"/>
                </a:solidFill>
              </a:rPr>
              <a:t>03</a:t>
            </a:r>
            <a:endParaRPr sz="4800" dirty="0">
              <a:solidFill>
                <a:srgbClr val="213B55"/>
              </a:solidFill>
            </a:endParaRPr>
          </a:p>
        </p:txBody>
      </p:sp>
      <p:sp>
        <p:nvSpPr>
          <p:cNvPr id="9" name="Google Shape;166;p33"/>
          <p:cNvSpPr txBox="1">
            <a:spLocks noGrp="1"/>
          </p:cNvSpPr>
          <p:nvPr>
            <p:ph type="subTitle" idx="1"/>
          </p:nvPr>
        </p:nvSpPr>
        <p:spPr>
          <a:xfrm>
            <a:off x="1470127" y="2606586"/>
            <a:ext cx="6203732" cy="74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800"/>
              <a:buNone/>
            </a:pPr>
            <a:r>
              <a:rPr lang="en" sz="3600" dirty="0" smtClean="0">
                <a:solidFill>
                  <a:schemeClr val="lt1"/>
                </a:solidFill>
              </a:rPr>
              <a:t>Les Tableaux &amp; les Matrices</a:t>
            </a:r>
            <a:endParaRPr sz="3600" dirty="0">
              <a:solidFill>
                <a:schemeClr val="lt1"/>
              </a:solidFill>
            </a:endParaRPr>
          </a:p>
        </p:txBody>
      </p:sp>
      <p:grpSp>
        <p:nvGrpSpPr>
          <p:cNvPr id="4" name="Group 3"/>
          <p:cNvGrpSpPr/>
          <p:nvPr/>
        </p:nvGrpSpPr>
        <p:grpSpPr>
          <a:xfrm>
            <a:off x="8426077" y="277016"/>
            <a:ext cx="673855" cy="503111"/>
            <a:chOff x="3377449" y="3352160"/>
            <a:chExt cx="1402409" cy="1047062"/>
          </a:xfrm>
        </p:grpSpPr>
        <p:sp>
          <p:nvSpPr>
            <p:cNvPr id="46"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9"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4"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7"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0"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1"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2"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3"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6" name="Rectangle 5"/>
          <p:cNvSpPr/>
          <p:nvPr/>
        </p:nvSpPr>
        <p:spPr>
          <a:xfrm>
            <a:off x="2558142" y="1265112"/>
            <a:ext cx="4572000" cy="3970318"/>
          </a:xfrm>
          <a:prstGeom prst="rect">
            <a:avLst/>
          </a:prstGeom>
        </p:spPr>
        <p:txBody>
          <a:bodyPr>
            <a:spAutoFit/>
          </a:bodyPr>
          <a:lstStyle/>
          <a:p>
            <a:r>
              <a:rPr lang="fr-FR" dirty="0">
                <a:solidFill>
                  <a:schemeClr val="bg1"/>
                </a:solidFill>
                <a:latin typeface="Raleway" panose="020B0604020202020204" charset="0"/>
                <a:ea typeface="Calibri" panose="020F0502020204030204" pitchFamily="34" charset="0"/>
                <a:cs typeface="Arial" panose="020B0604020202020204" pitchFamily="34" charset="0"/>
              </a:rPr>
              <a:t>Algorithme Moyenne ; </a:t>
            </a:r>
          </a:p>
          <a:p>
            <a:r>
              <a:rPr lang="fr-FR" dirty="0" smtClean="0">
                <a:solidFill>
                  <a:schemeClr val="bg1"/>
                </a:solidFill>
                <a:latin typeface="Raleway" panose="020B0604020202020204" charset="0"/>
                <a:ea typeface="Calibri" panose="020F0502020204030204" pitchFamily="34" charset="0"/>
                <a:cs typeface="Arial" panose="020B0604020202020204" pitchFamily="34" charset="0"/>
              </a:rPr>
              <a:t>Variable </a:t>
            </a:r>
            <a:r>
              <a:rPr lang="fr-FR" dirty="0">
                <a:solidFill>
                  <a:schemeClr val="bg1"/>
                </a:solidFill>
                <a:latin typeface="Raleway" panose="020B0604020202020204" charset="0"/>
                <a:ea typeface="Calibri" panose="020F0502020204030204" pitchFamily="34" charset="0"/>
                <a:cs typeface="Arial" panose="020B0604020202020204" pitchFamily="34" charset="0"/>
              </a:rPr>
              <a:t>N1, N2, N3, N4, N5, N6, N7, N8, N9, N10, M : réel </a:t>
            </a:r>
            <a:r>
              <a:rPr lang="fr-FR" dirty="0" err="1">
                <a:solidFill>
                  <a:schemeClr val="bg1"/>
                </a:solidFill>
                <a:latin typeface="Raleway" panose="020B0604020202020204" charset="0"/>
              </a:rPr>
              <a:t>Debut</a:t>
            </a:r>
            <a:r>
              <a:rPr lang="fr-FR" dirty="0">
                <a:solidFill>
                  <a:schemeClr val="bg1"/>
                </a:solidFill>
                <a:latin typeface="Raleway" panose="020B0604020202020204" charset="0"/>
              </a:rPr>
              <a:t>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(N1)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(N2) </a:t>
            </a:r>
            <a:r>
              <a:rPr lang="fr-FR" dirty="0" smtClean="0">
                <a:solidFill>
                  <a:schemeClr val="bg1"/>
                </a:solidFill>
                <a:latin typeface="Raleway" panose="020B0604020202020204" charset="0"/>
              </a:rPr>
              <a:t>;</a:t>
            </a: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(N3)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(N4)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(N5)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(N6)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(N7)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(N8)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(N9)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Lire </a:t>
            </a:r>
            <a:r>
              <a:rPr lang="fr-FR" dirty="0">
                <a:solidFill>
                  <a:schemeClr val="bg1"/>
                </a:solidFill>
                <a:latin typeface="Raleway" panose="020B0604020202020204" charset="0"/>
              </a:rPr>
              <a:t>(N10) ; </a:t>
            </a:r>
            <a:endParaRPr lang="fr-FR" dirty="0">
              <a:solidFill>
                <a:schemeClr val="bg1"/>
              </a:solidFill>
              <a:latin typeface="Raleway" panose="020B0604020202020204" charset="0"/>
              <a:cs typeface="Arial" panose="020B0604020202020204" pitchFamily="34" charset="0"/>
            </a:endParaRPr>
          </a:p>
          <a:p>
            <a:pPr marL="446088" lvl="3"/>
            <a:r>
              <a:rPr lang="fr-FR" dirty="0">
                <a:solidFill>
                  <a:schemeClr val="bg1"/>
                </a:solidFill>
                <a:latin typeface="Raleway" panose="020B0604020202020204" charset="0"/>
              </a:rPr>
              <a:t>M </a:t>
            </a:r>
            <a:r>
              <a:rPr lang="fr-FR" dirty="0" smtClean="0">
                <a:solidFill>
                  <a:schemeClr val="bg1"/>
                </a:solidFill>
                <a:latin typeface="Raleway" panose="020B0604020202020204" charset="0"/>
                <a:sym typeface="Wingdings" panose="05000000000000000000" pitchFamily="2" charset="2"/>
              </a:rPr>
              <a:t> </a:t>
            </a:r>
            <a:r>
              <a:rPr lang="fr-FR" dirty="0" smtClean="0">
                <a:solidFill>
                  <a:schemeClr val="bg1"/>
                </a:solidFill>
                <a:latin typeface="Raleway" panose="020B0604020202020204" charset="0"/>
              </a:rPr>
              <a:t>(</a:t>
            </a:r>
            <a:r>
              <a:rPr lang="fr-FR" dirty="0">
                <a:solidFill>
                  <a:schemeClr val="bg1"/>
                </a:solidFill>
                <a:latin typeface="Raleway" panose="020B0604020202020204" charset="0"/>
              </a:rPr>
              <a:t>N1+ N2+ N3+ N4+ N5+ N6 + N7 + N8 + N9 + N10)/10 ; </a:t>
            </a:r>
            <a:endParaRPr lang="fr-FR" dirty="0" smtClean="0">
              <a:solidFill>
                <a:schemeClr val="bg1"/>
              </a:solidFill>
              <a:latin typeface="Raleway" panose="020B0604020202020204" charset="0"/>
            </a:endParaRPr>
          </a:p>
          <a:p>
            <a:pPr marL="446088" lvl="3"/>
            <a:r>
              <a:rPr lang="fr-FR" dirty="0" smtClean="0">
                <a:solidFill>
                  <a:schemeClr val="bg1"/>
                </a:solidFill>
                <a:latin typeface="Raleway" panose="020B0604020202020204" charset="0"/>
              </a:rPr>
              <a:t>Ecrire </a:t>
            </a:r>
            <a:r>
              <a:rPr lang="fr-FR" dirty="0">
                <a:solidFill>
                  <a:schemeClr val="bg1"/>
                </a:solidFill>
                <a:latin typeface="Raleway" panose="020B0604020202020204" charset="0"/>
              </a:rPr>
              <a:t>(M) ; </a:t>
            </a:r>
            <a:endParaRPr lang="fr-FR" dirty="0" smtClean="0">
              <a:solidFill>
                <a:schemeClr val="bg1"/>
              </a:solidFill>
              <a:latin typeface="Raleway" panose="020B0604020202020204" charset="0"/>
            </a:endParaRPr>
          </a:p>
          <a:p>
            <a:r>
              <a:rPr lang="fr-FR" dirty="0" smtClean="0">
                <a:solidFill>
                  <a:schemeClr val="bg1"/>
                </a:solidFill>
                <a:latin typeface="Raleway" panose="020B0604020202020204" charset="0"/>
              </a:rPr>
              <a:t>Fin</a:t>
            </a:r>
            <a:r>
              <a:rPr lang="fr-FR" dirty="0">
                <a:solidFill>
                  <a:schemeClr val="bg1"/>
                </a:solidFill>
                <a:latin typeface="Raleway" panose="020B0604020202020204" charset="0"/>
              </a:rPr>
              <a:t>.</a:t>
            </a:r>
            <a:endParaRPr lang="en-US" dirty="0">
              <a:solidFill>
                <a:schemeClr val="bg1"/>
              </a:solidFill>
              <a:latin typeface="Raleway" panose="020B0604020202020204" charset="0"/>
            </a:endParaRPr>
          </a:p>
          <a:p>
            <a:endParaRPr lang="en-US" dirty="0">
              <a:solidFill>
                <a:schemeClr val="bg1"/>
              </a:solidFill>
              <a:latin typeface="Raleway" panose="020B0604020202020204" charset="0"/>
            </a:endParaRPr>
          </a:p>
        </p:txBody>
      </p:sp>
    </p:spTree>
    <p:extLst>
      <p:ext uri="{BB962C8B-B14F-4D97-AF65-F5344CB8AC3E}">
        <p14:creationId xmlns:p14="http://schemas.microsoft.com/office/powerpoint/2010/main" val="312873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64"/>
        <p:cNvGrpSpPr/>
        <p:nvPr/>
      </p:nvGrpSpPr>
      <p:grpSpPr>
        <a:xfrm>
          <a:off x="0" y="0"/>
          <a:ext cx="0" cy="0"/>
          <a:chOff x="0" y="0"/>
          <a:chExt cx="0" cy="0"/>
        </a:xfrm>
      </p:grpSpPr>
      <p:sp>
        <p:nvSpPr>
          <p:cNvPr id="165" name="Google Shape;165;p33"/>
          <p:cNvSpPr txBox="1">
            <a:spLocks noGrp="1"/>
          </p:cNvSpPr>
          <p:nvPr>
            <p:ph type="title" idx="4294967295"/>
          </p:nvPr>
        </p:nvSpPr>
        <p:spPr>
          <a:xfrm>
            <a:off x="2644193" y="1569578"/>
            <a:ext cx="3855600" cy="74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000"/>
              <a:buNone/>
            </a:pPr>
            <a:r>
              <a:rPr lang="en" sz="4800" dirty="0">
                <a:solidFill>
                  <a:srgbClr val="213B55"/>
                </a:solidFill>
              </a:rPr>
              <a:t>01</a:t>
            </a:r>
            <a:endParaRPr sz="4800" dirty="0">
              <a:solidFill>
                <a:srgbClr val="213B55"/>
              </a:solidFill>
            </a:endParaRPr>
          </a:p>
        </p:txBody>
      </p:sp>
      <p:sp>
        <p:nvSpPr>
          <p:cNvPr id="166" name="Google Shape;166;p33"/>
          <p:cNvSpPr txBox="1">
            <a:spLocks noGrp="1"/>
          </p:cNvSpPr>
          <p:nvPr>
            <p:ph type="subTitle" idx="1"/>
          </p:nvPr>
        </p:nvSpPr>
        <p:spPr>
          <a:xfrm>
            <a:off x="1677525" y="2443300"/>
            <a:ext cx="6053400" cy="74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800"/>
              <a:buNone/>
            </a:pPr>
            <a:r>
              <a:rPr lang="en" sz="3600">
                <a:solidFill>
                  <a:schemeClr val="lt1"/>
                </a:solidFill>
              </a:rPr>
              <a:t>Contexte Scientifique</a:t>
            </a:r>
            <a:endParaRPr sz="3600" dirty="0">
              <a:solidFill>
                <a:schemeClr val="lt1"/>
              </a:solidFill>
            </a:endParaRPr>
          </a:p>
        </p:txBody>
      </p:sp>
      <p:pic>
        <p:nvPicPr>
          <p:cNvPr id="167" name="Google Shape;167;p33"/>
          <p:cNvPicPr preferRelativeResize="0"/>
          <p:nvPr/>
        </p:nvPicPr>
        <p:blipFill rotWithShape="1">
          <a:blip r:embed="rId3">
            <a:alphaModFix/>
          </a:blip>
          <a:srcRect/>
          <a:stretch/>
        </p:blipFill>
        <p:spPr>
          <a:xfrm>
            <a:off x="195368" y="253702"/>
            <a:ext cx="1365803" cy="622010"/>
          </a:xfrm>
          <a:prstGeom prst="rect">
            <a:avLst/>
          </a:prstGeom>
          <a:noFill/>
          <a:ln>
            <a:noFill/>
          </a:ln>
        </p:spPr>
      </p:pic>
      <p:grpSp>
        <p:nvGrpSpPr>
          <p:cNvPr id="168" name="Google Shape;168;p33"/>
          <p:cNvGrpSpPr/>
          <p:nvPr/>
        </p:nvGrpSpPr>
        <p:grpSpPr>
          <a:xfrm>
            <a:off x="8402372" y="154570"/>
            <a:ext cx="631426" cy="721120"/>
            <a:chOff x="3982553" y="1971730"/>
            <a:chExt cx="304566" cy="350501"/>
          </a:xfrm>
        </p:grpSpPr>
        <p:sp>
          <p:nvSpPr>
            <p:cNvPr id="169" name="Google Shape;169;p33"/>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0" name="Google Shape;170;p33"/>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 name="Rectangle 1"/>
          <p:cNvSpPr/>
          <p:nvPr/>
        </p:nvSpPr>
        <p:spPr>
          <a:xfrm>
            <a:off x="622615" y="2070601"/>
            <a:ext cx="7954066" cy="830997"/>
          </a:xfrm>
          <a:prstGeom prst="rect">
            <a:avLst/>
          </a:prstGeom>
        </p:spPr>
        <p:txBody>
          <a:bodyPr wrap="square">
            <a:spAutoFit/>
          </a:bodyPr>
          <a:lstStyle/>
          <a:p>
            <a:pPr algn="ctr">
              <a:lnSpc>
                <a:spcPct val="150000"/>
              </a:lnSpc>
            </a:pPr>
            <a:r>
              <a:rPr lang="fr-FR" sz="1600" dirty="0">
                <a:solidFill>
                  <a:schemeClr val="bg1"/>
                </a:solidFill>
                <a:latin typeface="Raleway" panose="020B0604020202020204" charset="0"/>
              </a:rPr>
              <a:t>Bien que le copier-coller m’ait facilité l’écriture de ce code il reste astreignant de manipuler plusieurs variables (imaginez si nous avions 100 ou 100000 variables </a:t>
            </a:r>
            <a:r>
              <a:rPr lang="fr-FR" sz="1600" dirty="0" smtClean="0">
                <a:solidFill>
                  <a:schemeClr val="bg1"/>
                </a:solidFill>
                <a:latin typeface="Raleway" panose="020B0604020202020204" charset="0"/>
              </a:rPr>
              <a:t>!!!!).</a:t>
            </a:r>
            <a:endParaRPr lang="fr-FR" sz="1600" dirty="0">
              <a:solidFill>
                <a:schemeClr val="bg1"/>
              </a:solidFill>
              <a:latin typeface="Raleway" panose="020B0604020202020204" charset="0"/>
            </a:endParaRPr>
          </a:p>
        </p:txBody>
      </p:sp>
      <p:sp>
        <p:nvSpPr>
          <p:cNvPr id="3" name="Rectangle 2"/>
          <p:cNvSpPr/>
          <p:nvPr/>
        </p:nvSpPr>
        <p:spPr>
          <a:xfrm>
            <a:off x="697917" y="3253394"/>
            <a:ext cx="7803462" cy="1200329"/>
          </a:xfrm>
          <a:prstGeom prst="rect">
            <a:avLst/>
          </a:prstGeom>
        </p:spPr>
        <p:txBody>
          <a:bodyPr wrap="square">
            <a:spAutoFit/>
          </a:bodyPr>
          <a:lstStyle/>
          <a:p>
            <a:pPr algn="ctr">
              <a:lnSpc>
                <a:spcPct val="150000"/>
              </a:lnSpc>
            </a:pPr>
            <a:r>
              <a:rPr lang="fr-FR" sz="1600" dirty="0">
                <a:solidFill>
                  <a:schemeClr val="bg1"/>
                </a:solidFill>
                <a:latin typeface="Raleway" panose="020B0604020202020204" charset="0"/>
              </a:rPr>
              <a:t>Une solution trouvée était de regrouper toutes les valeurs dans un seul objet qui à un moment "t" posséderait donc non pas une seule valeur mais plus d’une. La notion de tableau a été alors inventée.</a:t>
            </a:r>
            <a:endParaRPr lang="en-US" sz="1600" dirty="0">
              <a:solidFill>
                <a:schemeClr val="bg1"/>
              </a:solidFill>
              <a:latin typeface="Raleway" panose="020B0604020202020204" charset="0"/>
            </a:endParaRPr>
          </a:p>
        </p:txBody>
      </p:sp>
      <p:sp>
        <p:nvSpPr>
          <p:cNvPr id="4" name="Rectangle 3"/>
          <p:cNvSpPr/>
          <p:nvPr/>
        </p:nvSpPr>
        <p:spPr>
          <a:xfrm>
            <a:off x="3308214" y="1107314"/>
            <a:ext cx="2119491" cy="461665"/>
          </a:xfrm>
          <a:prstGeom prst="rect">
            <a:avLst/>
          </a:prstGeom>
        </p:spPr>
        <p:txBody>
          <a:bodyPr wrap="none">
            <a:spAutoFit/>
          </a:bodyPr>
          <a:lstStyle/>
          <a:p>
            <a:r>
              <a:rPr lang="en" sz="2400" dirty="0">
                <a:solidFill>
                  <a:schemeClr val="lt1"/>
                </a:solidFill>
              </a:rPr>
              <a:t>Les Tableaux </a:t>
            </a:r>
            <a:endParaRPr lang="en-US" sz="2400" dirty="0"/>
          </a:p>
        </p:txBody>
      </p:sp>
    </p:spTree>
    <p:extLst>
      <p:ext uri="{BB962C8B-B14F-4D97-AF65-F5344CB8AC3E}">
        <p14:creationId xmlns:p14="http://schemas.microsoft.com/office/powerpoint/2010/main" val="3109550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 name="Rectangle 1"/>
          <p:cNvSpPr/>
          <p:nvPr/>
        </p:nvSpPr>
        <p:spPr>
          <a:xfrm>
            <a:off x="497033" y="2635179"/>
            <a:ext cx="7877954" cy="787780"/>
          </a:xfrm>
          <a:prstGeom prst="rect">
            <a:avLst/>
          </a:prstGeom>
        </p:spPr>
        <p:txBody>
          <a:bodyPr wrap="square">
            <a:spAutoFit/>
          </a:bodyPr>
          <a:lstStyle/>
          <a:p>
            <a:pPr algn="ctr">
              <a:lnSpc>
                <a:spcPct val="150000"/>
              </a:lnSpc>
            </a:pPr>
            <a:r>
              <a:rPr lang="fr-FR" sz="1600" dirty="0">
                <a:solidFill>
                  <a:schemeClr val="bg1"/>
                </a:solidFill>
                <a:latin typeface="Raleway" panose="020B0604020202020204" charset="0"/>
              </a:rPr>
              <a:t>Tableau </a:t>
            </a:r>
            <a:r>
              <a:rPr lang="fr-FR" sz="1600" dirty="0" smtClean="0">
                <a:solidFill>
                  <a:schemeClr val="bg1"/>
                </a:solidFill>
                <a:latin typeface="Raleway" panose="020B0604020202020204" charset="0"/>
              </a:rPr>
              <a:t>: Variable </a:t>
            </a:r>
            <a:r>
              <a:rPr lang="fr-FR" sz="1600" dirty="0">
                <a:solidFill>
                  <a:schemeClr val="bg1"/>
                </a:solidFill>
                <a:latin typeface="Raleway" panose="020B0604020202020204" charset="0"/>
              </a:rPr>
              <a:t>portant un nom et divisée en cases alignées les unes aux autres sur un même axe. </a:t>
            </a:r>
            <a:endParaRPr lang="en-US" sz="1600" dirty="0">
              <a:solidFill>
                <a:schemeClr val="bg1"/>
              </a:solidFill>
              <a:latin typeface="Raleway" panose="020B0604020202020204" charset="0"/>
            </a:endParaRPr>
          </a:p>
        </p:txBody>
      </p:sp>
      <p:sp>
        <p:nvSpPr>
          <p:cNvPr id="3" name="Rectangle 2"/>
          <p:cNvSpPr/>
          <p:nvPr/>
        </p:nvSpPr>
        <p:spPr>
          <a:xfrm>
            <a:off x="2655715" y="1117749"/>
            <a:ext cx="3560590" cy="461665"/>
          </a:xfrm>
          <a:prstGeom prst="rect">
            <a:avLst/>
          </a:prstGeom>
        </p:spPr>
        <p:txBody>
          <a:bodyPr wrap="none">
            <a:spAutoFit/>
          </a:bodyPr>
          <a:lstStyle/>
          <a:p>
            <a:r>
              <a:rPr lang="fr-FR" sz="2400" dirty="0">
                <a:solidFill>
                  <a:schemeClr val="bg1"/>
                </a:solidFill>
                <a:latin typeface="Montserrat" panose="020B0604020202020204" charset="0"/>
              </a:rPr>
              <a:t>Principes et </a:t>
            </a:r>
            <a:r>
              <a:rPr lang="fr-FR" sz="2400" dirty="0" smtClean="0">
                <a:solidFill>
                  <a:schemeClr val="bg1"/>
                </a:solidFill>
                <a:latin typeface="Montserrat" panose="020B0604020202020204" charset="0"/>
              </a:rPr>
              <a:t>notations</a:t>
            </a:r>
            <a:endParaRPr lang="en-US" sz="2400" dirty="0">
              <a:solidFill>
                <a:schemeClr val="bg1"/>
              </a:solidFill>
              <a:latin typeface="Montserrat" panose="020B0604020202020204" charset="0"/>
            </a:endParaRPr>
          </a:p>
        </p:txBody>
      </p:sp>
    </p:spTree>
    <p:extLst>
      <p:ext uri="{BB962C8B-B14F-4D97-AF65-F5344CB8AC3E}">
        <p14:creationId xmlns:p14="http://schemas.microsoft.com/office/powerpoint/2010/main" val="850044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4" name="Rectangle 23"/>
          <p:cNvSpPr/>
          <p:nvPr/>
        </p:nvSpPr>
        <p:spPr>
          <a:xfrm>
            <a:off x="548123" y="2379714"/>
            <a:ext cx="7877954" cy="1569660"/>
          </a:xfrm>
          <a:prstGeom prst="rect">
            <a:avLst/>
          </a:prstGeom>
        </p:spPr>
        <p:txBody>
          <a:bodyPr wrap="square">
            <a:spAutoFit/>
          </a:bodyPr>
          <a:lstStyle/>
          <a:p>
            <a:pPr algn="ctr">
              <a:lnSpc>
                <a:spcPct val="150000"/>
              </a:lnSpc>
            </a:pPr>
            <a:r>
              <a:rPr lang="fr-FR" sz="1600" dirty="0">
                <a:solidFill>
                  <a:schemeClr val="bg1"/>
                </a:solidFill>
                <a:latin typeface="Raleway" panose="020B0604020202020204" charset="0"/>
              </a:rPr>
              <a:t>Type tableau : toutes les valeurs contenues dans les cases d’un tableau ont obligatoirement le même type. C’est celui qui est appelé type du tableau (hormis dans de rares langages de programmation où la diversité du type est permise). Un tableau peut contenir des variables de tous types : entier, </a:t>
            </a:r>
            <a:r>
              <a:rPr lang="fr-FR" sz="1600" dirty="0" err="1">
                <a:solidFill>
                  <a:schemeClr val="bg1"/>
                </a:solidFill>
                <a:latin typeface="Raleway" panose="020B0604020202020204" charset="0"/>
              </a:rPr>
              <a:t>reel</a:t>
            </a:r>
            <a:r>
              <a:rPr lang="fr-FR" sz="1600" dirty="0">
                <a:solidFill>
                  <a:schemeClr val="bg1"/>
                </a:solidFill>
                <a:latin typeface="Raleway" panose="020B0604020202020204" charset="0"/>
              </a:rPr>
              <a:t>, </a:t>
            </a:r>
            <a:r>
              <a:rPr lang="fr-FR" sz="1600" dirty="0" err="1">
                <a:solidFill>
                  <a:schemeClr val="bg1"/>
                </a:solidFill>
                <a:latin typeface="Raleway" panose="020B0604020202020204" charset="0"/>
              </a:rPr>
              <a:t>booleen</a:t>
            </a:r>
            <a:r>
              <a:rPr lang="fr-FR" sz="1600" dirty="0">
                <a:solidFill>
                  <a:schemeClr val="bg1"/>
                </a:solidFill>
                <a:latin typeface="Raleway" panose="020B0604020202020204" charset="0"/>
              </a:rPr>
              <a:t>, etc.</a:t>
            </a:r>
            <a:endParaRPr lang="en-US" sz="1600" dirty="0">
              <a:solidFill>
                <a:schemeClr val="bg1"/>
              </a:solidFill>
              <a:latin typeface="Raleway" panose="020B0604020202020204" charset="0"/>
            </a:endParaRPr>
          </a:p>
        </p:txBody>
      </p:sp>
      <p:sp>
        <p:nvSpPr>
          <p:cNvPr id="25" name="Rectangle 24"/>
          <p:cNvSpPr/>
          <p:nvPr/>
        </p:nvSpPr>
        <p:spPr>
          <a:xfrm>
            <a:off x="2655715" y="1117749"/>
            <a:ext cx="3560590" cy="461665"/>
          </a:xfrm>
          <a:prstGeom prst="rect">
            <a:avLst/>
          </a:prstGeom>
        </p:spPr>
        <p:txBody>
          <a:bodyPr wrap="none">
            <a:spAutoFit/>
          </a:bodyPr>
          <a:lstStyle/>
          <a:p>
            <a:r>
              <a:rPr lang="fr-FR" sz="2400" dirty="0">
                <a:solidFill>
                  <a:schemeClr val="bg1"/>
                </a:solidFill>
                <a:latin typeface="Montserrat" panose="020B0604020202020204" charset="0"/>
              </a:rPr>
              <a:t>Principes et </a:t>
            </a:r>
            <a:r>
              <a:rPr lang="fr-FR" sz="2400" dirty="0" smtClean="0">
                <a:solidFill>
                  <a:schemeClr val="bg1"/>
                </a:solidFill>
                <a:latin typeface="Montserrat" panose="020B0604020202020204" charset="0"/>
              </a:rPr>
              <a:t>notations</a:t>
            </a:r>
            <a:endParaRPr lang="en-US" sz="2400" dirty="0">
              <a:solidFill>
                <a:schemeClr val="bg1"/>
              </a:solidFill>
              <a:latin typeface="Montserrat" panose="020B0604020202020204" charset="0"/>
            </a:endParaRPr>
          </a:p>
        </p:txBody>
      </p:sp>
    </p:spTree>
    <p:extLst>
      <p:ext uri="{BB962C8B-B14F-4D97-AF65-F5344CB8AC3E}">
        <p14:creationId xmlns:p14="http://schemas.microsoft.com/office/powerpoint/2010/main" val="16050509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5" name="Rectangle 24"/>
          <p:cNvSpPr/>
          <p:nvPr/>
        </p:nvSpPr>
        <p:spPr>
          <a:xfrm>
            <a:off x="478797" y="2164872"/>
            <a:ext cx="7736243" cy="2308324"/>
          </a:xfrm>
          <a:prstGeom prst="rect">
            <a:avLst/>
          </a:prstGeom>
        </p:spPr>
        <p:txBody>
          <a:bodyPr wrap="square">
            <a:spAutoFit/>
          </a:bodyPr>
          <a:lstStyle/>
          <a:p>
            <a:pPr>
              <a:lnSpc>
                <a:spcPct val="150000"/>
              </a:lnSpc>
            </a:pPr>
            <a:r>
              <a:rPr lang="fr-FR" sz="1600" dirty="0">
                <a:solidFill>
                  <a:schemeClr val="bg1"/>
                </a:solidFill>
                <a:latin typeface="Raleway" panose="020B0604020202020204" charset="0"/>
              </a:rPr>
              <a:t>Déclaration tableau : </a:t>
            </a:r>
            <a:endParaRPr lang="fr-FR" sz="1600" dirty="0" smtClean="0">
              <a:solidFill>
                <a:schemeClr val="bg1"/>
              </a:solidFill>
              <a:latin typeface="Raleway" panose="020B0604020202020204" charset="0"/>
            </a:endParaRPr>
          </a:p>
          <a:p>
            <a:pPr marL="358775">
              <a:lnSpc>
                <a:spcPct val="150000"/>
              </a:lnSpc>
            </a:pPr>
            <a:r>
              <a:rPr lang="fr-FR" sz="1600" dirty="0" smtClean="0">
                <a:solidFill>
                  <a:schemeClr val="bg1"/>
                </a:solidFill>
                <a:latin typeface="Raleway" panose="020B0604020202020204" charset="0"/>
              </a:rPr>
              <a:t>Nom-Tableau </a:t>
            </a:r>
            <a:r>
              <a:rPr lang="fr-FR" sz="1600" dirty="0">
                <a:solidFill>
                  <a:schemeClr val="bg1"/>
                </a:solidFill>
                <a:latin typeface="Raleway" panose="020B0604020202020204" charset="0"/>
              </a:rPr>
              <a:t>: Tableau </a:t>
            </a:r>
            <a:r>
              <a:rPr lang="fr-FR" sz="1600" dirty="0" smtClean="0">
                <a:solidFill>
                  <a:schemeClr val="bg1"/>
                </a:solidFill>
                <a:latin typeface="Raleway" panose="020B0604020202020204" charset="0"/>
              </a:rPr>
              <a:t>[1..N] : type-éléments </a:t>
            </a:r>
            <a:r>
              <a:rPr lang="fr-FR" sz="1600" dirty="0">
                <a:solidFill>
                  <a:schemeClr val="bg1"/>
                </a:solidFill>
                <a:latin typeface="Raleway" panose="020B0604020202020204" charset="0"/>
              </a:rPr>
              <a:t>; </a:t>
            </a:r>
            <a:endParaRPr lang="fr-FR" sz="1600" dirty="0" smtClean="0">
              <a:solidFill>
                <a:schemeClr val="bg1"/>
              </a:solidFill>
              <a:latin typeface="Raleway" panose="020B0604020202020204" charset="0"/>
            </a:endParaRPr>
          </a:p>
          <a:p>
            <a:pPr marL="358775">
              <a:lnSpc>
                <a:spcPct val="150000"/>
              </a:lnSpc>
            </a:pPr>
            <a:r>
              <a:rPr lang="fr-FR" sz="1600" dirty="0" smtClean="0">
                <a:solidFill>
                  <a:schemeClr val="bg1"/>
                </a:solidFill>
                <a:latin typeface="Raleway" panose="020B0604020202020204" charset="0"/>
              </a:rPr>
              <a:t>Le </a:t>
            </a:r>
            <a:r>
              <a:rPr lang="fr-FR" sz="1600" dirty="0">
                <a:solidFill>
                  <a:schemeClr val="bg1"/>
                </a:solidFill>
                <a:latin typeface="Raleway" panose="020B0604020202020204" charset="0"/>
              </a:rPr>
              <a:t>nombre d’éléments du tableau doit être clairement précisé lors de la déclaration. </a:t>
            </a:r>
            <a:endParaRPr lang="fr-FR" sz="1600" dirty="0" smtClean="0">
              <a:solidFill>
                <a:schemeClr val="bg1"/>
              </a:solidFill>
              <a:latin typeface="Raleway" panose="020B0604020202020204" charset="0"/>
            </a:endParaRPr>
          </a:p>
          <a:p>
            <a:pPr marL="358775">
              <a:lnSpc>
                <a:spcPct val="150000"/>
              </a:lnSpc>
            </a:pPr>
            <a:r>
              <a:rPr lang="fr-FR" sz="1600" dirty="0" smtClean="0">
                <a:solidFill>
                  <a:schemeClr val="bg1"/>
                </a:solidFill>
                <a:latin typeface="Raleway" panose="020B0604020202020204" charset="0"/>
              </a:rPr>
              <a:t>Exemple </a:t>
            </a:r>
            <a:r>
              <a:rPr lang="fr-FR" sz="1600" dirty="0">
                <a:solidFill>
                  <a:schemeClr val="bg1"/>
                </a:solidFill>
                <a:latin typeface="Raleway" panose="020B0604020202020204" charset="0"/>
              </a:rPr>
              <a:t>: Pour calculer la moyenne précédemment traitée nous déclarons un tableau T comme suit : T : Tableau </a:t>
            </a:r>
            <a:r>
              <a:rPr lang="fr-FR" sz="1600" dirty="0" smtClean="0">
                <a:solidFill>
                  <a:schemeClr val="bg1"/>
                </a:solidFill>
                <a:latin typeface="Raleway" panose="020B0604020202020204" charset="0"/>
              </a:rPr>
              <a:t>[1..10]: réel </a:t>
            </a:r>
            <a:r>
              <a:rPr lang="fr-FR" sz="1600" dirty="0">
                <a:solidFill>
                  <a:schemeClr val="bg1"/>
                </a:solidFill>
                <a:latin typeface="Raleway" panose="020B0604020202020204" charset="0"/>
              </a:rPr>
              <a:t>;</a:t>
            </a:r>
            <a:endParaRPr lang="en-US" sz="1600" dirty="0">
              <a:solidFill>
                <a:schemeClr val="bg1"/>
              </a:solidFill>
              <a:latin typeface="Raleway" panose="020B0604020202020204" charset="0"/>
            </a:endParaRPr>
          </a:p>
        </p:txBody>
      </p:sp>
      <p:sp>
        <p:nvSpPr>
          <p:cNvPr id="46" name="Rectangle 45"/>
          <p:cNvSpPr/>
          <p:nvPr/>
        </p:nvSpPr>
        <p:spPr>
          <a:xfrm>
            <a:off x="2655715" y="1117749"/>
            <a:ext cx="3560590" cy="461665"/>
          </a:xfrm>
          <a:prstGeom prst="rect">
            <a:avLst/>
          </a:prstGeom>
        </p:spPr>
        <p:txBody>
          <a:bodyPr wrap="none">
            <a:spAutoFit/>
          </a:bodyPr>
          <a:lstStyle/>
          <a:p>
            <a:r>
              <a:rPr lang="fr-FR" sz="2400" dirty="0">
                <a:solidFill>
                  <a:schemeClr val="bg1"/>
                </a:solidFill>
                <a:latin typeface="Montserrat" panose="020B0604020202020204" charset="0"/>
              </a:rPr>
              <a:t>Principes et </a:t>
            </a:r>
            <a:r>
              <a:rPr lang="fr-FR" sz="2400" dirty="0" smtClean="0">
                <a:solidFill>
                  <a:schemeClr val="bg1"/>
                </a:solidFill>
                <a:latin typeface="Montserrat" panose="020B0604020202020204" charset="0"/>
              </a:rPr>
              <a:t>notations</a:t>
            </a:r>
            <a:endParaRPr lang="en-US" sz="2400" dirty="0">
              <a:solidFill>
                <a:schemeClr val="bg1"/>
              </a:solidFill>
              <a:latin typeface="Montserrat" panose="020B0604020202020204" charset="0"/>
            </a:endParaRPr>
          </a:p>
        </p:txBody>
      </p:sp>
    </p:spTree>
    <p:extLst>
      <p:ext uri="{BB962C8B-B14F-4D97-AF65-F5344CB8AC3E}">
        <p14:creationId xmlns:p14="http://schemas.microsoft.com/office/powerpoint/2010/main" val="14178934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4" name="Rectangle 23"/>
          <p:cNvSpPr/>
          <p:nvPr/>
        </p:nvSpPr>
        <p:spPr>
          <a:xfrm>
            <a:off x="522514" y="2583208"/>
            <a:ext cx="8134435" cy="1526444"/>
          </a:xfrm>
          <a:prstGeom prst="rect">
            <a:avLst/>
          </a:prstGeom>
        </p:spPr>
        <p:txBody>
          <a:bodyPr wrap="square">
            <a:spAutoFit/>
          </a:bodyPr>
          <a:lstStyle/>
          <a:p>
            <a:pPr defTabSz="892175">
              <a:lnSpc>
                <a:spcPct val="150000"/>
              </a:lnSpc>
            </a:pPr>
            <a:r>
              <a:rPr lang="fr-FR" sz="1600" dirty="0">
                <a:solidFill>
                  <a:schemeClr val="bg1"/>
                </a:solidFill>
                <a:latin typeface="Raleway" panose="020B0604020202020204" charset="0"/>
              </a:rPr>
              <a:t>Indice : les cases du tableau sont numérotées successivement. Ce numéro est appelé indice. </a:t>
            </a:r>
            <a:endParaRPr lang="fr-FR" sz="1600" dirty="0" smtClean="0">
              <a:solidFill>
                <a:schemeClr val="bg1"/>
              </a:solidFill>
              <a:latin typeface="Raleway" panose="020B0604020202020204" charset="0"/>
            </a:endParaRPr>
          </a:p>
          <a:p>
            <a:pPr defTabSz="892175">
              <a:lnSpc>
                <a:spcPct val="150000"/>
              </a:lnSpc>
            </a:pPr>
            <a:r>
              <a:rPr lang="fr-FR" sz="1600" dirty="0" smtClean="0">
                <a:solidFill>
                  <a:schemeClr val="bg1"/>
                </a:solidFill>
                <a:latin typeface="Raleway" panose="020B0604020202020204" charset="0"/>
              </a:rPr>
              <a:t>En </a:t>
            </a:r>
            <a:r>
              <a:rPr lang="fr-FR" sz="1600" dirty="0">
                <a:solidFill>
                  <a:schemeClr val="bg1"/>
                </a:solidFill>
                <a:latin typeface="Raleway" panose="020B0604020202020204" charset="0"/>
              </a:rPr>
              <a:t>programmation, il dépend du langage utilisé que la première case porte le numéro 0 ou 1 (ou autre) ; la case suivante porte le numéro suivant, </a:t>
            </a:r>
            <a:r>
              <a:rPr lang="fr-FR" sz="1600" dirty="0" err="1">
                <a:solidFill>
                  <a:schemeClr val="bg1"/>
                </a:solidFill>
                <a:latin typeface="Raleway" panose="020B0604020202020204" charset="0"/>
              </a:rPr>
              <a:t>etc</a:t>
            </a:r>
            <a:endParaRPr lang="en-US" sz="1600" dirty="0">
              <a:solidFill>
                <a:schemeClr val="bg1"/>
              </a:solidFill>
              <a:latin typeface="Raleway" panose="020B0604020202020204" charset="0"/>
            </a:endParaRPr>
          </a:p>
        </p:txBody>
      </p:sp>
      <p:sp>
        <p:nvSpPr>
          <p:cNvPr id="25" name="Rectangle 24"/>
          <p:cNvSpPr/>
          <p:nvPr/>
        </p:nvSpPr>
        <p:spPr>
          <a:xfrm>
            <a:off x="2655715" y="1117749"/>
            <a:ext cx="3560590" cy="461665"/>
          </a:xfrm>
          <a:prstGeom prst="rect">
            <a:avLst/>
          </a:prstGeom>
        </p:spPr>
        <p:txBody>
          <a:bodyPr wrap="none">
            <a:spAutoFit/>
          </a:bodyPr>
          <a:lstStyle/>
          <a:p>
            <a:r>
              <a:rPr lang="fr-FR" sz="2400" dirty="0">
                <a:solidFill>
                  <a:schemeClr val="bg1"/>
                </a:solidFill>
                <a:latin typeface="Montserrat" panose="020B0604020202020204" charset="0"/>
              </a:rPr>
              <a:t>Principes et </a:t>
            </a:r>
            <a:r>
              <a:rPr lang="fr-FR" sz="2400" dirty="0" smtClean="0">
                <a:solidFill>
                  <a:schemeClr val="bg1"/>
                </a:solidFill>
                <a:latin typeface="Montserrat" panose="020B0604020202020204" charset="0"/>
              </a:rPr>
              <a:t>notations</a:t>
            </a:r>
            <a:endParaRPr lang="en-US" sz="2400" dirty="0">
              <a:solidFill>
                <a:schemeClr val="bg1"/>
              </a:solidFill>
              <a:latin typeface="Montserrat" panose="020B0604020202020204" charset="0"/>
            </a:endParaRPr>
          </a:p>
        </p:txBody>
      </p:sp>
    </p:spTree>
    <p:extLst>
      <p:ext uri="{BB962C8B-B14F-4D97-AF65-F5344CB8AC3E}">
        <p14:creationId xmlns:p14="http://schemas.microsoft.com/office/powerpoint/2010/main" val="9506804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 name="Rectangle 1"/>
          <p:cNvSpPr/>
          <p:nvPr/>
        </p:nvSpPr>
        <p:spPr>
          <a:xfrm>
            <a:off x="3167743" y="1508004"/>
            <a:ext cx="2873828" cy="3323987"/>
          </a:xfrm>
          <a:prstGeom prst="rect">
            <a:avLst/>
          </a:prstGeom>
        </p:spPr>
        <p:txBody>
          <a:bodyPr wrap="square">
            <a:spAutoFit/>
          </a:bodyPr>
          <a:lstStyle/>
          <a:p>
            <a:r>
              <a:rPr lang="fr-FR" dirty="0" smtClean="0">
                <a:solidFill>
                  <a:schemeClr val="bg1"/>
                </a:solidFill>
                <a:latin typeface="Raleway" panose="020B0604020202020204" charset="0"/>
              </a:rPr>
              <a:t>Algorithme Moyenne ;</a:t>
            </a:r>
          </a:p>
          <a:p>
            <a:r>
              <a:rPr lang="fr-FR" dirty="0" smtClean="0">
                <a:solidFill>
                  <a:schemeClr val="bg1"/>
                </a:solidFill>
                <a:latin typeface="Raleway" panose="020B0604020202020204" charset="0"/>
              </a:rPr>
              <a:t>Variable N : Tableau [1..10]réel ; </a:t>
            </a:r>
          </a:p>
          <a:p>
            <a:r>
              <a:rPr lang="fr-FR" dirty="0" smtClean="0">
                <a:solidFill>
                  <a:schemeClr val="bg1"/>
                </a:solidFill>
                <a:latin typeface="Raleway" panose="020B0604020202020204" charset="0"/>
              </a:rPr>
              <a:t>M : réel ; </a:t>
            </a:r>
          </a:p>
          <a:p>
            <a:r>
              <a:rPr lang="fr-FR" dirty="0" smtClean="0">
                <a:solidFill>
                  <a:schemeClr val="bg1"/>
                </a:solidFill>
                <a:latin typeface="Raleway" panose="020B0604020202020204" charset="0"/>
              </a:rPr>
              <a:t>i : Entier </a:t>
            </a:r>
          </a:p>
          <a:p>
            <a:r>
              <a:rPr lang="fr-FR" dirty="0" smtClean="0">
                <a:solidFill>
                  <a:schemeClr val="bg1"/>
                </a:solidFill>
                <a:latin typeface="Raleway" panose="020B0604020202020204" charset="0"/>
              </a:rPr>
              <a:t>Début </a:t>
            </a:r>
          </a:p>
          <a:p>
            <a:pPr marL="446088"/>
            <a:r>
              <a:rPr lang="fr-FR" dirty="0" smtClean="0">
                <a:solidFill>
                  <a:schemeClr val="bg1"/>
                </a:solidFill>
                <a:latin typeface="Raleway" panose="020B0604020202020204" charset="0"/>
              </a:rPr>
              <a:t>Pour i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1 a 10 Faire </a:t>
            </a:r>
          </a:p>
          <a:p>
            <a:pPr marL="804863"/>
            <a:r>
              <a:rPr lang="fr-FR" dirty="0" smtClean="0">
                <a:solidFill>
                  <a:schemeClr val="bg1"/>
                </a:solidFill>
                <a:latin typeface="Raleway" panose="020B0604020202020204" charset="0"/>
              </a:rPr>
              <a:t>Lire (N[i]) ; </a:t>
            </a:r>
          </a:p>
          <a:p>
            <a:pPr marL="446088"/>
            <a:r>
              <a:rPr lang="fr-FR" dirty="0" err="1" smtClean="0">
                <a:solidFill>
                  <a:schemeClr val="bg1"/>
                </a:solidFill>
                <a:latin typeface="Raleway" panose="020B0604020202020204" charset="0"/>
              </a:rPr>
              <a:t>FinPour</a:t>
            </a:r>
            <a:r>
              <a:rPr lang="fr-FR" dirty="0" smtClean="0">
                <a:solidFill>
                  <a:schemeClr val="bg1"/>
                </a:solidFill>
                <a:latin typeface="Raleway" panose="020B0604020202020204" charset="0"/>
              </a:rPr>
              <a:t> ; </a:t>
            </a:r>
          </a:p>
          <a:p>
            <a:pPr marL="446088"/>
            <a:r>
              <a:rPr lang="fr-FR" dirty="0" smtClean="0">
                <a:solidFill>
                  <a:schemeClr val="bg1"/>
                </a:solidFill>
                <a:latin typeface="Raleway" panose="020B0604020202020204" charset="0"/>
              </a:rPr>
              <a:t>M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0 ; </a:t>
            </a:r>
          </a:p>
          <a:p>
            <a:pPr marL="446088"/>
            <a:r>
              <a:rPr lang="fr-FR" dirty="0" smtClean="0">
                <a:solidFill>
                  <a:schemeClr val="bg1"/>
                </a:solidFill>
                <a:latin typeface="Raleway" panose="020B0604020202020204" charset="0"/>
              </a:rPr>
              <a:t>Pour i </a:t>
            </a:r>
            <a:r>
              <a:rPr lang="fr-FR" dirty="0" smtClean="0">
                <a:solidFill>
                  <a:schemeClr val="bg1"/>
                </a:solidFill>
                <a:latin typeface="Raleway" panose="020B0604020202020204" charset="0"/>
                <a:sym typeface="Wingdings" panose="05000000000000000000" pitchFamily="2" charset="2"/>
              </a:rPr>
              <a:t> </a:t>
            </a:r>
            <a:r>
              <a:rPr lang="fr-FR" dirty="0" smtClean="0">
                <a:solidFill>
                  <a:schemeClr val="bg1"/>
                </a:solidFill>
                <a:latin typeface="Raleway" panose="020B0604020202020204" charset="0"/>
              </a:rPr>
              <a:t>1 a 10 Faire </a:t>
            </a:r>
          </a:p>
          <a:p>
            <a:pPr marL="446088" indent="358775"/>
            <a:r>
              <a:rPr lang="fr-FR" dirty="0" smtClean="0">
                <a:solidFill>
                  <a:schemeClr val="bg1"/>
                </a:solidFill>
                <a:latin typeface="Raleway" panose="020B0604020202020204" charset="0"/>
              </a:rPr>
              <a:t>M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M + N [i] ;</a:t>
            </a:r>
          </a:p>
          <a:p>
            <a:pPr marL="446088"/>
            <a:r>
              <a:rPr lang="fr-FR" dirty="0" err="1" smtClean="0">
                <a:solidFill>
                  <a:schemeClr val="bg1"/>
                </a:solidFill>
                <a:latin typeface="Raleway" panose="020B0604020202020204" charset="0"/>
              </a:rPr>
              <a:t>FinPour</a:t>
            </a:r>
            <a:r>
              <a:rPr lang="fr-FR" dirty="0" smtClean="0">
                <a:solidFill>
                  <a:schemeClr val="bg1"/>
                </a:solidFill>
                <a:latin typeface="Raleway" panose="020B0604020202020204" charset="0"/>
              </a:rPr>
              <a:t> ; </a:t>
            </a:r>
          </a:p>
          <a:p>
            <a:pPr marL="446088"/>
            <a:r>
              <a:rPr lang="fr-FR" dirty="0" smtClean="0">
                <a:solidFill>
                  <a:schemeClr val="bg1"/>
                </a:solidFill>
                <a:latin typeface="Raleway" panose="020B0604020202020204" charset="0"/>
              </a:rPr>
              <a:t>M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M /10 ; </a:t>
            </a:r>
          </a:p>
          <a:p>
            <a:pPr marL="446088"/>
            <a:r>
              <a:rPr lang="fr-FR" dirty="0" smtClean="0">
                <a:solidFill>
                  <a:schemeClr val="bg1"/>
                </a:solidFill>
                <a:latin typeface="Raleway" panose="020B0604020202020204" charset="0"/>
              </a:rPr>
              <a:t>Ecrire (M) ;</a:t>
            </a:r>
          </a:p>
          <a:p>
            <a:r>
              <a:rPr lang="fr-FR" dirty="0" smtClean="0">
                <a:solidFill>
                  <a:schemeClr val="bg1"/>
                </a:solidFill>
                <a:latin typeface="Raleway" panose="020B0604020202020204" charset="0"/>
              </a:rPr>
              <a:t> Fin</a:t>
            </a:r>
            <a:endParaRPr lang="fr-FR" dirty="0">
              <a:solidFill>
                <a:schemeClr val="bg1"/>
              </a:solidFill>
              <a:latin typeface="Raleway" panose="020B0604020202020204" charset="0"/>
            </a:endParaRPr>
          </a:p>
        </p:txBody>
      </p:sp>
    </p:spTree>
    <p:extLst>
      <p:ext uri="{BB962C8B-B14F-4D97-AF65-F5344CB8AC3E}">
        <p14:creationId xmlns:p14="http://schemas.microsoft.com/office/powerpoint/2010/main" val="3587390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4" name="Rectangle 23"/>
          <p:cNvSpPr/>
          <p:nvPr/>
        </p:nvSpPr>
        <p:spPr>
          <a:xfrm>
            <a:off x="3154146" y="1181853"/>
            <a:ext cx="2783134" cy="584775"/>
          </a:xfrm>
          <a:prstGeom prst="rect">
            <a:avLst/>
          </a:prstGeom>
        </p:spPr>
        <p:txBody>
          <a:bodyPr wrap="none">
            <a:spAutoFit/>
          </a:bodyPr>
          <a:lstStyle/>
          <a:p>
            <a:r>
              <a:rPr lang="fr-FR" sz="3200" dirty="0" smtClean="0">
                <a:solidFill>
                  <a:schemeClr val="bg1"/>
                </a:solidFill>
                <a:latin typeface="Montserrat" panose="020B0604020202020204" charset="0"/>
              </a:rPr>
              <a:t>Les matrices</a:t>
            </a:r>
            <a:endParaRPr lang="en-US" sz="3200" dirty="0">
              <a:solidFill>
                <a:schemeClr val="bg1"/>
              </a:solidFill>
              <a:latin typeface="Montserrat" panose="020B0604020202020204" charset="0"/>
            </a:endParaRPr>
          </a:p>
        </p:txBody>
      </p:sp>
      <p:sp>
        <p:nvSpPr>
          <p:cNvPr id="2" name="Rectangle 1"/>
          <p:cNvSpPr/>
          <p:nvPr/>
        </p:nvSpPr>
        <p:spPr>
          <a:xfrm>
            <a:off x="642918" y="2249367"/>
            <a:ext cx="7805591" cy="1526444"/>
          </a:xfrm>
          <a:prstGeom prst="rect">
            <a:avLst/>
          </a:prstGeom>
        </p:spPr>
        <p:txBody>
          <a:bodyPr wrap="square">
            <a:spAutoFit/>
          </a:bodyPr>
          <a:lstStyle/>
          <a:p>
            <a:pPr algn="ctr">
              <a:lnSpc>
                <a:spcPct val="150000"/>
              </a:lnSpc>
            </a:pPr>
            <a:r>
              <a:rPr lang="fr-FR" sz="1600" dirty="0">
                <a:solidFill>
                  <a:schemeClr val="bg1"/>
                </a:solidFill>
                <a:latin typeface="Raleway" panose="020B0604020202020204" charset="0"/>
              </a:rPr>
              <a:t>Variable portant un nom et divisée en cases alignées sur deux axes. Une matrice peut être considérée comme le regroupement de plusieurs tableaux de même taille. Regrouper trois tableaux ayant chacun 7 éléments aboutira à une matrice de 3 lignes (tableaux) et 7 colonnes (Cases)</a:t>
            </a:r>
            <a:endParaRPr lang="en-US" sz="1600" dirty="0">
              <a:solidFill>
                <a:schemeClr val="bg1"/>
              </a:solidFill>
              <a:latin typeface="Raleway" panose="020B0604020202020204" charset="0"/>
            </a:endParaRPr>
          </a:p>
        </p:txBody>
      </p:sp>
    </p:spTree>
    <p:extLst>
      <p:ext uri="{BB962C8B-B14F-4D97-AF65-F5344CB8AC3E}">
        <p14:creationId xmlns:p14="http://schemas.microsoft.com/office/powerpoint/2010/main" val="34793387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4" name="Rectangle 23"/>
          <p:cNvSpPr/>
          <p:nvPr/>
        </p:nvSpPr>
        <p:spPr>
          <a:xfrm>
            <a:off x="3154146" y="1181853"/>
            <a:ext cx="2783134" cy="584775"/>
          </a:xfrm>
          <a:prstGeom prst="rect">
            <a:avLst/>
          </a:prstGeom>
        </p:spPr>
        <p:txBody>
          <a:bodyPr wrap="none">
            <a:spAutoFit/>
          </a:bodyPr>
          <a:lstStyle/>
          <a:p>
            <a:r>
              <a:rPr lang="fr-FR" sz="3200" dirty="0" smtClean="0">
                <a:solidFill>
                  <a:schemeClr val="bg1"/>
                </a:solidFill>
                <a:latin typeface="Montserrat" panose="020B0604020202020204" charset="0"/>
              </a:rPr>
              <a:t>Les matrices</a:t>
            </a:r>
            <a:endParaRPr lang="en-US" sz="3200" dirty="0">
              <a:solidFill>
                <a:schemeClr val="bg1"/>
              </a:solidFill>
              <a:latin typeface="Montserrat" panose="020B0604020202020204" charset="0"/>
            </a:endParaRPr>
          </a:p>
        </p:txBody>
      </p:sp>
      <p:sp>
        <p:nvSpPr>
          <p:cNvPr id="2" name="Rectangle 1"/>
          <p:cNvSpPr/>
          <p:nvPr/>
        </p:nvSpPr>
        <p:spPr>
          <a:xfrm>
            <a:off x="752041" y="2724932"/>
            <a:ext cx="7587343" cy="787780"/>
          </a:xfrm>
          <a:prstGeom prst="rect">
            <a:avLst/>
          </a:prstGeom>
        </p:spPr>
        <p:txBody>
          <a:bodyPr wrap="square">
            <a:spAutoFit/>
          </a:bodyPr>
          <a:lstStyle/>
          <a:p>
            <a:pPr algn="ctr">
              <a:lnSpc>
                <a:spcPct val="150000"/>
              </a:lnSpc>
            </a:pPr>
            <a:r>
              <a:rPr lang="fr-FR" sz="1600" dirty="0">
                <a:solidFill>
                  <a:schemeClr val="bg1"/>
                </a:solidFill>
                <a:latin typeface="Raleway" panose="020B0604020202020204" charset="0"/>
              </a:rPr>
              <a:t>Type matrice : De même qu’un tableau le type d’une matrice est celui de ses éléments vu qu’ils doivent tous être du même type.</a:t>
            </a:r>
            <a:endParaRPr lang="en-US" sz="1600" dirty="0">
              <a:solidFill>
                <a:schemeClr val="bg1"/>
              </a:solidFill>
              <a:latin typeface="Raleway" panose="020B0604020202020204" charset="0"/>
            </a:endParaRPr>
          </a:p>
        </p:txBody>
      </p:sp>
    </p:spTree>
    <p:extLst>
      <p:ext uri="{BB962C8B-B14F-4D97-AF65-F5344CB8AC3E}">
        <p14:creationId xmlns:p14="http://schemas.microsoft.com/office/powerpoint/2010/main" val="34092864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 name="Rectangle 1"/>
          <p:cNvSpPr/>
          <p:nvPr/>
        </p:nvSpPr>
        <p:spPr>
          <a:xfrm>
            <a:off x="412847" y="2300242"/>
            <a:ext cx="8265731" cy="2308324"/>
          </a:xfrm>
          <a:prstGeom prst="rect">
            <a:avLst/>
          </a:prstGeom>
        </p:spPr>
        <p:txBody>
          <a:bodyPr wrap="square">
            <a:spAutoFit/>
          </a:bodyPr>
          <a:lstStyle/>
          <a:p>
            <a:pPr>
              <a:lnSpc>
                <a:spcPct val="150000"/>
              </a:lnSpc>
            </a:pPr>
            <a:r>
              <a:rPr lang="fr-FR" sz="1600" dirty="0">
                <a:solidFill>
                  <a:schemeClr val="bg1"/>
                </a:solidFill>
                <a:latin typeface="Raleway" panose="020B0604020202020204" charset="0"/>
              </a:rPr>
              <a:t>Déclaration matrice : </a:t>
            </a:r>
            <a:endParaRPr lang="fr-FR" sz="1600" dirty="0" smtClean="0">
              <a:solidFill>
                <a:schemeClr val="bg1"/>
              </a:solidFill>
              <a:latin typeface="Raleway" panose="020B0604020202020204" charset="0"/>
            </a:endParaRPr>
          </a:p>
          <a:p>
            <a:pPr>
              <a:lnSpc>
                <a:spcPct val="150000"/>
              </a:lnSpc>
            </a:pPr>
            <a:r>
              <a:rPr lang="fr-FR" sz="1600" dirty="0" smtClean="0">
                <a:solidFill>
                  <a:schemeClr val="bg1"/>
                </a:solidFill>
                <a:latin typeface="Raleway" panose="020B0604020202020204" charset="0"/>
              </a:rPr>
              <a:t>Nom-Matrice </a:t>
            </a:r>
            <a:r>
              <a:rPr lang="fr-FR" sz="1600" dirty="0">
                <a:solidFill>
                  <a:schemeClr val="bg1"/>
                </a:solidFill>
                <a:latin typeface="Raleway" panose="020B0604020202020204" charset="0"/>
              </a:rPr>
              <a:t>: </a:t>
            </a:r>
            <a:r>
              <a:rPr lang="fr-FR" sz="1600" dirty="0" smtClean="0">
                <a:solidFill>
                  <a:schemeClr val="bg1"/>
                </a:solidFill>
                <a:latin typeface="Raleway" panose="020B0604020202020204" charset="0"/>
              </a:rPr>
              <a:t>Matrice [1..N][1..N] type-éléments </a:t>
            </a:r>
            <a:r>
              <a:rPr lang="fr-FR" sz="1600" dirty="0">
                <a:solidFill>
                  <a:schemeClr val="bg1"/>
                </a:solidFill>
                <a:latin typeface="Raleway" panose="020B0604020202020204" charset="0"/>
              </a:rPr>
              <a:t>; </a:t>
            </a:r>
            <a:endParaRPr lang="fr-FR" sz="1600" dirty="0" smtClean="0">
              <a:solidFill>
                <a:schemeClr val="bg1"/>
              </a:solidFill>
              <a:latin typeface="Raleway" panose="020B0604020202020204" charset="0"/>
            </a:endParaRPr>
          </a:p>
          <a:p>
            <a:pPr>
              <a:lnSpc>
                <a:spcPct val="150000"/>
              </a:lnSpc>
            </a:pPr>
            <a:r>
              <a:rPr lang="fr-FR" sz="1600" dirty="0" smtClean="0">
                <a:solidFill>
                  <a:schemeClr val="bg1"/>
                </a:solidFill>
                <a:latin typeface="Raleway" panose="020B0604020202020204" charset="0"/>
              </a:rPr>
              <a:t>Les </a:t>
            </a:r>
            <a:r>
              <a:rPr lang="fr-FR" sz="1600" dirty="0">
                <a:solidFill>
                  <a:schemeClr val="bg1"/>
                </a:solidFill>
                <a:latin typeface="Raleway" panose="020B0604020202020204" charset="0"/>
              </a:rPr>
              <a:t>nombres de lignes et colonnes doivent être clairement précisés lors de la déclaration. </a:t>
            </a:r>
            <a:endParaRPr lang="fr-FR" sz="1600" dirty="0" smtClean="0">
              <a:solidFill>
                <a:schemeClr val="bg1"/>
              </a:solidFill>
              <a:latin typeface="Raleway" panose="020B0604020202020204" charset="0"/>
            </a:endParaRPr>
          </a:p>
          <a:p>
            <a:pPr>
              <a:lnSpc>
                <a:spcPct val="150000"/>
              </a:lnSpc>
            </a:pPr>
            <a:r>
              <a:rPr lang="fr-FR" sz="1600" dirty="0" smtClean="0">
                <a:solidFill>
                  <a:schemeClr val="bg1"/>
                </a:solidFill>
                <a:latin typeface="Raleway" panose="020B0604020202020204" charset="0"/>
              </a:rPr>
              <a:t>Exemple </a:t>
            </a:r>
            <a:r>
              <a:rPr lang="fr-FR" sz="1600" dirty="0">
                <a:solidFill>
                  <a:schemeClr val="bg1"/>
                </a:solidFill>
                <a:latin typeface="Raleway" panose="020B0604020202020204" charset="0"/>
              </a:rPr>
              <a:t>: Pour calculer la moyenne des étudiants de 4 sections chaque section ayant 120 étudiants nous déclarons une Matrice M comme suit : M : </a:t>
            </a:r>
            <a:r>
              <a:rPr lang="fr-FR" sz="1600" dirty="0" smtClean="0">
                <a:solidFill>
                  <a:schemeClr val="bg1"/>
                </a:solidFill>
                <a:latin typeface="Raleway" panose="020B0604020202020204" charset="0"/>
              </a:rPr>
              <a:t>Matrice[1..4][1..120];</a:t>
            </a:r>
            <a:endParaRPr lang="en-US" sz="1600" dirty="0">
              <a:solidFill>
                <a:schemeClr val="bg1"/>
              </a:solidFill>
              <a:latin typeface="Raleway" panose="020B0604020202020204" charset="0"/>
            </a:endParaRPr>
          </a:p>
        </p:txBody>
      </p:sp>
      <p:sp>
        <p:nvSpPr>
          <p:cNvPr id="25" name="Rectangle 24"/>
          <p:cNvSpPr/>
          <p:nvPr/>
        </p:nvSpPr>
        <p:spPr>
          <a:xfrm>
            <a:off x="3154146" y="1181853"/>
            <a:ext cx="2783134" cy="584775"/>
          </a:xfrm>
          <a:prstGeom prst="rect">
            <a:avLst/>
          </a:prstGeom>
        </p:spPr>
        <p:txBody>
          <a:bodyPr wrap="none">
            <a:spAutoFit/>
          </a:bodyPr>
          <a:lstStyle/>
          <a:p>
            <a:r>
              <a:rPr lang="fr-FR" sz="3200" dirty="0" smtClean="0">
                <a:solidFill>
                  <a:schemeClr val="bg1"/>
                </a:solidFill>
                <a:latin typeface="Montserrat" panose="020B0604020202020204" charset="0"/>
              </a:rPr>
              <a:t>Les matrices</a:t>
            </a:r>
            <a:endParaRPr lang="en-US" sz="3200" dirty="0">
              <a:solidFill>
                <a:schemeClr val="bg1"/>
              </a:solidFill>
              <a:latin typeface="Montserrat" panose="020B0604020202020204" charset="0"/>
            </a:endParaRPr>
          </a:p>
        </p:txBody>
      </p:sp>
    </p:spTree>
    <p:extLst>
      <p:ext uri="{BB962C8B-B14F-4D97-AF65-F5344CB8AC3E}">
        <p14:creationId xmlns:p14="http://schemas.microsoft.com/office/powerpoint/2010/main" val="25223904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 name="Rectangle 1"/>
          <p:cNvSpPr/>
          <p:nvPr/>
        </p:nvSpPr>
        <p:spPr>
          <a:xfrm>
            <a:off x="792024" y="2382266"/>
            <a:ext cx="7674765" cy="2265107"/>
          </a:xfrm>
          <a:prstGeom prst="rect">
            <a:avLst/>
          </a:prstGeom>
        </p:spPr>
        <p:txBody>
          <a:bodyPr wrap="square">
            <a:spAutoFit/>
          </a:bodyPr>
          <a:lstStyle/>
          <a:p>
            <a:pPr>
              <a:lnSpc>
                <a:spcPct val="150000"/>
              </a:lnSpc>
            </a:pPr>
            <a:r>
              <a:rPr lang="fr-FR" sz="1600" dirty="0">
                <a:solidFill>
                  <a:schemeClr val="bg1"/>
                </a:solidFill>
                <a:latin typeface="Raleway" panose="020B0604020202020204" charset="0"/>
              </a:rPr>
              <a:t>Indice : les lignes d’une matrice sont numérotées par des entiers successifs de même que les cases de chaque ligne. Ces numéros sont appelés indices de ligne et de colonne. En programmation, il dépend du langage utilisé que la première case porte le numéro 0 ou 1 (ou autre) ; la case suivante porte le numéro suivant, etc. Nous respecterons la consigne donnée pour les tableaux de débuter par "1" </a:t>
            </a:r>
            <a:endParaRPr lang="en-US" sz="1600" dirty="0">
              <a:solidFill>
                <a:schemeClr val="bg1"/>
              </a:solidFill>
              <a:latin typeface="Raleway" panose="020B0604020202020204" charset="0"/>
            </a:endParaRPr>
          </a:p>
        </p:txBody>
      </p:sp>
      <p:sp>
        <p:nvSpPr>
          <p:cNvPr id="25" name="Rectangle 24"/>
          <p:cNvSpPr/>
          <p:nvPr/>
        </p:nvSpPr>
        <p:spPr>
          <a:xfrm>
            <a:off x="3154146" y="1181853"/>
            <a:ext cx="2783134" cy="584775"/>
          </a:xfrm>
          <a:prstGeom prst="rect">
            <a:avLst/>
          </a:prstGeom>
        </p:spPr>
        <p:txBody>
          <a:bodyPr wrap="none">
            <a:spAutoFit/>
          </a:bodyPr>
          <a:lstStyle/>
          <a:p>
            <a:r>
              <a:rPr lang="fr-FR" sz="3200" dirty="0" smtClean="0">
                <a:solidFill>
                  <a:schemeClr val="bg1"/>
                </a:solidFill>
                <a:latin typeface="Montserrat" panose="020B0604020202020204" charset="0"/>
              </a:rPr>
              <a:t>Les matrices</a:t>
            </a:r>
            <a:endParaRPr lang="en-US" sz="3200" dirty="0">
              <a:solidFill>
                <a:schemeClr val="bg1"/>
              </a:solidFill>
              <a:latin typeface="Montserrat" panose="020B0604020202020204" charset="0"/>
            </a:endParaRPr>
          </a:p>
        </p:txBody>
      </p:sp>
    </p:spTree>
    <p:extLst>
      <p:ext uri="{BB962C8B-B14F-4D97-AF65-F5344CB8AC3E}">
        <p14:creationId xmlns:p14="http://schemas.microsoft.com/office/powerpoint/2010/main" val="73795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74"/>
        <p:cNvGrpSpPr/>
        <p:nvPr/>
      </p:nvGrpSpPr>
      <p:grpSpPr>
        <a:xfrm>
          <a:off x="0" y="0"/>
          <a:ext cx="0" cy="0"/>
          <a:chOff x="0" y="0"/>
          <a:chExt cx="0" cy="0"/>
        </a:xfrm>
      </p:grpSpPr>
      <p:sp>
        <p:nvSpPr>
          <p:cNvPr id="175" name="Google Shape;175;p34"/>
          <p:cNvSpPr txBox="1">
            <a:spLocks noGrp="1"/>
          </p:cNvSpPr>
          <p:nvPr>
            <p:ph type="subTitle" idx="1"/>
          </p:nvPr>
        </p:nvSpPr>
        <p:spPr>
          <a:xfrm>
            <a:off x="40456" y="2007278"/>
            <a:ext cx="9060000" cy="1251600"/>
          </a:xfrm>
          <a:prstGeom prst="rect">
            <a:avLst/>
          </a:prstGeom>
          <a:noFill/>
          <a:ln>
            <a:noFill/>
          </a:ln>
        </p:spPr>
        <p:txBody>
          <a:bodyPr spcFirstLastPara="1" wrap="square" lIns="91425" tIns="91425" rIns="91425" bIns="91425" anchor="b" anchorCtr="0">
            <a:noAutofit/>
          </a:bodyPr>
          <a:lstStyle/>
          <a:p>
            <a:pPr marL="0" lvl="0" indent="457200" algn="ctr" rtl="0">
              <a:lnSpc>
                <a:spcPct val="150000"/>
              </a:lnSpc>
              <a:spcBef>
                <a:spcPts val="0"/>
              </a:spcBef>
              <a:spcAft>
                <a:spcPts val="0"/>
              </a:spcAft>
              <a:buSzPts val="1800"/>
              <a:buNone/>
            </a:pPr>
            <a:r>
              <a:rPr lang="en" sz="1600" dirty="0">
                <a:solidFill>
                  <a:schemeClr val="lt1"/>
                </a:solidFill>
              </a:rPr>
              <a:t>Le terme informatique est un néologisme proposé en 1962 par Philippe Dreyfus pour caractériser le traitement automatique de l’information : il est construit sur la contraction de l’expression « information automatique ». </a:t>
            </a:r>
            <a:endParaRPr sz="1600" dirty="0">
              <a:solidFill>
                <a:schemeClr val="lt1"/>
              </a:solidFill>
            </a:endParaRPr>
          </a:p>
        </p:txBody>
      </p:sp>
      <p:sp>
        <p:nvSpPr>
          <p:cNvPr id="176" name="Google Shape;176;p34"/>
          <p:cNvSpPr txBox="1">
            <a:spLocks noGrp="1"/>
          </p:cNvSpPr>
          <p:nvPr>
            <p:ph type="subTitle" idx="2"/>
          </p:nvPr>
        </p:nvSpPr>
        <p:spPr>
          <a:xfrm>
            <a:off x="2883881" y="1149714"/>
            <a:ext cx="3854100" cy="35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4000" dirty="0"/>
              <a:t>l’informatique</a:t>
            </a:r>
            <a:r>
              <a:rPr lang="en" dirty="0"/>
              <a:t> </a:t>
            </a:r>
            <a:endParaRPr dirty="0"/>
          </a:p>
        </p:txBody>
      </p:sp>
      <p:pic>
        <p:nvPicPr>
          <p:cNvPr id="177" name="Google Shape;177;p34"/>
          <p:cNvPicPr preferRelativeResize="0"/>
          <p:nvPr/>
        </p:nvPicPr>
        <p:blipFill rotWithShape="1">
          <a:blip r:embed="rId3">
            <a:alphaModFix/>
          </a:blip>
          <a:srcRect/>
          <a:stretch/>
        </p:blipFill>
        <p:spPr>
          <a:xfrm>
            <a:off x="195368" y="253702"/>
            <a:ext cx="1365803" cy="622010"/>
          </a:xfrm>
          <a:prstGeom prst="rect">
            <a:avLst/>
          </a:prstGeom>
          <a:noFill/>
          <a:ln>
            <a:noFill/>
          </a:ln>
        </p:spPr>
      </p:pic>
      <p:grpSp>
        <p:nvGrpSpPr>
          <p:cNvPr id="179" name="Google Shape;179;p34"/>
          <p:cNvGrpSpPr/>
          <p:nvPr/>
        </p:nvGrpSpPr>
        <p:grpSpPr>
          <a:xfrm>
            <a:off x="8326172" y="154570"/>
            <a:ext cx="631426" cy="721120"/>
            <a:chOff x="3982553" y="1971730"/>
            <a:chExt cx="304566" cy="350501"/>
          </a:xfrm>
        </p:grpSpPr>
        <p:sp>
          <p:nvSpPr>
            <p:cNvPr id="180" name="Google Shape;180;p34"/>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81" name="Google Shape;181;p34"/>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82" name="Google Shape;182;p34"/>
          <p:cNvSpPr txBox="1"/>
          <p:nvPr/>
        </p:nvSpPr>
        <p:spPr>
          <a:xfrm>
            <a:off x="59320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183" name="Google Shape;183;p34"/>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10" name="Rectangle 9"/>
          <p:cNvSpPr/>
          <p:nvPr/>
        </p:nvSpPr>
        <p:spPr>
          <a:xfrm>
            <a:off x="523216" y="3455455"/>
            <a:ext cx="8575429" cy="830997"/>
          </a:xfrm>
          <a:prstGeom prst="rect">
            <a:avLst/>
          </a:prstGeom>
        </p:spPr>
        <p:txBody>
          <a:bodyPr wrap="square">
            <a:spAutoFit/>
          </a:bodyPr>
          <a:lstStyle/>
          <a:p>
            <a:pPr>
              <a:lnSpc>
                <a:spcPct val="150000"/>
              </a:lnSpc>
            </a:pPr>
            <a:r>
              <a:rPr lang="fr-FR" sz="1600" dirty="0">
                <a:solidFill>
                  <a:schemeClr val="bg1"/>
                </a:solidFill>
                <a:latin typeface="Raleway" panose="020B0604020202020204" charset="0"/>
                <a:ea typeface="Calibri" panose="020F0502020204030204" pitchFamily="34" charset="0"/>
              </a:rPr>
              <a:t>Ce terme a été accepté par l’Académie française en avril 1966, et l’informatique devint alors officiellement la science du traitement automatique de </a:t>
            </a:r>
            <a:r>
              <a:rPr lang="fr-FR" sz="1600" dirty="0" smtClean="0">
                <a:solidFill>
                  <a:schemeClr val="bg1"/>
                </a:solidFill>
                <a:latin typeface="Raleway" panose="020B0604020202020204" charset="0"/>
                <a:ea typeface="Calibri" panose="020F0502020204030204" pitchFamily="34" charset="0"/>
              </a:rPr>
              <a:t>l’information</a:t>
            </a:r>
            <a:endParaRPr lang="en-US" sz="1600" dirty="0">
              <a:solidFill>
                <a:schemeClr val="bg1"/>
              </a:solidFill>
              <a:latin typeface="Raleway"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94444E-6 -3.33333E-6 L 0.00052 -0.32592 " pathEditMode="relative" rAng="0" ptsTypes="AA">
                                      <p:cBhvr>
                                        <p:cTn id="6" dur="2000" spd="-100000" fill="hold"/>
                                        <p:tgtEl>
                                          <p:spTgt spid="176">
                                            <p:txEl>
                                              <p:pRg st="0" end="0"/>
                                            </p:txEl>
                                          </p:spTgt>
                                        </p:tgtEl>
                                        <p:attrNameLst>
                                          <p:attrName>ppt_x</p:attrName>
                                          <p:attrName>ppt_y</p:attrName>
                                        </p:attrNameLst>
                                      </p:cBhvr>
                                      <p:rCtr x="17" y="-1629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5">
                                            <p:txEl>
                                              <p:pRg st="0" end="0"/>
                                            </p:txEl>
                                          </p:spTgt>
                                        </p:tgtEl>
                                        <p:attrNameLst>
                                          <p:attrName>style.visibility</p:attrName>
                                        </p:attrNameLst>
                                      </p:cBhvr>
                                      <p:to>
                                        <p:strVal val="visible"/>
                                      </p:to>
                                    </p:set>
                                    <p:animEffect transition="in" filter="fade">
                                      <p:cBhvr>
                                        <p:cTn id="11" dur="500"/>
                                        <p:tgtEl>
                                          <p:spTgt spid="175">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build="p"/>
      <p:bldP spid="176" grpId="0" build="p"/>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 name="Rectangle 1"/>
          <p:cNvSpPr/>
          <p:nvPr/>
        </p:nvSpPr>
        <p:spPr>
          <a:xfrm>
            <a:off x="734451" y="1780870"/>
            <a:ext cx="8028527" cy="1200329"/>
          </a:xfrm>
          <a:prstGeom prst="rect">
            <a:avLst/>
          </a:prstGeom>
        </p:spPr>
        <p:txBody>
          <a:bodyPr wrap="square">
            <a:spAutoFit/>
          </a:bodyPr>
          <a:lstStyle/>
          <a:p>
            <a:pPr>
              <a:lnSpc>
                <a:spcPct val="150000"/>
              </a:lnSpc>
            </a:pPr>
            <a:r>
              <a:rPr lang="fr-FR" sz="1600" dirty="0">
                <a:solidFill>
                  <a:schemeClr val="bg1"/>
                </a:solidFill>
                <a:latin typeface="Raleway" panose="020B0604020202020204" charset="0"/>
              </a:rPr>
              <a:t>Une valeur dans la matrice : est désignée par le nom de la matrice et entre </a:t>
            </a:r>
            <a:r>
              <a:rPr lang="fr-FR" sz="1600" dirty="0" smtClean="0">
                <a:solidFill>
                  <a:schemeClr val="bg1"/>
                </a:solidFill>
                <a:latin typeface="Raleway" panose="020B0604020202020204" charset="0"/>
              </a:rPr>
              <a:t>crochets l’indice </a:t>
            </a:r>
            <a:r>
              <a:rPr lang="fr-FR" sz="1600" dirty="0">
                <a:solidFill>
                  <a:schemeClr val="bg1"/>
                </a:solidFill>
                <a:latin typeface="Raleway" panose="020B0604020202020204" charset="0"/>
              </a:rPr>
              <a:t>de la ligne suivi de celui de la colonne. </a:t>
            </a:r>
            <a:endParaRPr lang="fr-FR" sz="1600" dirty="0" smtClean="0">
              <a:solidFill>
                <a:schemeClr val="bg1"/>
              </a:solidFill>
              <a:latin typeface="Raleway" panose="020B0604020202020204" charset="0"/>
            </a:endParaRPr>
          </a:p>
          <a:p>
            <a:pPr>
              <a:lnSpc>
                <a:spcPct val="150000"/>
              </a:lnSpc>
            </a:pPr>
            <a:r>
              <a:rPr lang="fr-FR" sz="1600" dirty="0" smtClean="0">
                <a:solidFill>
                  <a:schemeClr val="bg1"/>
                </a:solidFill>
                <a:latin typeface="Raleway" panose="020B0604020202020204" charset="0"/>
              </a:rPr>
              <a:t>Exemple </a:t>
            </a:r>
            <a:r>
              <a:rPr lang="fr-FR" sz="1600" dirty="0">
                <a:solidFill>
                  <a:schemeClr val="bg1"/>
                </a:solidFill>
                <a:latin typeface="Raleway" panose="020B0604020202020204" charset="0"/>
              </a:rPr>
              <a:t>: la 5ème Case de la 2ème ligne de la matrice X est désignée par </a:t>
            </a:r>
            <a:r>
              <a:rPr lang="fr-FR" sz="1600" dirty="0" smtClean="0">
                <a:solidFill>
                  <a:schemeClr val="bg1"/>
                </a:solidFill>
                <a:latin typeface="Raleway" panose="020B0604020202020204" charset="0"/>
              </a:rPr>
              <a:t>X[2][5].</a:t>
            </a:r>
            <a:endParaRPr lang="en-US" sz="1600" dirty="0">
              <a:solidFill>
                <a:schemeClr val="bg1"/>
              </a:solidFill>
              <a:latin typeface="Raleway" panose="020B0604020202020204" charset="0"/>
            </a:endParaRPr>
          </a:p>
        </p:txBody>
      </p:sp>
      <p:sp>
        <p:nvSpPr>
          <p:cNvPr id="25" name="Rectangle 24"/>
          <p:cNvSpPr/>
          <p:nvPr/>
        </p:nvSpPr>
        <p:spPr>
          <a:xfrm>
            <a:off x="3154146" y="1181853"/>
            <a:ext cx="2783134" cy="584775"/>
          </a:xfrm>
          <a:prstGeom prst="rect">
            <a:avLst/>
          </a:prstGeom>
        </p:spPr>
        <p:txBody>
          <a:bodyPr wrap="none">
            <a:spAutoFit/>
          </a:bodyPr>
          <a:lstStyle/>
          <a:p>
            <a:r>
              <a:rPr lang="fr-FR" sz="3200" dirty="0" smtClean="0">
                <a:solidFill>
                  <a:schemeClr val="bg1"/>
                </a:solidFill>
                <a:latin typeface="Montserrat" panose="020B0604020202020204" charset="0"/>
              </a:rPr>
              <a:t>Les matrices</a:t>
            </a:r>
            <a:endParaRPr lang="en-US" sz="3200" dirty="0">
              <a:solidFill>
                <a:schemeClr val="bg1"/>
              </a:solidFill>
              <a:latin typeface="Montserrat" panose="020B0604020202020204" charset="0"/>
            </a:endParaRPr>
          </a:p>
        </p:txBody>
      </p:sp>
      <p:grpSp>
        <p:nvGrpSpPr>
          <p:cNvPr id="46" name="Group 45"/>
          <p:cNvGrpSpPr/>
          <p:nvPr/>
        </p:nvGrpSpPr>
        <p:grpSpPr>
          <a:xfrm>
            <a:off x="8578477" y="429416"/>
            <a:ext cx="673855" cy="503111"/>
            <a:chOff x="3377449" y="3352160"/>
            <a:chExt cx="1402409" cy="1047062"/>
          </a:xfrm>
        </p:grpSpPr>
        <p:sp>
          <p:nvSpPr>
            <p:cNvPr id="47"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8"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9"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0"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1"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2"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4"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6"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7"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9"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0"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1"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2"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3"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grpSp>
        <p:nvGrpSpPr>
          <p:cNvPr id="6" name="Group 5"/>
          <p:cNvGrpSpPr/>
          <p:nvPr/>
        </p:nvGrpSpPr>
        <p:grpSpPr>
          <a:xfrm>
            <a:off x="3598824" y="3725811"/>
            <a:ext cx="4805920" cy="1060828"/>
            <a:chOff x="3598824" y="3725811"/>
            <a:chExt cx="4805920" cy="1060828"/>
          </a:xfrm>
        </p:grpSpPr>
        <p:grpSp>
          <p:nvGrpSpPr>
            <p:cNvPr id="4" name="Group 3"/>
            <p:cNvGrpSpPr/>
            <p:nvPr/>
          </p:nvGrpSpPr>
          <p:grpSpPr>
            <a:xfrm>
              <a:off x="3899632" y="3999439"/>
              <a:ext cx="4505112" cy="723606"/>
              <a:chOff x="3899632" y="3999439"/>
              <a:chExt cx="4505112" cy="723606"/>
            </a:xfrm>
          </p:grpSpPr>
          <p:grpSp>
            <p:nvGrpSpPr>
              <p:cNvPr id="27" name="Group 26"/>
              <p:cNvGrpSpPr/>
              <p:nvPr/>
            </p:nvGrpSpPr>
            <p:grpSpPr>
              <a:xfrm>
                <a:off x="5193038" y="4023063"/>
                <a:ext cx="1887365" cy="676360"/>
                <a:chOff x="3377462" y="3533671"/>
                <a:chExt cx="1402272" cy="502522"/>
              </a:xfrm>
            </p:grpSpPr>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6" name="Google Shape;8468;p87"/>
              <p:cNvSpPr/>
              <p:nvPr/>
            </p:nvSpPr>
            <p:spPr>
              <a:xfrm>
                <a:off x="7546396" y="4199514"/>
                <a:ext cx="858348" cy="312152"/>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67" name="Google Shape;220;p37"/>
              <p:cNvPicPr preferRelativeResize="0"/>
              <p:nvPr/>
            </p:nvPicPr>
            <p:blipFill>
              <a:blip r:embed="rId5">
                <a:alphaModFix/>
              </a:blip>
              <a:stretch>
                <a:fillRect/>
              </a:stretch>
            </p:blipFill>
            <p:spPr>
              <a:xfrm>
                <a:off x="6952436" y="3999439"/>
                <a:ext cx="415750" cy="723606"/>
              </a:xfrm>
              <a:prstGeom prst="rect">
                <a:avLst/>
              </a:prstGeom>
              <a:noFill/>
              <a:ln>
                <a:noFill/>
              </a:ln>
            </p:spPr>
          </p:pic>
          <p:sp>
            <p:nvSpPr>
              <p:cNvPr id="3" name="Rectangle 2"/>
              <p:cNvSpPr/>
              <p:nvPr/>
            </p:nvSpPr>
            <p:spPr>
              <a:xfrm>
                <a:off x="7648715" y="4217211"/>
                <a:ext cx="675185" cy="307777"/>
              </a:xfrm>
              <a:prstGeom prst="rect">
                <a:avLst/>
              </a:prstGeom>
            </p:spPr>
            <p:txBody>
              <a:bodyPr wrap="none">
                <a:spAutoFit/>
              </a:bodyPr>
              <a:lstStyle/>
              <a:p>
                <a:r>
                  <a:rPr lang="fr-FR" dirty="0">
                    <a:solidFill>
                      <a:schemeClr val="bg1"/>
                    </a:solidFill>
                    <a:latin typeface="Raleway" panose="020B0604020202020204" charset="0"/>
                  </a:rPr>
                  <a:t>X[2][5]</a:t>
                </a:r>
                <a:endParaRPr lang="en-US" dirty="0"/>
              </a:p>
            </p:txBody>
          </p:sp>
          <p:sp>
            <p:nvSpPr>
              <p:cNvPr id="68" name="Google Shape;8466;p87"/>
              <p:cNvSpPr/>
              <p:nvPr/>
            </p:nvSpPr>
            <p:spPr>
              <a:xfrm>
                <a:off x="4546335" y="4023063"/>
                <a:ext cx="593960" cy="18775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9" name="Google Shape;8472;p87"/>
              <p:cNvSpPr/>
              <p:nvPr/>
            </p:nvSpPr>
            <p:spPr>
              <a:xfrm>
                <a:off x="4546335" y="4267364"/>
                <a:ext cx="593960" cy="18775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 name="Google Shape;8478;p87"/>
              <p:cNvSpPr/>
              <p:nvPr/>
            </p:nvSpPr>
            <p:spPr>
              <a:xfrm>
                <a:off x="4546335" y="4511666"/>
                <a:ext cx="593960" cy="18775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1" name="Google Shape;8466;p87"/>
              <p:cNvSpPr/>
              <p:nvPr/>
            </p:nvSpPr>
            <p:spPr>
              <a:xfrm>
                <a:off x="3899632" y="4023063"/>
                <a:ext cx="593960" cy="18775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2" name="Google Shape;8472;p87"/>
              <p:cNvSpPr/>
              <p:nvPr/>
            </p:nvSpPr>
            <p:spPr>
              <a:xfrm>
                <a:off x="3899632" y="4267364"/>
                <a:ext cx="593960" cy="18775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8478;p87"/>
              <p:cNvSpPr/>
              <p:nvPr/>
            </p:nvSpPr>
            <p:spPr>
              <a:xfrm>
                <a:off x="3899632" y="4511666"/>
                <a:ext cx="593960" cy="18775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5" name="TextBox 4"/>
            <p:cNvSpPr txBox="1"/>
            <p:nvPr/>
          </p:nvSpPr>
          <p:spPr>
            <a:xfrm>
              <a:off x="4054586" y="3731703"/>
              <a:ext cx="261610" cy="307777"/>
            </a:xfrm>
            <a:prstGeom prst="rect">
              <a:avLst/>
            </a:prstGeom>
            <a:noFill/>
          </p:spPr>
          <p:txBody>
            <a:bodyPr wrap="none" rtlCol="0">
              <a:spAutoFit/>
            </a:bodyPr>
            <a:lstStyle/>
            <a:p>
              <a:r>
                <a:rPr lang="en-US" dirty="0" smtClean="0">
                  <a:solidFill>
                    <a:schemeClr val="bg1"/>
                  </a:solidFill>
                  <a:latin typeface="Raleway" panose="020B0604020202020204" charset="0"/>
                </a:rPr>
                <a:t>1</a:t>
              </a:r>
              <a:endParaRPr lang="en-US" dirty="0">
                <a:solidFill>
                  <a:schemeClr val="bg1"/>
                </a:solidFill>
                <a:latin typeface="Raleway" panose="020B0604020202020204" charset="0"/>
              </a:endParaRPr>
            </a:p>
          </p:txBody>
        </p:sp>
        <p:sp>
          <p:nvSpPr>
            <p:cNvPr id="74" name="TextBox 73"/>
            <p:cNvSpPr txBox="1"/>
            <p:nvPr/>
          </p:nvSpPr>
          <p:spPr>
            <a:xfrm>
              <a:off x="4684533" y="3733189"/>
              <a:ext cx="277640" cy="307777"/>
            </a:xfrm>
            <a:prstGeom prst="rect">
              <a:avLst/>
            </a:prstGeom>
            <a:noFill/>
          </p:spPr>
          <p:txBody>
            <a:bodyPr wrap="none" rtlCol="0">
              <a:spAutoFit/>
            </a:bodyPr>
            <a:lstStyle/>
            <a:p>
              <a:r>
                <a:rPr lang="en-US" dirty="0" smtClean="0">
                  <a:solidFill>
                    <a:schemeClr val="bg1"/>
                  </a:solidFill>
                  <a:latin typeface="Raleway" panose="020B0604020202020204" charset="0"/>
                </a:rPr>
                <a:t>2</a:t>
              </a:r>
              <a:endParaRPr lang="en-US" dirty="0">
                <a:solidFill>
                  <a:schemeClr val="bg1"/>
                </a:solidFill>
                <a:latin typeface="Raleway" panose="020B0604020202020204" charset="0"/>
              </a:endParaRPr>
            </a:p>
          </p:txBody>
        </p:sp>
        <p:sp>
          <p:nvSpPr>
            <p:cNvPr id="75" name="TextBox 74"/>
            <p:cNvSpPr txBox="1"/>
            <p:nvPr/>
          </p:nvSpPr>
          <p:spPr>
            <a:xfrm>
              <a:off x="5345177" y="3740044"/>
              <a:ext cx="280846" cy="307777"/>
            </a:xfrm>
            <a:prstGeom prst="rect">
              <a:avLst/>
            </a:prstGeom>
            <a:noFill/>
          </p:spPr>
          <p:txBody>
            <a:bodyPr wrap="none" rtlCol="0">
              <a:spAutoFit/>
            </a:bodyPr>
            <a:lstStyle/>
            <a:p>
              <a:r>
                <a:rPr lang="en-US" dirty="0">
                  <a:solidFill>
                    <a:schemeClr val="bg1"/>
                  </a:solidFill>
                  <a:latin typeface="Raleway" panose="020B0604020202020204" charset="0"/>
                </a:rPr>
                <a:t>3</a:t>
              </a:r>
            </a:p>
          </p:txBody>
        </p:sp>
        <p:sp>
          <p:nvSpPr>
            <p:cNvPr id="76" name="TextBox 75"/>
            <p:cNvSpPr txBox="1"/>
            <p:nvPr/>
          </p:nvSpPr>
          <p:spPr>
            <a:xfrm>
              <a:off x="5968939" y="3740043"/>
              <a:ext cx="282450" cy="307777"/>
            </a:xfrm>
            <a:prstGeom prst="rect">
              <a:avLst/>
            </a:prstGeom>
            <a:noFill/>
          </p:spPr>
          <p:txBody>
            <a:bodyPr wrap="none" rtlCol="0">
              <a:spAutoFit/>
            </a:bodyPr>
            <a:lstStyle/>
            <a:p>
              <a:r>
                <a:rPr lang="en-US" dirty="0" smtClean="0">
                  <a:solidFill>
                    <a:schemeClr val="bg1"/>
                  </a:solidFill>
                  <a:latin typeface="Raleway" panose="020B0604020202020204" charset="0"/>
                </a:rPr>
                <a:t>4</a:t>
              </a:r>
              <a:endParaRPr lang="en-US" dirty="0">
                <a:solidFill>
                  <a:schemeClr val="bg1"/>
                </a:solidFill>
                <a:latin typeface="Raleway" panose="020B0604020202020204" charset="0"/>
              </a:endParaRPr>
            </a:p>
          </p:txBody>
        </p:sp>
        <p:sp>
          <p:nvSpPr>
            <p:cNvPr id="77" name="TextBox 76"/>
            <p:cNvSpPr txBox="1"/>
            <p:nvPr/>
          </p:nvSpPr>
          <p:spPr>
            <a:xfrm>
              <a:off x="6641396" y="3725811"/>
              <a:ext cx="282450" cy="307777"/>
            </a:xfrm>
            <a:prstGeom prst="rect">
              <a:avLst/>
            </a:prstGeom>
            <a:noFill/>
          </p:spPr>
          <p:txBody>
            <a:bodyPr wrap="none" rtlCol="0">
              <a:spAutoFit/>
            </a:bodyPr>
            <a:lstStyle/>
            <a:p>
              <a:r>
                <a:rPr lang="en-US" dirty="0">
                  <a:solidFill>
                    <a:schemeClr val="bg1"/>
                  </a:solidFill>
                  <a:latin typeface="Raleway" panose="020B0604020202020204" charset="0"/>
                </a:rPr>
                <a:t>5</a:t>
              </a:r>
            </a:p>
          </p:txBody>
        </p:sp>
        <p:sp>
          <p:nvSpPr>
            <p:cNvPr id="78" name="TextBox 77"/>
            <p:cNvSpPr txBox="1"/>
            <p:nvPr/>
          </p:nvSpPr>
          <p:spPr>
            <a:xfrm>
              <a:off x="3598824" y="3947346"/>
              <a:ext cx="261610" cy="307777"/>
            </a:xfrm>
            <a:prstGeom prst="rect">
              <a:avLst/>
            </a:prstGeom>
            <a:noFill/>
          </p:spPr>
          <p:txBody>
            <a:bodyPr wrap="none" rtlCol="0">
              <a:spAutoFit/>
            </a:bodyPr>
            <a:lstStyle/>
            <a:p>
              <a:r>
                <a:rPr lang="en-US" dirty="0" smtClean="0">
                  <a:solidFill>
                    <a:schemeClr val="bg1"/>
                  </a:solidFill>
                  <a:latin typeface="Raleway" panose="020B0604020202020204" charset="0"/>
                </a:rPr>
                <a:t>1</a:t>
              </a:r>
              <a:endParaRPr lang="en-US" dirty="0">
                <a:solidFill>
                  <a:schemeClr val="bg1"/>
                </a:solidFill>
                <a:latin typeface="Raleway" panose="020B0604020202020204" charset="0"/>
              </a:endParaRPr>
            </a:p>
          </p:txBody>
        </p:sp>
        <p:sp>
          <p:nvSpPr>
            <p:cNvPr id="79" name="TextBox 78"/>
            <p:cNvSpPr txBox="1"/>
            <p:nvPr/>
          </p:nvSpPr>
          <p:spPr>
            <a:xfrm>
              <a:off x="3600510" y="4217210"/>
              <a:ext cx="277640" cy="307777"/>
            </a:xfrm>
            <a:prstGeom prst="rect">
              <a:avLst/>
            </a:prstGeom>
            <a:noFill/>
          </p:spPr>
          <p:txBody>
            <a:bodyPr wrap="none" rtlCol="0">
              <a:spAutoFit/>
            </a:bodyPr>
            <a:lstStyle/>
            <a:p>
              <a:r>
                <a:rPr lang="en-US" dirty="0" smtClean="0">
                  <a:solidFill>
                    <a:schemeClr val="bg1"/>
                  </a:solidFill>
                  <a:latin typeface="Raleway" panose="020B0604020202020204" charset="0"/>
                </a:rPr>
                <a:t>2</a:t>
              </a:r>
              <a:endParaRPr lang="en-US" dirty="0">
                <a:solidFill>
                  <a:schemeClr val="bg1"/>
                </a:solidFill>
                <a:latin typeface="Raleway" panose="020B0604020202020204" charset="0"/>
              </a:endParaRPr>
            </a:p>
          </p:txBody>
        </p:sp>
        <p:sp>
          <p:nvSpPr>
            <p:cNvPr id="80" name="TextBox 79"/>
            <p:cNvSpPr txBox="1"/>
            <p:nvPr/>
          </p:nvSpPr>
          <p:spPr>
            <a:xfrm>
              <a:off x="3598824" y="4478862"/>
              <a:ext cx="280846" cy="307777"/>
            </a:xfrm>
            <a:prstGeom prst="rect">
              <a:avLst/>
            </a:prstGeom>
            <a:noFill/>
          </p:spPr>
          <p:txBody>
            <a:bodyPr wrap="none" rtlCol="0">
              <a:spAutoFit/>
            </a:bodyPr>
            <a:lstStyle/>
            <a:p>
              <a:r>
                <a:rPr lang="en-US" dirty="0">
                  <a:solidFill>
                    <a:schemeClr val="bg1"/>
                  </a:solidFill>
                  <a:latin typeface="Raleway" panose="020B0604020202020204" charset="0"/>
                </a:rPr>
                <a:t>3</a:t>
              </a:r>
            </a:p>
          </p:txBody>
        </p:sp>
      </p:grpSp>
    </p:spTree>
    <p:extLst>
      <p:ext uri="{BB962C8B-B14F-4D97-AF65-F5344CB8AC3E}">
        <p14:creationId xmlns:p14="http://schemas.microsoft.com/office/powerpoint/2010/main" val="2021431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 name="Rectangle 1"/>
          <p:cNvSpPr/>
          <p:nvPr/>
        </p:nvSpPr>
        <p:spPr>
          <a:xfrm>
            <a:off x="694735" y="2626960"/>
            <a:ext cx="7701955" cy="787780"/>
          </a:xfrm>
          <a:prstGeom prst="rect">
            <a:avLst/>
          </a:prstGeom>
        </p:spPr>
        <p:txBody>
          <a:bodyPr wrap="square">
            <a:spAutoFit/>
          </a:bodyPr>
          <a:lstStyle/>
          <a:p>
            <a:pPr algn="ctr">
              <a:lnSpc>
                <a:spcPct val="150000"/>
              </a:lnSpc>
            </a:pPr>
            <a:r>
              <a:rPr lang="fr-FR" sz="1600" dirty="0">
                <a:solidFill>
                  <a:schemeClr val="bg1"/>
                </a:solidFill>
                <a:latin typeface="Raleway" panose="020B0604020202020204" charset="0"/>
              </a:rPr>
              <a:t>Les boucles dans le traitement des matrices : Le traitement de plusieurs cases de plusieurs lignes d’une matrice se fait en général par des boucles imbriquées</a:t>
            </a:r>
            <a:endParaRPr lang="en-US" sz="1600" dirty="0">
              <a:solidFill>
                <a:schemeClr val="bg1"/>
              </a:solidFill>
              <a:latin typeface="Raleway" panose="020B0604020202020204" charset="0"/>
            </a:endParaRPr>
          </a:p>
        </p:txBody>
      </p:sp>
      <p:sp>
        <p:nvSpPr>
          <p:cNvPr id="25" name="Rectangle 24"/>
          <p:cNvSpPr/>
          <p:nvPr/>
        </p:nvSpPr>
        <p:spPr>
          <a:xfrm>
            <a:off x="3154146" y="1181853"/>
            <a:ext cx="2783134" cy="584775"/>
          </a:xfrm>
          <a:prstGeom prst="rect">
            <a:avLst/>
          </a:prstGeom>
        </p:spPr>
        <p:txBody>
          <a:bodyPr wrap="none">
            <a:spAutoFit/>
          </a:bodyPr>
          <a:lstStyle/>
          <a:p>
            <a:r>
              <a:rPr lang="fr-FR" sz="3200" dirty="0" smtClean="0">
                <a:solidFill>
                  <a:schemeClr val="bg1"/>
                </a:solidFill>
                <a:latin typeface="Montserrat" panose="020B0604020202020204" charset="0"/>
              </a:rPr>
              <a:t>Les matrices</a:t>
            </a:r>
            <a:endParaRPr lang="en-US" sz="3200" dirty="0">
              <a:solidFill>
                <a:schemeClr val="bg1"/>
              </a:solidFill>
              <a:latin typeface="Montserrat" panose="020B0604020202020204" charset="0"/>
            </a:endParaRPr>
          </a:p>
        </p:txBody>
      </p:sp>
    </p:spTree>
    <p:extLst>
      <p:ext uri="{BB962C8B-B14F-4D97-AF65-F5344CB8AC3E}">
        <p14:creationId xmlns:p14="http://schemas.microsoft.com/office/powerpoint/2010/main" val="1061951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2" name="Rectangle 1"/>
          <p:cNvSpPr/>
          <p:nvPr/>
        </p:nvSpPr>
        <p:spPr>
          <a:xfrm>
            <a:off x="3069771" y="2587047"/>
            <a:ext cx="2601901" cy="1938992"/>
          </a:xfrm>
          <a:prstGeom prst="rect">
            <a:avLst/>
          </a:prstGeom>
        </p:spPr>
        <p:txBody>
          <a:bodyPr wrap="square">
            <a:spAutoFit/>
          </a:bodyPr>
          <a:lstStyle/>
          <a:p>
            <a:pPr>
              <a:lnSpc>
                <a:spcPct val="150000"/>
              </a:lnSpc>
            </a:pPr>
            <a:r>
              <a:rPr lang="fr-FR" sz="1600" dirty="0" smtClean="0">
                <a:solidFill>
                  <a:schemeClr val="bg1"/>
                </a:solidFill>
                <a:latin typeface="Raleway" panose="020B0604020202020204" charset="0"/>
              </a:rPr>
              <a:t>Pour i </a:t>
            </a:r>
            <a:r>
              <a:rPr lang="fr-FR" sz="1600" dirty="0" smtClean="0">
                <a:solidFill>
                  <a:schemeClr val="bg1"/>
                </a:solidFill>
                <a:latin typeface="Raleway" panose="020B0604020202020204" charset="0"/>
                <a:sym typeface="Wingdings" panose="05000000000000000000" pitchFamily="2" charset="2"/>
              </a:rPr>
              <a:t></a:t>
            </a:r>
            <a:r>
              <a:rPr lang="fr-FR" sz="1600" dirty="0" smtClean="0">
                <a:solidFill>
                  <a:schemeClr val="bg1"/>
                </a:solidFill>
                <a:latin typeface="Raleway" panose="020B0604020202020204" charset="0"/>
              </a:rPr>
              <a:t> </a:t>
            </a:r>
            <a:r>
              <a:rPr lang="fr-FR" sz="1600" dirty="0">
                <a:solidFill>
                  <a:schemeClr val="bg1"/>
                </a:solidFill>
                <a:latin typeface="Raleway" panose="020B0604020202020204" charset="0"/>
              </a:rPr>
              <a:t>1 a 3 Faire </a:t>
            </a:r>
            <a:endParaRPr lang="fr-FR" sz="1600" dirty="0" smtClean="0">
              <a:solidFill>
                <a:schemeClr val="bg1"/>
              </a:solidFill>
              <a:latin typeface="Raleway" panose="020B0604020202020204" charset="0"/>
            </a:endParaRPr>
          </a:p>
          <a:p>
            <a:pPr marL="446088">
              <a:lnSpc>
                <a:spcPct val="150000"/>
              </a:lnSpc>
            </a:pPr>
            <a:r>
              <a:rPr lang="fr-FR" sz="1600" dirty="0" smtClean="0">
                <a:solidFill>
                  <a:schemeClr val="bg1"/>
                </a:solidFill>
                <a:latin typeface="Raleway" panose="020B0604020202020204" charset="0"/>
              </a:rPr>
              <a:t>Pour j </a:t>
            </a:r>
            <a:r>
              <a:rPr lang="fr-FR" sz="1600" dirty="0" smtClean="0">
                <a:solidFill>
                  <a:schemeClr val="bg1"/>
                </a:solidFill>
                <a:latin typeface="Raleway" panose="020B0604020202020204" charset="0"/>
                <a:sym typeface="Wingdings" panose="05000000000000000000" pitchFamily="2" charset="2"/>
              </a:rPr>
              <a:t></a:t>
            </a:r>
            <a:r>
              <a:rPr lang="fr-FR" sz="1600" dirty="0" smtClean="0">
                <a:solidFill>
                  <a:schemeClr val="bg1"/>
                </a:solidFill>
                <a:latin typeface="Raleway" panose="020B0604020202020204" charset="0"/>
              </a:rPr>
              <a:t> </a:t>
            </a:r>
            <a:r>
              <a:rPr lang="fr-FR" sz="1600" dirty="0">
                <a:solidFill>
                  <a:schemeClr val="bg1"/>
                </a:solidFill>
                <a:latin typeface="Raleway" panose="020B0604020202020204" charset="0"/>
              </a:rPr>
              <a:t>1 a 5 </a:t>
            </a:r>
            <a:r>
              <a:rPr lang="fr-FR" sz="1600" dirty="0" smtClean="0">
                <a:solidFill>
                  <a:schemeClr val="bg1"/>
                </a:solidFill>
                <a:latin typeface="Raleway" panose="020B0604020202020204" charset="0"/>
              </a:rPr>
              <a:t>Faire</a:t>
            </a:r>
          </a:p>
          <a:p>
            <a:pPr marL="892175">
              <a:lnSpc>
                <a:spcPct val="150000"/>
              </a:lnSpc>
            </a:pPr>
            <a:r>
              <a:rPr lang="fr-FR" sz="1600" dirty="0" smtClean="0">
                <a:solidFill>
                  <a:schemeClr val="bg1"/>
                </a:solidFill>
                <a:latin typeface="Raleway" panose="020B0604020202020204" charset="0"/>
              </a:rPr>
              <a:t>Lire </a:t>
            </a:r>
            <a:r>
              <a:rPr lang="fr-FR" sz="1600" dirty="0">
                <a:solidFill>
                  <a:schemeClr val="bg1"/>
                </a:solidFill>
                <a:latin typeface="Raleway" panose="020B0604020202020204" charset="0"/>
              </a:rPr>
              <a:t>(X </a:t>
            </a:r>
            <a:r>
              <a:rPr lang="fr-FR" sz="1600" dirty="0" smtClean="0">
                <a:solidFill>
                  <a:schemeClr val="bg1"/>
                </a:solidFill>
                <a:latin typeface="Raleway" panose="020B0604020202020204" charset="0"/>
              </a:rPr>
              <a:t>[i][j]) ;</a:t>
            </a:r>
          </a:p>
          <a:p>
            <a:pPr marL="446088">
              <a:lnSpc>
                <a:spcPct val="150000"/>
              </a:lnSpc>
            </a:pPr>
            <a:r>
              <a:rPr lang="fr-FR" sz="1600" dirty="0" err="1" smtClean="0">
                <a:solidFill>
                  <a:schemeClr val="bg1"/>
                </a:solidFill>
                <a:latin typeface="Raleway" panose="020B0604020202020204" charset="0"/>
              </a:rPr>
              <a:t>FinPour</a:t>
            </a:r>
            <a:r>
              <a:rPr lang="fr-FR" sz="1600" dirty="0" smtClean="0">
                <a:solidFill>
                  <a:schemeClr val="bg1"/>
                </a:solidFill>
                <a:latin typeface="Raleway" panose="020B0604020202020204" charset="0"/>
              </a:rPr>
              <a:t> </a:t>
            </a:r>
            <a:r>
              <a:rPr lang="fr-FR" sz="1600" dirty="0">
                <a:solidFill>
                  <a:schemeClr val="bg1"/>
                </a:solidFill>
                <a:latin typeface="Raleway" panose="020B0604020202020204" charset="0"/>
              </a:rPr>
              <a:t>; </a:t>
            </a:r>
            <a:endParaRPr lang="fr-FR" sz="1600" dirty="0" smtClean="0">
              <a:solidFill>
                <a:schemeClr val="bg1"/>
              </a:solidFill>
              <a:latin typeface="Raleway" panose="020B0604020202020204" charset="0"/>
            </a:endParaRPr>
          </a:p>
          <a:p>
            <a:pPr>
              <a:lnSpc>
                <a:spcPct val="150000"/>
              </a:lnSpc>
            </a:pPr>
            <a:r>
              <a:rPr lang="fr-FR" sz="1600" dirty="0" err="1" smtClean="0">
                <a:solidFill>
                  <a:schemeClr val="bg1"/>
                </a:solidFill>
                <a:latin typeface="Raleway" panose="020B0604020202020204" charset="0"/>
              </a:rPr>
              <a:t>FinPour</a:t>
            </a:r>
            <a:r>
              <a:rPr lang="fr-FR" sz="1600" dirty="0" smtClean="0">
                <a:solidFill>
                  <a:schemeClr val="bg1"/>
                </a:solidFill>
                <a:latin typeface="Raleway" panose="020B0604020202020204" charset="0"/>
              </a:rPr>
              <a:t> </a:t>
            </a:r>
            <a:r>
              <a:rPr lang="fr-FR" sz="1600" dirty="0">
                <a:solidFill>
                  <a:schemeClr val="bg1"/>
                </a:solidFill>
                <a:latin typeface="Raleway" panose="020B0604020202020204" charset="0"/>
              </a:rPr>
              <a:t>;</a:t>
            </a:r>
            <a:endParaRPr lang="en-US" sz="1600" dirty="0">
              <a:solidFill>
                <a:schemeClr val="bg1"/>
              </a:solidFill>
              <a:latin typeface="Raleway" panose="020B0604020202020204" charset="0"/>
            </a:endParaRPr>
          </a:p>
        </p:txBody>
      </p:sp>
      <p:sp>
        <p:nvSpPr>
          <p:cNvPr id="3" name="Rectangle 2"/>
          <p:cNvSpPr/>
          <p:nvPr/>
        </p:nvSpPr>
        <p:spPr>
          <a:xfrm>
            <a:off x="878268" y="1356033"/>
            <a:ext cx="7336771" cy="787780"/>
          </a:xfrm>
          <a:prstGeom prst="rect">
            <a:avLst/>
          </a:prstGeom>
        </p:spPr>
        <p:txBody>
          <a:bodyPr wrap="square">
            <a:spAutoFit/>
          </a:bodyPr>
          <a:lstStyle/>
          <a:p>
            <a:pPr>
              <a:lnSpc>
                <a:spcPct val="150000"/>
              </a:lnSpc>
            </a:pPr>
            <a:r>
              <a:rPr lang="fr-FR" sz="1600" dirty="0">
                <a:solidFill>
                  <a:schemeClr val="bg1"/>
                </a:solidFill>
                <a:latin typeface="Raleway" panose="020B0604020202020204" charset="0"/>
              </a:rPr>
              <a:t>Exemple : Si nous avons à remplir les cases da matrice X ci-dessus nous aurons à utiliser les boucles suivantes :</a:t>
            </a:r>
          </a:p>
        </p:txBody>
      </p:sp>
    </p:spTree>
    <p:extLst>
      <p:ext uri="{BB962C8B-B14F-4D97-AF65-F5344CB8AC3E}">
        <p14:creationId xmlns:p14="http://schemas.microsoft.com/office/powerpoint/2010/main" val="3695015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42"/>
        <p:cNvGrpSpPr/>
        <p:nvPr/>
      </p:nvGrpSpPr>
      <p:grpSpPr>
        <a:xfrm>
          <a:off x="0" y="0"/>
          <a:ext cx="0" cy="0"/>
          <a:chOff x="0" y="0"/>
          <a:chExt cx="0" cy="0"/>
        </a:xfrm>
      </p:grpSpPr>
      <p:pic>
        <p:nvPicPr>
          <p:cNvPr id="445" name="Google Shape;445;p54"/>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6" name="Google Shape;447;p54"/>
          <p:cNvPicPr preferRelativeResize="0"/>
          <p:nvPr/>
        </p:nvPicPr>
        <p:blipFill>
          <a:blip r:embed="rId4">
            <a:alphaModFix/>
          </a:blip>
          <a:stretch>
            <a:fillRect/>
          </a:stretch>
        </p:blipFill>
        <p:spPr>
          <a:xfrm flipH="1">
            <a:off x="8215040" y="224786"/>
            <a:ext cx="69325" cy="673675"/>
          </a:xfrm>
          <a:prstGeom prst="rect">
            <a:avLst/>
          </a:prstGeom>
          <a:noFill/>
          <a:ln>
            <a:noFill/>
          </a:ln>
        </p:spPr>
      </p:pic>
      <p:grpSp>
        <p:nvGrpSpPr>
          <p:cNvPr id="27" name="Group 26"/>
          <p:cNvGrpSpPr/>
          <p:nvPr/>
        </p:nvGrpSpPr>
        <p:grpSpPr>
          <a:xfrm>
            <a:off x="8426077" y="277016"/>
            <a:ext cx="673855" cy="503111"/>
            <a:chOff x="3377449" y="3352160"/>
            <a:chExt cx="1402409" cy="1047062"/>
          </a:xfrm>
        </p:grpSpPr>
        <p:sp>
          <p:nvSpPr>
            <p:cNvPr id="28" name="Google Shape;8460;p87"/>
            <p:cNvSpPr/>
            <p:nvPr/>
          </p:nvSpPr>
          <p:spPr>
            <a:xfrm>
              <a:off x="3377462"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8461;p87"/>
            <p:cNvSpPr/>
            <p:nvPr/>
          </p:nvSpPr>
          <p:spPr>
            <a:xfrm>
              <a:off x="3857948"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0" name="Google Shape;8462;p87"/>
            <p:cNvSpPr/>
            <p:nvPr/>
          </p:nvSpPr>
          <p:spPr>
            <a:xfrm>
              <a:off x="4338434" y="3352160"/>
              <a:ext cx="441300" cy="139500"/>
            </a:xfrm>
            <a:prstGeom prst="flowChartAlternateProcess">
              <a:avLst/>
            </a:prstGeom>
            <a:solidFill>
              <a:schemeClr val="bg1">
                <a:lumMod val="7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8466;p87"/>
            <p:cNvSpPr/>
            <p:nvPr/>
          </p:nvSpPr>
          <p:spPr>
            <a:xfrm>
              <a:off x="3377462"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2" name="Google Shape;8467;p87"/>
            <p:cNvSpPr/>
            <p:nvPr/>
          </p:nvSpPr>
          <p:spPr>
            <a:xfrm>
              <a:off x="3857948"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3" name="Google Shape;8468;p87"/>
            <p:cNvSpPr/>
            <p:nvPr/>
          </p:nvSpPr>
          <p:spPr>
            <a:xfrm>
              <a:off x="4338434" y="3533671"/>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8472;p87"/>
            <p:cNvSpPr/>
            <p:nvPr/>
          </p:nvSpPr>
          <p:spPr>
            <a:xfrm>
              <a:off x="3377462"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5" name="Google Shape;8473;p87"/>
            <p:cNvSpPr/>
            <p:nvPr/>
          </p:nvSpPr>
          <p:spPr>
            <a:xfrm>
              <a:off x="3857948"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6" name="Google Shape;8474;p87"/>
            <p:cNvSpPr/>
            <p:nvPr/>
          </p:nvSpPr>
          <p:spPr>
            <a:xfrm>
              <a:off x="4338434" y="3715182"/>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7" name="Google Shape;8478;p87"/>
            <p:cNvSpPr/>
            <p:nvPr/>
          </p:nvSpPr>
          <p:spPr>
            <a:xfrm>
              <a:off x="3377462"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8479;p87"/>
            <p:cNvSpPr/>
            <p:nvPr/>
          </p:nvSpPr>
          <p:spPr>
            <a:xfrm>
              <a:off x="3857948"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9" name="Google Shape;8480;p87"/>
            <p:cNvSpPr/>
            <p:nvPr/>
          </p:nvSpPr>
          <p:spPr>
            <a:xfrm>
              <a:off x="4338434" y="3896693"/>
              <a:ext cx="441300" cy="139500"/>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0" name="Google Shape;8484;p87"/>
            <p:cNvSpPr/>
            <p:nvPr/>
          </p:nvSpPr>
          <p:spPr>
            <a:xfrm>
              <a:off x="3377449"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1" name="Google Shape;8485;p87"/>
            <p:cNvSpPr/>
            <p:nvPr/>
          </p:nvSpPr>
          <p:spPr>
            <a:xfrm>
              <a:off x="3857933"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2" name="Google Shape;8486;p87"/>
            <p:cNvSpPr/>
            <p:nvPr/>
          </p:nvSpPr>
          <p:spPr>
            <a:xfrm>
              <a:off x="4338417" y="4078189"/>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3" name="Google Shape;8490;p87"/>
            <p:cNvSpPr/>
            <p:nvPr/>
          </p:nvSpPr>
          <p:spPr>
            <a:xfrm>
              <a:off x="3377449"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4" name="Google Shape;8491;p87"/>
            <p:cNvSpPr/>
            <p:nvPr/>
          </p:nvSpPr>
          <p:spPr>
            <a:xfrm>
              <a:off x="3857933"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5" name="Google Shape;8492;p87"/>
            <p:cNvSpPr/>
            <p:nvPr/>
          </p:nvSpPr>
          <p:spPr>
            <a:xfrm>
              <a:off x="4338417" y="4259685"/>
              <a:ext cx="441441" cy="139537"/>
            </a:xfrm>
            <a:prstGeom prst="flowChartAlternateProcess">
              <a:avLst/>
            </a:prstGeom>
            <a:no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64" name="Google Shape;166;p33"/>
          <p:cNvSpPr txBox="1">
            <a:spLocks/>
          </p:cNvSpPr>
          <p:nvPr/>
        </p:nvSpPr>
        <p:spPr>
          <a:xfrm>
            <a:off x="5671673" y="331574"/>
            <a:ext cx="2652227" cy="316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spcAft>
                <a:spcPts val="1600"/>
              </a:spcAft>
            </a:pPr>
            <a:r>
              <a:rPr lang="en-US" sz="1400" dirty="0" smtClean="0">
                <a:solidFill>
                  <a:schemeClr val="lt1"/>
                </a:solidFill>
              </a:rPr>
              <a:t>Les Tableaux &amp; les Matrices</a:t>
            </a:r>
            <a:endParaRPr lang="en-US" sz="1400" dirty="0">
              <a:solidFill>
                <a:schemeClr val="lt1"/>
              </a:solidFill>
            </a:endParaRPr>
          </a:p>
        </p:txBody>
      </p:sp>
      <p:sp>
        <p:nvSpPr>
          <p:cNvPr id="4" name="Rectangle 3"/>
          <p:cNvSpPr/>
          <p:nvPr/>
        </p:nvSpPr>
        <p:spPr>
          <a:xfrm>
            <a:off x="2908948" y="526852"/>
            <a:ext cx="3045538" cy="4616648"/>
          </a:xfrm>
          <a:prstGeom prst="rect">
            <a:avLst/>
          </a:prstGeom>
        </p:spPr>
        <p:txBody>
          <a:bodyPr wrap="square">
            <a:spAutoFit/>
          </a:bodyPr>
          <a:lstStyle/>
          <a:p>
            <a:r>
              <a:rPr lang="fr-FR" dirty="0" smtClean="0">
                <a:solidFill>
                  <a:schemeClr val="bg1"/>
                </a:solidFill>
                <a:latin typeface="Raleway" panose="020B0604020202020204" charset="0"/>
              </a:rPr>
              <a:t>Algorithme Val-</a:t>
            </a:r>
            <a:r>
              <a:rPr lang="fr-FR" dirty="0" err="1" smtClean="0">
                <a:solidFill>
                  <a:schemeClr val="bg1"/>
                </a:solidFill>
                <a:latin typeface="Raleway" panose="020B0604020202020204" charset="0"/>
              </a:rPr>
              <a:t>succ</a:t>
            </a:r>
            <a:r>
              <a:rPr lang="fr-FR" dirty="0" smtClean="0">
                <a:solidFill>
                  <a:schemeClr val="bg1"/>
                </a:solidFill>
                <a:latin typeface="Raleway" panose="020B0604020202020204" charset="0"/>
              </a:rPr>
              <a:t> ;</a:t>
            </a:r>
          </a:p>
          <a:p>
            <a:r>
              <a:rPr lang="fr-FR" dirty="0" smtClean="0">
                <a:solidFill>
                  <a:schemeClr val="bg1"/>
                </a:solidFill>
                <a:latin typeface="Raleway" panose="020B0604020202020204" charset="0"/>
              </a:rPr>
              <a:t>Constante</a:t>
            </a:r>
          </a:p>
          <a:p>
            <a:r>
              <a:rPr lang="fr-FR" dirty="0" smtClean="0">
                <a:solidFill>
                  <a:schemeClr val="bg1"/>
                </a:solidFill>
                <a:latin typeface="Raleway" panose="020B0604020202020204" charset="0"/>
              </a:rPr>
              <a:t>N = 2 ; </a:t>
            </a:r>
          </a:p>
          <a:p>
            <a:r>
              <a:rPr lang="fr-FR" dirty="0" smtClean="0">
                <a:solidFill>
                  <a:schemeClr val="bg1"/>
                </a:solidFill>
                <a:latin typeface="Raleway" panose="020B0604020202020204" charset="0"/>
              </a:rPr>
              <a:t>M = 3 ; </a:t>
            </a:r>
          </a:p>
          <a:p>
            <a:r>
              <a:rPr lang="fr-FR" dirty="0" smtClean="0">
                <a:solidFill>
                  <a:schemeClr val="bg1"/>
                </a:solidFill>
                <a:latin typeface="Raleway" panose="020B0604020202020204" charset="0"/>
              </a:rPr>
              <a:t>Variable </a:t>
            </a:r>
          </a:p>
          <a:p>
            <a:r>
              <a:rPr lang="fr-FR" dirty="0" smtClean="0">
                <a:solidFill>
                  <a:schemeClr val="bg1"/>
                </a:solidFill>
                <a:latin typeface="Raleway" panose="020B0604020202020204" charset="0"/>
              </a:rPr>
              <a:t>A : matrice [1..N][1..M] entier ; </a:t>
            </a:r>
          </a:p>
          <a:p>
            <a:r>
              <a:rPr lang="fr-FR" dirty="0" smtClean="0">
                <a:solidFill>
                  <a:schemeClr val="bg1"/>
                </a:solidFill>
                <a:latin typeface="Raleway" panose="020B0604020202020204" charset="0"/>
              </a:rPr>
              <a:t>Val, i , j : entier ; </a:t>
            </a:r>
          </a:p>
          <a:p>
            <a:r>
              <a:rPr lang="fr-FR" dirty="0" err="1" smtClean="0">
                <a:solidFill>
                  <a:schemeClr val="bg1"/>
                </a:solidFill>
                <a:latin typeface="Raleway" panose="020B0604020202020204" charset="0"/>
              </a:rPr>
              <a:t>Debut</a:t>
            </a:r>
            <a:r>
              <a:rPr lang="fr-FR" dirty="0" smtClean="0">
                <a:solidFill>
                  <a:schemeClr val="bg1"/>
                </a:solidFill>
                <a:latin typeface="Raleway" panose="020B0604020202020204" charset="0"/>
              </a:rPr>
              <a:t> </a:t>
            </a:r>
          </a:p>
          <a:p>
            <a:r>
              <a:rPr lang="fr-FR" dirty="0" smtClean="0">
                <a:solidFill>
                  <a:schemeClr val="bg1"/>
                </a:solidFill>
                <a:latin typeface="Raleway" panose="020B0604020202020204" charset="0"/>
              </a:rPr>
              <a:t>Val </a:t>
            </a:r>
            <a:r>
              <a:rPr lang="fr-FR" dirty="0" smtClean="0">
                <a:solidFill>
                  <a:schemeClr val="bg1"/>
                </a:solidFill>
                <a:latin typeface="Raleway" panose="020B0604020202020204" charset="0"/>
                <a:sym typeface="Wingdings" panose="05000000000000000000" pitchFamily="2" charset="2"/>
              </a:rPr>
              <a:t> </a:t>
            </a:r>
            <a:r>
              <a:rPr lang="fr-FR" dirty="0" smtClean="0">
                <a:solidFill>
                  <a:schemeClr val="bg1"/>
                </a:solidFill>
                <a:latin typeface="Raleway" panose="020B0604020202020204" charset="0"/>
              </a:rPr>
              <a:t>0 ; </a:t>
            </a:r>
          </a:p>
          <a:p>
            <a:r>
              <a:rPr lang="fr-FR" dirty="0" smtClean="0">
                <a:solidFill>
                  <a:schemeClr val="bg1"/>
                </a:solidFill>
                <a:latin typeface="Raleway" panose="020B0604020202020204" charset="0"/>
              </a:rPr>
              <a:t>Pour i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1 a N Faire </a:t>
            </a:r>
          </a:p>
          <a:p>
            <a:pPr marL="358775"/>
            <a:r>
              <a:rPr lang="fr-FR" dirty="0" smtClean="0">
                <a:solidFill>
                  <a:schemeClr val="bg1"/>
                </a:solidFill>
                <a:latin typeface="Raleway" panose="020B0604020202020204" charset="0"/>
              </a:rPr>
              <a:t>Pour j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1 a M Faire </a:t>
            </a:r>
          </a:p>
          <a:p>
            <a:pPr marL="719138"/>
            <a:r>
              <a:rPr lang="fr-FR" dirty="0" smtClean="0">
                <a:solidFill>
                  <a:schemeClr val="bg1"/>
                </a:solidFill>
                <a:latin typeface="Raleway" panose="020B0604020202020204" charset="0"/>
              </a:rPr>
              <a:t>A [I, J]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Val ; </a:t>
            </a:r>
          </a:p>
          <a:p>
            <a:pPr marL="719138"/>
            <a:r>
              <a:rPr lang="fr-FR" dirty="0" smtClean="0">
                <a:solidFill>
                  <a:schemeClr val="bg1"/>
                </a:solidFill>
                <a:latin typeface="Raleway" panose="020B0604020202020204" charset="0"/>
              </a:rPr>
              <a:t>Val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Val + 1 </a:t>
            </a:r>
          </a:p>
          <a:p>
            <a:pPr marL="358775"/>
            <a:r>
              <a:rPr lang="fr-FR" dirty="0" err="1" smtClean="0">
                <a:solidFill>
                  <a:schemeClr val="bg1"/>
                </a:solidFill>
                <a:latin typeface="Raleway" panose="020B0604020202020204" charset="0"/>
              </a:rPr>
              <a:t>FinPour</a:t>
            </a:r>
            <a:r>
              <a:rPr lang="fr-FR" dirty="0" smtClean="0">
                <a:solidFill>
                  <a:schemeClr val="bg1"/>
                </a:solidFill>
                <a:latin typeface="Raleway" panose="020B0604020202020204" charset="0"/>
              </a:rPr>
              <a:t> </a:t>
            </a:r>
          </a:p>
          <a:p>
            <a:r>
              <a:rPr lang="fr-FR" dirty="0" err="1" smtClean="0">
                <a:solidFill>
                  <a:schemeClr val="bg1"/>
                </a:solidFill>
                <a:latin typeface="Raleway" panose="020B0604020202020204" charset="0"/>
              </a:rPr>
              <a:t>FinPour</a:t>
            </a:r>
            <a:r>
              <a:rPr lang="fr-FR" dirty="0" smtClean="0">
                <a:solidFill>
                  <a:schemeClr val="bg1"/>
                </a:solidFill>
                <a:latin typeface="Raleway" panose="020B0604020202020204" charset="0"/>
              </a:rPr>
              <a:t> ; </a:t>
            </a:r>
          </a:p>
          <a:p>
            <a:r>
              <a:rPr lang="fr-FR" dirty="0" smtClean="0">
                <a:solidFill>
                  <a:schemeClr val="bg1"/>
                </a:solidFill>
                <a:latin typeface="Raleway" panose="020B0604020202020204" charset="0"/>
              </a:rPr>
              <a:t>Pour i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1 a N Faire </a:t>
            </a:r>
          </a:p>
          <a:p>
            <a:pPr marL="358775"/>
            <a:r>
              <a:rPr lang="fr-FR" dirty="0" smtClean="0">
                <a:solidFill>
                  <a:schemeClr val="bg1"/>
                </a:solidFill>
                <a:latin typeface="Raleway" panose="020B0604020202020204" charset="0"/>
              </a:rPr>
              <a:t>Pour j </a:t>
            </a:r>
            <a:r>
              <a:rPr lang="fr-FR" dirty="0" smtClean="0">
                <a:solidFill>
                  <a:schemeClr val="bg1"/>
                </a:solidFill>
                <a:latin typeface="Raleway" panose="020B0604020202020204" charset="0"/>
                <a:sym typeface="Wingdings" panose="05000000000000000000" pitchFamily="2" charset="2"/>
              </a:rPr>
              <a:t></a:t>
            </a:r>
            <a:r>
              <a:rPr lang="fr-FR" dirty="0" smtClean="0">
                <a:solidFill>
                  <a:schemeClr val="bg1"/>
                </a:solidFill>
                <a:latin typeface="Raleway" panose="020B0604020202020204" charset="0"/>
              </a:rPr>
              <a:t> 1 a M Faire </a:t>
            </a:r>
          </a:p>
          <a:p>
            <a:pPr marL="719138"/>
            <a:r>
              <a:rPr lang="fr-FR" dirty="0" smtClean="0">
                <a:solidFill>
                  <a:schemeClr val="bg1"/>
                </a:solidFill>
                <a:latin typeface="Raleway" panose="020B0604020202020204" charset="0"/>
              </a:rPr>
              <a:t>Ecrire (A [I, J]) ; </a:t>
            </a:r>
          </a:p>
          <a:p>
            <a:pPr marL="358775"/>
            <a:r>
              <a:rPr lang="fr-FR" dirty="0" err="1" smtClean="0">
                <a:solidFill>
                  <a:schemeClr val="bg1"/>
                </a:solidFill>
                <a:latin typeface="Raleway" panose="020B0604020202020204" charset="0"/>
              </a:rPr>
              <a:t>FinPour</a:t>
            </a:r>
            <a:r>
              <a:rPr lang="fr-FR" dirty="0" smtClean="0">
                <a:solidFill>
                  <a:schemeClr val="bg1"/>
                </a:solidFill>
                <a:latin typeface="Raleway" panose="020B0604020202020204" charset="0"/>
              </a:rPr>
              <a:t> </a:t>
            </a:r>
          </a:p>
          <a:p>
            <a:r>
              <a:rPr lang="fr-FR" dirty="0" err="1" smtClean="0">
                <a:solidFill>
                  <a:schemeClr val="bg1"/>
                </a:solidFill>
                <a:latin typeface="Raleway" panose="020B0604020202020204" charset="0"/>
              </a:rPr>
              <a:t>FinPour</a:t>
            </a:r>
            <a:r>
              <a:rPr lang="fr-FR" dirty="0" smtClean="0">
                <a:solidFill>
                  <a:schemeClr val="bg1"/>
                </a:solidFill>
                <a:latin typeface="Raleway" panose="020B0604020202020204" charset="0"/>
              </a:rPr>
              <a:t> ; </a:t>
            </a:r>
          </a:p>
          <a:p>
            <a:r>
              <a:rPr lang="fr-FR" dirty="0" smtClean="0">
                <a:solidFill>
                  <a:schemeClr val="bg1"/>
                </a:solidFill>
                <a:latin typeface="Raleway" panose="020B0604020202020204" charset="0"/>
              </a:rPr>
              <a:t>Fin. </a:t>
            </a:r>
            <a:endParaRPr lang="fr-FR" dirty="0">
              <a:solidFill>
                <a:schemeClr val="bg1"/>
              </a:solidFill>
              <a:latin typeface="Raleway" panose="020B0604020202020204" charset="0"/>
            </a:endParaRPr>
          </a:p>
        </p:txBody>
      </p:sp>
    </p:spTree>
    <p:extLst>
      <p:ext uri="{BB962C8B-B14F-4D97-AF65-F5344CB8AC3E}">
        <p14:creationId xmlns:p14="http://schemas.microsoft.com/office/powerpoint/2010/main" val="3392254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60"/>
        <p:cNvGrpSpPr/>
        <p:nvPr/>
      </p:nvGrpSpPr>
      <p:grpSpPr>
        <a:xfrm>
          <a:off x="0" y="0"/>
          <a:ext cx="0" cy="0"/>
          <a:chOff x="0" y="0"/>
          <a:chExt cx="0" cy="0"/>
        </a:xfrm>
      </p:grpSpPr>
      <p:pic>
        <p:nvPicPr>
          <p:cNvPr id="461" name="Google Shape;461;p56"/>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463"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6" name="Google Shape;165;p33"/>
          <p:cNvSpPr txBox="1">
            <a:spLocks noGrp="1"/>
          </p:cNvSpPr>
          <p:nvPr>
            <p:ph type="title" idx="4294967295"/>
          </p:nvPr>
        </p:nvSpPr>
        <p:spPr>
          <a:xfrm>
            <a:off x="2644193" y="1569578"/>
            <a:ext cx="3855600" cy="74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000"/>
              <a:buNone/>
            </a:pPr>
            <a:r>
              <a:rPr lang="en" sz="4800" dirty="0" smtClean="0">
                <a:solidFill>
                  <a:srgbClr val="213B55"/>
                </a:solidFill>
              </a:rPr>
              <a:t>04</a:t>
            </a:r>
            <a:endParaRPr sz="4800" dirty="0">
              <a:solidFill>
                <a:srgbClr val="213B55"/>
              </a:solidFill>
            </a:endParaRPr>
          </a:p>
        </p:txBody>
      </p:sp>
      <p:sp>
        <p:nvSpPr>
          <p:cNvPr id="7" name="Google Shape;166;p33"/>
          <p:cNvSpPr txBox="1">
            <a:spLocks noGrp="1"/>
          </p:cNvSpPr>
          <p:nvPr>
            <p:ph type="subTitle" idx="1"/>
          </p:nvPr>
        </p:nvSpPr>
        <p:spPr>
          <a:xfrm>
            <a:off x="1028970" y="2487606"/>
            <a:ext cx="7086045" cy="740700"/>
          </a:xfrm>
          <a:prstGeom prst="rect">
            <a:avLst/>
          </a:prstGeom>
          <a:noFill/>
          <a:ln>
            <a:noFill/>
          </a:ln>
        </p:spPr>
        <p:txBody>
          <a:bodyPr spcFirstLastPara="1" wrap="square" lIns="91425" tIns="91425" rIns="91425" bIns="91425" anchor="t" anchorCtr="0">
            <a:noAutofit/>
          </a:bodyPr>
          <a:lstStyle/>
          <a:p>
            <a:pPr marL="0" lvl="0" indent="0">
              <a:buClr>
                <a:schemeClr val="dk1"/>
              </a:buClr>
              <a:buSzPts val="1100"/>
            </a:pPr>
            <a:r>
              <a:rPr lang="en-US" sz="3600" dirty="0" smtClean="0">
                <a:solidFill>
                  <a:schemeClr val="lt1"/>
                </a:solidFill>
              </a:rPr>
              <a:t>Les </a:t>
            </a:r>
            <a:r>
              <a:rPr lang="fr-FR" sz="3600" dirty="0" smtClean="0">
                <a:solidFill>
                  <a:schemeClr val="lt1"/>
                </a:solidFill>
              </a:rPr>
              <a:t>Fonctions </a:t>
            </a:r>
            <a:r>
              <a:rPr lang="en-US" sz="3600" dirty="0">
                <a:solidFill>
                  <a:schemeClr val="lt1"/>
                </a:solidFill>
              </a:rPr>
              <a:t>&amp; </a:t>
            </a:r>
            <a:r>
              <a:rPr lang="en-US" sz="3600" dirty="0" smtClean="0">
                <a:solidFill>
                  <a:schemeClr val="lt1"/>
                </a:solidFill>
              </a:rPr>
              <a:t>Les </a:t>
            </a:r>
            <a:r>
              <a:rPr lang="fr-FR" sz="3600" dirty="0" smtClean="0">
                <a:solidFill>
                  <a:schemeClr val="lt1"/>
                </a:solidFill>
              </a:rPr>
              <a:t>Procédures</a:t>
            </a:r>
          </a:p>
          <a:p>
            <a:pPr marL="0" lvl="0" indent="0" algn="l"/>
            <a:endParaRPr lang="en-US" sz="3600" dirty="0"/>
          </a:p>
        </p:txBody>
      </p:sp>
      <p:sp>
        <p:nvSpPr>
          <p:cNvPr id="8"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60"/>
        <p:cNvGrpSpPr/>
        <p:nvPr/>
      </p:nvGrpSpPr>
      <p:grpSpPr>
        <a:xfrm>
          <a:off x="0" y="0"/>
          <a:ext cx="0" cy="0"/>
          <a:chOff x="0" y="0"/>
          <a:chExt cx="0" cy="0"/>
        </a:xfrm>
      </p:grpSpPr>
      <p:pic>
        <p:nvPicPr>
          <p:cNvPr id="461" name="Google Shape;461;p56"/>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463"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66;p33"/>
          <p:cNvSpPr txBox="1">
            <a:spLocks noGrp="1"/>
          </p:cNvSpPr>
          <p:nvPr>
            <p:ph type="subTitle" idx="1"/>
          </p:nvPr>
        </p:nvSpPr>
        <p:spPr>
          <a:xfrm>
            <a:off x="2147451" y="1362058"/>
            <a:ext cx="4775863" cy="619141"/>
          </a:xfrm>
          <a:prstGeom prst="rect">
            <a:avLst/>
          </a:prstGeom>
          <a:noFill/>
          <a:ln>
            <a:noFill/>
          </a:ln>
        </p:spPr>
        <p:txBody>
          <a:bodyPr spcFirstLastPara="1" wrap="square" lIns="91425" tIns="91425" rIns="91425" bIns="91425" anchor="t" anchorCtr="0">
            <a:noAutofit/>
          </a:bodyPr>
          <a:lstStyle/>
          <a:p>
            <a:pPr marL="0" lvl="0" indent="0">
              <a:buClr>
                <a:schemeClr val="dk1"/>
              </a:buClr>
              <a:buSzPts val="1100"/>
            </a:pPr>
            <a:r>
              <a:rPr lang="en-US" sz="2400" dirty="0" smtClean="0">
                <a:solidFill>
                  <a:schemeClr val="lt1"/>
                </a:solidFill>
              </a:rPr>
              <a:t>Les </a:t>
            </a:r>
            <a:r>
              <a:rPr lang="fr-FR" sz="2400" dirty="0" smtClean="0">
                <a:solidFill>
                  <a:schemeClr val="lt1"/>
                </a:solidFill>
              </a:rPr>
              <a:t>Fonctions </a:t>
            </a:r>
            <a:r>
              <a:rPr lang="en-US" sz="2400" dirty="0">
                <a:solidFill>
                  <a:schemeClr val="lt1"/>
                </a:solidFill>
              </a:rPr>
              <a:t>&amp; </a:t>
            </a:r>
            <a:r>
              <a:rPr lang="en-US" sz="2400" dirty="0" smtClean="0">
                <a:solidFill>
                  <a:schemeClr val="lt1"/>
                </a:solidFill>
              </a:rPr>
              <a:t>Les </a:t>
            </a:r>
            <a:r>
              <a:rPr lang="fr-FR" sz="2400" dirty="0" smtClean="0">
                <a:solidFill>
                  <a:schemeClr val="lt1"/>
                </a:solidFill>
              </a:rPr>
              <a:t>Procédures</a:t>
            </a:r>
          </a:p>
          <a:p>
            <a:pPr marL="0" lvl="0" indent="0" algn="l"/>
            <a:endParaRPr lang="en-US" sz="2400" dirty="0"/>
          </a:p>
        </p:txBody>
      </p:sp>
      <p:sp>
        <p:nvSpPr>
          <p:cNvPr id="8"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2" name="Rectangle 1"/>
          <p:cNvSpPr/>
          <p:nvPr/>
        </p:nvSpPr>
        <p:spPr>
          <a:xfrm>
            <a:off x="820256" y="2315817"/>
            <a:ext cx="7803080" cy="1384995"/>
          </a:xfrm>
          <a:prstGeom prst="rect">
            <a:avLst/>
          </a:prstGeom>
        </p:spPr>
        <p:txBody>
          <a:bodyPr wrap="square">
            <a:spAutoFit/>
          </a:bodyPr>
          <a:lstStyle/>
          <a:p>
            <a:pPr algn="just">
              <a:lnSpc>
                <a:spcPct val="150000"/>
              </a:lnSpc>
            </a:pPr>
            <a:r>
              <a:rPr lang="fr-FR" dirty="0">
                <a:solidFill>
                  <a:schemeClr val="bg1"/>
                </a:solidFill>
                <a:latin typeface="Raleway" panose="020B0604020202020204" charset="0"/>
              </a:rPr>
              <a:t>Un sous-algorithme est un bloc faisant partie d’un algorithme. Il est déclaré dans la partie entête (avant le début de l’algorithme) puis appelé dans le corps de l’algorithme</a:t>
            </a:r>
            <a:r>
              <a:rPr lang="fr-FR" dirty="0" smtClean="0">
                <a:solidFill>
                  <a:schemeClr val="bg1"/>
                </a:solidFill>
                <a:latin typeface="Raleway" panose="020B0604020202020204" charset="0"/>
              </a:rPr>
              <a:t>.</a:t>
            </a:r>
          </a:p>
          <a:p>
            <a:pPr algn="just">
              <a:lnSpc>
                <a:spcPct val="150000"/>
              </a:lnSpc>
            </a:pPr>
            <a:r>
              <a:rPr lang="fr-FR" dirty="0" smtClean="0">
                <a:solidFill>
                  <a:schemeClr val="bg1"/>
                </a:solidFill>
                <a:latin typeface="Raleway" panose="020B0604020202020204" charset="0"/>
              </a:rPr>
              <a:t>Étant </a:t>
            </a:r>
            <a:r>
              <a:rPr lang="fr-FR" dirty="0">
                <a:solidFill>
                  <a:schemeClr val="bg1"/>
                </a:solidFill>
                <a:latin typeface="Raleway" panose="020B0604020202020204" charset="0"/>
              </a:rPr>
              <a:t>donné qu’il s’agit d’un bloc à part entière, il possède éventuellement un en-tête, une série de traitements, et une gestion des résultats tout comme l’algorithme qui le contient</a:t>
            </a:r>
            <a:endParaRPr lang="en-US" dirty="0">
              <a:solidFill>
                <a:schemeClr val="bg1"/>
              </a:solidFill>
              <a:latin typeface="Raleway" panose="020B0604020202020204" charset="0"/>
            </a:endParaRPr>
          </a:p>
        </p:txBody>
      </p:sp>
    </p:spTree>
    <p:extLst>
      <p:ext uri="{BB962C8B-B14F-4D97-AF65-F5344CB8AC3E}">
        <p14:creationId xmlns:p14="http://schemas.microsoft.com/office/powerpoint/2010/main" val="311183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157 -0.39444 L 2.77778E-6 0.00216 " pathEditMode="relative" rAng="0" ptsTypes="AA">
                                      <p:cBhvr>
                                        <p:cTn id="6" dur="2000" fill="hold"/>
                                        <p:tgtEl>
                                          <p:spTgt spid="7">
                                            <p:txEl>
                                              <p:pRg st="0" end="0"/>
                                            </p:txEl>
                                          </p:spTgt>
                                        </p:tgtEl>
                                        <p:attrNameLst>
                                          <p:attrName>ppt_x</p:attrName>
                                          <p:attrName>ppt_y</p:attrName>
                                        </p:attrNameLst>
                                      </p:cBhvr>
                                      <p:rCtr x="69" y="19815"/>
                                    </p:animMotion>
                                  </p:childTnLst>
                                </p:cTn>
                              </p:par>
                              <p:par>
                                <p:cTn id="7" presetID="42" presetClass="path" presetSubtype="0" accel="50000" decel="50000" fill="hold" grpId="0" nodeType="withEffect">
                                  <p:stCondLst>
                                    <p:cond delay="0"/>
                                  </p:stCondLst>
                                  <p:childTnLst>
                                    <p:animMotion origin="layout" path="M 5.55556E-7 3.45679E-6 L -0.02101 0.57901 " pathEditMode="relative" rAng="0" ptsTypes="AA">
                                      <p:cBhvr>
                                        <p:cTn id="8" dur="2000" spd="-100000" fill="hold"/>
                                        <p:tgtEl>
                                          <p:spTgt spid="2"/>
                                        </p:tgtEl>
                                        <p:attrNameLst>
                                          <p:attrName>ppt_x</p:attrName>
                                          <p:attrName>ppt_y</p:attrName>
                                        </p:attrNameLst>
                                      </p:cBhvr>
                                      <p:rCtr x="-1059" y="289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84"/>
        <p:cNvGrpSpPr/>
        <p:nvPr/>
      </p:nvGrpSpPr>
      <p:grpSpPr>
        <a:xfrm>
          <a:off x="0" y="0"/>
          <a:ext cx="0" cy="0"/>
          <a:chOff x="0" y="0"/>
          <a:chExt cx="0" cy="0"/>
        </a:xfrm>
      </p:grpSpPr>
      <p:pic>
        <p:nvPicPr>
          <p:cNvPr id="485" name="Google Shape;485;p59"/>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6" name="Google Shape;319;p45"/>
          <p:cNvSpPr txBox="1">
            <a:spLocks noGrp="1"/>
          </p:cNvSpPr>
          <p:nvPr>
            <p:ph type="subTitle" idx="4294967295"/>
          </p:nvPr>
        </p:nvSpPr>
        <p:spPr>
          <a:xfrm>
            <a:off x="3279111" y="1274032"/>
            <a:ext cx="2901352" cy="6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US" sz="2800" dirty="0" smtClean="0">
                <a:solidFill>
                  <a:srgbClr val="FFFFFF"/>
                </a:solidFill>
              </a:rPr>
              <a:t>Les </a:t>
            </a:r>
            <a:r>
              <a:rPr lang="fr-FR" sz="2800" dirty="0" smtClean="0">
                <a:solidFill>
                  <a:srgbClr val="FFFFFF"/>
                </a:solidFill>
              </a:rPr>
              <a:t>Procédures</a:t>
            </a:r>
          </a:p>
          <a:p>
            <a:pPr marL="0" lvl="0" indent="0" algn="l" rtl="0">
              <a:lnSpc>
                <a:spcPct val="100000"/>
              </a:lnSpc>
              <a:spcBef>
                <a:spcPts val="0"/>
              </a:spcBef>
              <a:spcAft>
                <a:spcPts val="0"/>
              </a:spcAft>
              <a:buSzPts val="1800"/>
              <a:buNone/>
            </a:pPr>
            <a:endParaRPr sz="2400" dirty="0">
              <a:solidFill>
                <a:srgbClr val="FFFFFF"/>
              </a:solidFill>
            </a:endParaRPr>
          </a:p>
        </p:txBody>
      </p:sp>
      <p:sp>
        <p:nvSpPr>
          <p:cNvPr id="9" name="Rectangle 8"/>
          <p:cNvSpPr/>
          <p:nvPr/>
        </p:nvSpPr>
        <p:spPr>
          <a:xfrm>
            <a:off x="453562" y="2437109"/>
            <a:ext cx="8269422" cy="1200329"/>
          </a:xfrm>
          <a:prstGeom prst="rect">
            <a:avLst/>
          </a:prstGeom>
        </p:spPr>
        <p:txBody>
          <a:bodyPr wrap="square">
            <a:spAutoFit/>
          </a:bodyPr>
          <a:lstStyle/>
          <a:p>
            <a:pPr algn="just">
              <a:lnSpc>
                <a:spcPct val="150000"/>
              </a:lnSpc>
              <a:spcAft>
                <a:spcPts val="800"/>
              </a:spcAft>
            </a:pPr>
            <a:r>
              <a:rPr lang="fr-FR" sz="1600" dirty="0">
                <a:solidFill>
                  <a:schemeClr val="bg1"/>
                </a:solidFill>
                <a:latin typeface="Raleway" panose="020B0604020202020204" charset="0"/>
                <a:ea typeface="Calibri" panose="020F0502020204030204" pitchFamily="34" charset="0"/>
                <a:cs typeface="Arial" panose="020B0604020202020204" pitchFamily="34" charset="0"/>
              </a:rPr>
              <a:t>Une procédure est un bloc d’instructions </a:t>
            </a:r>
            <a:r>
              <a:rPr lang="fr-FR" sz="1600" dirty="0" smtClean="0">
                <a:solidFill>
                  <a:schemeClr val="bg1"/>
                </a:solidFill>
                <a:latin typeface="Raleway" panose="020B0604020202020204" charset="0"/>
                <a:ea typeface="Calibri" panose="020F0502020204030204" pitchFamily="34" charset="0"/>
                <a:cs typeface="Arial" panose="020B0604020202020204" pitchFamily="34" charset="0"/>
              </a:rPr>
              <a:t>nommé, paramétré </a:t>
            </a:r>
            <a:r>
              <a:rPr lang="fr-FR" sz="1600" dirty="0">
                <a:solidFill>
                  <a:schemeClr val="bg1"/>
                </a:solidFill>
              </a:rPr>
              <a:t>et déclaré dans l’entête de l’algorithme</a:t>
            </a:r>
            <a:r>
              <a:rPr lang="fr-FR" sz="1600" dirty="0" smtClean="0">
                <a:solidFill>
                  <a:schemeClr val="bg1"/>
                </a:solidFill>
                <a:latin typeface="Raleway" panose="020B0604020202020204" charset="0"/>
                <a:ea typeface="Calibri" panose="020F0502020204030204" pitchFamily="34" charset="0"/>
                <a:cs typeface="Arial" panose="020B0604020202020204" pitchFamily="34" charset="0"/>
              </a:rPr>
              <a:t>, </a:t>
            </a:r>
            <a:r>
              <a:rPr lang="fr-FR" sz="1600" dirty="0">
                <a:solidFill>
                  <a:schemeClr val="bg1"/>
                </a:solidFill>
                <a:latin typeface="Raleway" panose="020B0604020202020204" charset="0"/>
                <a:ea typeface="Calibri" panose="020F0502020204030204" pitchFamily="34" charset="0"/>
                <a:cs typeface="Arial" panose="020B0604020202020204" pitchFamily="34" charset="0"/>
              </a:rPr>
              <a:t>réalisant une certaine tâche. Elle admet zéro, un ou plusieurs paramètres </a:t>
            </a:r>
            <a:r>
              <a:rPr lang="fr-FR" sz="1600" dirty="0" smtClean="0">
                <a:solidFill>
                  <a:schemeClr val="bg1"/>
                </a:solidFill>
                <a:latin typeface="Raleway" panose="020B0604020202020204" charset="0"/>
                <a:ea typeface="Calibri" panose="020F0502020204030204" pitchFamily="34" charset="0"/>
                <a:cs typeface="Arial" panose="020B0604020202020204" pitchFamily="34" charset="0"/>
              </a:rPr>
              <a:t>et </a:t>
            </a:r>
            <a:r>
              <a:rPr lang="fr-FR" sz="1600" dirty="0" err="1">
                <a:solidFill>
                  <a:schemeClr val="bg1"/>
                </a:solidFill>
              </a:rPr>
              <a:t>et</a:t>
            </a:r>
            <a:r>
              <a:rPr lang="fr-FR" sz="1600" dirty="0">
                <a:solidFill>
                  <a:schemeClr val="bg1"/>
                </a:solidFill>
              </a:rPr>
              <a:t> appelé dans son corps à chaque fois que le programmeur en a </a:t>
            </a:r>
            <a:r>
              <a:rPr lang="fr-FR" sz="1600" dirty="0" smtClean="0">
                <a:solidFill>
                  <a:schemeClr val="bg1"/>
                </a:solidFill>
              </a:rPr>
              <a:t>besoin.</a:t>
            </a:r>
            <a:endParaRPr lang="en-US" sz="1600" dirty="0">
              <a:solidFill>
                <a:schemeClr val="bg1"/>
              </a:solidFill>
              <a:latin typeface="Raleway" panose="020B0604020202020204" charset="0"/>
              <a:ea typeface="Calibri" panose="020F0502020204030204" pitchFamily="34" charset="0"/>
              <a:cs typeface="Arial" panose="020B0604020202020204" pitchFamily="34" charset="0"/>
            </a:endParaRPr>
          </a:p>
        </p:txBody>
      </p:sp>
      <p:pic>
        <p:nvPicPr>
          <p:cNvPr id="10"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11"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12"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84"/>
        <p:cNvGrpSpPr/>
        <p:nvPr/>
      </p:nvGrpSpPr>
      <p:grpSpPr>
        <a:xfrm>
          <a:off x="0" y="0"/>
          <a:ext cx="0" cy="0"/>
          <a:chOff x="0" y="0"/>
          <a:chExt cx="0" cy="0"/>
        </a:xfrm>
      </p:grpSpPr>
      <p:pic>
        <p:nvPicPr>
          <p:cNvPr id="485" name="Google Shape;485;p59"/>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6" name="Google Shape;319;p45"/>
          <p:cNvSpPr txBox="1">
            <a:spLocks noGrp="1"/>
          </p:cNvSpPr>
          <p:nvPr>
            <p:ph type="subTitle" idx="4294967295"/>
          </p:nvPr>
        </p:nvSpPr>
        <p:spPr>
          <a:xfrm>
            <a:off x="3279111" y="1274032"/>
            <a:ext cx="2901352" cy="6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US" sz="2800" dirty="0" smtClean="0">
                <a:solidFill>
                  <a:srgbClr val="FFFFFF"/>
                </a:solidFill>
              </a:rPr>
              <a:t>Les </a:t>
            </a:r>
            <a:r>
              <a:rPr lang="fr-FR" sz="2800" dirty="0" smtClean="0">
                <a:solidFill>
                  <a:srgbClr val="FFFFFF"/>
                </a:solidFill>
              </a:rPr>
              <a:t>Procédures</a:t>
            </a:r>
          </a:p>
          <a:p>
            <a:pPr marL="0" lvl="0" indent="0" algn="l" rtl="0">
              <a:lnSpc>
                <a:spcPct val="100000"/>
              </a:lnSpc>
              <a:spcBef>
                <a:spcPts val="0"/>
              </a:spcBef>
              <a:spcAft>
                <a:spcPts val="0"/>
              </a:spcAft>
              <a:buSzPts val="1800"/>
              <a:buNone/>
            </a:pPr>
            <a:endParaRPr sz="2400" dirty="0">
              <a:solidFill>
                <a:srgbClr val="FFFFFF"/>
              </a:solidFill>
            </a:endParaRPr>
          </a:p>
        </p:txBody>
      </p:sp>
      <p:pic>
        <p:nvPicPr>
          <p:cNvPr id="10"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11"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12"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2" name="Rectangle 1"/>
          <p:cNvSpPr/>
          <p:nvPr/>
        </p:nvSpPr>
        <p:spPr>
          <a:xfrm>
            <a:off x="195368" y="1895932"/>
            <a:ext cx="2688557" cy="307777"/>
          </a:xfrm>
          <a:prstGeom prst="rect">
            <a:avLst/>
          </a:prstGeom>
        </p:spPr>
        <p:txBody>
          <a:bodyPr wrap="none">
            <a:spAutoFit/>
          </a:bodyPr>
          <a:lstStyle/>
          <a:p>
            <a:r>
              <a:rPr lang="fr-FR" u="sng" dirty="0" smtClean="0">
                <a:solidFill>
                  <a:schemeClr val="bg1"/>
                </a:solidFill>
                <a:latin typeface="Raleway" panose="020B0604020202020204" charset="0"/>
              </a:rPr>
              <a:t>Déclaration d’une procédure : </a:t>
            </a:r>
            <a:endParaRPr lang="fr-FR" u="sng" dirty="0">
              <a:solidFill>
                <a:schemeClr val="bg1"/>
              </a:solidFill>
              <a:latin typeface="Raleway" panose="020B0604020202020204" charset="0"/>
            </a:endParaRPr>
          </a:p>
        </p:txBody>
      </p:sp>
      <p:grpSp>
        <p:nvGrpSpPr>
          <p:cNvPr id="16" name="Group 15"/>
          <p:cNvGrpSpPr/>
          <p:nvPr/>
        </p:nvGrpSpPr>
        <p:grpSpPr>
          <a:xfrm>
            <a:off x="1964727" y="3195290"/>
            <a:ext cx="4634070" cy="1061829"/>
            <a:chOff x="1964727" y="3195290"/>
            <a:chExt cx="4634070" cy="1061829"/>
          </a:xfrm>
        </p:grpSpPr>
        <p:sp>
          <p:nvSpPr>
            <p:cNvPr id="3" name="Rectangle 2"/>
            <p:cNvSpPr/>
            <p:nvPr/>
          </p:nvSpPr>
          <p:spPr>
            <a:xfrm>
              <a:off x="1964727" y="3195290"/>
              <a:ext cx="3935330" cy="1061829"/>
            </a:xfrm>
            <a:prstGeom prst="rect">
              <a:avLst/>
            </a:prstGeom>
          </p:spPr>
          <p:txBody>
            <a:bodyPr wrap="square">
              <a:spAutoFit/>
            </a:bodyPr>
            <a:lstStyle/>
            <a:p>
              <a:pPr>
                <a:lnSpc>
                  <a:spcPct val="150000"/>
                </a:lnSpc>
              </a:pPr>
              <a:r>
                <a:rPr lang="fr-FR" dirty="0" smtClean="0">
                  <a:solidFill>
                    <a:schemeClr val="bg1"/>
                  </a:solidFill>
                  <a:latin typeface="Raleway" panose="020B0604020202020204" charset="0"/>
                </a:rPr>
                <a:t>Début</a:t>
              </a:r>
            </a:p>
            <a:p>
              <a:pPr>
                <a:lnSpc>
                  <a:spcPct val="150000"/>
                </a:lnSpc>
              </a:pPr>
              <a:r>
                <a:rPr lang="fr-FR" dirty="0">
                  <a:solidFill>
                    <a:schemeClr val="bg1"/>
                  </a:solidFill>
                  <a:latin typeface="Raleway" panose="020B0604020202020204" charset="0"/>
                </a:rPr>
                <a:t>	</a:t>
              </a:r>
              <a:r>
                <a:rPr lang="fr-FR" dirty="0" smtClean="0">
                  <a:solidFill>
                    <a:schemeClr val="bg1"/>
                  </a:solidFill>
                  <a:latin typeface="Raleway" panose="020B0604020202020204" charset="0"/>
                </a:rPr>
                <a:t>Instructions </a:t>
              </a:r>
              <a:r>
                <a:rPr lang="fr-FR" dirty="0">
                  <a:solidFill>
                    <a:schemeClr val="bg1"/>
                  </a:solidFill>
                  <a:latin typeface="Raleway" panose="020B0604020202020204" charset="0"/>
                </a:rPr>
                <a:t>; </a:t>
              </a:r>
              <a:endParaRPr lang="fr-FR" dirty="0" smtClean="0">
                <a:solidFill>
                  <a:schemeClr val="bg1"/>
                </a:solidFill>
                <a:latin typeface="Raleway" panose="020B0604020202020204" charset="0"/>
              </a:endParaRPr>
            </a:p>
            <a:p>
              <a:pPr>
                <a:lnSpc>
                  <a:spcPct val="150000"/>
                </a:lnSpc>
              </a:pPr>
              <a:r>
                <a:rPr lang="fr-FR" dirty="0" smtClean="0">
                  <a:solidFill>
                    <a:schemeClr val="bg1"/>
                  </a:solidFill>
                  <a:latin typeface="Raleway" panose="020B0604020202020204" charset="0"/>
                </a:rPr>
                <a:t>Fin </a:t>
              </a:r>
              <a:r>
                <a:rPr lang="fr-FR" dirty="0">
                  <a:solidFill>
                    <a:schemeClr val="bg1"/>
                  </a:solidFill>
                  <a:latin typeface="Raleway" panose="020B0604020202020204" charset="0"/>
                </a:rPr>
                <a:t>;</a:t>
              </a:r>
              <a:endParaRPr lang="en-US" dirty="0">
                <a:solidFill>
                  <a:schemeClr val="bg1"/>
                </a:solidFill>
                <a:latin typeface="Raleway" panose="020B0604020202020204" charset="0"/>
              </a:endParaRPr>
            </a:p>
          </p:txBody>
        </p:sp>
        <p:pic>
          <p:nvPicPr>
            <p:cNvPr id="14" name="Google Shape;220;p37"/>
            <p:cNvPicPr preferRelativeResize="0"/>
            <p:nvPr/>
          </p:nvPicPr>
          <p:blipFill>
            <a:blip r:embed="rId5">
              <a:alphaModFix/>
            </a:blip>
            <a:stretch>
              <a:fillRect/>
            </a:stretch>
          </p:blipFill>
          <p:spPr>
            <a:xfrm>
              <a:off x="4162731" y="3461313"/>
              <a:ext cx="339845" cy="591494"/>
            </a:xfrm>
            <a:prstGeom prst="rect">
              <a:avLst/>
            </a:prstGeom>
            <a:noFill/>
            <a:ln>
              <a:noFill/>
            </a:ln>
          </p:spPr>
        </p:pic>
        <p:sp>
          <p:nvSpPr>
            <p:cNvPr id="5" name="Rectangle 4"/>
            <p:cNvSpPr/>
            <p:nvPr/>
          </p:nvSpPr>
          <p:spPr>
            <a:xfrm>
              <a:off x="4546632" y="3603171"/>
              <a:ext cx="2052165" cy="307777"/>
            </a:xfrm>
            <a:prstGeom prst="rect">
              <a:avLst/>
            </a:prstGeom>
          </p:spPr>
          <p:txBody>
            <a:bodyPr wrap="none">
              <a:spAutoFit/>
            </a:bodyPr>
            <a:lstStyle/>
            <a:p>
              <a:r>
                <a:rPr lang="fr-FR" dirty="0">
                  <a:solidFill>
                    <a:schemeClr val="bg1"/>
                  </a:solidFill>
                  <a:latin typeface="Raleway" panose="020B0604020202020204" charset="0"/>
                </a:rPr>
                <a:t>Corps de la procédure</a:t>
              </a:r>
              <a:endParaRPr lang="en-US" dirty="0">
                <a:solidFill>
                  <a:schemeClr val="bg1"/>
                </a:solidFill>
                <a:latin typeface="Raleway" panose="020B0604020202020204" charset="0"/>
              </a:endParaRPr>
            </a:p>
          </p:txBody>
        </p:sp>
      </p:grpSp>
      <p:sp>
        <p:nvSpPr>
          <p:cNvPr id="7" name="Rectangle 6"/>
          <p:cNvSpPr/>
          <p:nvPr/>
        </p:nvSpPr>
        <p:spPr>
          <a:xfrm>
            <a:off x="1964727" y="2364294"/>
            <a:ext cx="5725887" cy="415498"/>
          </a:xfrm>
          <a:prstGeom prst="rect">
            <a:avLst/>
          </a:prstGeom>
        </p:spPr>
        <p:txBody>
          <a:bodyPr wrap="square">
            <a:spAutoFit/>
          </a:bodyPr>
          <a:lstStyle/>
          <a:p>
            <a:pPr>
              <a:lnSpc>
                <a:spcPct val="150000"/>
              </a:lnSpc>
            </a:pPr>
            <a:r>
              <a:rPr lang="fr-FR" dirty="0">
                <a:solidFill>
                  <a:schemeClr val="bg1"/>
                </a:solidFill>
                <a:latin typeface="Raleway" panose="020B0604020202020204" charset="0"/>
              </a:rPr>
              <a:t>Procédure </a:t>
            </a:r>
            <a:r>
              <a:rPr lang="fr-FR" dirty="0" err="1">
                <a:solidFill>
                  <a:schemeClr val="bg1"/>
                </a:solidFill>
                <a:latin typeface="Raleway" panose="020B0604020202020204" charset="0"/>
              </a:rPr>
              <a:t>Nom_Procédure</a:t>
            </a:r>
            <a:r>
              <a:rPr lang="fr-FR" dirty="0">
                <a:solidFill>
                  <a:schemeClr val="bg1"/>
                </a:solidFill>
                <a:latin typeface="Raleway" panose="020B0604020202020204" charset="0"/>
              </a:rPr>
              <a:t> (</a:t>
            </a:r>
            <a:r>
              <a:rPr lang="fr-FR" dirty="0" err="1">
                <a:solidFill>
                  <a:schemeClr val="bg1"/>
                </a:solidFill>
                <a:latin typeface="Raleway" panose="020B0604020202020204" charset="0"/>
              </a:rPr>
              <a:t>Nom_Paramètre</a:t>
            </a:r>
            <a:r>
              <a:rPr lang="fr-FR" dirty="0">
                <a:solidFill>
                  <a:schemeClr val="bg1"/>
                </a:solidFill>
                <a:latin typeface="Raleway" panose="020B0604020202020204" charset="0"/>
              </a:rPr>
              <a:t> : </a:t>
            </a:r>
            <a:r>
              <a:rPr lang="fr-FR" dirty="0" err="1">
                <a:solidFill>
                  <a:schemeClr val="bg1"/>
                </a:solidFill>
                <a:latin typeface="Raleway" panose="020B0604020202020204" charset="0"/>
              </a:rPr>
              <a:t>Type_praramètre</a:t>
            </a:r>
            <a:r>
              <a:rPr lang="fr-FR" dirty="0">
                <a:solidFill>
                  <a:schemeClr val="bg1"/>
                </a:solidFill>
                <a:latin typeface="Raleway" panose="020B0604020202020204" charset="0"/>
              </a:rPr>
              <a:t>;……) ;</a:t>
            </a:r>
          </a:p>
        </p:txBody>
      </p:sp>
      <p:grpSp>
        <p:nvGrpSpPr>
          <p:cNvPr id="15" name="Group 14"/>
          <p:cNvGrpSpPr/>
          <p:nvPr/>
        </p:nvGrpSpPr>
        <p:grpSpPr>
          <a:xfrm>
            <a:off x="1969300" y="2779792"/>
            <a:ext cx="5201154" cy="591494"/>
            <a:chOff x="1969300" y="2779792"/>
            <a:chExt cx="5201154" cy="591494"/>
          </a:xfrm>
        </p:grpSpPr>
        <p:pic>
          <p:nvPicPr>
            <p:cNvPr id="13" name="Google Shape;220;p37"/>
            <p:cNvPicPr preferRelativeResize="0"/>
            <p:nvPr/>
          </p:nvPicPr>
          <p:blipFill>
            <a:blip r:embed="rId5">
              <a:alphaModFix/>
            </a:blip>
            <a:stretch>
              <a:fillRect/>
            </a:stretch>
          </p:blipFill>
          <p:spPr>
            <a:xfrm>
              <a:off x="5170729" y="2779792"/>
              <a:ext cx="339845" cy="591494"/>
            </a:xfrm>
            <a:prstGeom prst="rect">
              <a:avLst/>
            </a:prstGeom>
            <a:noFill/>
            <a:ln>
              <a:noFill/>
            </a:ln>
          </p:spPr>
        </p:pic>
        <p:sp>
          <p:nvSpPr>
            <p:cNvPr id="4" name="Rectangle 3"/>
            <p:cNvSpPr/>
            <p:nvPr/>
          </p:nvSpPr>
          <p:spPr>
            <a:xfrm>
              <a:off x="5528658" y="2903811"/>
              <a:ext cx="1641796" cy="307777"/>
            </a:xfrm>
            <a:prstGeom prst="rect">
              <a:avLst/>
            </a:prstGeom>
          </p:spPr>
          <p:txBody>
            <a:bodyPr wrap="none">
              <a:spAutoFit/>
            </a:bodyPr>
            <a:lstStyle/>
            <a:p>
              <a:r>
                <a:rPr lang="fr-FR" dirty="0">
                  <a:solidFill>
                    <a:schemeClr val="bg1"/>
                  </a:solidFill>
                  <a:latin typeface="Raleway" panose="020B0604020202020204" charset="0"/>
                </a:rPr>
                <a:t>Variables locales </a:t>
              </a:r>
              <a:endParaRPr lang="en-US" dirty="0">
                <a:solidFill>
                  <a:schemeClr val="bg1"/>
                </a:solidFill>
                <a:latin typeface="Raleway" panose="020B0604020202020204" charset="0"/>
              </a:endParaRPr>
            </a:p>
          </p:txBody>
        </p:sp>
        <p:sp>
          <p:nvSpPr>
            <p:cNvPr id="8" name="Rectangle 7"/>
            <p:cNvSpPr/>
            <p:nvPr/>
          </p:nvSpPr>
          <p:spPr>
            <a:xfrm>
              <a:off x="1969300" y="2821648"/>
              <a:ext cx="3292889" cy="415498"/>
            </a:xfrm>
            <a:prstGeom prst="rect">
              <a:avLst/>
            </a:prstGeom>
          </p:spPr>
          <p:txBody>
            <a:bodyPr wrap="none">
              <a:spAutoFit/>
            </a:bodyPr>
            <a:lstStyle/>
            <a:p>
              <a:pPr>
                <a:lnSpc>
                  <a:spcPct val="150000"/>
                </a:lnSpc>
              </a:pPr>
              <a:r>
                <a:rPr lang="fr-FR" dirty="0">
                  <a:solidFill>
                    <a:schemeClr val="bg1"/>
                  </a:solidFill>
                  <a:latin typeface="Raleway" panose="020B0604020202020204" charset="0"/>
                </a:rPr>
                <a:t>variable </a:t>
              </a:r>
              <a:r>
                <a:rPr lang="fr-FR" dirty="0" err="1">
                  <a:solidFill>
                    <a:schemeClr val="bg1"/>
                  </a:solidFill>
                  <a:latin typeface="Raleway" panose="020B0604020202020204" charset="0"/>
                </a:rPr>
                <a:t>Nom_variable</a:t>
              </a:r>
              <a:r>
                <a:rPr lang="fr-FR" dirty="0">
                  <a:solidFill>
                    <a:schemeClr val="bg1"/>
                  </a:solidFill>
                  <a:latin typeface="Raleway" panose="020B0604020202020204" charset="0"/>
                </a:rPr>
                <a:t> : </a:t>
              </a:r>
              <a:r>
                <a:rPr lang="fr-FR" dirty="0" err="1">
                  <a:solidFill>
                    <a:schemeClr val="bg1"/>
                  </a:solidFill>
                  <a:latin typeface="Raleway" panose="020B0604020202020204" charset="0"/>
                </a:rPr>
                <a:t>Type_variable</a:t>
              </a:r>
              <a:r>
                <a:rPr lang="fr-FR" dirty="0">
                  <a:solidFill>
                    <a:schemeClr val="bg1"/>
                  </a:solidFill>
                  <a:latin typeface="Raleway" panose="020B0604020202020204" charset="0"/>
                </a:rPr>
                <a:t> ; </a:t>
              </a:r>
            </a:p>
          </p:txBody>
        </p:sp>
      </p:grpSp>
    </p:spTree>
    <p:extLst>
      <p:ext uri="{BB962C8B-B14F-4D97-AF65-F5344CB8AC3E}">
        <p14:creationId xmlns:p14="http://schemas.microsoft.com/office/powerpoint/2010/main" val="30852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84"/>
        <p:cNvGrpSpPr/>
        <p:nvPr/>
      </p:nvGrpSpPr>
      <p:grpSpPr>
        <a:xfrm>
          <a:off x="0" y="0"/>
          <a:ext cx="0" cy="0"/>
          <a:chOff x="0" y="0"/>
          <a:chExt cx="0" cy="0"/>
        </a:xfrm>
      </p:grpSpPr>
      <p:pic>
        <p:nvPicPr>
          <p:cNvPr id="485" name="Google Shape;485;p59"/>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6" name="Google Shape;319;p45"/>
          <p:cNvSpPr txBox="1">
            <a:spLocks noGrp="1"/>
          </p:cNvSpPr>
          <p:nvPr>
            <p:ph type="subTitle" idx="4294967295"/>
          </p:nvPr>
        </p:nvSpPr>
        <p:spPr>
          <a:xfrm>
            <a:off x="3279111" y="1274032"/>
            <a:ext cx="2901352" cy="6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US" sz="2800" dirty="0" smtClean="0">
                <a:solidFill>
                  <a:srgbClr val="FFFFFF"/>
                </a:solidFill>
              </a:rPr>
              <a:t>Les </a:t>
            </a:r>
            <a:r>
              <a:rPr lang="fr-FR" sz="2800" dirty="0" smtClean="0">
                <a:solidFill>
                  <a:srgbClr val="FFFFFF"/>
                </a:solidFill>
              </a:rPr>
              <a:t>Procédures</a:t>
            </a:r>
          </a:p>
          <a:p>
            <a:pPr marL="0" lvl="0" indent="0" algn="l" rtl="0">
              <a:lnSpc>
                <a:spcPct val="100000"/>
              </a:lnSpc>
              <a:spcBef>
                <a:spcPts val="0"/>
              </a:spcBef>
              <a:spcAft>
                <a:spcPts val="0"/>
              </a:spcAft>
              <a:buSzPts val="1800"/>
              <a:buNone/>
            </a:pPr>
            <a:endParaRPr sz="2400" dirty="0">
              <a:solidFill>
                <a:srgbClr val="FFFFFF"/>
              </a:solidFill>
            </a:endParaRPr>
          </a:p>
        </p:txBody>
      </p:sp>
      <p:pic>
        <p:nvPicPr>
          <p:cNvPr id="10"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11"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12"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2" name="Rectangle 1"/>
          <p:cNvSpPr/>
          <p:nvPr/>
        </p:nvSpPr>
        <p:spPr>
          <a:xfrm>
            <a:off x="878269" y="2475697"/>
            <a:ext cx="7522028" cy="1200329"/>
          </a:xfrm>
          <a:prstGeom prst="rect">
            <a:avLst/>
          </a:prstGeom>
        </p:spPr>
        <p:txBody>
          <a:bodyPr wrap="square">
            <a:spAutoFit/>
          </a:bodyPr>
          <a:lstStyle/>
          <a:p>
            <a:pPr algn="just">
              <a:lnSpc>
                <a:spcPct val="150000"/>
              </a:lnSpc>
            </a:pPr>
            <a:r>
              <a:rPr lang="fr-FR" sz="1600" dirty="0">
                <a:solidFill>
                  <a:schemeClr val="bg1"/>
                </a:solidFill>
                <a:latin typeface="Raleway" panose="020B0604020202020204" charset="0"/>
              </a:rPr>
              <a:t>L’appel d’une procédure peut être effectué en spécifiant, au moment souhaité, son nom et éventuellement ses paramètres ; cela déclenche l’exécution des instructions de la procédure.</a:t>
            </a:r>
            <a:endParaRPr lang="en-US" sz="1600" dirty="0">
              <a:solidFill>
                <a:schemeClr val="bg1"/>
              </a:solidFill>
              <a:latin typeface="Raleway" panose="020B0604020202020204" charset="0"/>
            </a:endParaRPr>
          </a:p>
        </p:txBody>
      </p:sp>
    </p:spTree>
    <p:extLst>
      <p:ext uri="{BB962C8B-B14F-4D97-AF65-F5344CB8AC3E}">
        <p14:creationId xmlns:p14="http://schemas.microsoft.com/office/powerpoint/2010/main" val="60312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84"/>
        <p:cNvGrpSpPr/>
        <p:nvPr/>
      </p:nvGrpSpPr>
      <p:grpSpPr>
        <a:xfrm>
          <a:off x="0" y="0"/>
          <a:ext cx="0" cy="0"/>
          <a:chOff x="0" y="0"/>
          <a:chExt cx="0" cy="0"/>
        </a:xfrm>
      </p:grpSpPr>
      <p:pic>
        <p:nvPicPr>
          <p:cNvPr id="485" name="Google Shape;485;p59"/>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10"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11"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12"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2" name="Rectangle 1"/>
          <p:cNvSpPr/>
          <p:nvPr/>
        </p:nvSpPr>
        <p:spPr>
          <a:xfrm>
            <a:off x="878269" y="1093087"/>
            <a:ext cx="7130143" cy="338554"/>
          </a:xfrm>
          <a:prstGeom prst="rect">
            <a:avLst/>
          </a:prstGeom>
        </p:spPr>
        <p:txBody>
          <a:bodyPr wrap="square">
            <a:spAutoFit/>
          </a:bodyPr>
          <a:lstStyle/>
          <a:p>
            <a:r>
              <a:rPr lang="fr-FR" sz="1600" b="1" u="sng" dirty="0">
                <a:solidFill>
                  <a:schemeClr val="bg1"/>
                </a:solidFill>
                <a:latin typeface="Raleway" panose="020B0604020202020204" charset="0"/>
              </a:rPr>
              <a:t>Exemple</a:t>
            </a:r>
            <a:r>
              <a:rPr lang="fr-FR" sz="1600" dirty="0">
                <a:solidFill>
                  <a:schemeClr val="bg1"/>
                </a:solidFill>
                <a:latin typeface="Raleway" panose="020B0604020202020204" charset="0"/>
              </a:rPr>
              <a:t> : </a:t>
            </a:r>
            <a:r>
              <a:rPr lang="fr-FR" sz="1200" dirty="0">
                <a:solidFill>
                  <a:schemeClr val="bg1"/>
                </a:solidFill>
                <a:latin typeface="Raleway" panose="020B0604020202020204" charset="0"/>
              </a:rPr>
              <a:t>Voici un algorithme utilisant une procédure qui calcule une somme </a:t>
            </a:r>
            <a:r>
              <a:rPr lang="fr-FR" sz="1200" dirty="0" smtClean="0">
                <a:solidFill>
                  <a:schemeClr val="bg1"/>
                </a:solidFill>
                <a:latin typeface="Raleway" panose="020B0604020202020204" charset="0"/>
              </a:rPr>
              <a:t>de deux entiers. </a:t>
            </a:r>
            <a:endParaRPr lang="en-US" sz="1200" dirty="0">
              <a:solidFill>
                <a:schemeClr val="bg1"/>
              </a:solidFill>
              <a:latin typeface="Raleway" panose="020B0604020202020204" charset="0"/>
            </a:endParaRPr>
          </a:p>
        </p:txBody>
      </p:sp>
      <p:sp>
        <p:nvSpPr>
          <p:cNvPr id="3" name="Rectangle 2"/>
          <p:cNvSpPr/>
          <p:nvPr/>
        </p:nvSpPr>
        <p:spPr>
          <a:xfrm>
            <a:off x="2976189" y="1488028"/>
            <a:ext cx="4572000" cy="3416320"/>
          </a:xfrm>
          <a:prstGeom prst="rect">
            <a:avLst/>
          </a:prstGeom>
        </p:spPr>
        <p:txBody>
          <a:bodyPr>
            <a:spAutoFit/>
          </a:bodyPr>
          <a:lstStyle/>
          <a:p>
            <a:pPr>
              <a:lnSpc>
                <a:spcPct val="150000"/>
              </a:lnSpc>
            </a:pPr>
            <a:r>
              <a:rPr lang="fr-FR" sz="1200" dirty="0" smtClean="0">
                <a:solidFill>
                  <a:schemeClr val="bg1"/>
                </a:solidFill>
                <a:latin typeface="Raleway" panose="020B0604020202020204" charset="0"/>
              </a:rPr>
              <a:t>Algorithme </a:t>
            </a:r>
            <a:r>
              <a:rPr lang="fr-FR" sz="1200" dirty="0" err="1" smtClean="0">
                <a:solidFill>
                  <a:schemeClr val="bg1"/>
                </a:solidFill>
                <a:latin typeface="Raleway" panose="020B0604020202020204" charset="0"/>
              </a:rPr>
              <a:t>procedureSomme</a:t>
            </a:r>
            <a:r>
              <a:rPr lang="fr-FR" sz="1200" dirty="0" smtClean="0">
                <a:solidFill>
                  <a:schemeClr val="bg1"/>
                </a:solidFill>
                <a:latin typeface="Raleway" panose="020B0604020202020204" charset="0"/>
              </a:rPr>
              <a:t>; </a:t>
            </a:r>
          </a:p>
          <a:p>
            <a:pPr>
              <a:lnSpc>
                <a:spcPct val="150000"/>
              </a:lnSpc>
            </a:pPr>
            <a:r>
              <a:rPr lang="fr-FR" sz="1200" dirty="0" smtClean="0">
                <a:solidFill>
                  <a:schemeClr val="bg1"/>
                </a:solidFill>
                <a:latin typeface="Raleway" panose="020B0604020202020204" charset="0"/>
              </a:rPr>
              <a:t>Variable </a:t>
            </a:r>
            <a:r>
              <a:rPr lang="fr-FR" sz="1200" dirty="0" err="1" smtClean="0">
                <a:solidFill>
                  <a:schemeClr val="bg1"/>
                </a:solidFill>
                <a:latin typeface="Raleway" panose="020B0604020202020204" charset="0"/>
              </a:rPr>
              <a:t>a,b</a:t>
            </a:r>
            <a:r>
              <a:rPr lang="fr-FR" sz="1200" dirty="0" smtClean="0">
                <a:solidFill>
                  <a:schemeClr val="bg1"/>
                </a:solidFill>
                <a:latin typeface="Raleway" panose="020B0604020202020204" charset="0"/>
              </a:rPr>
              <a:t> : entier; </a:t>
            </a:r>
          </a:p>
          <a:p>
            <a:pPr>
              <a:lnSpc>
                <a:spcPct val="150000"/>
              </a:lnSpc>
            </a:pPr>
            <a:r>
              <a:rPr lang="fr-FR" sz="1200" dirty="0" err="1" smtClean="0">
                <a:solidFill>
                  <a:schemeClr val="bg1"/>
                </a:solidFill>
                <a:latin typeface="Raleway" panose="020B0604020202020204" charset="0"/>
              </a:rPr>
              <a:t>Procedure</a:t>
            </a:r>
            <a:r>
              <a:rPr lang="fr-FR" sz="1200" dirty="0" smtClean="0">
                <a:solidFill>
                  <a:schemeClr val="bg1"/>
                </a:solidFill>
                <a:latin typeface="Raleway" panose="020B0604020202020204" charset="0"/>
              </a:rPr>
              <a:t> Somme(n, m : entier) ; </a:t>
            </a:r>
          </a:p>
          <a:p>
            <a:pPr>
              <a:lnSpc>
                <a:spcPct val="150000"/>
              </a:lnSpc>
            </a:pPr>
            <a:r>
              <a:rPr lang="fr-FR" sz="1200" dirty="0" smtClean="0">
                <a:solidFill>
                  <a:schemeClr val="bg1"/>
                </a:solidFill>
                <a:latin typeface="Raleway" panose="020B0604020202020204" charset="0"/>
              </a:rPr>
              <a:t>Variable S : entier;</a:t>
            </a:r>
          </a:p>
          <a:p>
            <a:pPr>
              <a:lnSpc>
                <a:spcPct val="150000"/>
              </a:lnSpc>
            </a:pPr>
            <a:r>
              <a:rPr lang="fr-FR" sz="1200" dirty="0" err="1" smtClean="0">
                <a:solidFill>
                  <a:schemeClr val="bg1"/>
                </a:solidFill>
                <a:latin typeface="Raleway" panose="020B0604020202020204" charset="0"/>
              </a:rPr>
              <a:t>Debut</a:t>
            </a:r>
            <a:r>
              <a:rPr lang="fr-FR" sz="1200" dirty="0" smtClean="0">
                <a:solidFill>
                  <a:schemeClr val="bg1"/>
                </a:solidFill>
                <a:latin typeface="Raleway" panose="020B0604020202020204" charset="0"/>
              </a:rPr>
              <a:t> /*Début de la Procédure*/</a:t>
            </a:r>
          </a:p>
          <a:p>
            <a:pPr marL="446088">
              <a:lnSpc>
                <a:spcPct val="150000"/>
              </a:lnSpc>
              <a:tabLst>
                <a:tab pos="446088" algn="l"/>
              </a:tabLst>
            </a:pPr>
            <a:r>
              <a:rPr lang="fr-FR" sz="1200" dirty="0" smtClean="0">
                <a:solidFill>
                  <a:schemeClr val="bg1"/>
                </a:solidFill>
                <a:latin typeface="Raleway" panose="020B0604020202020204" charset="0"/>
              </a:rPr>
              <a:t> S </a:t>
            </a:r>
            <a:r>
              <a:rPr lang="fr-FR" sz="1200" dirty="0" smtClean="0">
                <a:solidFill>
                  <a:schemeClr val="bg1"/>
                </a:solidFill>
                <a:latin typeface="Raleway" panose="020B0604020202020204" charset="0"/>
                <a:sym typeface="Wingdings" panose="05000000000000000000" pitchFamily="2" charset="2"/>
              </a:rPr>
              <a:t></a:t>
            </a:r>
            <a:r>
              <a:rPr lang="fr-FR" sz="1200" dirty="0" smtClean="0">
                <a:solidFill>
                  <a:schemeClr val="bg1"/>
                </a:solidFill>
                <a:latin typeface="Raleway" panose="020B0604020202020204" charset="0"/>
              </a:rPr>
              <a:t>n + m ;</a:t>
            </a:r>
          </a:p>
          <a:p>
            <a:pPr marL="446088">
              <a:lnSpc>
                <a:spcPct val="150000"/>
              </a:lnSpc>
              <a:tabLst>
                <a:tab pos="446088" algn="l"/>
              </a:tabLst>
            </a:pPr>
            <a:r>
              <a:rPr lang="fr-FR" sz="1200" dirty="0" smtClean="0">
                <a:solidFill>
                  <a:schemeClr val="bg1"/>
                </a:solidFill>
                <a:latin typeface="Raleway" panose="020B0604020202020204" charset="0"/>
              </a:rPr>
              <a:t>Ecrire ('La somme de a et b est', S) ; </a:t>
            </a:r>
          </a:p>
          <a:p>
            <a:pPr>
              <a:lnSpc>
                <a:spcPct val="150000"/>
              </a:lnSpc>
            </a:pPr>
            <a:r>
              <a:rPr lang="fr-FR" sz="1200" dirty="0" smtClean="0">
                <a:solidFill>
                  <a:schemeClr val="bg1"/>
                </a:solidFill>
                <a:latin typeface="Raleway" panose="020B0604020202020204" charset="0"/>
              </a:rPr>
              <a:t>Fin /*Fin de la Procédure*/</a:t>
            </a:r>
          </a:p>
          <a:p>
            <a:pPr>
              <a:lnSpc>
                <a:spcPct val="150000"/>
              </a:lnSpc>
            </a:pPr>
            <a:r>
              <a:rPr lang="fr-FR" sz="1200" dirty="0" smtClean="0">
                <a:solidFill>
                  <a:schemeClr val="bg1"/>
                </a:solidFill>
                <a:latin typeface="Raleway" panose="020B0604020202020204" charset="0"/>
              </a:rPr>
              <a:t> </a:t>
            </a:r>
            <a:r>
              <a:rPr lang="fr-FR" sz="1200" dirty="0" err="1" smtClean="0">
                <a:solidFill>
                  <a:schemeClr val="bg1"/>
                </a:solidFill>
                <a:latin typeface="Raleway" panose="020B0604020202020204" charset="0"/>
              </a:rPr>
              <a:t>Debut</a:t>
            </a:r>
            <a:r>
              <a:rPr lang="fr-FR" sz="1200" dirty="0" smtClean="0">
                <a:solidFill>
                  <a:schemeClr val="bg1"/>
                </a:solidFill>
                <a:latin typeface="Raleway" panose="020B0604020202020204" charset="0"/>
              </a:rPr>
              <a:t> /*Début de l’algorithme*/ </a:t>
            </a:r>
          </a:p>
          <a:p>
            <a:pPr defTabSz="446088">
              <a:lnSpc>
                <a:spcPct val="150000"/>
              </a:lnSpc>
            </a:pPr>
            <a:r>
              <a:rPr lang="fr-FR" sz="1200" dirty="0">
                <a:solidFill>
                  <a:schemeClr val="bg1"/>
                </a:solidFill>
                <a:latin typeface="Raleway" panose="020B0604020202020204" charset="0"/>
              </a:rPr>
              <a:t>	</a:t>
            </a:r>
            <a:r>
              <a:rPr lang="fr-FR" sz="1200" dirty="0" smtClean="0">
                <a:solidFill>
                  <a:schemeClr val="bg1"/>
                </a:solidFill>
                <a:latin typeface="Raleway" panose="020B0604020202020204" charset="0"/>
              </a:rPr>
              <a:t>lire( a, b);</a:t>
            </a:r>
          </a:p>
          <a:p>
            <a:pPr marL="446088">
              <a:lnSpc>
                <a:spcPct val="150000"/>
              </a:lnSpc>
            </a:pPr>
            <a:r>
              <a:rPr lang="fr-FR" sz="1200" dirty="0" smtClean="0">
                <a:solidFill>
                  <a:schemeClr val="bg1"/>
                </a:solidFill>
                <a:latin typeface="Raleway" panose="020B0604020202020204" charset="0"/>
              </a:rPr>
              <a:t>Somme ( a , b );</a:t>
            </a:r>
          </a:p>
          <a:p>
            <a:pPr>
              <a:lnSpc>
                <a:spcPct val="150000"/>
              </a:lnSpc>
            </a:pPr>
            <a:r>
              <a:rPr lang="fr-FR" sz="1200" dirty="0" smtClean="0">
                <a:solidFill>
                  <a:schemeClr val="bg1"/>
                </a:solidFill>
                <a:latin typeface="Raleway" panose="020B0604020202020204" charset="0"/>
              </a:rPr>
              <a:t>Fin. /*Fin de l’algorithme*/</a:t>
            </a:r>
            <a:endParaRPr lang="fr-FR" sz="1200" dirty="0">
              <a:solidFill>
                <a:schemeClr val="bg1"/>
              </a:solidFill>
              <a:latin typeface="Raleway" panose="020B0604020202020204" charset="0"/>
            </a:endParaRPr>
          </a:p>
        </p:txBody>
      </p:sp>
    </p:spTree>
    <p:extLst>
      <p:ext uri="{BB962C8B-B14F-4D97-AF65-F5344CB8AC3E}">
        <p14:creationId xmlns:p14="http://schemas.microsoft.com/office/powerpoint/2010/main" val="2653582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87"/>
        <p:cNvGrpSpPr/>
        <p:nvPr/>
      </p:nvGrpSpPr>
      <p:grpSpPr>
        <a:xfrm>
          <a:off x="0" y="0"/>
          <a:ext cx="0" cy="0"/>
          <a:chOff x="0" y="0"/>
          <a:chExt cx="0" cy="0"/>
        </a:xfrm>
      </p:grpSpPr>
      <p:sp>
        <p:nvSpPr>
          <p:cNvPr id="188" name="Google Shape;188;p35"/>
          <p:cNvSpPr txBox="1">
            <a:spLocks noGrp="1"/>
          </p:cNvSpPr>
          <p:nvPr>
            <p:ph type="subTitle" idx="2"/>
          </p:nvPr>
        </p:nvSpPr>
        <p:spPr>
          <a:xfrm>
            <a:off x="2883881" y="1454514"/>
            <a:ext cx="3854100" cy="359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4000" dirty="0"/>
              <a:t>l’informatique</a:t>
            </a:r>
            <a:r>
              <a:rPr lang="en" dirty="0"/>
              <a:t> </a:t>
            </a:r>
            <a:endParaRPr dirty="0"/>
          </a:p>
        </p:txBody>
      </p:sp>
      <p:pic>
        <p:nvPicPr>
          <p:cNvPr id="189" name="Google Shape;189;p35"/>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190" name="Google Shape;190;p35"/>
          <p:cNvSpPr txBox="1">
            <a:spLocks noGrp="1"/>
          </p:cNvSpPr>
          <p:nvPr>
            <p:ph type="subTitle" idx="1"/>
          </p:nvPr>
        </p:nvSpPr>
        <p:spPr>
          <a:xfrm>
            <a:off x="212850" y="2501187"/>
            <a:ext cx="8718300" cy="835200"/>
          </a:xfrm>
          <a:prstGeom prst="rect">
            <a:avLst/>
          </a:prstGeom>
          <a:noFill/>
          <a:ln>
            <a:noFill/>
          </a:ln>
        </p:spPr>
        <p:txBody>
          <a:bodyPr spcFirstLastPara="1" wrap="square" lIns="91425" tIns="91425" rIns="91425" bIns="91425" anchor="b" anchorCtr="0">
            <a:noAutofit/>
          </a:bodyPr>
          <a:lstStyle/>
          <a:p>
            <a:pPr marL="0" lvl="0" indent="457200" algn="ctr" rtl="0">
              <a:lnSpc>
                <a:spcPct val="150000"/>
              </a:lnSpc>
              <a:spcBef>
                <a:spcPts val="0"/>
              </a:spcBef>
              <a:spcAft>
                <a:spcPts val="0"/>
              </a:spcAft>
              <a:buSzPts val="1800"/>
              <a:buNone/>
            </a:pPr>
            <a:r>
              <a:rPr lang="en" sz="1600" b="1">
                <a:solidFill>
                  <a:schemeClr val="lt1"/>
                </a:solidFill>
              </a:rPr>
              <a:t>L’informatique</a:t>
            </a:r>
            <a:r>
              <a:rPr lang="en" sz="1600">
                <a:solidFill>
                  <a:schemeClr val="lt1"/>
                </a:solidFill>
              </a:rPr>
              <a:t> est la science du traitement automatique de l’information.</a:t>
            </a:r>
            <a:endParaRPr sz="1600" dirty="0"/>
          </a:p>
          <a:p>
            <a:pPr marL="0" lvl="0" indent="0" algn="ctr" rtl="0">
              <a:lnSpc>
                <a:spcPct val="150000"/>
              </a:lnSpc>
              <a:spcBef>
                <a:spcPts val="0"/>
              </a:spcBef>
              <a:spcAft>
                <a:spcPts val="0"/>
              </a:spcAft>
              <a:buSzPts val="1800"/>
              <a:buNone/>
            </a:pPr>
            <a:r>
              <a:rPr lang="en" sz="1600">
                <a:solidFill>
                  <a:schemeClr val="lt1"/>
                </a:solidFill>
              </a:rPr>
              <a:t>L’informatique traite de deux aspects complémentaires :</a:t>
            </a:r>
            <a:endParaRPr sz="1600" dirty="0">
              <a:solidFill>
                <a:schemeClr val="lt1"/>
              </a:solidFill>
            </a:endParaRPr>
          </a:p>
        </p:txBody>
      </p:sp>
      <p:grpSp>
        <p:nvGrpSpPr>
          <p:cNvPr id="191" name="Google Shape;191;p35"/>
          <p:cNvGrpSpPr/>
          <p:nvPr/>
        </p:nvGrpSpPr>
        <p:grpSpPr>
          <a:xfrm>
            <a:off x="8326172" y="154570"/>
            <a:ext cx="631426" cy="721120"/>
            <a:chOff x="3982553" y="1971730"/>
            <a:chExt cx="304566" cy="350501"/>
          </a:xfrm>
        </p:grpSpPr>
        <p:sp>
          <p:nvSpPr>
            <p:cNvPr id="192" name="Google Shape;192;p35"/>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93" name="Google Shape;193;p35"/>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94" name="Google Shape;194;p35"/>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195" name="Google Shape;195;p35"/>
          <p:cNvPicPr preferRelativeResize="0"/>
          <p:nvPr/>
        </p:nvPicPr>
        <p:blipFill>
          <a:blip r:embed="rId4">
            <a:alphaModFix/>
          </a:blip>
          <a:stretch>
            <a:fillRect/>
          </a:stretch>
        </p:blipFill>
        <p:spPr>
          <a:xfrm flipH="1">
            <a:off x="8171500" y="213900"/>
            <a:ext cx="69325" cy="673675"/>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23"/>
        <p:cNvGrpSpPr/>
        <p:nvPr/>
      </p:nvGrpSpPr>
      <p:grpSpPr>
        <a:xfrm>
          <a:off x="0" y="0"/>
          <a:ext cx="0" cy="0"/>
          <a:chOff x="0" y="0"/>
          <a:chExt cx="0" cy="0"/>
        </a:xfrm>
      </p:grpSpPr>
      <p:pic>
        <p:nvPicPr>
          <p:cNvPr id="425" name="Google Shape;425;p52"/>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27" name="Google Shape;319;p45"/>
          <p:cNvSpPr txBox="1">
            <a:spLocks noGrp="1"/>
          </p:cNvSpPr>
          <p:nvPr>
            <p:ph type="subTitle" idx="4294967295"/>
          </p:nvPr>
        </p:nvSpPr>
        <p:spPr>
          <a:xfrm>
            <a:off x="3279111" y="1274032"/>
            <a:ext cx="2673414" cy="6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US" sz="2800" dirty="0" smtClean="0">
                <a:solidFill>
                  <a:srgbClr val="FFFFFF"/>
                </a:solidFill>
              </a:rPr>
              <a:t>Les </a:t>
            </a:r>
            <a:r>
              <a:rPr lang="fr-FR" sz="2800" dirty="0" smtClean="0">
                <a:solidFill>
                  <a:srgbClr val="FFFFFF"/>
                </a:solidFill>
              </a:rPr>
              <a:t>Fonctions</a:t>
            </a:r>
          </a:p>
          <a:p>
            <a:pPr marL="0" lvl="0" indent="0" algn="l" rtl="0">
              <a:lnSpc>
                <a:spcPct val="100000"/>
              </a:lnSpc>
              <a:spcBef>
                <a:spcPts val="0"/>
              </a:spcBef>
              <a:spcAft>
                <a:spcPts val="0"/>
              </a:spcAft>
              <a:buSzPts val="1800"/>
              <a:buNone/>
            </a:pPr>
            <a:endParaRPr sz="2400" dirty="0">
              <a:solidFill>
                <a:srgbClr val="FFFFFF"/>
              </a:solidFill>
            </a:endParaRPr>
          </a:p>
        </p:txBody>
      </p:sp>
      <p:pic>
        <p:nvPicPr>
          <p:cNvPr id="30"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31"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32"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2" name="Rectangle 1"/>
          <p:cNvSpPr/>
          <p:nvPr/>
        </p:nvSpPr>
        <p:spPr>
          <a:xfrm>
            <a:off x="604432" y="2032513"/>
            <a:ext cx="8196943" cy="1200329"/>
          </a:xfrm>
          <a:prstGeom prst="rect">
            <a:avLst/>
          </a:prstGeom>
        </p:spPr>
        <p:txBody>
          <a:bodyPr wrap="square">
            <a:spAutoFit/>
          </a:bodyPr>
          <a:lstStyle/>
          <a:p>
            <a:pPr>
              <a:lnSpc>
                <a:spcPct val="150000"/>
              </a:lnSpc>
            </a:pPr>
            <a:r>
              <a:rPr lang="fr-FR" sz="1600" dirty="0">
                <a:solidFill>
                  <a:schemeClr val="bg1"/>
                </a:solidFill>
                <a:latin typeface="Raleway" panose="020B0604020202020204" charset="0"/>
              </a:rPr>
              <a:t>Une fonction est un bloc d’instructions qui retourne obligatoirement une et une seule valeur résultat à l’algorithme appelant. Une fonction n’affiche jamais la réponse à l’écran car elle la renvoie simplement à l’algorithme appelant.</a:t>
            </a:r>
            <a:endParaRPr lang="en-US" sz="1600" dirty="0">
              <a:solidFill>
                <a:schemeClr val="bg1"/>
              </a:solidFill>
              <a:latin typeface="Raleway" panose="020B0604020202020204"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3082789" y="3515064"/>
            <a:ext cx="2668451" cy="135484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1402" y="4012353"/>
            <a:ext cx="284742" cy="30960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7885" y="4012353"/>
            <a:ext cx="284400" cy="309229"/>
          </a:xfrm>
          <a:prstGeom prst="rect">
            <a:avLst/>
          </a:prstGeom>
        </p:spPr>
      </p:pic>
    </p:spTree>
    <p:extLst>
      <p:ext uri="{BB962C8B-B14F-4D97-AF65-F5344CB8AC3E}">
        <p14:creationId xmlns:p14="http://schemas.microsoft.com/office/powerpoint/2010/main" val="65402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76"/>
        <p:cNvGrpSpPr/>
        <p:nvPr/>
      </p:nvGrpSpPr>
      <p:grpSpPr>
        <a:xfrm>
          <a:off x="0" y="0"/>
          <a:ext cx="0" cy="0"/>
          <a:chOff x="0" y="0"/>
          <a:chExt cx="0" cy="0"/>
        </a:xfrm>
      </p:grpSpPr>
      <p:pic>
        <p:nvPicPr>
          <p:cNvPr id="477" name="Google Shape;477;p58"/>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9"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10"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11"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6" name="Google Shape;319;p45"/>
          <p:cNvSpPr txBox="1">
            <a:spLocks noGrp="1"/>
          </p:cNvSpPr>
          <p:nvPr>
            <p:ph type="subTitle" idx="4294967295"/>
          </p:nvPr>
        </p:nvSpPr>
        <p:spPr>
          <a:xfrm>
            <a:off x="3279111" y="1274032"/>
            <a:ext cx="2673414" cy="6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US" sz="2800" dirty="0" smtClean="0">
                <a:solidFill>
                  <a:srgbClr val="FFFFFF"/>
                </a:solidFill>
              </a:rPr>
              <a:t>Les </a:t>
            </a:r>
            <a:r>
              <a:rPr lang="fr-FR" sz="2800" dirty="0" smtClean="0">
                <a:solidFill>
                  <a:srgbClr val="FFFFFF"/>
                </a:solidFill>
              </a:rPr>
              <a:t>Fonctions</a:t>
            </a:r>
          </a:p>
          <a:p>
            <a:pPr marL="0" lvl="0" indent="0" algn="l" rtl="0">
              <a:lnSpc>
                <a:spcPct val="100000"/>
              </a:lnSpc>
              <a:spcBef>
                <a:spcPts val="0"/>
              </a:spcBef>
              <a:spcAft>
                <a:spcPts val="0"/>
              </a:spcAft>
              <a:buSzPts val="1800"/>
              <a:buNone/>
            </a:pPr>
            <a:endParaRPr sz="2400" dirty="0">
              <a:solidFill>
                <a:srgbClr val="FFFFFF"/>
              </a:solidFill>
            </a:endParaRPr>
          </a:p>
        </p:txBody>
      </p:sp>
      <p:sp>
        <p:nvSpPr>
          <p:cNvPr id="2" name="Rectangle 1"/>
          <p:cNvSpPr/>
          <p:nvPr/>
        </p:nvSpPr>
        <p:spPr>
          <a:xfrm>
            <a:off x="384406" y="1895932"/>
            <a:ext cx="2776722" cy="338554"/>
          </a:xfrm>
          <a:prstGeom prst="rect">
            <a:avLst/>
          </a:prstGeom>
        </p:spPr>
        <p:txBody>
          <a:bodyPr wrap="none">
            <a:spAutoFit/>
          </a:bodyPr>
          <a:lstStyle/>
          <a:p>
            <a:r>
              <a:rPr lang="fr-FR" sz="1600" dirty="0" smtClean="0">
                <a:solidFill>
                  <a:schemeClr val="bg1"/>
                </a:solidFill>
                <a:latin typeface="Raleway" panose="020B0604020202020204" charset="0"/>
              </a:rPr>
              <a:t>Déclaration d’une fonction :</a:t>
            </a:r>
            <a:endParaRPr lang="fr-FR" sz="1600" dirty="0">
              <a:solidFill>
                <a:schemeClr val="bg1"/>
              </a:solidFill>
              <a:latin typeface="Raleway" panose="020B0604020202020204" charset="0"/>
            </a:endParaRPr>
          </a:p>
        </p:txBody>
      </p:sp>
      <p:sp>
        <p:nvSpPr>
          <p:cNvPr id="3" name="Rectangle 2"/>
          <p:cNvSpPr/>
          <p:nvPr/>
        </p:nvSpPr>
        <p:spPr>
          <a:xfrm>
            <a:off x="957939" y="3159704"/>
            <a:ext cx="6809159" cy="1384995"/>
          </a:xfrm>
          <a:prstGeom prst="rect">
            <a:avLst/>
          </a:prstGeom>
        </p:spPr>
        <p:txBody>
          <a:bodyPr wrap="square">
            <a:spAutoFit/>
          </a:bodyPr>
          <a:lstStyle/>
          <a:p>
            <a:pPr algn="just">
              <a:lnSpc>
                <a:spcPct val="150000"/>
              </a:lnSpc>
            </a:pPr>
            <a:r>
              <a:rPr lang="fr-FR" dirty="0" smtClean="0">
                <a:solidFill>
                  <a:schemeClr val="bg1"/>
                </a:solidFill>
                <a:latin typeface="Raleway" panose="020B0604020202020204" charset="0"/>
              </a:rPr>
              <a:t>Début </a:t>
            </a:r>
          </a:p>
          <a:p>
            <a:pPr marL="533400" algn="just">
              <a:lnSpc>
                <a:spcPct val="150000"/>
              </a:lnSpc>
            </a:pPr>
            <a:r>
              <a:rPr lang="fr-FR" dirty="0" smtClean="0">
                <a:solidFill>
                  <a:schemeClr val="bg1"/>
                </a:solidFill>
                <a:latin typeface="Raleway" panose="020B0604020202020204" charset="0"/>
              </a:rPr>
              <a:t>Instructions ; </a:t>
            </a:r>
          </a:p>
          <a:p>
            <a:pPr marL="533400" algn="just">
              <a:lnSpc>
                <a:spcPct val="150000"/>
              </a:lnSpc>
            </a:pPr>
            <a:endParaRPr lang="fr-FR" dirty="0" smtClean="0">
              <a:solidFill>
                <a:schemeClr val="bg1"/>
              </a:solidFill>
              <a:latin typeface="Raleway" panose="020B0604020202020204" charset="0"/>
            </a:endParaRPr>
          </a:p>
          <a:p>
            <a:pPr algn="just">
              <a:lnSpc>
                <a:spcPct val="150000"/>
              </a:lnSpc>
            </a:pPr>
            <a:r>
              <a:rPr lang="fr-FR" dirty="0" smtClean="0">
                <a:solidFill>
                  <a:schemeClr val="bg1"/>
                </a:solidFill>
                <a:latin typeface="Raleway" panose="020B0604020202020204" charset="0"/>
              </a:rPr>
              <a:t>Fin </a:t>
            </a:r>
            <a:r>
              <a:rPr lang="fr-FR" dirty="0">
                <a:solidFill>
                  <a:schemeClr val="bg1"/>
                </a:solidFill>
                <a:latin typeface="Raleway" panose="020B0604020202020204" charset="0"/>
              </a:rPr>
              <a:t>;</a:t>
            </a:r>
            <a:endParaRPr lang="en-US" dirty="0">
              <a:solidFill>
                <a:schemeClr val="bg1"/>
              </a:solidFill>
              <a:latin typeface="Raleway" panose="020B0604020202020204" charset="0"/>
            </a:endParaRPr>
          </a:p>
        </p:txBody>
      </p:sp>
      <p:sp>
        <p:nvSpPr>
          <p:cNvPr id="4" name="Rectangle 3"/>
          <p:cNvSpPr/>
          <p:nvPr/>
        </p:nvSpPr>
        <p:spPr>
          <a:xfrm>
            <a:off x="4509723" y="2753100"/>
            <a:ext cx="1595309" cy="415498"/>
          </a:xfrm>
          <a:prstGeom prst="rect">
            <a:avLst/>
          </a:prstGeom>
        </p:spPr>
        <p:txBody>
          <a:bodyPr wrap="none">
            <a:spAutoFit/>
          </a:bodyPr>
          <a:lstStyle/>
          <a:p>
            <a:pPr algn="just">
              <a:lnSpc>
                <a:spcPct val="150000"/>
              </a:lnSpc>
            </a:pPr>
            <a:r>
              <a:rPr lang="fr-FR" dirty="0">
                <a:solidFill>
                  <a:schemeClr val="bg1"/>
                </a:solidFill>
                <a:latin typeface="Raleway" panose="020B0604020202020204" charset="0"/>
              </a:rPr>
              <a:t>Variables locales</a:t>
            </a:r>
          </a:p>
        </p:txBody>
      </p:sp>
      <p:sp>
        <p:nvSpPr>
          <p:cNvPr id="5" name="Rectangle 4"/>
          <p:cNvSpPr/>
          <p:nvPr/>
        </p:nvSpPr>
        <p:spPr>
          <a:xfrm>
            <a:off x="2581140" y="3441150"/>
            <a:ext cx="2398413" cy="415498"/>
          </a:xfrm>
          <a:prstGeom prst="rect">
            <a:avLst/>
          </a:prstGeom>
        </p:spPr>
        <p:txBody>
          <a:bodyPr wrap="none">
            <a:spAutoFit/>
          </a:bodyPr>
          <a:lstStyle/>
          <a:p>
            <a:pPr marL="533400" algn="just">
              <a:lnSpc>
                <a:spcPct val="150000"/>
              </a:lnSpc>
            </a:pPr>
            <a:r>
              <a:rPr lang="fr-FR" dirty="0">
                <a:solidFill>
                  <a:schemeClr val="bg1"/>
                </a:solidFill>
                <a:latin typeface="Raleway" panose="020B0604020202020204" charset="0"/>
              </a:rPr>
              <a:t>Corps de la </a:t>
            </a:r>
            <a:r>
              <a:rPr lang="fr-FR" dirty="0" smtClean="0">
                <a:solidFill>
                  <a:schemeClr val="bg1"/>
                </a:solidFill>
                <a:latin typeface="Raleway" panose="020B0604020202020204" charset="0"/>
              </a:rPr>
              <a:t>fonction</a:t>
            </a:r>
            <a:endParaRPr lang="fr-FR" dirty="0">
              <a:solidFill>
                <a:schemeClr val="bg1"/>
              </a:solidFill>
              <a:latin typeface="Raleway" panose="020B0604020202020204" charset="0"/>
            </a:endParaRPr>
          </a:p>
        </p:txBody>
      </p:sp>
      <p:pic>
        <p:nvPicPr>
          <p:cNvPr id="12" name="Google Shape;220;p37"/>
          <p:cNvPicPr preferRelativeResize="0"/>
          <p:nvPr/>
        </p:nvPicPr>
        <p:blipFill>
          <a:blip r:embed="rId5">
            <a:alphaModFix/>
          </a:blip>
          <a:stretch>
            <a:fillRect/>
          </a:stretch>
        </p:blipFill>
        <p:spPr>
          <a:xfrm>
            <a:off x="4162863" y="2727130"/>
            <a:ext cx="339845" cy="591494"/>
          </a:xfrm>
          <a:prstGeom prst="rect">
            <a:avLst/>
          </a:prstGeom>
          <a:noFill/>
          <a:ln>
            <a:noFill/>
          </a:ln>
        </p:spPr>
      </p:pic>
      <p:pic>
        <p:nvPicPr>
          <p:cNvPr id="13" name="Google Shape;220;p37"/>
          <p:cNvPicPr preferRelativeResize="0"/>
          <p:nvPr/>
        </p:nvPicPr>
        <p:blipFill>
          <a:blip r:embed="rId5">
            <a:alphaModFix/>
          </a:blip>
          <a:stretch>
            <a:fillRect/>
          </a:stretch>
        </p:blipFill>
        <p:spPr>
          <a:xfrm>
            <a:off x="2821283" y="3395704"/>
            <a:ext cx="339845" cy="591494"/>
          </a:xfrm>
          <a:prstGeom prst="rect">
            <a:avLst/>
          </a:prstGeom>
          <a:noFill/>
          <a:ln>
            <a:noFill/>
          </a:ln>
        </p:spPr>
      </p:pic>
      <p:sp>
        <p:nvSpPr>
          <p:cNvPr id="7" name="Rectangle 6"/>
          <p:cNvSpPr/>
          <p:nvPr/>
        </p:nvSpPr>
        <p:spPr>
          <a:xfrm>
            <a:off x="958215" y="2449451"/>
            <a:ext cx="6749143" cy="307777"/>
          </a:xfrm>
          <a:prstGeom prst="rect">
            <a:avLst/>
          </a:prstGeom>
        </p:spPr>
        <p:txBody>
          <a:bodyPr wrap="square">
            <a:spAutoFit/>
          </a:bodyPr>
          <a:lstStyle/>
          <a:p>
            <a:r>
              <a:rPr lang="fr-FR" dirty="0">
                <a:solidFill>
                  <a:schemeClr val="bg1"/>
                </a:solidFill>
                <a:latin typeface="Raleway" panose="020B0604020202020204" charset="0"/>
              </a:rPr>
              <a:t>Fonction </a:t>
            </a:r>
            <a:r>
              <a:rPr lang="fr-FR" dirty="0" err="1">
                <a:solidFill>
                  <a:schemeClr val="bg1"/>
                </a:solidFill>
                <a:latin typeface="Raleway" panose="020B0604020202020204" charset="0"/>
              </a:rPr>
              <a:t>Nom_Fonction</a:t>
            </a:r>
            <a:r>
              <a:rPr lang="fr-FR" dirty="0">
                <a:solidFill>
                  <a:schemeClr val="bg1"/>
                </a:solidFill>
                <a:latin typeface="Raleway" panose="020B0604020202020204" charset="0"/>
              </a:rPr>
              <a:t> (</a:t>
            </a:r>
            <a:r>
              <a:rPr lang="fr-FR" dirty="0" err="1">
                <a:solidFill>
                  <a:schemeClr val="bg1"/>
                </a:solidFill>
                <a:latin typeface="Raleway" panose="020B0604020202020204" charset="0"/>
              </a:rPr>
              <a:t>Nom_Paramètre</a:t>
            </a:r>
            <a:r>
              <a:rPr lang="fr-FR" dirty="0">
                <a:solidFill>
                  <a:schemeClr val="bg1"/>
                </a:solidFill>
                <a:latin typeface="Raleway" panose="020B0604020202020204" charset="0"/>
              </a:rPr>
              <a:t> : </a:t>
            </a:r>
            <a:r>
              <a:rPr lang="fr-FR" dirty="0" err="1">
                <a:solidFill>
                  <a:schemeClr val="bg1"/>
                </a:solidFill>
                <a:latin typeface="Raleway" panose="020B0604020202020204" charset="0"/>
              </a:rPr>
              <a:t>Type_praramètre</a:t>
            </a:r>
            <a:r>
              <a:rPr lang="fr-FR" dirty="0">
                <a:solidFill>
                  <a:schemeClr val="bg1"/>
                </a:solidFill>
                <a:latin typeface="Raleway" panose="020B0604020202020204" charset="0"/>
              </a:rPr>
              <a:t>;……) : </a:t>
            </a:r>
            <a:r>
              <a:rPr lang="fr-FR" dirty="0" err="1">
                <a:solidFill>
                  <a:schemeClr val="bg1"/>
                </a:solidFill>
                <a:latin typeface="Raleway" panose="020B0604020202020204" charset="0"/>
              </a:rPr>
              <a:t>type_Fonction</a:t>
            </a:r>
            <a:r>
              <a:rPr lang="fr-FR" dirty="0">
                <a:solidFill>
                  <a:schemeClr val="bg1"/>
                </a:solidFill>
                <a:latin typeface="Raleway" panose="020B0604020202020204" charset="0"/>
              </a:rPr>
              <a:t> ; </a:t>
            </a:r>
            <a:endParaRPr lang="en-US" dirty="0"/>
          </a:p>
        </p:txBody>
      </p:sp>
      <p:sp>
        <p:nvSpPr>
          <p:cNvPr id="8" name="Rectangle 7"/>
          <p:cNvSpPr/>
          <p:nvPr/>
        </p:nvSpPr>
        <p:spPr>
          <a:xfrm>
            <a:off x="957939" y="2745555"/>
            <a:ext cx="3246402" cy="415498"/>
          </a:xfrm>
          <a:prstGeom prst="rect">
            <a:avLst/>
          </a:prstGeom>
        </p:spPr>
        <p:txBody>
          <a:bodyPr wrap="none">
            <a:spAutoFit/>
          </a:bodyPr>
          <a:lstStyle/>
          <a:p>
            <a:pPr algn="just">
              <a:lnSpc>
                <a:spcPct val="150000"/>
              </a:lnSpc>
            </a:pPr>
            <a:r>
              <a:rPr lang="fr-FR" dirty="0">
                <a:solidFill>
                  <a:schemeClr val="bg1"/>
                </a:solidFill>
                <a:latin typeface="Raleway" panose="020B0604020202020204" charset="0"/>
              </a:rPr>
              <a:t>variable </a:t>
            </a:r>
            <a:r>
              <a:rPr lang="fr-FR" dirty="0" err="1">
                <a:solidFill>
                  <a:schemeClr val="bg1"/>
                </a:solidFill>
                <a:latin typeface="Raleway" panose="020B0604020202020204" charset="0"/>
              </a:rPr>
              <a:t>Nom_variable</a:t>
            </a:r>
            <a:r>
              <a:rPr lang="fr-FR" dirty="0">
                <a:solidFill>
                  <a:schemeClr val="bg1"/>
                </a:solidFill>
                <a:latin typeface="Raleway" panose="020B0604020202020204" charset="0"/>
              </a:rPr>
              <a:t> : </a:t>
            </a:r>
            <a:r>
              <a:rPr lang="fr-FR" dirty="0" err="1">
                <a:solidFill>
                  <a:schemeClr val="bg1"/>
                </a:solidFill>
                <a:latin typeface="Raleway" panose="020B0604020202020204" charset="0"/>
              </a:rPr>
              <a:t>Type_variable</a:t>
            </a:r>
            <a:r>
              <a:rPr lang="fr-FR" dirty="0">
                <a:solidFill>
                  <a:schemeClr val="bg1"/>
                </a:solidFill>
                <a:latin typeface="Raleway" panose="020B0604020202020204" charset="0"/>
              </a:rPr>
              <a:t> ;</a:t>
            </a:r>
          </a:p>
        </p:txBody>
      </p:sp>
      <p:sp>
        <p:nvSpPr>
          <p:cNvPr id="14" name="Rectangle 13"/>
          <p:cNvSpPr/>
          <p:nvPr/>
        </p:nvSpPr>
        <p:spPr>
          <a:xfrm>
            <a:off x="963237" y="3860099"/>
            <a:ext cx="2861681" cy="415498"/>
          </a:xfrm>
          <a:prstGeom prst="rect">
            <a:avLst/>
          </a:prstGeom>
        </p:spPr>
        <p:txBody>
          <a:bodyPr wrap="none">
            <a:spAutoFit/>
          </a:bodyPr>
          <a:lstStyle/>
          <a:p>
            <a:pPr marL="533400" algn="just">
              <a:lnSpc>
                <a:spcPct val="150000"/>
              </a:lnSpc>
            </a:pPr>
            <a:r>
              <a:rPr lang="fr-FR" dirty="0" err="1">
                <a:solidFill>
                  <a:schemeClr val="bg1"/>
                </a:solidFill>
                <a:latin typeface="Raleway" panose="020B0604020202020204" charset="0"/>
              </a:rPr>
              <a:t>Nom_Fonction</a:t>
            </a:r>
            <a:r>
              <a:rPr lang="fr-FR" dirty="0">
                <a:solidFill>
                  <a:schemeClr val="bg1"/>
                </a:solidFill>
                <a:latin typeface="Raleway" panose="020B0604020202020204" charset="0"/>
              </a:rPr>
              <a:t> </a:t>
            </a:r>
            <a:r>
              <a:rPr lang="fr-FR" dirty="0">
                <a:solidFill>
                  <a:schemeClr val="bg1"/>
                </a:solidFill>
                <a:latin typeface="Raleway" panose="020B0604020202020204" charset="0"/>
                <a:sym typeface="Wingdings" panose="05000000000000000000" pitchFamily="2" charset="2"/>
              </a:rPr>
              <a:t></a:t>
            </a:r>
            <a:r>
              <a:rPr lang="fr-FR" dirty="0">
                <a:solidFill>
                  <a:schemeClr val="bg1"/>
                </a:solidFill>
                <a:latin typeface="Raleway" panose="020B0604020202020204" charset="0"/>
              </a:rPr>
              <a:t> Résultat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9" name="Google Shape;319;p45"/>
          <p:cNvSpPr txBox="1">
            <a:spLocks noGrp="1"/>
          </p:cNvSpPr>
          <p:nvPr>
            <p:ph type="subTitle" idx="4294967295"/>
          </p:nvPr>
        </p:nvSpPr>
        <p:spPr>
          <a:xfrm>
            <a:off x="3279111" y="1274032"/>
            <a:ext cx="2673414" cy="62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r>
              <a:rPr lang="en-US" sz="2800" dirty="0" smtClean="0">
                <a:solidFill>
                  <a:srgbClr val="FFFFFF"/>
                </a:solidFill>
              </a:rPr>
              <a:t>Les </a:t>
            </a:r>
            <a:r>
              <a:rPr lang="fr-FR" sz="2800" dirty="0" smtClean="0">
                <a:solidFill>
                  <a:srgbClr val="FFFFFF"/>
                </a:solidFill>
              </a:rPr>
              <a:t>Fonctions</a:t>
            </a:r>
          </a:p>
          <a:p>
            <a:pPr marL="0" lvl="0" indent="0" algn="l" rtl="0">
              <a:lnSpc>
                <a:spcPct val="100000"/>
              </a:lnSpc>
              <a:spcBef>
                <a:spcPts val="0"/>
              </a:spcBef>
              <a:spcAft>
                <a:spcPts val="0"/>
              </a:spcAft>
              <a:buSzPts val="1800"/>
              <a:buNone/>
            </a:pPr>
            <a:endParaRPr sz="2400" dirty="0">
              <a:solidFill>
                <a:srgbClr val="FFFFFF"/>
              </a:solidFill>
            </a:endParaRPr>
          </a:p>
        </p:txBody>
      </p:sp>
      <p:sp>
        <p:nvSpPr>
          <p:cNvPr id="2" name="Rectangle 1"/>
          <p:cNvSpPr/>
          <p:nvPr/>
        </p:nvSpPr>
        <p:spPr>
          <a:xfrm>
            <a:off x="435429" y="2127354"/>
            <a:ext cx="7920631" cy="1200329"/>
          </a:xfrm>
          <a:prstGeom prst="rect">
            <a:avLst/>
          </a:prstGeom>
        </p:spPr>
        <p:txBody>
          <a:bodyPr wrap="square">
            <a:spAutoFit/>
          </a:bodyPr>
          <a:lstStyle/>
          <a:p>
            <a:pPr algn="just">
              <a:lnSpc>
                <a:spcPct val="150000"/>
              </a:lnSpc>
            </a:pPr>
            <a:r>
              <a:rPr lang="fr-FR" sz="1600" dirty="0">
                <a:solidFill>
                  <a:schemeClr val="bg1"/>
                </a:solidFill>
                <a:latin typeface="Raleway" panose="020B0604020202020204" charset="0"/>
              </a:rPr>
              <a:t>Un appel de fonction est une expression d’affectation de manière à ce que le résultat soit récupéré dans une variable globale : </a:t>
            </a:r>
            <a:endParaRPr lang="fr-FR" sz="1600" dirty="0" smtClean="0">
              <a:solidFill>
                <a:schemeClr val="bg1"/>
              </a:solidFill>
              <a:latin typeface="Raleway" panose="020B0604020202020204" charset="0"/>
            </a:endParaRPr>
          </a:p>
          <a:p>
            <a:pPr algn="just">
              <a:lnSpc>
                <a:spcPct val="150000"/>
              </a:lnSpc>
            </a:pPr>
            <a:r>
              <a:rPr lang="fr-FR" sz="1600" dirty="0">
                <a:solidFill>
                  <a:schemeClr val="bg1"/>
                </a:solidFill>
                <a:latin typeface="Raleway" panose="020B0604020202020204" charset="0"/>
              </a:rPr>
              <a:t>	</a:t>
            </a:r>
            <a:r>
              <a:rPr lang="fr-FR" sz="1600" dirty="0" smtClean="0">
                <a:solidFill>
                  <a:schemeClr val="bg1"/>
                </a:solidFill>
                <a:latin typeface="Raleway" panose="020B0604020202020204" charset="0"/>
              </a:rPr>
              <a:t>	</a:t>
            </a:r>
            <a:r>
              <a:rPr lang="fr-FR" sz="1600" dirty="0" err="1" smtClean="0">
                <a:solidFill>
                  <a:schemeClr val="bg1"/>
                </a:solidFill>
                <a:latin typeface="Raleway" panose="020B0604020202020204" charset="0"/>
              </a:rPr>
              <a:t>Nom_variable</a:t>
            </a:r>
            <a:r>
              <a:rPr lang="fr-FR" sz="1600" dirty="0" smtClean="0">
                <a:solidFill>
                  <a:schemeClr val="bg1"/>
                </a:solidFill>
                <a:latin typeface="Raleway" panose="020B0604020202020204" charset="0"/>
              </a:rPr>
              <a:t>-globale </a:t>
            </a:r>
            <a:r>
              <a:rPr lang="fr-FR" sz="1600" dirty="0" smtClean="0">
                <a:solidFill>
                  <a:schemeClr val="bg1"/>
                </a:solidFill>
                <a:latin typeface="Raleway" panose="020B0604020202020204" charset="0"/>
                <a:sym typeface="Wingdings" panose="05000000000000000000" pitchFamily="2" charset="2"/>
              </a:rPr>
              <a:t></a:t>
            </a:r>
            <a:r>
              <a:rPr lang="fr-FR" sz="1600" dirty="0" smtClean="0">
                <a:solidFill>
                  <a:schemeClr val="bg1"/>
                </a:solidFill>
                <a:latin typeface="Raleway" panose="020B0604020202020204" charset="0"/>
              </a:rPr>
              <a:t> </a:t>
            </a:r>
            <a:r>
              <a:rPr lang="fr-FR" sz="1600" dirty="0" err="1">
                <a:solidFill>
                  <a:schemeClr val="bg1"/>
                </a:solidFill>
                <a:latin typeface="Raleway" panose="020B0604020202020204" charset="0"/>
              </a:rPr>
              <a:t>Nom_Fonction</a:t>
            </a:r>
            <a:r>
              <a:rPr lang="fr-FR" sz="1600" dirty="0">
                <a:solidFill>
                  <a:schemeClr val="bg1"/>
                </a:solidFill>
                <a:latin typeface="Raleway" panose="020B0604020202020204" charset="0"/>
              </a:rPr>
              <a:t> (paramètres) ;</a:t>
            </a:r>
            <a:endParaRPr lang="en-US" sz="1600" dirty="0">
              <a:solidFill>
                <a:schemeClr val="bg1"/>
              </a:solidFill>
              <a:latin typeface="Raleway" panose="020B0604020202020204" charset="0"/>
            </a:endParaRPr>
          </a:p>
        </p:txBody>
      </p:sp>
    </p:spTree>
    <p:extLst>
      <p:ext uri="{BB962C8B-B14F-4D97-AF65-F5344CB8AC3E}">
        <p14:creationId xmlns:p14="http://schemas.microsoft.com/office/powerpoint/2010/main" val="4038166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2" name="Rectangle 1"/>
          <p:cNvSpPr/>
          <p:nvPr/>
        </p:nvSpPr>
        <p:spPr>
          <a:xfrm>
            <a:off x="489283" y="875712"/>
            <a:ext cx="7446403" cy="738664"/>
          </a:xfrm>
          <a:prstGeom prst="rect">
            <a:avLst/>
          </a:prstGeom>
        </p:spPr>
        <p:txBody>
          <a:bodyPr wrap="square">
            <a:spAutoFit/>
          </a:bodyPr>
          <a:lstStyle/>
          <a:p>
            <a:pPr>
              <a:lnSpc>
                <a:spcPct val="150000"/>
              </a:lnSpc>
            </a:pPr>
            <a:r>
              <a:rPr lang="fr-FR" sz="1600" b="1" u="sng" dirty="0">
                <a:solidFill>
                  <a:schemeClr val="bg1"/>
                </a:solidFill>
                <a:latin typeface="Raleway" panose="020B0604020202020204" charset="0"/>
              </a:rPr>
              <a:t>Exemple :</a:t>
            </a:r>
            <a:r>
              <a:rPr lang="fr-FR" sz="1200" dirty="0">
                <a:solidFill>
                  <a:schemeClr val="bg1"/>
                </a:solidFill>
                <a:latin typeface="Raleway" panose="020B0604020202020204" charset="0"/>
              </a:rPr>
              <a:t> L’algorithme précédent, qui calcule une somme de N nombres, peut utiliser une fonction au lieu d’une procédure. </a:t>
            </a:r>
            <a:endParaRPr lang="en-US" sz="1200" dirty="0">
              <a:solidFill>
                <a:schemeClr val="bg1"/>
              </a:solidFill>
              <a:latin typeface="Raleway" panose="020B0604020202020204" charset="0"/>
            </a:endParaRPr>
          </a:p>
        </p:txBody>
      </p:sp>
      <p:sp>
        <p:nvSpPr>
          <p:cNvPr id="3" name="Rectangle 2"/>
          <p:cNvSpPr/>
          <p:nvPr/>
        </p:nvSpPr>
        <p:spPr>
          <a:xfrm>
            <a:off x="2893765" y="1367096"/>
            <a:ext cx="2897435" cy="2308324"/>
          </a:xfrm>
          <a:prstGeom prst="rect">
            <a:avLst/>
          </a:prstGeom>
        </p:spPr>
        <p:txBody>
          <a:bodyPr wrap="square">
            <a:spAutoFit/>
          </a:bodyPr>
          <a:lstStyle/>
          <a:p>
            <a:pPr>
              <a:lnSpc>
                <a:spcPct val="150000"/>
              </a:lnSpc>
            </a:pPr>
            <a:r>
              <a:rPr lang="fr-FR" sz="1200" dirty="0" smtClean="0">
                <a:solidFill>
                  <a:schemeClr val="bg1"/>
                </a:solidFill>
                <a:latin typeface="Raleway" panose="020B0604020202020204" charset="0"/>
              </a:rPr>
              <a:t>Algorithme </a:t>
            </a:r>
            <a:r>
              <a:rPr lang="fr-FR" sz="1200" dirty="0" err="1" smtClean="0">
                <a:solidFill>
                  <a:schemeClr val="bg1"/>
                </a:solidFill>
                <a:latin typeface="Raleway" panose="020B0604020202020204" charset="0"/>
              </a:rPr>
              <a:t>FonctionSomme</a:t>
            </a:r>
            <a:r>
              <a:rPr lang="fr-FR" sz="1200" dirty="0" smtClean="0">
                <a:solidFill>
                  <a:schemeClr val="bg1"/>
                </a:solidFill>
                <a:latin typeface="Raleway" panose="020B0604020202020204" charset="0"/>
              </a:rPr>
              <a:t>; </a:t>
            </a:r>
          </a:p>
          <a:p>
            <a:pPr>
              <a:lnSpc>
                <a:spcPct val="150000"/>
              </a:lnSpc>
            </a:pPr>
            <a:r>
              <a:rPr lang="fr-FR" sz="1200" dirty="0" smtClean="0">
                <a:solidFill>
                  <a:schemeClr val="bg1"/>
                </a:solidFill>
                <a:latin typeface="Raleway" panose="020B0604020202020204" charset="0"/>
              </a:rPr>
              <a:t>Variable </a:t>
            </a:r>
            <a:r>
              <a:rPr lang="fr-FR" sz="1200" dirty="0" err="1" smtClean="0">
                <a:solidFill>
                  <a:schemeClr val="bg1"/>
                </a:solidFill>
                <a:latin typeface="Raleway" panose="020B0604020202020204" charset="0"/>
              </a:rPr>
              <a:t>Som,a,b</a:t>
            </a:r>
            <a:r>
              <a:rPr lang="fr-FR" sz="1200" dirty="0" smtClean="0">
                <a:solidFill>
                  <a:schemeClr val="bg1"/>
                </a:solidFill>
                <a:latin typeface="Raleway" panose="020B0604020202020204" charset="0"/>
              </a:rPr>
              <a:t> : entier; </a:t>
            </a:r>
          </a:p>
          <a:p>
            <a:pPr>
              <a:lnSpc>
                <a:spcPct val="150000"/>
              </a:lnSpc>
            </a:pPr>
            <a:r>
              <a:rPr lang="fr-FR" sz="1200" dirty="0" smtClean="0">
                <a:solidFill>
                  <a:schemeClr val="bg1"/>
                </a:solidFill>
                <a:latin typeface="Raleway" panose="020B0604020202020204" charset="0"/>
              </a:rPr>
              <a:t>Fonction Somme(n, m : entier): entier ; </a:t>
            </a:r>
          </a:p>
          <a:p>
            <a:pPr>
              <a:lnSpc>
                <a:spcPct val="150000"/>
              </a:lnSpc>
            </a:pPr>
            <a:r>
              <a:rPr lang="fr-FR" sz="1200" dirty="0" smtClean="0">
                <a:solidFill>
                  <a:schemeClr val="bg1"/>
                </a:solidFill>
                <a:latin typeface="Raleway" panose="020B0604020202020204" charset="0"/>
              </a:rPr>
              <a:t>Variable S : entier ; </a:t>
            </a:r>
          </a:p>
          <a:p>
            <a:pPr>
              <a:lnSpc>
                <a:spcPct val="150000"/>
              </a:lnSpc>
            </a:pPr>
            <a:r>
              <a:rPr lang="fr-FR" sz="1200" dirty="0" err="1" smtClean="0">
                <a:solidFill>
                  <a:schemeClr val="bg1"/>
                </a:solidFill>
                <a:latin typeface="Raleway" panose="020B0604020202020204" charset="0"/>
              </a:rPr>
              <a:t>Debut</a:t>
            </a:r>
            <a:r>
              <a:rPr lang="fr-FR" sz="1200" dirty="0" smtClean="0">
                <a:solidFill>
                  <a:schemeClr val="bg1"/>
                </a:solidFill>
                <a:latin typeface="Raleway" panose="020B0604020202020204" charset="0"/>
              </a:rPr>
              <a:t> /*Début de la fonction*/ </a:t>
            </a:r>
          </a:p>
          <a:p>
            <a:pPr marL="446088">
              <a:lnSpc>
                <a:spcPct val="150000"/>
              </a:lnSpc>
            </a:pPr>
            <a:r>
              <a:rPr lang="fr-FR" sz="1200" dirty="0" smtClean="0">
                <a:solidFill>
                  <a:schemeClr val="bg1"/>
                </a:solidFill>
                <a:latin typeface="Raleway" panose="020B0604020202020204" charset="0"/>
              </a:rPr>
              <a:t>S </a:t>
            </a:r>
            <a:r>
              <a:rPr lang="fr-FR" sz="1200" dirty="0" smtClean="0">
                <a:solidFill>
                  <a:schemeClr val="bg1"/>
                </a:solidFill>
                <a:latin typeface="Raleway" panose="020B0604020202020204" charset="0"/>
                <a:sym typeface="Wingdings" panose="05000000000000000000" pitchFamily="2" charset="2"/>
              </a:rPr>
              <a:t> </a:t>
            </a:r>
            <a:r>
              <a:rPr lang="fr-FR" sz="1200" dirty="0" smtClean="0">
                <a:solidFill>
                  <a:schemeClr val="bg1"/>
                </a:solidFill>
                <a:latin typeface="Raleway" panose="020B0604020202020204" charset="0"/>
              </a:rPr>
              <a:t>n + m ; </a:t>
            </a:r>
          </a:p>
          <a:p>
            <a:pPr marL="446088">
              <a:lnSpc>
                <a:spcPct val="150000"/>
              </a:lnSpc>
            </a:pPr>
            <a:r>
              <a:rPr lang="fr-FR" sz="1200" dirty="0" smtClean="0">
                <a:solidFill>
                  <a:schemeClr val="bg1"/>
                </a:solidFill>
                <a:latin typeface="Raleway" panose="020B0604020202020204" charset="0"/>
              </a:rPr>
              <a:t>Somme </a:t>
            </a:r>
            <a:r>
              <a:rPr lang="fr-FR" sz="1200" dirty="0" smtClean="0">
                <a:solidFill>
                  <a:schemeClr val="bg1"/>
                </a:solidFill>
                <a:latin typeface="Raleway" panose="020B0604020202020204" charset="0"/>
                <a:sym typeface="Wingdings" panose="05000000000000000000" pitchFamily="2" charset="2"/>
              </a:rPr>
              <a:t></a:t>
            </a:r>
            <a:r>
              <a:rPr lang="fr-FR" sz="1200" dirty="0" smtClean="0">
                <a:solidFill>
                  <a:schemeClr val="bg1"/>
                </a:solidFill>
                <a:latin typeface="Raleway" panose="020B0604020202020204" charset="0"/>
              </a:rPr>
              <a:t> S </a:t>
            </a:r>
          </a:p>
          <a:p>
            <a:pPr>
              <a:lnSpc>
                <a:spcPct val="150000"/>
              </a:lnSpc>
            </a:pPr>
            <a:r>
              <a:rPr lang="fr-FR" sz="1200" dirty="0" smtClean="0">
                <a:solidFill>
                  <a:schemeClr val="bg1"/>
                </a:solidFill>
                <a:latin typeface="Raleway" panose="020B0604020202020204" charset="0"/>
              </a:rPr>
              <a:t>Fin /*Fin de la Fonction */ </a:t>
            </a:r>
          </a:p>
        </p:txBody>
      </p:sp>
      <p:sp>
        <p:nvSpPr>
          <p:cNvPr id="4" name="Rectangle 3"/>
          <p:cNvSpPr/>
          <p:nvPr/>
        </p:nvSpPr>
        <p:spPr>
          <a:xfrm>
            <a:off x="2893765" y="3627446"/>
            <a:ext cx="4758892" cy="1477328"/>
          </a:xfrm>
          <a:prstGeom prst="rect">
            <a:avLst/>
          </a:prstGeom>
        </p:spPr>
        <p:txBody>
          <a:bodyPr wrap="square">
            <a:spAutoFit/>
          </a:bodyPr>
          <a:lstStyle/>
          <a:p>
            <a:pPr>
              <a:lnSpc>
                <a:spcPct val="150000"/>
              </a:lnSpc>
            </a:pPr>
            <a:r>
              <a:rPr lang="fr-FR" sz="1200" dirty="0" err="1" smtClean="0">
                <a:solidFill>
                  <a:schemeClr val="bg1"/>
                </a:solidFill>
                <a:latin typeface="Raleway" panose="020B0604020202020204" charset="0"/>
              </a:rPr>
              <a:t>Debut</a:t>
            </a:r>
            <a:r>
              <a:rPr lang="fr-FR" sz="1200" dirty="0" smtClean="0">
                <a:solidFill>
                  <a:schemeClr val="bg1"/>
                </a:solidFill>
                <a:latin typeface="Raleway" panose="020B0604020202020204" charset="0"/>
              </a:rPr>
              <a:t> /*Début de l’algorithme*/ </a:t>
            </a:r>
          </a:p>
          <a:p>
            <a:pPr marL="446088">
              <a:lnSpc>
                <a:spcPct val="150000"/>
              </a:lnSpc>
            </a:pPr>
            <a:r>
              <a:rPr lang="fr-FR" sz="1200" dirty="0" smtClean="0">
                <a:solidFill>
                  <a:schemeClr val="bg1"/>
                </a:solidFill>
                <a:latin typeface="Raleway" panose="020B0604020202020204" charset="0"/>
              </a:rPr>
              <a:t>Lire(</a:t>
            </a:r>
            <a:r>
              <a:rPr lang="fr-FR" sz="1200" dirty="0" err="1" smtClean="0">
                <a:solidFill>
                  <a:schemeClr val="bg1"/>
                </a:solidFill>
                <a:latin typeface="Raleway" panose="020B0604020202020204" charset="0"/>
              </a:rPr>
              <a:t>a,b</a:t>
            </a:r>
            <a:r>
              <a:rPr lang="fr-FR" sz="1200" dirty="0" smtClean="0">
                <a:solidFill>
                  <a:schemeClr val="bg1"/>
                </a:solidFill>
                <a:latin typeface="Raleway" panose="020B0604020202020204" charset="0"/>
              </a:rPr>
              <a:t>);</a:t>
            </a:r>
          </a:p>
          <a:p>
            <a:pPr marL="446088">
              <a:lnSpc>
                <a:spcPct val="150000"/>
              </a:lnSpc>
            </a:pPr>
            <a:r>
              <a:rPr lang="fr-FR" sz="1200" dirty="0" err="1" smtClean="0">
                <a:solidFill>
                  <a:schemeClr val="bg1"/>
                </a:solidFill>
                <a:latin typeface="Raleway" panose="020B0604020202020204" charset="0"/>
              </a:rPr>
              <a:t>Som</a:t>
            </a:r>
            <a:r>
              <a:rPr lang="fr-FR" sz="1200" dirty="0" smtClean="0">
                <a:solidFill>
                  <a:schemeClr val="bg1"/>
                </a:solidFill>
                <a:latin typeface="Raleway" panose="020B0604020202020204" charset="0"/>
              </a:rPr>
              <a:t> </a:t>
            </a:r>
            <a:r>
              <a:rPr lang="fr-FR" sz="1200" dirty="0" smtClean="0">
                <a:solidFill>
                  <a:schemeClr val="bg1"/>
                </a:solidFill>
                <a:latin typeface="Raleway" panose="020B0604020202020204" charset="0"/>
                <a:sym typeface="Wingdings" panose="05000000000000000000" pitchFamily="2" charset="2"/>
              </a:rPr>
              <a:t></a:t>
            </a:r>
            <a:r>
              <a:rPr lang="fr-FR" sz="1200" dirty="0" smtClean="0">
                <a:solidFill>
                  <a:schemeClr val="bg1"/>
                </a:solidFill>
                <a:latin typeface="Raleway" panose="020B0604020202020204" charset="0"/>
              </a:rPr>
              <a:t> Somme(</a:t>
            </a:r>
            <a:r>
              <a:rPr lang="fr-FR" sz="1200" dirty="0" err="1" smtClean="0">
                <a:solidFill>
                  <a:schemeClr val="bg1"/>
                </a:solidFill>
                <a:latin typeface="Raleway" panose="020B0604020202020204" charset="0"/>
              </a:rPr>
              <a:t>a,b</a:t>
            </a:r>
            <a:r>
              <a:rPr lang="fr-FR" sz="1200" dirty="0" smtClean="0">
                <a:solidFill>
                  <a:schemeClr val="bg1"/>
                </a:solidFill>
                <a:latin typeface="Raleway" panose="020B0604020202020204" charset="0"/>
              </a:rPr>
              <a:t>) ; </a:t>
            </a:r>
          </a:p>
          <a:p>
            <a:pPr marL="446088">
              <a:lnSpc>
                <a:spcPct val="150000"/>
              </a:lnSpc>
            </a:pPr>
            <a:r>
              <a:rPr lang="fr-FR" sz="1200" dirty="0" smtClean="0">
                <a:solidFill>
                  <a:schemeClr val="bg1"/>
                </a:solidFill>
                <a:latin typeface="Raleway" panose="020B0604020202020204" charset="0"/>
              </a:rPr>
              <a:t>Ecrire ('La somme </a:t>
            </a:r>
            <a:r>
              <a:rPr lang="fr-FR" sz="1200" dirty="0" smtClean="0">
                <a:solidFill>
                  <a:schemeClr val="bg1"/>
                </a:solidFill>
                <a:latin typeface="Raleway" panose="020B0604020202020204" charset="0"/>
              </a:rPr>
              <a:t>De a et b est', </a:t>
            </a:r>
            <a:r>
              <a:rPr lang="fr-FR" sz="1200" dirty="0" err="1" smtClean="0">
                <a:solidFill>
                  <a:schemeClr val="bg1"/>
                </a:solidFill>
                <a:latin typeface="Raleway" panose="020B0604020202020204" charset="0"/>
              </a:rPr>
              <a:t>Som</a:t>
            </a:r>
            <a:r>
              <a:rPr lang="fr-FR" sz="1200" dirty="0" smtClean="0">
                <a:solidFill>
                  <a:schemeClr val="bg1"/>
                </a:solidFill>
                <a:latin typeface="Raleway" panose="020B0604020202020204" charset="0"/>
              </a:rPr>
              <a:t>) ; </a:t>
            </a:r>
          </a:p>
          <a:p>
            <a:pPr>
              <a:lnSpc>
                <a:spcPct val="150000"/>
              </a:lnSpc>
            </a:pPr>
            <a:r>
              <a:rPr lang="fr-FR" sz="1200" dirty="0" smtClean="0">
                <a:solidFill>
                  <a:schemeClr val="bg1"/>
                </a:solidFill>
                <a:latin typeface="Raleway" panose="020B0604020202020204" charset="0"/>
              </a:rPr>
              <a:t>Fin. /*Fin de l’algorithme*/</a:t>
            </a:r>
            <a:endParaRPr lang="fr-FR" sz="1200" dirty="0">
              <a:solidFill>
                <a:schemeClr val="bg1"/>
              </a:solidFill>
              <a:latin typeface="Raleway" panose="020B060402020202020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10" name="Google Shape;319;p45"/>
          <p:cNvSpPr txBox="1">
            <a:spLocks noGrp="1"/>
          </p:cNvSpPr>
          <p:nvPr>
            <p:ph type="subTitle" idx="4294967295"/>
          </p:nvPr>
        </p:nvSpPr>
        <p:spPr>
          <a:xfrm>
            <a:off x="1730830" y="1361116"/>
            <a:ext cx="5830574" cy="621900"/>
          </a:xfrm>
          <a:prstGeom prst="rect">
            <a:avLst/>
          </a:prstGeom>
          <a:noFill/>
          <a:ln>
            <a:noFill/>
          </a:ln>
        </p:spPr>
        <p:txBody>
          <a:bodyPr spcFirstLastPara="1" wrap="square" lIns="91425" tIns="91425" rIns="91425" bIns="91425" anchor="ctr" anchorCtr="0">
            <a:noAutofit/>
          </a:bodyPr>
          <a:lstStyle/>
          <a:p>
            <a:pPr marL="0" indent="0">
              <a:buSzPts val="1100"/>
              <a:buNone/>
            </a:pPr>
            <a:r>
              <a:rPr lang="fr-FR" sz="2800" dirty="0" smtClean="0">
                <a:solidFill>
                  <a:schemeClr val="bg1"/>
                </a:solidFill>
              </a:rPr>
              <a:t>Mode </a:t>
            </a:r>
            <a:r>
              <a:rPr lang="fr-FR" sz="2800" dirty="0">
                <a:solidFill>
                  <a:schemeClr val="bg1"/>
                </a:solidFill>
              </a:rPr>
              <a:t>de passages de </a:t>
            </a:r>
            <a:r>
              <a:rPr lang="fr-FR" sz="2800" dirty="0" smtClean="0">
                <a:solidFill>
                  <a:schemeClr val="bg1"/>
                </a:solidFill>
              </a:rPr>
              <a:t>paramètres</a:t>
            </a:r>
            <a:endParaRPr lang="en-US" sz="2800" dirty="0">
              <a:solidFill>
                <a:schemeClr val="bg1"/>
              </a:solidFill>
            </a:endParaRPr>
          </a:p>
        </p:txBody>
      </p:sp>
      <p:sp>
        <p:nvSpPr>
          <p:cNvPr id="3" name="Rectangle 2"/>
          <p:cNvSpPr/>
          <p:nvPr/>
        </p:nvSpPr>
        <p:spPr>
          <a:xfrm>
            <a:off x="580302" y="2564093"/>
            <a:ext cx="8131629" cy="1569660"/>
          </a:xfrm>
          <a:prstGeom prst="rect">
            <a:avLst/>
          </a:prstGeom>
        </p:spPr>
        <p:txBody>
          <a:bodyPr wrap="square">
            <a:spAutoFit/>
          </a:bodyPr>
          <a:lstStyle/>
          <a:p>
            <a:pPr algn="just">
              <a:lnSpc>
                <a:spcPct val="150000"/>
              </a:lnSpc>
            </a:pPr>
            <a:r>
              <a:rPr lang="fr-FR" sz="1600" dirty="0">
                <a:solidFill>
                  <a:schemeClr val="bg1"/>
                </a:solidFill>
                <a:latin typeface="Raleway" panose="020B0604020202020204" charset="0"/>
              </a:rPr>
              <a:t>Un sous-algorithme avec paramètres est très utile parce qu’il permet de répéter une série d’opérations complexes pour des valeurs qu’on ne connaît pas à l’avance. Il existe deux types de passage de paramètres : par valeur et par variable (dite aussi par référence ou encore par adresse). </a:t>
            </a:r>
            <a:endParaRPr lang="en-US" sz="1600" dirty="0">
              <a:solidFill>
                <a:schemeClr val="bg1"/>
              </a:solidFill>
              <a:latin typeface="Raleway" panose="020B0604020202020204" charset="0"/>
            </a:endParaRPr>
          </a:p>
        </p:txBody>
      </p:sp>
    </p:spTree>
    <p:extLst>
      <p:ext uri="{BB962C8B-B14F-4D97-AF65-F5344CB8AC3E}">
        <p14:creationId xmlns:p14="http://schemas.microsoft.com/office/powerpoint/2010/main" val="241885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104 -0.34537 L 1.66667E-6 -0.00278 " pathEditMode="relative" rAng="0" ptsTypes="AA">
                                      <p:cBhvr>
                                        <p:cTn id="6" dur="2000" fill="hold"/>
                                        <p:tgtEl>
                                          <p:spTgt spid="10">
                                            <p:txEl>
                                              <p:pRg st="0" end="0"/>
                                            </p:txEl>
                                          </p:spTgt>
                                        </p:tgtEl>
                                        <p:attrNameLst>
                                          <p:attrName>ppt_x</p:attrName>
                                          <p:attrName>ppt_y</p:attrName>
                                        </p:attrNameLst>
                                      </p:cBhvr>
                                      <p:rCtr x="-52" y="17130"/>
                                    </p:animMotion>
                                  </p:childTnLst>
                                </p:cTn>
                              </p:par>
                              <p:par>
                                <p:cTn id="7" presetID="42" presetClass="path" presetSubtype="0" accel="50000" decel="50000" fill="hold" grpId="0" nodeType="withEffect">
                                  <p:stCondLst>
                                    <p:cond delay="0"/>
                                  </p:stCondLst>
                                  <p:childTnLst>
                                    <p:animMotion origin="layout" path="M 2.77778E-7 4.07407E-6 L -0.02361 0.51728 " pathEditMode="relative" rAng="0" ptsTypes="AA">
                                      <p:cBhvr>
                                        <p:cTn id="8" dur="2000" spd="-100000" fill="hold"/>
                                        <p:tgtEl>
                                          <p:spTgt spid="3"/>
                                        </p:tgtEl>
                                        <p:attrNameLst>
                                          <p:attrName>ppt_x</p:attrName>
                                          <p:attrName>ppt_y</p:attrName>
                                        </p:attrNameLst>
                                      </p:cBhvr>
                                      <p:rCtr x="-1181" y="258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2" name="Rectangle 1"/>
          <p:cNvSpPr/>
          <p:nvPr/>
        </p:nvSpPr>
        <p:spPr>
          <a:xfrm>
            <a:off x="1598539" y="2920495"/>
            <a:ext cx="6604612" cy="461665"/>
          </a:xfrm>
          <a:prstGeom prst="rect">
            <a:avLst/>
          </a:prstGeom>
        </p:spPr>
        <p:txBody>
          <a:bodyPr wrap="square">
            <a:spAutoFit/>
          </a:bodyPr>
          <a:lstStyle/>
          <a:p>
            <a:pPr algn="just">
              <a:lnSpc>
                <a:spcPct val="150000"/>
              </a:lnSpc>
            </a:pPr>
            <a:r>
              <a:rPr lang="fr-FR" sz="1600" dirty="0" err="1" smtClean="0">
                <a:solidFill>
                  <a:schemeClr val="bg1"/>
                </a:solidFill>
                <a:latin typeface="Raleway" panose="020B0604020202020204" charset="0"/>
              </a:rPr>
              <a:t>Procedure</a:t>
            </a:r>
            <a:r>
              <a:rPr lang="fr-FR" sz="1600" dirty="0" smtClean="0">
                <a:solidFill>
                  <a:schemeClr val="bg1"/>
                </a:solidFill>
                <a:latin typeface="Raleway" panose="020B0604020202020204" charset="0"/>
              </a:rPr>
              <a:t> </a:t>
            </a:r>
            <a:r>
              <a:rPr lang="fr-FR" sz="1600" dirty="0" err="1">
                <a:solidFill>
                  <a:schemeClr val="bg1"/>
                </a:solidFill>
                <a:latin typeface="Raleway" panose="020B0604020202020204" charset="0"/>
              </a:rPr>
              <a:t>nom_procédure</a:t>
            </a:r>
            <a:r>
              <a:rPr lang="fr-FR" sz="1600" dirty="0">
                <a:solidFill>
                  <a:schemeClr val="bg1"/>
                </a:solidFill>
                <a:latin typeface="Raleway" panose="020B0604020202020204" charset="0"/>
              </a:rPr>
              <a:t> (param1 :type1 ; param2, param3 :type2) ; </a:t>
            </a:r>
            <a:endParaRPr lang="en-US" sz="1600" dirty="0">
              <a:solidFill>
                <a:schemeClr val="bg1"/>
              </a:solidFill>
              <a:latin typeface="Raleway" panose="020B0604020202020204" charset="0"/>
            </a:endParaRPr>
          </a:p>
        </p:txBody>
      </p:sp>
      <p:sp>
        <p:nvSpPr>
          <p:cNvPr id="3" name="Rectangle 2"/>
          <p:cNvSpPr/>
          <p:nvPr/>
        </p:nvSpPr>
        <p:spPr>
          <a:xfrm>
            <a:off x="800767" y="2207081"/>
            <a:ext cx="930063" cy="377667"/>
          </a:xfrm>
          <a:prstGeom prst="rect">
            <a:avLst/>
          </a:prstGeom>
        </p:spPr>
        <p:txBody>
          <a:bodyPr wrap="none">
            <a:spAutoFit/>
          </a:bodyPr>
          <a:lstStyle/>
          <a:p>
            <a:pPr algn="just">
              <a:lnSpc>
                <a:spcPct val="150000"/>
              </a:lnSpc>
            </a:pPr>
            <a:r>
              <a:rPr lang="fr-FR" b="1" u="sng" dirty="0">
                <a:solidFill>
                  <a:schemeClr val="bg1"/>
                </a:solidFill>
                <a:latin typeface="Raleway" panose="020B0604020202020204" charset="0"/>
              </a:rPr>
              <a:t>Syntaxe </a:t>
            </a:r>
          </a:p>
        </p:txBody>
      </p:sp>
      <p:sp>
        <p:nvSpPr>
          <p:cNvPr id="11" name="Google Shape;319;p45"/>
          <p:cNvSpPr txBox="1">
            <a:spLocks noGrp="1"/>
          </p:cNvSpPr>
          <p:nvPr>
            <p:ph type="subTitle" idx="4294967295"/>
          </p:nvPr>
        </p:nvSpPr>
        <p:spPr>
          <a:xfrm>
            <a:off x="1817916" y="1328459"/>
            <a:ext cx="5344884" cy="621900"/>
          </a:xfrm>
          <a:prstGeom prst="rect">
            <a:avLst/>
          </a:prstGeom>
          <a:noFill/>
          <a:ln>
            <a:noFill/>
          </a:ln>
        </p:spPr>
        <p:txBody>
          <a:bodyPr spcFirstLastPara="1" wrap="square" lIns="91425" tIns="91425" rIns="91425" bIns="91425" anchor="ctr" anchorCtr="0">
            <a:noAutofit/>
          </a:bodyPr>
          <a:lstStyle/>
          <a:p>
            <a:pPr marL="0" indent="0">
              <a:buSzPts val="1100"/>
              <a:buNone/>
            </a:pPr>
            <a:r>
              <a:rPr lang="en-US" sz="2800" dirty="0">
                <a:solidFill>
                  <a:schemeClr val="bg1"/>
                </a:solidFill>
              </a:rPr>
              <a:t>Passage </a:t>
            </a:r>
            <a:r>
              <a:rPr lang="en-US" sz="2800" dirty="0" err="1">
                <a:solidFill>
                  <a:schemeClr val="bg1"/>
                </a:solidFill>
              </a:rPr>
              <a:t>paramètres</a:t>
            </a:r>
            <a:r>
              <a:rPr lang="en-US" sz="2800" dirty="0">
                <a:solidFill>
                  <a:schemeClr val="bg1"/>
                </a:solidFill>
              </a:rPr>
              <a:t> par </a:t>
            </a:r>
            <a:r>
              <a:rPr lang="en-US" sz="2800" dirty="0" err="1">
                <a:solidFill>
                  <a:schemeClr val="bg1"/>
                </a:solidFill>
              </a:rPr>
              <a:t>valeur</a:t>
            </a:r>
            <a:endParaRPr lang="en-US" sz="2800" dirty="0">
              <a:solidFill>
                <a:schemeClr val="bg1"/>
              </a:solidFill>
            </a:endParaRPr>
          </a:p>
        </p:txBody>
      </p:sp>
      <p:sp>
        <p:nvSpPr>
          <p:cNvPr id="4" name="Rectangle 3"/>
          <p:cNvSpPr/>
          <p:nvPr/>
        </p:nvSpPr>
        <p:spPr>
          <a:xfrm>
            <a:off x="1600200" y="3382160"/>
            <a:ext cx="5519056" cy="461665"/>
          </a:xfrm>
          <a:prstGeom prst="rect">
            <a:avLst/>
          </a:prstGeom>
        </p:spPr>
        <p:txBody>
          <a:bodyPr wrap="square">
            <a:spAutoFit/>
          </a:bodyPr>
          <a:lstStyle/>
          <a:p>
            <a:pPr algn="just">
              <a:lnSpc>
                <a:spcPct val="150000"/>
              </a:lnSpc>
            </a:pPr>
            <a:r>
              <a:rPr lang="fr-FR" sz="1600" dirty="0">
                <a:solidFill>
                  <a:schemeClr val="bg1"/>
                </a:solidFill>
                <a:latin typeface="Raleway" panose="020B0604020202020204" charset="0"/>
              </a:rPr>
              <a:t>Fonction (param1 :type1 ; param2 :type2) : </a:t>
            </a:r>
            <a:r>
              <a:rPr lang="fr-FR" sz="1600" dirty="0" err="1">
                <a:solidFill>
                  <a:schemeClr val="bg1"/>
                </a:solidFill>
                <a:latin typeface="Raleway" panose="020B0604020202020204" charset="0"/>
              </a:rPr>
              <a:t>Type_fonction</a:t>
            </a:r>
            <a:r>
              <a:rPr lang="fr-FR" sz="1600" dirty="0">
                <a:solidFill>
                  <a:schemeClr val="bg1"/>
                </a:solidFill>
                <a:latin typeface="Raleway" panose="020B0604020202020204" charset="0"/>
              </a:rPr>
              <a:t> ;</a:t>
            </a:r>
            <a:endParaRPr lang="en-US" sz="1600" dirty="0">
              <a:solidFill>
                <a:schemeClr val="bg1"/>
              </a:solidFill>
              <a:latin typeface="Raleway" panose="020B0604020202020204" charset="0"/>
            </a:endParaRPr>
          </a:p>
        </p:txBody>
      </p:sp>
    </p:spTree>
    <p:extLst>
      <p:ext uri="{BB962C8B-B14F-4D97-AF65-F5344CB8AC3E}">
        <p14:creationId xmlns:p14="http://schemas.microsoft.com/office/powerpoint/2010/main" val="389996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2" name="Rectangle 1"/>
          <p:cNvSpPr/>
          <p:nvPr/>
        </p:nvSpPr>
        <p:spPr>
          <a:xfrm>
            <a:off x="878269" y="1274862"/>
            <a:ext cx="1151277" cy="338554"/>
          </a:xfrm>
          <a:prstGeom prst="rect">
            <a:avLst/>
          </a:prstGeom>
        </p:spPr>
        <p:txBody>
          <a:bodyPr wrap="none">
            <a:spAutoFit/>
          </a:bodyPr>
          <a:lstStyle/>
          <a:p>
            <a:r>
              <a:rPr lang="en-US" sz="1600" b="1" u="sng" dirty="0" err="1">
                <a:solidFill>
                  <a:schemeClr val="bg1"/>
                </a:solidFill>
                <a:latin typeface="Raleway" panose="020B0604020202020204" charset="0"/>
              </a:rPr>
              <a:t>Exemple</a:t>
            </a:r>
            <a:r>
              <a:rPr lang="en-US" sz="1600" b="1" u="sng" dirty="0">
                <a:solidFill>
                  <a:schemeClr val="bg1"/>
                </a:solidFill>
                <a:latin typeface="Raleway" panose="020B0604020202020204" charset="0"/>
              </a:rPr>
              <a:t> :</a:t>
            </a:r>
          </a:p>
        </p:txBody>
      </p:sp>
      <p:sp>
        <p:nvSpPr>
          <p:cNvPr id="3" name="Rectangle 2"/>
          <p:cNvSpPr/>
          <p:nvPr/>
        </p:nvSpPr>
        <p:spPr>
          <a:xfrm>
            <a:off x="3661987" y="1274862"/>
            <a:ext cx="3032727" cy="3970318"/>
          </a:xfrm>
          <a:prstGeom prst="rect">
            <a:avLst/>
          </a:prstGeom>
        </p:spPr>
        <p:txBody>
          <a:bodyPr wrap="square">
            <a:spAutoFit/>
          </a:bodyPr>
          <a:lstStyle/>
          <a:p>
            <a:pPr>
              <a:lnSpc>
                <a:spcPct val="150000"/>
              </a:lnSpc>
            </a:pPr>
            <a:r>
              <a:rPr lang="fr-FR" sz="1200" dirty="0">
                <a:solidFill>
                  <a:schemeClr val="bg1"/>
                </a:solidFill>
                <a:latin typeface="Raleway" panose="020B0604020202020204" charset="0"/>
              </a:rPr>
              <a:t>Algorithme pas-val ; </a:t>
            </a:r>
            <a:endParaRPr lang="fr-FR" sz="1200" dirty="0" smtClean="0">
              <a:solidFill>
                <a:schemeClr val="bg1"/>
              </a:solidFill>
              <a:latin typeface="Raleway" panose="020B0604020202020204" charset="0"/>
            </a:endParaRPr>
          </a:p>
          <a:p>
            <a:pPr>
              <a:lnSpc>
                <a:spcPct val="150000"/>
              </a:lnSpc>
            </a:pPr>
            <a:r>
              <a:rPr lang="fr-FR" sz="1200" dirty="0" smtClean="0">
                <a:solidFill>
                  <a:schemeClr val="bg1"/>
                </a:solidFill>
                <a:latin typeface="Raleway" panose="020B0604020202020204" charset="0"/>
              </a:rPr>
              <a:t>variable </a:t>
            </a:r>
            <a:r>
              <a:rPr lang="fr-FR" sz="1200" dirty="0">
                <a:solidFill>
                  <a:schemeClr val="bg1"/>
                </a:solidFill>
                <a:latin typeface="Raleway" panose="020B0604020202020204" charset="0"/>
              </a:rPr>
              <a:t>M : entier </a:t>
            </a:r>
            <a:r>
              <a:rPr lang="fr-FR" sz="1200" dirty="0" smtClean="0">
                <a:solidFill>
                  <a:schemeClr val="bg1"/>
                </a:solidFill>
                <a:latin typeface="Raleway" panose="020B0604020202020204" charset="0"/>
              </a:rPr>
              <a:t>;</a:t>
            </a:r>
          </a:p>
          <a:p>
            <a:pPr>
              <a:lnSpc>
                <a:spcPct val="150000"/>
              </a:lnSpc>
            </a:pPr>
            <a:r>
              <a:rPr lang="fr-FR" sz="1200" dirty="0" err="1" smtClean="0">
                <a:solidFill>
                  <a:schemeClr val="bg1"/>
                </a:solidFill>
                <a:latin typeface="Raleway" panose="020B0604020202020204" charset="0"/>
              </a:rPr>
              <a:t>Procedure</a:t>
            </a:r>
            <a:r>
              <a:rPr lang="fr-FR" sz="1200" dirty="0" smtClean="0">
                <a:solidFill>
                  <a:schemeClr val="bg1"/>
                </a:solidFill>
                <a:latin typeface="Raleway" panose="020B0604020202020204" charset="0"/>
              </a:rPr>
              <a:t> </a:t>
            </a:r>
            <a:r>
              <a:rPr lang="fr-FR" sz="1200" dirty="0" err="1" smtClean="0">
                <a:solidFill>
                  <a:schemeClr val="bg1"/>
                </a:solidFill>
                <a:latin typeface="Raleway" panose="020B0604020202020204" charset="0"/>
              </a:rPr>
              <a:t>valeurAbs</a:t>
            </a:r>
            <a:r>
              <a:rPr lang="fr-FR" sz="1200" dirty="0" smtClean="0">
                <a:solidFill>
                  <a:schemeClr val="bg1"/>
                </a:solidFill>
                <a:latin typeface="Raleway" panose="020B0604020202020204" charset="0"/>
              </a:rPr>
              <a:t> </a:t>
            </a:r>
            <a:r>
              <a:rPr lang="fr-FR" sz="1200" dirty="0">
                <a:solidFill>
                  <a:schemeClr val="bg1"/>
                </a:solidFill>
                <a:latin typeface="Raleway" panose="020B0604020202020204" charset="0"/>
              </a:rPr>
              <a:t>(nombre : entier) ; </a:t>
            </a:r>
            <a:endParaRPr lang="fr-FR" sz="1200" dirty="0" smtClean="0">
              <a:solidFill>
                <a:schemeClr val="bg1"/>
              </a:solidFill>
              <a:latin typeface="Raleway" panose="020B0604020202020204" charset="0"/>
            </a:endParaRPr>
          </a:p>
          <a:p>
            <a:pPr>
              <a:lnSpc>
                <a:spcPct val="150000"/>
              </a:lnSpc>
            </a:pPr>
            <a:r>
              <a:rPr lang="fr-FR" sz="1200" dirty="0" err="1" smtClean="0">
                <a:solidFill>
                  <a:schemeClr val="bg1"/>
                </a:solidFill>
                <a:latin typeface="Raleway" panose="020B0604020202020204" charset="0"/>
              </a:rPr>
              <a:t>Debut</a:t>
            </a:r>
            <a:r>
              <a:rPr lang="fr-FR" sz="1200" dirty="0" smtClean="0">
                <a:solidFill>
                  <a:schemeClr val="bg1"/>
                </a:solidFill>
                <a:latin typeface="Raleway" panose="020B0604020202020204" charset="0"/>
              </a:rPr>
              <a:t> </a:t>
            </a:r>
          </a:p>
          <a:p>
            <a:pPr marL="446088">
              <a:lnSpc>
                <a:spcPct val="150000"/>
              </a:lnSpc>
            </a:pPr>
            <a:r>
              <a:rPr lang="fr-FR" sz="1200" dirty="0" smtClean="0">
                <a:solidFill>
                  <a:schemeClr val="bg1"/>
                </a:solidFill>
                <a:latin typeface="Raleway" panose="020B0604020202020204" charset="0"/>
              </a:rPr>
              <a:t>Si </a:t>
            </a:r>
            <a:r>
              <a:rPr lang="fr-FR" sz="1200" dirty="0">
                <a:solidFill>
                  <a:schemeClr val="bg1"/>
                </a:solidFill>
                <a:latin typeface="Raleway" panose="020B0604020202020204" charset="0"/>
              </a:rPr>
              <a:t>nombre &lt; 0 Alors </a:t>
            </a:r>
            <a:endParaRPr lang="fr-FR" sz="1200" dirty="0" smtClean="0">
              <a:solidFill>
                <a:schemeClr val="bg1"/>
              </a:solidFill>
              <a:latin typeface="Raleway" panose="020B0604020202020204" charset="0"/>
            </a:endParaRPr>
          </a:p>
          <a:p>
            <a:pPr marL="719138">
              <a:lnSpc>
                <a:spcPct val="150000"/>
              </a:lnSpc>
            </a:pPr>
            <a:r>
              <a:rPr lang="fr-FR" sz="1200" dirty="0" smtClean="0">
                <a:solidFill>
                  <a:schemeClr val="bg1"/>
                </a:solidFill>
                <a:latin typeface="Raleway" panose="020B0604020202020204" charset="0"/>
              </a:rPr>
              <a:t>nombre </a:t>
            </a:r>
            <a:r>
              <a:rPr lang="fr-FR" sz="1200" dirty="0" smtClean="0">
                <a:solidFill>
                  <a:schemeClr val="bg1"/>
                </a:solidFill>
                <a:latin typeface="Raleway" panose="020B0604020202020204" charset="0"/>
                <a:sym typeface="Wingdings" panose="05000000000000000000" pitchFamily="2" charset="2"/>
              </a:rPr>
              <a:t></a:t>
            </a:r>
            <a:r>
              <a:rPr lang="fr-FR" sz="1200" dirty="0" smtClean="0">
                <a:solidFill>
                  <a:schemeClr val="bg1"/>
                </a:solidFill>
                <a:latin typeface="Raleway" panose="020B0604020202020204" charset="0"/>
              </a:rPr>
              <a:t> </a:t>
            </a:r>
            <a:r>
              <a:rPr lang="fr-FR" sz="1200" dirty="0">
                <a:solidFill>
                  <a:schemeClr val="bg1"/>
                </a:solidFill>
                <a:latin typeface="Raleway" panose="020B0604020202020204" charset="0"/>
              </a:rPr>
              <a:t>- </a:t>
            </a:r>
            <a:r>
              <a:rPr lang="fr-FR" sz="1200" dirty="0" smtClean="0">
                <a:solidFill>
                  <a:schemeClr val="bg1"/>
                </a:solidFill>
                <a:latin typeface="Raleway" panose="020B0604020202020204" charset="0"/>
              </a:rPr>
              <a:t>nombre</a:t>
            </a:r>
          </a:p>
          <a:p>
            <a:pPr marL="446088">
              <a:lnSpc>
                <a:spcPct val="150000"/>
              </a:lnSpc>
            </a:pPr>
            <a:r>
              <a:rPr lang="fr-FR" sz="1200" dirty="0" err="1" smtClean="0">
                <a:solidFill>
                  <a:schemeClr val="bg1"/>
                </a:solidFill>
                <a:latin typeface="Raleway" panose="020B0604020202020204" charset="0"/>
              </a:rPr>
              <a:t>FinSi</a:t>
            </a:r>
            <a:r>
              <a:rPr lang="fr-FR" sz="1200" dirty="0" smtClean="0">
                <a:solidFill>
                  <a:schemeClr val="bg1"/>
                </a:solidFill>
                <a:latin typeface="Raleway" panose="020B0604020202020204" charset="0"/>
              </a:rPr>
              <a:t> </a:t>
            </a:r>
            <a:r>
              <a:rPr lang="fr-FR" sz="1200" dirty="0">
                <a:solidFill>
                  <a:schemeClr val="bg1"/>
                </a:solidFill>
                <a:latin typeface="Raleway" panose="020B0604020202020204" charset="0"/>
              </a:rPr>
              <a:t>; </a:t>
            </a:r>
            <a:endParaRPr lang="fr-FR" sz="1200" dirty="0" smtClean="0">
              <a:solidFill>
                <a:schemeClr val="bg1"/>
              </a:solidFill>
              <a:latin typeface="Raleway" panose="020B0604020202020204" charset="0"/>
            </a:endParaRPr>
          </a:p>
          <a:p>
            <a:pPr marL="446088">
              <a:lnSpc>
                <a:spcPct val="150000"/>
              </a:lnSpc>
            </a:pPr>
            <a:r>
              <a:rPr lang="fr-FR" sz="1200" dirty="0" smtClean="0">
                <a:solidFill>
                  <a:schemeClr val="bg1"/>
                </a:solidFill>
                <a:latin typeface="Raleway" panose="020B0604020202020204" charset="0"/>
              </a:rPr>
              <a:t>Ecrire </a:t>
            </a:r>
            <a:r>
              <a:rPr lang="fr-FR" sz="1200" dirty="0">
                <a:solidFill>
                  <a:schemeClr val="bg1"/>
                </a:solidFill>
                <a:latin typeface="Raleway" panose="020B0604020202020204" charset="0"/>
              </a:rPr>
              <a:t>(nombre) </a:t>
            </a:r>
            <a:endParaRPr lang="fr-FR" sz="1200" dirty="0" smtClean="0">
              <a:solidFill>
                <a:schemeClr val="bg1"/>
              </a:solidFill>
              <a:latin typeface="Raleway" panose="020B0604020202020204" charset="0"/>
            </a:endParaRPr>
          </a:p>
          <a:p>
            <a:pPr>
              <a:lnSpc>
                <a:spcPct val="150000"/>
              </a:lnSpc>
            </a:pPr>
            <a:r>
              <a:rPr lang="fr-FR" sz="1200" dirty="0" smtClean="0">
                <a:solidFill>
                  <a:schemeClr val="bg1"/>
                </a:solidFill>
                <a:latin typeface="Raleway" panose="020B0604020202020204" charset="0"/>
              </a:rPr>
              <a:t>Fin ;</a:t>
            </a:r>
          </a:p>
          <a:p>
            <a:pPr>
              <a:lnSpc>
                <a:spcPct val="150000"/>
              </a:lnSpc>
            </a:pPr>
            <a:r>
              <a:rPr lang="fr-FR" sz="1200" dirty="0" err="1" smtClean="0">
                <a:solidFill>
                  <a:schemeClr val="bg1"/>
                </a:solidFill>
                <a:latin typeface="Raleway" panose="020B0604020202020204" charset="0"/>
              </a:rPr>
              <a:t>Debut</a:t>
            </a:r>
            <a:r>
              <a:rPr lang="fr-FR" sz="1200" dirty="0" smtClean="0">
                <a:solidFill>
                  <a:schemeClr val="bg1"/>
                </a:solidFill>
                <a:latin typeface="Raleway" panose="020B0604020202020204" charset="0"/>
              </a:rPr>
              <a:t> </a:t>
            </a:r>
          </a:p>
          <a:p>
            <a:pPr marL="446088">
              <a:lnSpc>
                <a:spcPct val="150000"/>
              </a:lnSpc>
            </a:pPr>
            <a:r>
              <a:rPr lang="fr-FR" sz="1200" dirty="0" smtClean="0">
                <a:solidFill>
                  <a:schemeClr val="bg1"/>
                </a:solidFill>
                <a:latin typeface="Raleway" panose="020B0604020202020204" charset="0"/>
              </a:rPr>
              <a:t>Lire </a:t>
            </a:r>
            <a:r>
              <a:rPr lang="fr-FR" sz="1200" dirty="0">
                <a:solidFill>
                  <a:schemeClr val="bg1"/>
                </a:solidFill>
                <a:latin typeface="Raleway" panose="020B0604020202020204" charset="0"/>
              </a:rPr>
              <a:t>(M) ; </a:t>
            </a:r>
            <a:endParaRPr lang="fr-FR" sz="1200" dirty="0" smtClean="0">
              <a:solidFill>
                <a:schemeClr val="bg1"/>
              </a:solidFill>
              <a:latin typeface="Raleway" panose="020B0604020202020204" charset="0"/>
            </a:endParaRPr>
          </a:p>
          <a:p>
            <a:pPr marL="446088">
              <a:lnSpc>
                <a:spcPct val="150000"/>
              </a:lnSpc>
            </a:pPr>
            <a:r>
              <a:rPr lang="fr-FR" sz="1200" dirty="0" err="1" smtClean="0">
                <a:solidFill>
                  <a:schemeClr val="bg1"/>
                </a:solidFill>
                <a:latin typeface="Raleway" panose="020B0604020202020204" charset="0"/>
              </a:rPr>
              <a:t>valeurAbs</a:t>
            </a:r>
            <a:r>
              <a:rPr lang="fr-FR" sz="1200" dirty="0" smtClean="0">
                <a:solidFill>
                  <a:schemeClr val="bg1"/>
                </a:solidFill>
                <a:latin typeface="Raleway" panose="020B0604020202020204" charset="0"/>
              </a:rPr>
              <a:t> </a:t>
            </a:r>
            <a:r>
              <a:rPr lang="fr-FR" sz="1200" dirty="0">
                <a:solidFill>
                  <a:schemeClr val="bg1"/>
                </a:solidFill>
                <a:latin typeface="Raleway" panose="020B0604020202020204" charset="0"/>
              </a:rPr>
              <a:t>(M) ; </a:t>
            </a:r>
            <a:endParaRPr lang="fr-FR" sz="1200" dirty="0" smtClean="0">
              <a:solidFill>
                <a:schemeClr val="bg1"/>
              </a:solidFill>
              <a:latin typeface="Raleway" panose="020B0604020202020204" charset="0"/>
            </a:endParaRPr>
          </a:p>
          <a:p>
            <a:pPr marL="446088">
              <a:lnSpc>
                <a:spcPct val="150000"/>
              </a:lnSpc>
            </a:pPr>
            <a:r>
              <a:rPr lang="fr-FR" sz="1200" dirty="0" smtClean="0">
                <a:solidFill>
                  <a:schemeClr val="bg1"/>
                </a:solidFill>
                <a:latin typeface="Raleway" panose="020B0604020202020204" charset="0"/>
              </a:rPr>
              <a:t>Ecrire </a:t>
            </a:r>
            <a:r>
              <a:rPr lang="fr-FR" sz="1200" dirty="0">
                <a:solidFill>
                  <a:schemeClr val="bg1"/>
                </a:solidFill>
                <a:latin typeface="Raleway" panose="020B0604020202020204" charset="0"/>
              </a:rPr>
              <a:t>(M) </a:t>
            </a:r>
            <a:endParaRPr lang="fr-FR" sz="1200" dirty="0" smtClean="0">
              <a:solidFill>
                <a:schemeClr val="bg1"/>
              </a:solidFill>
              <a:latin typeface="Raleway" panose="020B0604020202020204" charset="0"/>
            </a:endParaRPr>
          </a:p>
          <a:p>
            <a:pPr>
              <a:lnSpc>
                <a:spcPct val="150000"/>
              </a:lnSpc>
            </a:pPr>
            <a:r>
              <a:rPr lang="fr-FR" sz="1200" dirty="0" smtClean="0">
                <a:solidFill>
                  <a:schemeClr val="bg1"/>
                </a:solidFill>
                <a:latin typeface="Raleway" panose="020B0604020202020204" charset="0"/>
              </a:rPr>
              <a:t>Fin</a:t>
            </a:r>
            <a:r>
              <a:rPr lang="fr-FR" sz="1200" dirty="0">
                <a:solidFill>
                  <a:schemeClr val="bg1"/>
                </a:solidFill>
                <a:latin typeface="Raleway" panose="020B0604020202020204" charset="0"/>
              </a:rPr>
              <a:t>. </a:t>
            </a:r>
            <a:endParaRPr lang="en-US" sz="1200" dirty="0">
              <a:solidFill>
                <a:schemeClr val="bg1"/>
              </a:solidFill>
              <a:latin typeface="Raleway" panose="020B0604020202020204" charset="0"/>
            </a:endParaRPr>
          </a:p>
        </p:txBody>
      </p:sp>
    </p:spTree>
    <p:extLst>
      <p:ext uri="{BB962C8B-B14F-4D97-AF65-F5344CB8AC3E}">
        <p14:creationId xmlns:p14="http://schemas.microsoft.com/office/powerpoint/2010/main" val="27726339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10" name="Google Shape;319;p45"/>
          <p:cNvSpPr txBox="1">
            <a:spLocks noGrp="1"/>
          </p:cNvSpPr>
          <p:nvPr>
            <p:ph type="subTitle" idx="4294967295"/>
          </p:nvPr>
        </p:nvSpPr>
        <p:spPr>
          <a:xfrm>
            <a:off x="1817915" y="1328459"/>
            <a:ext cx="5671455" cy="621900"/>
          </a:xfrm>
          <a:prstGeom prst="rect">
            <a:avLst/>
          </a:prstGeom>
          <a:noFill/>
          <a:ln>
            <a:noFill/>
          </a:ln>
        </p:spPr>
        <p:txBody>
          <a:bodyPr spcFirstLastPara="1" wrap="square" lIns="91425" tIns="91425" rIns="91425" bIns="91425" anchor="ctr" anchorCtr="0">
            <a:noAutofit/>
          </a:bodyPr>
          <a:lstStyle/>
          <a:p>
            <a:pPr marL="0" indent="0">
              <a:buSzPts val="1100"/>
              <a:buNone/>
            </a:pPr>
            <a:r>
              <a:rPr lang="en-US" sz="2800" dirty="0">
                <a:solidFill>
                  <a:schemeClr val="bg1"/>
                </a:solidFill>
              </a:rPr>
              <a:t>Passage </a:t>
            </a:r>
            <a:r>
              <a:rPr lang="en-US" sz="2800" dirty="0" err="1" smtClean="0">
                <a:solidFill>
                  <a:schemeClr val="bg1"/>
                </a:solidFill>
              </a:rPr>
              <a:t>paramètres</a:t>
            </a:r>
            <a:r>
              <a:rPr lang="en-US" sz="2800" dirty="0" smtClean="0">
                <a:solidFill>
                  <a:schemeClr val="bg1"/>
                </a:solidFill>
              </a:rPr>
              <a:t> par </a:t>
            </a:r>
            <a:r>
              <a:rPr lang="en-US" sz="2800" dirty="0">
                <a:solidFill>
                  <a:schemeClr val="bg1"/>
                </a:solidFill>
              </a:rPr>
              <a:t>variable</a:t>
            </a:r>
          </a:p>
        </p:txBody>
      </p:sp>
      <p:sp>
        <p:nvSpPr>
          <p:cNvPr id="9" name="Rectangle 8"/>
          <p:cNvSpPr/>
          <p:nvPr/>
        </p:nvSpPr>
        <p:spPr>
          <a:xfrm>
            <a:off x="800767" y="2207081"/>
            <a:ext cx="930063" cy="377667"/>
          </a:xfrm>
          <a:prstGeom prst="rect">
            <a:avLst/>
          </a:prstGeom>
        </p:spPr>
        <p:txBody>
          <a:bodyPr wrap="none">
            <a:spAutoFit/>
          </a:bodyPr>
          <a:lstStyle/>
          <a:p>
            <a:pPr algn="just">
              <a:lnSpc>
                <a:spcPct val="150000"/>
              </a:lnSpc>
            </a:pPr>
            <a:r>
              <a:rPr lang="fr-FR" b="1" u="sng" dirty="0">
                <a:solidFill>
                  <a:schemeClr val="bg1"/>
                </a:solidFill>
                <a:latin typeface="Raleway" panose="020B0604020202020204" charset="0"/>
              </a:rPr>
              <a:t>Syntaxe </a:t>
            </a:r>
          </a:p>
        </p:txBody>
      </p:sp>
      <p:sp>
        <p:nvSpPr>
          <p:cNvPr id="11" name="Rectangle 10"/>
          <p:cNvSpPr/>
          <p:nvPr/>
        </p:nvSpPr>
        <p:spPr>
          <a:xfrm>
            <a:off x="1561171" y="3563993"/>
            <a:ext cx="6881432" cy="461665"/>
          </a:xfrm>
          <a:prstGeom prst="rect">
            <a:avLst/>
          </a:prstGeom>
        </p:spPr>
        <p:txBody>
          <a:bodyPr wrap="square">
            <a:spAutoFit/>
          </a:bodyPr>
          <a:lstStyle/>
          <a:p>
            <a:pPr algn="just">
              <a:lnSpc>
                <a:spcPct val="150000"/>
              </a:lnSpc>
            </a:pPr>
            <a:r>
              <a:rPr lang="fr-FR" sz="1600" dirty="0" smtClean="0">
                <a:solidFill>
                  <a:schemeClr val="bg1"/>
                </a:solidFill>
                <a:latin typeface="Raleway" panose="020B0604020202020204" charset="0"/>
              </a:rPr>
              <a:t>Fonction </a:t>
            </a:r>
            <a:r>
              <a:rPr lang="fr-FR" sz="1600" dirty="0">
                <a:solidFill>
                  <a:schemeClr val="bg1"/>
                </a:solidFill>
                <a:latin typeface="Raleway" panose="020B0604020202020204" charset="0"/>
              </a:rPr>
              <a:t>(Var param1 : type1, param2 :type2) : </a:t>
            </a:r>
            <a:r>
              <a:rPr lang="fr-FR" sz="1600" dirty="0" err="1">
                <a:solidFill>
                  <a:schemeClr val="bg1"/>
                </a:solidFill>
                <a:latin typeface="Raleway" panose="020B0604020202020204" charset="0"/>
              </a:rPr>
              <a:t>Type_fonction</a:t>
            </a:r>
            <a:r>
              <a:rPr lang="fr-FR" sz="1600" dirty="0">
                <a:solidFill>
                  <a:schemeClr val="bg1"/>
                </a:solidFill>
                <a:latin typeface="Raleway" panose="020B0604020202020204" charset="0"/>
              </a:rPr>
              <a:t> ;</a:t>
            </a:r>
            <a:endParaRPr lang="en-US" sz="1600" dirty="0">
              <a:solidFill>
                <a:schemeClr val="bg1"/>
              </a:solidFill>
              <a:latin typeface="Raleway" panose="020B0604020202020204" charset="0"/>
            </a:endParaRPr>
          </a:p>
        </p:txBody>
      </p:sp>
      <p:sp>
        <p:nvSpPr>
          <p:cNvPr id="3" name="Rectangle 2"/>
          <p:cNvSpPr/>
          <p:nvPr/>
        </p:nvSpPr>
        <p:spPr>
          <a:xfrm>
            <a:off x="1561171" y="3112451"/>
            <a:ext cx="6890658" cy="338554"/>
          </a:xfrm>
          <a:prstGeom prst="rect">
            <a:avLst/>
          </a:prstGeom>
        </p:spPr>
        <p:txBody>
          <a:bodyPr wrap="square">
            <a:spAutoFit/>
          </a:bodyPr>
          <a:lstStyle/>
          <a:p>
            <a:r>
              <a:rPr lang="fr-FR" sz="1600" dirty="0" err="1">
                <a:solidFill>
                  <a:schemeClr val="bg1"/>
                </a:solidFill>
                <a:latin typeface="Raleway" panose="020B0604020202020204" charset="0"/>
              </a:rPr>
              <a:t>Procedure</a:t>
            </a:r>
            <a:r>
              <a:rPr lang="fr-FR" sz="1600" dirty="0">
                <a:solidFill>
                  <a:schemeClr val="bg1"/>
                </a:solidFill>
                <a:latin typeface="Raleway" panose="020B0604020202020204" charset="0"/>
              </a:rPr>
              <a:t> </a:t>
            </a:r>
            <a:r>
              <a:rPr lang="fr-FR" sz="1600" dirty="0" err="1">
                <a:solidFill>
                  <a:schemeClr val="bg1"/>
                </a:solidFill>
                <a:latin typeface="Raleway" panose="020B0604020202020204" charset="0"/>
              </a:rPr>
              <a:t>nom_procédure</a:t>
            </a:r>
            <a:r>
              <a:rPr lang="fr-FR" sz="1600" dirty="0">
                <a:solidFill>
                  <a:schemeClr val="bg1"/>
                </a:solidFill>
                <a:latin typeface="Raleway" panose="020B0604020202020204" charset="0"/>
              </a:rPr>
              <a:t> (Var param1 :type1, param2, param3 :type2) ;</a:t>
            </a:r>
            <a:endParaRPr lang="en-US" sz="1600" dirty="0"/>
          </a:p>
        </p:txBody>
      </p:sp>
    </p:spTree>
    <p:extLst>
      <p:ext uri="{BB962C8B-B14F-4D97-AF65-F5344CB8AC3E}">
        <p14:creationId xmlns:p14="http://schemas.microsoft.com/office/powerpoint/2010/main" val="181767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11" name="Google Shape;319;p45"/>
          <p:cNvSpPr txBox="1">
            <a:spLocks noGrp="1"/>
          </p:cNvSpPr>
          <p:nvPr>
            <p:ph type="subTitle" idx="4294967295"/>
          </p:nvPr>
        </p:nvSpPr>
        <p:spPr>
          <a:xfrm>
            <a:off x="1817916" y="1328459"/>
            <a:ext cx="5344884" cy="621900"/>
          </a:xfrm>
          <a:prstGeom prst="rect">
            <a:avLst/>
          </a:prstGeom>
          <a:noFill/>
          <a:ln>
            <a:noFill/>
          </a:ln>
        </p:spPr>
        <p:txBody>
          <a:bodyPr spcFirstLastPara="1" wrap="square" lIns="91425" tIns="91425" rIns="91425" bIns="91425" anchor="ctr" anchorCtr="0">
            <a:noAutofit/>
          </a:bodyPr>
          <a:lstStyle/>
          <a:p>
            <a:pPr marL="0" indent="0">
              <a:buSzPts val="1100"/>
              <a:buNone/>
            </a:pPr>
            <a:r>
              <a:rPr lang="en-US" sz="2800" dirty="0">
                <a:solidFill>
                  <a:schemeClr val="bg1"/>
                </a:solidFill>
              </a:rPr>
              <a:t>Passage </a:t>
            </a:r>
            <a:r>
              <a:rPr lang="en-US" sz="2800" dirty="0" err="1">
                <a:solidFill>
                  <a:schemeClr val="bg1"/>
                </a:solidFill>
              </a:rPr>
              <a:t>paramètres</a:t>
            </a:r>
            <a:r>
              <a:rPr lang="en-US" sz="2800" dirty="0">
                <a:solidFill>
                  <a:schemeClr val="bg1"/>
                </a:solidFill>
              </a:rPr>
              <a:t> par </a:t>
            </a:r>
            <a:r>
              <a:rPr lang="en-US" sz="2800" dirty="0" err="1">
                <a:solidFill>
                  <a:schemeClr val="bg1"/>
                </a:solidFill>
              </a:rPr>
              <a:t>valeur</a:t>
            </a:r>
            <a:endParaRPr lang="en-US" sz="2800" dirty="0">
              <a:solidFill>
                <a:schemeClr val="bg1"/>
              </a:solidFill>
            </a:endParaRPr>
          </a:p>
        </p:txBody>
      </p:sp>
      <p:sp>
        <p:nvSpPr>
          <p:cNvPr id="2" name="Rectangle 1"/>
          <p:cNvSpPr/>
          <p:nvPr/>
        </p:nvSpPr>
        <p:spPr>
          <a:xfrm>
            <a:off x="610991" y="2335493"/>
            <a:ext cx="7758733" cy="1154162"/>
          </a:xfrm>
          <a:prstGeom prst="rect">
            <a:avLst/>
          </a:prstGeom>
        </p:spPr>
        <p:txBody>
          <a:bodyPr wrap="square">
            <a:spAutoFit/>
          </a:bodyPr>
          <a:lstStyle/>
          <a:p>
            <a:pPr>
              <a:lnSpc>
                <a:spcPct val="150000"/>
              </a:lnSpc>
            </a:pPr>
            <a:r>
              <a:rPr lang="fr-FR" sz="1800" b="1" u="sng" dirty="0">
                <a:solidFill>
                  <a:schemeClr val="bg1"/>
                </a:solidFill>
                <a:latin typeface="Raleway" panose="020B0604020202020204" charset="0"/>
              </a:rPr>
              <a:t>Note : </a:t>
            </a:r>
            <a:endParaRPr lang="fr-FR" sz="1800" b="1" u="sng" dirty="0" smtClean="0">
              <a:solidFill>
                <a:schemeClr val="bg1"/>
              </a:solidFill>
              <a:latin typeface="Raleway" panose="020B0604020202020204" charset="0"/>
            </a:endParaRPr>
          </a:p>
          <a:p>
            <a:pPr marL="631825">
              <a:lnSpc>
                <a:spcPct val="150000"/>
              </a:lnSpc>
            </a:pPr>
            <a:r>
              <a:rPr lang="fr-FR" dirty="0" smtClean="0">
                <a:solidFill>
                  <a:schemeClr val="bg1"/>
                </a:solidFill>
                <a:latin typeface="Raleway" panose="020B0604020202020204" charset="0"/>
              </a:rPr>
              <a:t>Les </a:t>
            </a:r>
            <a:r>
              <a:rPr lang="fr-FR" dirty="0">
                <a:solidFill>
                  <a:schemeClr val="bg1"/>
                </a:solidFill>
                <a:latin typeface="Raleway" panose="020B0604020202020204" charset="0"/>
              </a:rPr>
              <a:t>paramètres passés par valeur et par adresse peuvent cohabiter à l’intérieur d’un même </a:t>
            </a:r>
            <a:r>
              <a:rPr lang="fr-FR" dirty="0" err="1">
                <a:solidFill>
                  <a:schemeClr val="bg1"/>
                </a:solidFill>
                <a:latin typeface="Raleway" panose="020B0604020202020204" charset="0"/>
              </a:rPr>
              <a:t>sousalgorithme</a:t>
            </a:r>
            <a:r>
              <a:rPr lang="fr-FR" dirty="0">
                <a:solidFill>
                  <a:schemeClr val="bg1"/>
                </a:solidFill>
                <a:latin typeface="Raleway" panose="020B0604020202020204" charset="0"/>
              </a:rPr>
              <a:t>. Il suffit de partager les deux types de passage par un </a:t>
            </a:r>
            <a:r>
              <a:rPr lang="fr-FR" dirty="0" smtClean="0">
                <a:solidFill>
                  <a:schemeClr val="bg1"/>
                </a:solidFill>
                <a:latin typeface="Raleway" panose="020B0604020202020204" charset="0"/>
              </a:rPr>
              <a:t>(;).</a:t>
            </a:r>
            <a:endParaRPr lang="en-US" dirty="0">
              <a:solidFill>
                <a:schemeClr val="bg1"/>
              </a:solidFill>
              <a:latin typeface="Raleway" panose="020B0604020202020204" charset="0"/>
            </a:endParaRPr>
          </a:p>
        </p:txBody>
      </p:sp>
    </p:spTree>
    <p:extLst>
      <p:ext uri="{BB962C8B-B14F-4D97-AF65-F5344CB8AC3E}">
        <p14:creationId xmlns:p14="http://schemas.microsoft.com/office/powerpoint/2010/main" val="5602840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11" name="Google Shape;319;p45"/>
          <p:cNvSpPr txBox="1">
            <a:spLocks noGrp="1"/>
          </p:cNvSpPr>
          <p:nvPr>
            <p:ph type="subTitle" idx="4294967295"/>
          </p:nvPr>
        </p:nvSpPr>
        <p:spPr>
          <a:xfrm>
            <a:off x="1817916" y="1328459"/>
            <a:ext cx="5344884" cy="621900"/>
          </a:xfrm>
          <a:prstGeom prst="rect">
            <a:avLst/>
          </a:prstGeom>
          <a:noFill/>
          <a:ln>
            <a:noFill/>
          </a:ln>
        </p:spPr>
        <p:txBody>
          <a:bodyPr spcFirstLastPara="1" wrap="square" lIns="91425" tIns="91425" rIns="91425" bIns="91425" anchor="ctr" anchorCtr="0">
            <a:noAutofit/>
          </a:bodyPr>
          <a:lstStyle/>
          <a:p>
            <a:pPr marL="0" indent="0">
              <a:buSzPts val="1100"/>
              <a:buNone/>
            </a:pPr>
            <a:r>
              <a:rPr lang="en-US" sz="2800" dirty="0">
                <a:solidFill>
                  <a:schemeClr val="bg1"/>
                </a:solidFill>
              </a:rPr>
              <a:t>Passage </a:t>
            </a:r>
            <a:r>
              <a:rPr lang="en-US" sz="2800" dirty="0" err="1">
                <a:solidFill>
                  <a:schemeClr val="bg1"/>
                </a:solidFill>
              </a:rPr>
              <a:t>paramètres</a:t>
            </a:r>
            <a:r>
              <a:rPr lang="en-US" sz="2800" dirty="0">
                <a:solidFill>
                  <a:schemeClr val="bg1"/>
                </a:solidFill>
              </a:rPr>
              <a:t> par </a:t>
            </a:r>
            <a:r>
              <a:rPr lang="en-US" sz="2800" dirty="0" err="1">
                <a:solidFill>
                  <a:schemeClr val="bg1"/>
                </a:solidFill>
              </a:rPr>
              <a:t>valeur</a:t>
            </a:r>
            <a:endParaRPr lang="en-US" sz="2800" dirty="0">
              <a:solidFill>
                <a:schemeClr val="bg1"/>
              </a:solidFill>
            </a:endParaRPr>
          </a:p>
        </p:txBody>
      </p:sp>
      <p:sp>
        <p:nvSpPr>
          <p:cNvPr id="3" name="Rectangle 2"/>
          <p:cNvSpPr/>
          <p:nvPr/>
        </p:nvSpPr>
        <p:spPr>
          <a:xfrm>
            <a:off x="1072819" y="2391243"/>
            <a:ext cx="7550517" cy="1061829"/>
          </a:xfrm>
          <a:prstGeom prst="rect">
            <a:avLst/>
          </a:prstGeom>
        </p:spPr>
        <p:txBody>
          <a:bodyPr wrap="square">
            <a:spAutoFit/>
          </a:bodyPr>
          <a:lstStyle/>
          <a:p>
            <a:pPr algn="just">
              <a:lnSpc>
                <a:spcPct val="150000"/>
              </a:lnSpc>
            </a:pPr>
            <a:r>
              <a:rPr lang="fr-FR" dirty="0" err="1">
                <a:solidFill>
                  <a:schemeClr val="bg1"/>
                </a:solidFill>
                <a:latin typeface="Raleway" panose="020B0604020202020204" charset="0"/>
              </a:rPr>
              <a:t>Procedure</a:t>
            </a:r>
            <a:r>
              <a:rPr lang="fr-FR" dirty="0">
                <a:solidFill>
                  <a:schemeClr val="bg1"/>
                </a:solidFill>
                <a:latin typeface="Raleway" panose="020B0604020202020204" charset="0"/>
              </a:rPr>
              <a:t> </a:t>
            </a:r>
            <a:r>
              <a:rPr lang="fr-FR" dirty="0" err="1">
                <a:solidFill>
                  <a:schemeClr val="bg1"/>
                </a:solidFill>
                <a:latin typeface="Raleway" panose="020B0604020202020204" charset="0"/>
              </a:rPr>
              <a:t>nom_procédure</a:t>
            </a:r>
            <a:r>
              <a:rPr lang="fr-FR" dirty="0">
                <a:solidFill>
                  <a:schemeClr val="bg1"/>
                </a:solidFill>
                <a:latin typeface="Raleway" panose="020B0604020202020204" charset="0"/>
              </a:rPr>
              <a:t> (Var param1 :type1 ; param2, param3 :type2) ; </a:t>
            </a:r>
            <a:endParaRPr lang="fr-FR" dirty="0" smtClean="0">
              <a:solidFill>
                <a:schemeClr val="bg1"/>
              </a:solidFill>
              <a:latin typeface="Raleway" panose="020B0604020202020204" charset="0"/>
            </a:endParaRPr>
          </a:p>
          <a:p>
            <a:pPr algn="just">
              <a:lnSpc>
                <a:spcPct val="150000"/>
              </a:lnSpc>
            </a:pPr>
            <a:endParaRPr lang="fr-FR" dirty="0" smtClean="0">
              <a:solidFill>
                <a:schemeClr val="bg1"/>
              </a:solidFill>
              <a:latin typeface="Raleway" panose="020B0604020202020204" charset="0"/>
            </a:endParaRPr>
          </a:p>
          <a:p>
            <a:pPr algn="just">
              <a:lnSpc>
                <a:spcPct val="150000"/>
              </a:lnSpc>
            </a:pPr>
            <a:r>
              <a:rPr lang="fr-FR" dirty="0" smtClean="0">
                <a:solidFill>
                  <a:schemeClr val="bg1"/>
                </a:solidFill>
                <a:latin typeface="Raleway" panose="020B0604020202020204" charset="0"/>
              </a:rPr>
              <a:t>Dans </a:t>
            </a:r>
            <a:r>
              <a:rPr lang="fr-FR" dirty="0">
                <a:solidFill>
                  <a:schemeClr val="bg1"/>
                </a:solidFill>
                <a:latin typeface="Raleway" panose="020B0604020202020204" charset="0"/>
              </a:rPr>
              <a:t>ce cas </a:t>
            </a:r>
            <a:r>
              <a:rPr lang="fr-FR" b="1" dirty="0">
                <a:solidFill>
                  <a:schemeClr val="bg1"/>
                </a:solidFill>
                <a:latin typeface="Raleway" panose="020B0604020202020204" charset="0"/>
              </a:rPr>
              <a:t>param1</a:t>
            </a:r>
            <a:r>
              <a:rPr lang="fr-FR" dirty="0">
                <a:solidFill>
                  <a:schemeClr val="bg1"/>
                </a:solidFill>
                <a:latin typeface="Raleway" panose="020B0604020202020204" charset="0"/>
              </a:rPr>
              <a:t> est passé par référence alors que les deux autres ont par </a:t>
            </a:r>
            <a:r>
              <a:rPr lang="fr-FR" dirty="0" smtClean="0">
                <a:solidFill>
                  <a:schemeClr val="bg1"/>
                </a:solidFill>
                <a:latin typeface="Raleway" panose="020B0604020202020204" charset="0"/>
              </a:rPr>
              <a:t>valeur</a:t>
            </a:r>
            <a:endParaRPr lang="en-US" dirty="0">
              <a:solidFill>
                <a:schemeClr val="bg1"/>
              </a:solidFill>
              <a:latin typeface="Raleway" panose="020B0604020202020204" charset="0"/>
            </a:endParaRPr>
          </a:p>
        </p:txBody>
      </p:sp>
      <p:sp>
        <p:nvSpPr>
          <p:cNvPr id="4" name="Rectangle 3"/>
          <p:cNvSpPr/>
          <p:nvPr/>
        </p:nvSpPr>
        <p:spPr>
          <a:xfrm>
            <a:off x="1072819" y="3724849"/>
            <a:ext cx="7326084" cy="1061829"/>
          </a:xfrm>
          <a:prstGeom prst="rect">
            <a:avLst/>
          </a:prstGeom>
        </p:spPr>
        <p:txBody>
          <a:bodyPr wrap="square">
            <a:spAutoFit/>
          </a:bodyPr>
          <a:lstStyle/>
          <a:p>
            <a:pPr algn="just">
              <a:lnSpc>
                <a:spcPct val="150000"/>
              </a:lnSpc>
            </a:pPr>
            <a:r>
              <a:rPr lang="fr-FR" dirty="0">
                <a:solidFill>
                  <a:schemeClr val="bg1"/>
                </a:solidFill>
                <a:latin typeface="Raleway" panose="020B0604020202020204" charset="0"/>
              </a:rPr>
              <a:t>Fonction (param1 :type1 ; Var param2 :type2) : </a:t>
            </a:r>
            <a:r>
              <a:rPr lang="fr-FR" dirty="0" err="1">
                <a:solidFill>
                  <a:schemeClr val="bg1"/>
                </a:solidFill>
                <a:latin typeface="Raleway" panose="020B0604020202020204" charset="0"/>
              </a:rPr>
              <a:t>Type_fonction</a:t>
            </a:r>
            <a:r>
              <a:rPr lang="fr-FR" dirty="0">
                <a:solidFill>
                  <a:schemeClr val="bg1"/>
                </a:solidFill>
                <a:latin typeface="Raleway" panose="020B0604020202020204" charset="0"/>
              </a:rPr>
              <a:t> </a:t>
            </a:r>
            <a:r>
              <a:rPr lang="fr-FR" dirty="0" smtClean="0">
                <a:solidFill>
                  <a:schemeClr val="bg1"/>
                </a:solidFill>
                <a:latin typeface="Raleway" panose="020B0604020202020204" charset="0"/>
              </a:rPr>
              <a:t>;</a:t>
            </a:r>
          </a:p>
          <a:p>
            <a:pPr algn="just">
              <a:lnSpc>
                <a:spcPct val="150000"/>
              </a:lnSpc>
            </a:pPr>
            <a:endParaRPr lang="fr-FR" dirty="0">
              <a:solidFill>
                <a:schemeClr val="bg1"/>
              </a:solidFill>
              <a:latin typeface="Raleway" panose="020B0604020202020204" charset="0"/>
            </a:endParaRPr>
          </a:p>
          <a:p>
            <a:pPr algn="just">
              <a:lnSpc>
                <a:spcPct val="150000"/>
              </a:lnSpc>
            </a:pPr>
            <a:r>
              <a:rPr lang="fr-FR" dirty="0" smtClean="0">
                <a:solidFill>
                  <a:schemeClr val="bg1"/>
                </a:solidFill>
                <a:latin typeface="Raleway" panose="020B0604020202020204" charset="0"/>
              </a:rPr>
              <a:t>Dans </a:t>
            </a:r>
            <a:r>
              <a:rPr lang="fr-FR" dirty="0">
                <a:solidFill>
                  <a:schemeClr val="bg1"/>
                </a:solidFill>
                <a:latin typeface="Raleway" panose="020B0604020202020204" charset="0"/>
              </a:rPr>
              <a:t>ce cas </a:t>
            </a:r>
            <a:r>
              <a:rPr lang="fr-FR" b="1" dirty="0">
                <a:solidFill>
                  <a:schemeClr val="bg1"/>
                </a:solidFill>
                <a:latin typeface="Raleway" panose="020B0604020202020204" charset="0"/>
              </a:rPr>
              <a:t>param1</a:t>
            </a:r>
            <a:r>
              <a:rPr lang="fr-FR" dirty="0">
                <a:solidFill>
                  <a:schemeClr val="bg1"/>
                </a:solidFill>
                <a:latin typeface="Raleway" panose="020B0604020202020204" charset="0"/>
              </a:rPr>
              <a:t> est passé par valeur alors que le deuxième est passé par valeur</a:t>
            </a:r>
            <a:endParaRPr lang="en-US" dirty="0">
              <a:solidFill>
                <a:schemeClr val="bg1"/>
              </a:solidFill>
              <a:latin typeface="Raleway" panose="020B0604020202020204" charset="0"/>
            </a:endParaRPr>
          </a:p>
        </p:txBody>
      </p:sp>
    </p:spTree>
    <p:extLst>
      <p:ext uri="{BB962C8B-B14F-4D97-AF65-F5344CB8AC3E}">
        <p14:creationId xmlns:p14="http://schemas.microsoft.com/office/powerpoint/2010/main" val="17365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99"/>
        <p:cNvGrpSpPr/>
        <p:nvPr/>
      </p:nvGrpSpPr>
      <p:grpSpPr>
        <a:xfrm>
          <a:off x="0" y="0"/>
          <a:ext cx="0" cy="0"/>
          <a:chOff x="0" y="0"/>
          <a:chExt cx="0" cy="0"/>
        </a:xfrm>
      </p:grpSpPr>
      <p:pic>
        <p:nvPicPr>
          <p:cNvPr id="200" name="Google Shape;200;p36"/>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201" name="Google Shape;201;p36"/>
          <p:cNvSpPr txBox="1"/>
          <p:nvPr/>
        </p:nvSpPr>
        <p:spPr>
          <a:xfrm>
            <a:off x="79975" y="2601375"/>
            <a:ext cx="4071900" cy="1902000"/>
          </a:xfrm>
          <a:prstGeom prst="rect">
            <a:avLst/>
          </a:prstGeom>
          <a:noFill/>
          <a:ln>
            <a:noFill/>
          </a:ln>
        </p:spPr>
        <p:txBody>
          <a:bodyPr spcFirstLastPara="1" wrap="square" lIns="91425" tIns="45700" rIns="91425" bIns="45700" anchor="t" anchorCtr="0">
            <a:noAutofit/>
          </a:bodyPr>
          <a:lstStyle/>
          <a:p>
            <a:pPr lvl="0">
              <a:lnSpc>
                <a:spcPct val="150000"/>
              </a:lnSpc>
            </a:pPr>
            <a:r>
              <a:rPr lang="en" sz="1600" b="1" dirty="0">
                <a:solidFill>
                  <a:schemeClr val="lt1"/>
                </a:solidFill>
                <a:latin typeface="Raleway"/>
                <a:ea typeface="Raleway"/>
                <a:cs typeface="Raleway"/>
                <a:sym typeface="Raleway"/>
              </a:rPr>
              <a:t>les programmes immatériels (logiciel, software)</a:t>
            </a:r>
            <a:r>
              <a:rPr lang="en" sz="1600" dirty="0">
                <a:solidFill>
                  <a:schemeClr val="lt1"/>
                </a:solidFill>
                <a:latin typeface="Raleway"/>
                <a:ea typeface="Raleway"/>
                <a:cs typeface="Raleway"/>
                <a:sym typeface="Raleway"/>
              </a:rPr>
              <a:t> </a:t>
            </a:r>
            <a:r>
              <a:rPr lang="fr-FR" sz="1600" dirty="0" smtClean="0">
                <a:solidFill>
                  <a:schemeClr val="bg1"/>
                </a:solidFill>
                <a:latin typeface="Raleway" panose="020B0604020202020204" charset="0"/>
              </a:rPr>
              <a:t>est </a:t>
            </a:r>
            <a:r>
              <a:rPr lang="fr-FR" sz="1600" dirty="0">
                <a:solidFill>
                  <a:schemeClr val="bg1"/>
                </a:solidFill>
                <a:latin typeface="Raleway" panose="020B0604020202020204" charset="0"/>
              </a:rPr>
              <a:t>un ensemble structuré d’instructions décrivant un traitement d’informations à faire réaliser par un matériel informatique</a:t>
            </a:r>
            <a:endParaRPr sz="1600" b="0" i="0" u="none" strike="noStrike" cap="none" dirty="0">
              <a:solidFill>
                <a:schemeClr val="bg1"/>
              </a:solidFill>
              <a:latin typeface="Raleway" panose="020B0604020202020204" charset="0"/>
              <a:ea typeface="Raleway"/>
              <a:cs typeface="Raleway"/>
              <a:sym typeface="Raleway"/>
            </a:endParaRPr>
          </a:p>
        </p:txBody>
      </p:sp>
      <p:sp>
        <p:nvSpPr>
          <p:cNvPr id="202" name="Google Shape;202;p36"/>
          <p:cNvSpPr txBox="1"/>
          <p:nvPr/>
        </p:nvSpPr>
        <p:spPr>
          <a:xfrm>
            <a:off x="4820500" y="2601375"/>
            <a:ext cx="4071900" cy="238428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 sz="1600" b="0" i="0" u="none" strike="noStrike" cap="none" dirty="0" smtClean="0">
                <a:solidFill>
                  <a:schemeClr val="lt1"/>
                </a:solidFill>
                <a:latin typeface="Raleway"/>
                <a:ea typeface="Raleway"/>
                <a:cs typeface="Raleway"/>
                <a:sym typeface="Raleway"/>
              </a:rPr>
              <a:t>Le </a:t>
            </a:r>
            <a:r>
              <a:rPr lang="en" sz="1600" b="1" i="0" u="none" strike="noStrike" cap="none" dirty="0" smtClean="0">
                <a:solidFill>
                  <a:schemeClr val="lt1"/>
                </a:solidFill>
                <a:latin typeface="Raleway"/>
                <a:ea typeface="Raleway"/>
                <a:cs typeface="Raleway"/>
                <a:sym typeface="Raleway"/>
              </a:rPr>
              <a:t>matériel </a:t>
            </a:r>
            <a:r>
              <a:rPr lang="en" sz="1600" b="0" i="0" u="none" strike="noStrike" cap="none" dirty="0" smtClean="0">
                <a:solidFill>
                  <a:schemeClr val="lt1"/>
                </a:solidFill>
                <a:latin typeface="Raleway"/>
                <a:ea typeface="Raleway"/>
                <a:cs typeface="Raleway"/>
                <a:sym typeface="Raleway"/>
              </a:rPr>
              <a:t>est donc l’ensemble des éléments physiques (microprocesseur, mémoire, écran, clavier, disques durs. . .) utilisés pour traiter les données.</a:t>
            </a:r>
          </a:p>
          <a:p>
            <a:pPr algn="just">
              <a:lnSpc>
                <a:spcPct val="150000"/>
              </a:lnSpc>
            </a:pPr>
            <a:r>
              <a:rPr lang="fr-FR" sz="1600" dirty="0">
                <a:solidFill>
                  <a:schemeClr val="bg1"/>
                </a:solidFill>
                <a:latin typeface="Raleway" panose="020B0604020202020204" charset="0"/>
                <a:ea typeface="Calibri" panose="020F0502020204030204" pitchFamily="34" charset="0"/>
              </a:rPr>
              <a:t>L’architecture matérielle d’un ordinateur repose sur le modèle de Von Neumann </a:t>
            </a:r>
            <a:endParaRPr lang="en-US" sz="1600" dirty="0">
              <a:solidFill>
                <a:schemeClr val="bg1"/>
              </a:solidFill>
              <a:latin typeface="Raleway" panose="020B0604020202020204" charset="0"/>
            </a:endParaRPr>
          </a:p>
          <a:p>
            <a:pPr marL="0" marR="0" lvl="0" indent="0" algn="just" rtl="0">
              <a:lnSpc>
                <a:spcPct val="150000"/>
              </a:lnSpc>
              <a:spcBef>
                <a:spcPts val="0"/>
              </a:spcBef>
              <a:spcAft>
                <a:spcPts val="0"/>
              </a:spcAft>
              <a:buNone/>
            </a:pPr>
            <a:endParaRPr sz="1600" b="0" i="0" u="none" strike="noStrike" cap="none" dirty="0">
              <a:solidFill>
                <a:schemeClr val="lt1"/>
              </a:solidFill>
              <a:latin typeface="Raleway"/>
              <a:ea typeface="Raleway"/>
              <a:cs typeface="Raleway"/>
              <a:sym typeface="Raleway"/>
            </a:endParaRPr>
          </a:p>
        </p:txBody>
      </p:sp>
      <p:pic>
        <p:nvPicPr>
          <p:cNvPr id="203" name="Google Shape;203;p36"/>
          <p:cNvPicPr preferRelativeResize="0"/>
          <p:nvPr/>
        </p:nvPicPr>
        <p:blipFill>
          <a:blip r:embed="rId4">
            <a:alphaModFix/>
          </a:blip>
          <a:stretch>
            <a:fillRect/>
          </a:stretch>
        </p:blipFill>
        <p:spPr>
          <a:xfrm>
            <a:off x="5866300" y="1287965"/>
            <a:ext cx="2095700" cy="1170825"/>
          </a:xfrm>
          <a:prstGeom prst="rect">
            <a:avLst/>
          </a:prstGeom>
          <a:noFill/>
          <a:ln>
            <a:noFill/>
          </a:ln>
        </p:spPr>
      </p:pic>
      <p:pic>
        <p:nvPicPr>
          <p:cNvPr id="204" name="Google Shape;204;p36"/>
          <p:cNvPicPr preferRelativeResize="0"/>
          <p:nvPr/>
        </p:nvPicPr>
        <p:blipFill>
          <a:blip r:embed="rId5">
            <a:alphaModFix/>
          </a:blip>
          <a:stretch>
            <a:fillRect/>
          </a:stretch>
        </p:blipFill>
        <p:spPr>
          <a:xfrm>
            <a:off x="1185950" y="922448"/>
            <a:ext cx="1901875" cy="1901875"/>
          </a:xfrm>
          <a:prstGeom prst="rect">
            <a:avLst/>
          </a:prstGeom>
          <a:noFill/>
          <a:ln>
            <a:noFill/>
          </a:ln>
        </p:spPr>
      </p:pic>
      <p:grpSp>
        <p:nvGrpSpPr>
          <p:cNvPr id="205" name="Google Shape;205;p36"/>
          <p:cNvGrpSpPr/>
          <p:nvPr/>
        </p:nvGrpSpPr>
        <p:grpSpPr>
          <a:xfrm>
            <a:off x="8326172" y="154570"/>
            <a:ext cx="631426" cy="721120"/>
            <a:chOff x="3982553" y="1971730"/>
            <a:chExt cx="304566" cy="350501"/>
          </a:xfrm>
        </p:grpSpPr>
        <p:sp>
          <p:nvSpPr>
            <p:cNvPr id="206" name="Google Shape;206;p36"/>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7" name="Google Shape;207;p36"/>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08" name="Google Shape;208;p36"/>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209" name="Google Shape;209;p36"/>
          <p:cNvPicPr preferRelativeResize="0"/>
          <p:nvPr/>
        </p:nvPicPr>
        <p:blipFill>
          <a:blip r:embed="rId6">
            <a:alphaModFix/>
          </a:blip>
          <a:stretch>
            <a:fillRect/>
          </a:stretch>
        </p:blipFill>
        <p:spPr>
          <a:xfrm flipH="1">
            <a:off x="8171500" y="213900"/>
            <a:ext cx="69325" cy="67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1000" fill="hold"/>
                                        <p:tgtEl>
                                          <p:spTgt spid="204"/>
                                        </p:tgtEl>
                                        <p:attrNameLst>
                                          <p:attrName>ppt_x</p:attrName>
                                        </p:attrNameLst>
                                      </p:cBhvr>
                                      <p:tavLst>
                                        <p:tav tm="0">
                                          <p:val>
                                            <p:strVal val="#ppt_x"/>
                                          </p:val>
                                        </p:tav>
                                        <p:tav tm="100000">
                                          <p:val>
                                            <p:strVal val="#ppt_x"/>
                                          </p:val>
                                        </p:tav>
                                      </p:tavLst>
                                    </p:anim>
                                    <p:anim calcmode="lin" valueType="num">
                                      <p:cBhvr additive="base">
                                        <p:cTn id="8" dur="1000" fill="hold"/>
                                        <p:tgtEl>
                                          <p:spTgt spid="20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1"/>
                                        </p:tgtEl>
                                        <p:attrNameLst>
                                          <p:attrName>style.visibility</p:attrName>
                                        </p:attrNameLst>
                                      </p:cBhvr>
                                      <p:to>
                                        <p:strVal val="visible"/>
                                      </p:to>
                                    </p:set>
                                    <p:anim calcmode="lin" valueType="num">
                                      <p:cBhvr additive="base">
                                        <p:cTn id="11" dur="1000" fill="hold"/>
                                        <p:tgtEl>
                                          <p:spTgt spid="201"/>
                                        </p:tgtEl>
                                        <p:attrNameLst>
                                          <p:attrName>ppt_x</p:attrName>
                                        </p:attrNameLst>
                                      </p:cBhvr>
                                      <p:tavLst>
                                        <p:tav tm="0">
                                          <p:val>
                                            <p:strVal val="#ppt_x"/>
                                          </p:val>
                                        </p:tav>
                                        <p:tav tm="100000">
                                          <p:val>
                                            <p:strVal val="#ppt_x"/>
                                          </p:val>
                                        </p:tav>
                                      </p:tavLst>
                                    </p:anim>
                                    <p:anim calcmode="lin" valueType="num">
                                      <p:cBhvr additive="base">
                                        <p:cTn id="12" dur="10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2"/>
                                        </p:tgtEl>
                                        <p:attrNameLst>
                                          <p:attrName>style.visibility</p:attrName>
                                        </p:attrNameLst>
                                      </p:cBhvr>
                                      <p:to>
                                        <p:strVal val="visible"/>
                                      </p:to>
                                    </p:set>
                                    <p:anim calcmode="lin" valueType="num">
                                      <p:cBhvr additive="base">
                                        <p:cTn id="17" dur="1000" fill="hold"/>
                                        <p:tgtEl>
                                          <p:spTgt spid="202"/>
                                        </p:tgtEl>
                                        <p:attrNameLst>
                                          <p:attrName>ppt_x</p:attrName>
                                        </p:attrNameLst>
                                      </p:cBhvr>
                                      <p:tavLst>
                                        <p:tav tm="0">
                                          <p:val>
                                            <p:strVal val="#ppt_x"/>
                                          </p:val>
                                        </p:tav>
                                        <p:tav tm="100000">
                                          <p:val>
                                            <p:strVal val="#ppt_x"/>
                                          </p:val>
                                        </p:tav>
                                      </p:tavLst>
                                    </p:anim>
                                    <p:anim calcmode="lin" valueType="num">
                                      <p:cBhvr additive="base">
                                        <p:cTn id="18" dur="1000" fill="hold"/>
                                        <p:tgtEl>
                                          <p:spTgt spid="20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3"/>
                                        </p:tgtEl>
                                        <p:attrNameLst>
                                          <p:attrName>style.visibility</p:attrName>
                                        </p:attrNameLst>
                                      </p:cBhvr>
                                      <p:to>
                                        <p:strVal val="visible"/>
                                      </p:to>
                                    </p:set>
                                    <p:anim calcmode="lin" valueType="num">
                                      <p:cBhvr additive="base">
                                        <p:cTn id="21" dur="1000" fill="hold"/>
                                        <p:tgtEl>
                                          <p:spTgt spid="203"/>
                                        </p:tgtEl>
                                        <p:attrNameLst>
                                          <p:attrName>ppt_x</p:attrName>
                                        </p:attrNameLst>
                                      </p:cBhvr>
                                      <p:tavLst>
                                        <p:tav tm="0">
                                          <p:val>
                                            <p:strVal val="#ppt_x"/>
                                          </p:val>
                                        </p:tav>
                                        <p:tav tm="100000">
                                          <p:val>
                                            <p:strVal val="#ppt_x"/>
                                          </p:val>
                                        </p:tav>
                                      </p:tavLst>
                                    </p:anim>
                                    <p:anim calcmode="lin" valueType="num">
                                      <p:cBhvr additive="base">
                                        <p:cTn id="22" dur="1000" fill="hold"/>
                                        <p:tgtEl>
                                          <p:spTgt spid="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02"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92"/>
        <p:cNvGrpSpPr/>
        <p:nvPr/>
      </p:nvGrpSpPr>
      <p:grpSpPr>
        <a:xfrm>
          <a:off x="0" y="0"/>
          <a:ext cx="0" cy="0"/>
          <a:chOff x="0" y="0"/>
          <a:chExt cx="0" cy="0"/>
        </a:xfrm>
      </p:grpSpPr>
      <p:pic>
        <p:nvPicPr>
          <p:cNvPr id="493" name="Google Shape;493;p60"/>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6" name="Google Shape;463;p56"/>
          <p:cNvPicPr preferRelativeResize="0"/>
          <p:nvPr/>
        </p:nvPicPr>
        <p:blipFill>
          <a:blip r:embed="rId4">
            <a:alphaModFix/>
          </a:blip>
          <a:stretch>
            <a:fillRect/>
          </a:stretch>
        </p:blipFill>
        <p:spPr>
          <a:xfrm flipH="1">
            <a:off x="8171500" y="213900"/>
            <a:ext cx="69325" cy="673675"/>
          </a:xfrm>
          <a:prstGeom prst="rect">
            <a:avLst/>
          </a:prstGeom>
          <a:noFill/>
          <a:ln>
            <a:noFill/>
          </a:ln>
        </p:spPr>
      </p:pic>
      <p:sp>
        <p:nvSpPr>
          <p:cNvPr id="7" name="Google Shape;10296;p92"/>
          <p:cNvSpPr/>
          <p:nvPr/>
        </p:nvSpPr>
        <p:spPr>
          <a:xfrm>
            <a:off x="8356060" y="278583"/>
            <a:ext cx="534552" cy="534507"/>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bg1"/>
              </a:solidFill>
              <a:latin typeface="Arial"/>
              <a:ea typeface="Arial"/>
              <a:cs typeface="Arial"/>
              <a:sym typeface="Arial"/>
            </a:endParaRPr>
          </a:p>
        </p:txBody>
      </p:sp>
      <p:sp>
        <p:nvSpPr>
          <p:cNvPr id="8" name="Google Shape;166;p33"/>
          <p:cNvSpPr txBox="1">
            <a:spLocks/>
          </p:cNvSpPr>
          <p:nvPr/>
        </p:nvSpPr>
        <p:spPr>
          <a:xfrm>
            <a:off x="5262189" y="332888"/>
            <a:ext cx="2940962" cy="447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D2059"/>
              </a:buClr>
              <a:buSzPts val="1800"/>
              <a:buFont typeface="Raleway"/>
              <a:buNone/>
              <a:defRPr sz="1500" b="0" i="0" u="none" strike="noStrike" cap="none">
                <a:solidFill>
                  <a:srgbClr val="1D2059"/>
                </a:solidFill>
                <a:latin typeface="Raleway"/>
                <a:ea typeface="Raleway"/>
                <a:cs typeface="Raleway"/>
                <a:sym typeface="Raleway"/>
              </a:defRPr>
            </a:lvl1pPr>
            <a:lvl2pPr marL="914400" marR="0" lvl="1"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2pPr>
            <a:lvl3pPr marL="1371600" marR="0" lvl="2"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3pPr>
            <a:lvl4pPr marL="1828800" marR="0" lvl="3"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4pPr>
            <a:lvl5pPr marL="2286000" marR="0" lvl="4"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5pPr>
            <a:lvl6pPr marL="2743200" marR="0" lvl="5"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6pPr>
            <a:lvl7pPr marL="3200400" marR="0" lvl="6"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7pPr>
            <a:lvl8pPr marL="3657600" marR="0" lvl="7"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8pPr>
            <a:lvl9pPr marL="4114800" marR="0" lvl="8" indent="-317500" algn="ctr" rtl="0">
              <a:lnSpc>
                <a:spcPct val="100000"/>
              </a:lnSpc>
              <a:spcBef>
                <a:spcPts val="0"/>
              </a:spcBef>
              <a:spcAft>
                <a:spcPts val="0"/>
              </a:spcAft>
              <a:buClr>
                <a:srgbClr val="1D2059"/>
              </a:buClr>
              <a:buSzPts val="1400"/>
              <a:buFont typeface="Raleway"/>
              <a:buNone/>
              <a:defRPr sz="1500" b="0" i="0" u="none" strike="noStrike" cap="none">
                <a:solidFill>
                  <a:srgbClr val="1D2059"/>
                </a:solidFill>
                <a:latin typeface="Raleway"/>
                <a:ea typeface="Raleway"/>
                <a:cs typeface="Raleway"/>
                <a:sym typeface="Raleway"/>
              </a:defRPr>
            </a:lvl9pPr>
          </a:lstStyle>
          <a:p>
            <a:pPr marL="0" indent="0">
              <a:buClr>
                <a:schemeClr val="dk1"/>
              </a:buClr>
              <a:buSzPts val="1100"/>
            </a:pPr>
            <a:r>
              <a:rPr lang="en-US" sz="1400" dirty="0" smtClean="0">
                <a:solidFill>
                  <a:schemeClr val="lt1"/>
                </a:solidFill>
              </a:rPr>
              <a:t>Les </a:t>
            </a:r>
            <a:r>
              <a:rPr lang="fr-FR" sz="1400" dirty="0" smtClean="0">
                <a:solidFill>
                  <a:schemeClr val="lt1"/>
                </a:solidFill>
              </a:rPr>
              <a:t>Fonctions </a:t>
            </a:r>
            <a:r>
              <a:rPr lang="en-US" sz="1400" dirty="0" smtClean="0">
                <a:solidFill>
                  <a:schemeClr val="lt1"/>
                </a:solidFill>
              </a:rPr>
              <a:t>&amp; Les </a:t>
            </a:r>
            <a:r>
              <a:rPr lang="fr-FR" sz="1400" dirty="0" smtClean="0">
                <a:solidFill>
                  <a:schemeClr val="lt1"/>
                </a:solidFill>
              </a:rPr>
              <a:t>Procédures</a:t>
            </a:r>
          </a:p>
          <a:p>
            <a:pPr marL="0" indent="0" algn="l"/>
            <a:endParaRPr lang="en-US" sz="3600" dirty="0"/>
          </a:p>
        </p:txBody>
      </p:sp>
      <p:sp>
        <p:nvSpPr>
          <p:cNvPr id="3" name="Rectangle 2"/>
          <p:cNvSpPr/>
          <p:nvPr/>
        </p:nvSpPr>
        <p:spPr>
          <a:xfrm>
            <a:off x="3243943" y="1173182"/>
            <a:ext cx="3548743" cy="3970318"/>
          </a:xfrm>
          <a:prstGeom prst="rect">
            <a:avLst/>
          </a:prstGeom>
        </p:spPr>
        <p:txBody>
          <a:bodyPr wrap="square">
            <a:spAutoFit/>
          </a:bodyPr>
          <a:lstStyle/>
          <a:p>
            <a:pPr>
              <a:lnSpc>
                <a:spcPct val="150000"/>
              </a:lnSpc>
            </a:pPr>
            <a:r>
              <a:rPr lang="fr-FR" sz="1200" dirty="0">
                <a:solidFill>
                  <a:schemeClr val="bg1"/>
                </a:solidFill>
                <a:latin typeface="Raleway" panose="020B0604020202020204" charset="0"/>
              </a:rPr>
              <a:t>Algorithme </a:t>
            </a:r>
            <a:r>
              <a:rPr lang="fr-FR" sz="1200" dirty="0" smtClean="0">
                <a:solidFill>
                  <a:schemeClr val="bg1"/>
                </a:solidFill>
                <a:latin typeface="Raleway" panose="020B0604020202020204" charset="0"/>
              </a:rPr>
              <a:t>pas-var;</a:t>
            </a:r>
          </a:p>
          <a:p>
            <a:pPr>
              <a:lnSpc>
                <a:spcPct val="150000"/>
              </a:lnSpc>
            </a:pPr>
            <a:r>
              <a:rPr lang="fr-FR" sz="1200" dirty="0" smtClean="0">
                <a:solidFill>
                  <a:schemeClr val="bg1"/>
                </a:solidFill>
                <a:latin typeface="Raleway" panose="020B0604020202020204" charset="0"/>
              </a:rPr>
              <a:t>variable </a:t>
            </a:r>
            <a:r>
              <a:rPr lang="fr-FR" sz="1200" dirty="0">
                <a:solidFill>
                  <a:schemeClr val="bg1"/>
                </a:solidFill>
                <a:latin typeface="Raleway" panose="020B0604020202020204" charset="0"/>
              </a:rPr>
              <a:t>M : entier ; </a:t>
            </a:r>
            <a:endParaRPr lang="fr-FR" sz="1200" dirty="0" smtClean="0">
              <a:solidFill>
                <a:schemeClr val="bg1"/>
              </a:solidFill>
              <a:latin typeface="Raleway" panose="020B0604020202020204" charset="0"/>
            </a:endParaRPr>
          </a:p>
          <a:p>
            <a:pPr>
              <a:lnSpc>
                <a:spcPct val="150000"/>
              </a:lnSpc>
            </a:pPr>
            <a:r>
              <a:rPr lang="fr-FR" sz="1200" dirty="0" err="1" smtClean="0">
                <a:solidFill>
                  <a:schemeClr val="bg1"/>
                </a:solidFill>
                <a:latin typeface="Raleway" panose="020B0604020202020204" charset="0"/>
              </a:rPr>
              <a:t>Procedure</a:t>
            </a:r>
            <a:r>
              <a:rPr lang="fr-FR" sz="1200" dirty="0" smtClean="0">
                <a:solidFill>
                  <a:schemeClr val="bg1"/>
                </a:solidFill>
                <a:latin typeface="Raleway" panose="020B0604020202020204" charset="0"/>
              </a:rPr>
              <a:t> </a:t>
            </a:r>
            <a:r>
              <a:rPr lang="fr-FR" sz="1200" dirty="0" err="1" smtClean="0">
                <a:solidFill>
                  <a:schemeClr val="bg1"/>
                </a:solidFill>
                <a:latin typeface="Raleway" panose="020B0604020202020204" charset="0"/>
              </a:rPr>
              <a:t>valeurAbs</a:t>
            </a:r>
            <a:r>
              <a:rPr lang="fr-FR" sz="1200" dirty="0" smtClean="0">
                <a:solidFill>
                  <a:schemeClr val="bg1"/>
                </a:solidFill>
                <a:latin typeface="Raleway" panose="020B0604020202020204" charset="0"/>
              </a:rPr>
              <a:t> </a:t>
            </a:r>
            <a:r>
              <a:rPr lang="fr-FR" sz="1200" dirty="0">
                <a:solidFill>
                  <a:schemeClr val="bg1"/>
                </a:solidFill>
                <a:latin typeface="Raleway" panose="020B0604020202020204" charset="0"/>
              </a:rPr>
              <a:t>(Var nombre : entier) ; </a:t>
            </a:r>
            <a:endParaRPr lang="fr-FR" sz="1200" dirty="0" smtClean="0">
              <a:solidFill>
                <a:schemeClr val="bg1"/>
              </a:solidFill>
              <a:latin typeface="Raleway" panose="020B0604020202020204" charset="0"/>
            </a:endParaRPr>
          </a:p>
          <a:p>
            <a:pPr>
              <a:lnSpc>
                <a:spcPct val="150000"/>
              </a:lnSpc>
            </a:pPr>
            <a:r>
              <a:rPr lang="fr-FR" sz="1200" dirty="0" err="1" smtClean="0">
                <a:solidFill>
                  <a:schemeClr val="bg1"/>
                </a:solidFill>
                <a:latin typeface="Raleway" panose="020B0604020202020204" charset="0"/>
              </a:rPr>
              <a:t>Debut</a:t>
            </a:r>
            <a:r>
              <a:rPr lang="fr-FR" sz="1200" dirty="0" smtClean="0">
                <a:solidFill>
                  <a:schemeClr val="bg1"/>
                </a:solidFill>
                <a:latin typeface="Raleway" panose="020B0604020202020204" charset="0"/>
              </a:rPr>
              <a:t> </a:t>
            </a:r>
          </a:p>
          <a:p>
            <a:pPr marL="446088">
              <a:lnSpc>
                <a:spcPct val="150000"/>
              </a:lnSpc>
            </a:pPr>
            <a:r>
              <a:rPr lang="fr-FR" sz="1200" dirty="0" smtClean="0">
                <a:solidFill>
                  <a:schemeClr val="bg1"/>
                </a:solidFill>
                <a:latin typeface="Raleway" panose="020B0604020202020204" charset="0"/>
              </a:rPr>
              <a:t>Si </a:t>
            </a:r>
            <a:r>
              <a:rPr lang="fr-FR" sz="1200" dirty="0">
                <a:solidFill>
                  <a:schemeClr val="bg1"/>
                </a:solidFill>
                <a:latin typeface="Raleway" panose="020B0604020202020204" charset="0"/>
              </a:rPr>
              <a:t>nombre &lt; 0 Alors </a:t>
            </a:r>
            <a:endParaRPr lang="fr-FR" sz="1200" dirty="0" smtClean="0">
              <a:solidFill>
                <a:schemeClr val="bg1"/>
              </a:solidFill>
              <a:latin typeface="Raleway" panose="020B0604020202020204" charset="0"/>
            </a:endParaRPr>
          </a:p>
          <a:p>
            <a:pPr marL="719138">
              <a:lnSpc>
                <a:spcPct val="150000"/>
              </a:lnSpc>
            </a:pPr>
            <a:r>
              <a:rPr lang="fr-FR" sz="1200" dirty="0" smtClean="0">
                <a:solidFill>
                  <a:schemeClr val="bg1"/>
                </a:solidFill>
                <a:latin typeface="Raleway" panose="020B0604020202020204" charset="0"/>
              </a:rPr>
              <a:t>nombre </a:t>
            </a:r>
            <a:r>
              <a:rPr lang="fr-FR" sz="1200" dirty="0" smtClean="0">
                <a:solidFill>
                  <a:schemeClr val="bg1"/>
                </a:solidFill>
                <a:latin typeface="Raleway" panose="020B0604020202020204" charset="0"/>
                <a:sym typeface="Wingdings" panose="05000000000000000000" pitchFamily="2" charset="2"/>
              </a:rPr>
              <a:t></a:t>
            </a:r>
            <a:r>
              <a:rPr lang="fr-FR" sz="1200" dirty="0" smtClean="0">
                <a:solidFill>
                  <a:schemeClr val="bg1"/>
                </a:solidFill>
                <a:latin typeface="Raleway" panose="020B0604020202020204" charset="0"/>
              </a:rPr>
              <a:t> </a:t>
            </a:r>
            <a:r>
              <a:rPr lang="fr-FR" sz="1200" dirty="0">
                <a:solidFill>
                  <a:schemeClr val="bg1"/>
                </a:solidFill>
                <a:latin typeface="Raleway" panose="020B0604020202020204" charset="0"/>
              </a:rPr>
              <a:t>- nombre </a:t>
            </a:r>
            <a:endParaRPr lang="fr-FR" sz="1200" dirty="0" smtClean="0">
              <a:solidFill>
                <a:schemeClr val="bg1"/>
              </a:solidFill>
              <a:latin typeface="Raleway" panose="020B0604020202020204" charset="0"/>
            </a:endParaRPr>
          </a:p>
          <a:p>
            <a:pPr marL="446088">
              <a:lnSpc>
                <a:spcPct val="150000"/>
              </a:lnSpc>
            </a:pPr>
            <a:r>
              <a:rPr lang="fr-FR" sz="1200" dirty="0" err="1" smtClean="0">
                <a:solidFill>
                  <a:schemeClr val="bg1"/>
                </a:solidFill>
                <a:latin typeface="Raleway" panose="020B0604020202020204" charset="0"/>
              </a:rPr>
              <a:t>FinSi</a:t>
            </a:r>
            <a:r>
              <a:rPr lang="fr-FR" sz="1200" dirty="0" smtClean="0">
                <a:solidFill>
                  <a:schemeClr val="bg1"/>
                </a:solidFill>
                <a:latin typeface="Raleway" panose="020B0604020202020204" charset="0"/>
              </a:rPr>
              <a:t> </a:t>
            </a:r>
            <a:r>
              <a:rPr lang="fr-FR" sz="1200" dirty="0">
                <a:solidFill>
                  <a:schemeClr val="bg1"/>
                </a:solidFill>
                <a:latin typeface="Raleway" panose="020B0604020202020204" charset="0"/>
              </a:rPr>
              <a:t>; </a:t>
            </a:r>
            <a:endParaRPr lang="fr-FR" sz="1200" dirty="0" smtClean="0">
              <a:solidFill>
                <a:schemeClr val="bg1"/>
              </a:solidFill>
              <a:latin typeface="Raleway" panose="020B0604020202020204" charset="0"/>
            </a:endParaRPr>
          </a:p>
          <a:p>
            <a:pPr marL="446088">
              <a:lnSpc>
                <a:spcPct val="150000"/>
              </a:lnSpc>
            </a:pPr>
            <a:r>
              <a:rPr lang="fr-FR" sz="1200" dirty="0" smtClean="0">
                <a:solidFill>
                  <a:schemeClr val="bg1"/>
                </a:solidFill>
                <a:latin typeface="Raleway" panose="020B0604020202020204" charset="0"/>
              </a:rPr>
              <a:t>Ecrire </a:t>
            </a:r>
            <a:r>
              <a:rPr lang="fr-FR" sz="1200" dirty="0">
                <a:solidFill>
                  <a:schemeClr val="bg1"/>
                </a:solidFill>
                <a:latin typeface="Raleway" panose="020B0604020202020204" charset="0"/>
              </a:rPr>
              <a:t>(nombre) </a:t>
            </a:r>
            <a:endParaRPr lang="fr-FR" sz="1200" dirty="0" smtClean="0">
              <a:solidFill>
                <a:schemeClr val="bg1"/>
              </a:solidFill>
              <a:latin typeface="Raleway" panose="020B0604020202020204" charset="0"/>
            </a:endParaRPr>
          </a:p>
          <a:p>
            <a:pPr>
              <a:lnSpc>
                <a:spcPct val="150000"/>
              </a:lnSpc>
            </a:pPr>
            <a:r>
              <a:rPr lang="fr-FR" sz="1200" dirty="0" smtClean="0">
                <a:solidFill>
                  <a:schemeClr val="bg1"/>
                </a:solidFill>
                <a:latin typeface="Raleway" panose="020B0604020202020204" charset="0"/>
              </a:rPr>
              <a:t>Fin </a:t>
            </a:r>
            <a:r>
              <a:rPr lang="fr-FR" sz="1200" dirty="0">
                <a:solidFill>
                  <a:schemeClr val="bg1"/>
                </a:solidFill>
                <a:latin typeface="Raleway" panose="020B0604020202020204" charset="0"/>
              </a:rPr>
              <a:t>; </a:t>
            </a:r>
            <a:endParaRPr lang="fr-FR" sz="1200" dirty="0" smtClean="0">
              <a:solidFill>
                <a:schemeClr val="bg1"/>
              </a:solidFill>
              <a:latin typeface="Raleway" panose="020B0604020202020204" charset="0"/>
            </a:endParaRPr>
          </a:p>
          <a:p>
            <a:pPr>
              <a:lnSpc>
                <a:spcPct val="150000"/>
              </a:lnSpc>
            </a:pPr>
            <a:r>
              <a:rPr lang="fr-FR" sz="1200" dirty="0" err="1" smtClean="0">
                <a:solidFill>
                  <a:schemeClr val="bg1"/>
                </a:solidFill>
                <a:latin typeface="Raleway" panose="020B0604020202020204" charset="0"/>
              </a:rPr>
              <a:t>Debut</a:t>
            </a:r>
            <a:r>
              <a:rPr lang="fr-FR" sz="1200" dirty="0" smtClean="0">
                <a:solidFill>
                  <a:schemeClr val="bg1"/>
                </a:solidFill>
                <a:latin typeface="Raleway" panose="020B0604020202020204" charset="0"/>
              </a:rPr>
              <a:t> </a:t>
            </a:r>
          </a:p>
          <a:p>
            <a:pPr marL="446088">
              <a:lnSpc>
                <a:spcPct val="150000"/>
              </a:lnSpc>
            </a:pPr>
            <a:r>
              <a:rPr lang="fr-FR" sz="1200" dirty="0" smtClean="0">
                <a:solidFill>
                  <a:schemeClr val="bg1"/>
                </a:solidFill>
                <a:latin typeface="Raleway" panose="020B0604020202020204" charset="0"/>
              </a:rPr>
              <a:t>Lire </a:t>
            </a:r>
            <a:r>
              <a:rPr lang="fr-FR" sz="1200" dirty="0">
                <a:solidFill>
                  <a:schemeClr val="bg1"/>
                </a:solidFill>
                <a:latin typeface="Raleway" panose="020B0604020202020204" charset="0"/>
              </a:rPr>
              <a:t>(M) ; </a:t>
            </a:r>
            <a:endParaRPr lang="fr-FR" sz="1200" dirty="0" smtClean="0">
              <a:solidFill>
                <a:schemeClr val="bg1"/>
              </a:solidFill>
              <a:latin typeface="Raleway" panose="020B0604020202020204" charset="0"/>
            </a:endParaRPr>
          </a:p>
          <a:p>
            <a:pPr marL="446088">
              <a:lnSpc>
                <a:spcPct val="150000"/>
              </a:lnSpc>
            </a:pPr>
            <a:r>
              <a:rPr lang="fr-FR" sz="1200" dirty="0" err="1" smtClean="0">
                <a:solidFill>
                  <a:schemeClr val="bg1"/>
                </a:solidFill>
                <a:latin typeface="Raleway" panose="020B0604020202020204" charset="0"/>
              </a:rPr>
              <a:t>valeurAbs</a:t>
            </a:r>
            <a:r>
              <a:rPr lang="fr-FR" sz="1200" dirty="0" smtClean="0">
                <a:solidFill>
                  <a:schemeClr val="bg1"/>
                </a:solidFill>
                <a:latin typeface="Raleway" panose="020B0604020202020204" charset="0"/>
              </a:rPr>
              <a:t> </a:t>
            </a:r>
            <a:r>
              <a:rPr lang="fr-FR" sz="1200" dirty="0">
                <a:solidFill>
                  <a:schemeClr val="bg1"/>
                </a:solidFill>
                <a:latin typeface="Raleway" panose="020B0604020202020204" charset="0"/>
              </a:rPr>
              <a:t>(M) ; </a:t>
            </a:r>
            <a:endParaRPr lang="fr-FR" sz="1200" dirty="0" smtClean="0">
              <a:solidFill>
                <a:schemeClr val="bg1"/>
              </a:solidFill>
              <a:latin typeface="Raleway" panose="020B0604020202020204" charset="0"/>
            </a:endParaRPr>
          </a:p>
          <a:p>
            <a:pPr marL="446088">
              <a:lnSpc>
                <a:spcPct val="150000"/>
              </a:lnSpc>
            </a:pPr>
            <a:r>
              <a:rPr lang="fr-FR" sz="1200" dirty="0" smtClean="0">
                <a:solidFill>
                  <a:schemeClr val="bg1"/>
                </a:solidFill>
                <a:latin typeface="Raleway" panose="020B0604020202020204" charset="0"/>
              </a:rPr>
              <a:t>Ecrire </a:t>
            </a:r>
            <a:r>
              <a:rPr lang="fr-FR" sz="1200" dirty="0">
                <a:solidFill>
                  <a:schemeClr val="bg1"/>
                </a:solidFill>
                <a:latin typeface="Raleway" panose="020B0604020202020204" charset="0"/>
              </a:rPr>
              <a:t>(M) </a:t>
            </a:r>
            <a:endParaRPr lang="fr-FR" sz="1200" dirty="0" smtClean="0">
              <a:solidFill>
                <a:schemeClr val="bg1"/>
              </a:solidFill>
              <a:latin typeface="Raleway" panose="020B0604020202020204" charset="0"/>
            </a:endParaRPr>
          </a:p>
          <a:p>
            <a:pPr>
              <a:lnSpc>
                <a:spcPct val="150000"/>
              </a:lnSpc>
            </a:pPr>
            <a:r>
              <a:rPr lang="fr-FR" sz="1200" dirty="0" smtClean="0">
                <a:solidFill>
                  <a:schemeClr val="bg1"/>
                </a:solidFill>
                <a:latin typeface="Raleway" panose="020B0604020202020204" charset="0"/>
              </a:rPr>
              <a:t>Fin</a:t>
            </a:r>
            <a:r>
              <a:rPr lang="fr-FR" sz="1200" dirty="0">
                <a:solidFill>
                  <a:schemeClr val="bg1"/>
                </a:solidFill>
                <a:latin typeface="Raleway" panose="020B0604020202020204" charset="0"/>
              </a:rPr>
              <a:t>.</a:t>
            </a:r>
            <a:endParaRPr lang="en-US" sz="1200" dirty="0">
              <a:solidFill>
                <a:schemeClr val="bg1"/>
              </a:solidFill>
              <a:latin typeface="Raleway" panose="020B0604020202020204" charset="0"/>
            </a:endParaRPr>
          </a:p>
        </p:txBody>
      </p:sp>
      <p:sp>
        <p:nvSpPr>
          <p:cNvPr id="9" name="Rectangle 8"/>
          <p:cNvSpPr/>
          <p:nvPr/>
        </p:nvSpPr>
        <p:spPr>
          <a:xfrm>
            <a:off x="878269" y="1274862"/>
            <a:ext cx="1151277" cy="338554"/>
          </a:xfrm>
          <a:prstGeom prst="rect">
            <a:avLst/>
          </a:prstGeom>
        </p:spPr>
        <p:txBody>
          <a:bodyPr wrap="none">
            <a:spAutoFit/>
          </a:bodyPr>
          <a:lstStyle/>
          <a:p>
            <a:r>
              <a:rPr lang="en-US" sz="1600" b="1" u="sng" dirty="0" err="1">
                <a:solidFill>
                  <a:schemeClr val="bg1"/>
                </a:solidFill>
                <a:latin typeface="Raleway" panose="020B0604020202020204" charset="0"/>
              </a:rPr>
              <a:t>Exemple</a:t>
            </a:r>
            <a:r>
              <a:rPr lang="en-US" sz="1600" b="1" u="sng" dirty="0">
                <a:solidFill>
                  <a:schemeClr val="bg1"/>
                </a:solidFill>
                <a:latin typeface="Raleway" panose="020B0604020202020204" charset="0"/>
              </a:rPr>
              <a:t> :</a:t>
            </a:r>
          </a:p>
        </p:txBody>
      </p:sp>
    </p:spTree>
    <p:extLst>
      <p:ext uri="{BB962C8B-B14F-4D97-AF65-F5344CB8AC3E}">
        <p14:creationId xmlns:p14="http://schemas.microsoft.com/office/powerpoint/2010/main" val="1254446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295"/>
        <p:cNvGrpSpPr/>
        <p:nvPr/>
      </p:nvGrpSpPr>
      <p:grpSpPr>
        <a:xfrm>
          <a:off x="0" y="0"/>
          <a:ext cx="0" cy="0"/>
          <a:chOff x="0" y="0"/>
          <a:chExt cx="0" cy="0"/>
        </a:xfrm>
      </p:grpSpPr>
      <p:pic>
        <p:nvPicPr>
          <p:cNvPr id="3" name="Google Shape;136;p31"/>
          <p:cNvPicPr preferRelativeResize="0"/>
          <p:nvPr/>
        </p:nvPicPr>
        <p:blipFill rotWithShape="1">
          <a:blip r:embed="rId3">
            <a:alphaModFix/>
          </a:blip>
          <a:srcRect/>
          <a:stretch/>
        </p:blipFill>
        <p:spPr>
          <a:xfrm>
            <a:off x="2836968" y="689130"/>
            <a:ext cx="3522325" cy="1604127"/>
          </a:xfrm>
          <a:prstGeom prst="rect">
            <a:avLst/>
          </a:prstGeom>
          <a:noFill/>
          <a:ln>
            <a:noFill/>
          </a:ln>
        </p:spPr>
      </p:pic>
      <p:sp>
        <p:nvSpPr>
          <p:cNvPr id="2" name="TextBox 1"/>
          <p:cNvSpPr txBox="1"/>
          <p:nvPr/>
        </p:nvSpPr>
        <p:spPr>
          <a:xfrm>
            <a:off x="1463043" y="2973251"/>
            <a:ext cx="6270173" cy="646331"/>
          </a:xfrm>
          <a:prstGeom prst="rect">
            <a:avLst/>
          </a:prstGeom>
          <a:noFill/>
        </p:spPr>
        <p:txBody>
          <a:bodyPr wrap="square" rtlCol="0">
            <a:spAutoFit/>
          </a:bodyPr>
          <a:lstStyle/>
          <a:p>
            <a:r>
              <a:rPr lang="fr-FR" sz="3600" dirty="0" smtClean="0">
                <a:solidFill>
                  <a:schemeClr val="bg1"/>
                </a:solidFill>
                <a:latin typeface="Montserrat" panose="020B0604020202020204" charset="0"/>
              </a:rPr>
              <a:t>Merci pour votre attention</a:t>
            </a:r>
            <a:endParaRPr lang="fr-FR" sz="3600" dirty="0">
              <a:solidFill>
                <a:schemeClr val="bg1"/>
              </a:solidFill>
              <a:latin typeface="Montserrat" panose="020B0604020202020204" charset="0"/>
            </a:endParaRPr>
          </a:p>
        </p:txBody>
      </p:sp>
      <p:grpSp>
        <p:nvGrpSpPr>
          <p:cNvPr id="13282" name="Group 13281"/>
          <p:cNvGrpSpPr/>
          <p:nvPr/>
        </p:nvGrpSpPr>
        <p:grpSpPr>
          <a:xfrm>
            <a:off x="455242" y="4532375"/>
            <a:ext cx="8285774" cy="355272"/>
            <a:chOff x="455242" y="4532375"/>
            <a:chExt cx="8285774" cy="355272"/>
          </a:xfrm>
        </p:grpSpPr>
        <p:grpSp>
          <p:nvGrpSpPr>
            <p:cNvPr id="13280" name="Group 13279"/>
            <p:cNvGrpSpPr/>
            <p:nvPr/>
          </p:nvGrpSpPr>
          <p:grpSpPr>
            <a:xfrm>
              <a:off x="455242" y="4532375"/>
              <a:ext cx="1591904" cy="346056"/>
              <a:chOff x="429911" y="4024375"/>
              <a:chExt cx="1591904" cy="346056"/>
            </a:xfrm>
          </p:grpSpPr>
          <p:sp>
            <p:nvSpPr>
              <p:cNvPr id="5" name="Google Shape;13697;p72"/>
              <p:cNvSpPr/>
              <p:nvPr/>
            </p:nvSpPr>
            <p:spPr>
              <a:xfrm>
                <a:off x="429911" y="4024375"/>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bg1"/>
              </a:solidFill>
              <a:ln w="317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p:cNvSpPr txBox="1"/>
              <p:nvPr/>
            </p:nvSpPr>
            <p:spPr>
              <a:xfrm>
                <a:off x="825654" y="4024375"/>
                <a:ext cx="1196161" cy="338554"/>
              </a:xfrm>
              <a:prstGeom prst="rect">
                <a:avLst/>
              </a:prstGeom>
              <a:noFill/>
            </p:spPr>
            <p:txBody>
              <a:bodyPr wrap="none" rtlCol="0">
                <a:spAutoFit/>
              </a:bodyPr>
              <a:lstStyle/>
              <a:p>
                <a:r>
                  <a:rPr lang="en-US" sz="1600" b="1" dirty="0" smtClean="0">
                    <a:solidFill>
                      <a:schemeClr val="bg1"/>
                    </a:solidFill>
                    <a:latin typeface="Raleway" panose="020B0604020202020204" charset="0"/>
                  </a:rPr>
                  <a:t>@</a:t>
                </a:r>
                <a:r>
                  <a:rPr lang="en-US" sz="1600" b="1" dirty="0" err="1" smtClean="0">
                    <a:solidFill>
                      <a:schemeClr val="bg1"/>
                    </a:solidFill>
                    <a:latin typeface="Raleway" panose="020B0604020202020204" charset="0"/>
                  </a:rPr>
                  <a:t>csmibba</a:t>
                </a:r>
                <a:endParaRPr lang="en-US" sz="1600" b="1" dirty="0">
                  <a:solidFill>
                    <a:schemeClr val="bg1"/>
                  </a:solidFill>
                  <a:latin typeface="Raleway" panose="020B0604020202020204" charset="0"/>
                </a:endParaRPr>
              </a:p>
            </p:txBody>
          </p:sp>
        </p:grpSp>
        <p:grpSp>
          <p:nvGrpSpPr>
            <p:cNvPr id="31" name="Group 30"/>
            <p:cNvGrpSpPr/>
            <p:nvPr/>
          </p:nvGrpSpPr>
          <p:grpSpPr>
            <a:xfrm>
              <a:off x="3840430" y="4537194"/>
              <a:ext cx="1483363" cy="350453"/>
              <a:chOff x="4425101" y="4024375"/>
              <a:chExt cx="1483363" cy="350453"/>
            </a:xfrm>
          </p:grpSpPr>
          <p:grpSp>
            <p:nvGrpSpPr>
              <p:cNvPr id="6" name="Google Shape;13698;p72"/>
              <p:cNvGrpSpPr/>
              <p:nvPr/>
            </p:nvGrpSpPr>
            <p:grpSpPr>
              <a:xfrm>
                <a:off x="4425101" y="4029154"/>
                <a:ext cx="346056" cy="345674"/>
                <a:chOff x="3303268" y="3817349"/>
                <a:chExt cx="346056" cy="345674"/>
              </a:xfrm>
              <a:solidFill>
                <a:schemeClr val="bg1"/>
              </a:solidFill>
            </p:grpSpPr>
            <p:sp>
              <p:nvSpPr>
                <p:cNvPr id="7" name="Google Shape;13699;p7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grpFill/>
                <a:ln w="317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700;p7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grpFill/>
                <a:ln w="317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01;p7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grpFill/>
                <a:ln w="317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702;p7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grpFill/>
                <a:ln w="317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TextBox 25"/>
              <p:cNvSpPr txBox="1"/>
              <p:nvPr/>
            </p:nvSpPr>
            <p:spPr>
              <a:xfrm>
                <a:off x="4770011" y="4024375"/>
                <a:ext cx="1138453" cy="338554"/>
              </a:xfrm>
              <a:prstGeom prst="rect">
                <a:avLst/>
              </a:prstGeom>
              <a:noFill/>
            </p:spPr>
            <p:txBody>
              <a:bodyPr wrap="none" rtlCol="0">
                <a:spAutoFit/>
              </a:bodyPr>
              <a:lstStyle/>
              <a:p>
                <a:r>
                  <a:rPr lang="en-US" sz="1600" b="1" dirty="0" smtClean="0">
                    <a:solidFill>
                      <a:schemeClr val="bg1"/>
                    </a:solidFill>
                    <a:latin typeface="Raleway" panose="020B0604020202020204" charset="0"/>
                  </a:rPr>
                  <a:t>@</a:t>
                </a:r>
                <a:r>
                  <a:rPr lang="en-US" sz="1600" b="1" dirty="0" err="1" smtClean="0">
                    <a:solidFill>
                      <a:schemeClr val="bg1"/>
                    </a:solidFill>
                    <a:latin typeface="Raleway" panose="020B0604020202020204" charset="0"/>
                  </a:rPr>
                  <a:t>csmi_fmi</a:t>
                </a:r>
                <a:endParaRPr lang="en-US" sz="1600" b="1" dirty="0">
                  <a:solidFill>
                    <a:schemeClr val="bg1"/>
                  </a:solidFill>
                  <a:latin typeface="Raleway" panose="020B0604020202020204" charset="0"/>
                </a:endParaRPr>
              </a:p>
            </p:txBody>
          </p:sp>
        </p:grpSp>
        <p:grpSp>
          <p:nvGrpSpPr>
            <p:cNvPr id="15" name="Group 14"/>
            <p:cNvGrpSpPr/>
            <p:nvPr/>
          </p:nvGrpSpPr>
          <p:grpSpPr>
            <a:xfrm>
              <a:off x="7117078" y="4532375"/>
              <a:ext cx="1623938" cy="345674"/>
              <a:chOff x="6973157" y="4024375"/>
              <a:chExt cx="1623938" cy="345674"/>
            </a:xfrm>
          </p:grpSpPr>
          <p:grpSp>
            <p:nvGrpSpPr>
              <p:cNvPr id="27" name="Google Shape;12682;p96"/>
              <p:cNvGrpSpPr/>
              <p:nvPr/>
            </p:nvGrpSpPr>
            <p:grpSpPr>
              <a:xfrm>
                <a:off x="6973157" y="4024375"/>
                <a:ext cx="346024" cy="345674"/>
                <a:chOff x="4201447" y="3817349"/>
                <a:chExt cx="346024" cy="345674"/>
              </a:xfrm>
              <a:solidFill>
                <a:schemeClr val="bg1"/>
              </a:solidFill>
            </p:grpSpPr>
            <p:sp>
              <p:nvSpPr>
                <p:cNvPr id="28" name="Google Shape;12683;p9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grpFill/>
                <a:ln w="3175">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 name="Google Shape;12684;p9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grpFill/>
                <a:ln w="3175">
                  <a:solidFill>
                    <a:schemeClr val="bg1"/>
                  </a:solid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30" name="TextBox 29"/>
              <p:cNvSpPr txBox="1"/>
              <p:nvPr/>
            </p:nvSpPr>
            <p:spPr>
              <a:xfrm>
                <a:off x="7319181" y="4024375"/>
                <a:ext cx="1277914" cy="338554"/>
              </a:xfrm>
              <a:prstGeom prst="rect">
                <a:avLst/>
              </a:prstGeom>
              <a:noFill/>
            </p:spPr>
            <p:txBody>
              <a:bodyPr wrap="none" rtlCol="0">
                <a:spAutoFit/>
              </a:bodyPr>
              <a:lstStyle/>
              <a:p>
                <a:r>
                  <a:rPr lang="en-US" sz="1600" b="1" dirty="0" smtClean="0">
                    <a:solidFill>
                      <a:schemeClr val="bg1"/>
                    </a:solidFill>
                    <a:latin typeface="Raleway" panose="020B0604020202020204" charset="0"/>
                  </a:rPr>
                  <a:t>@CSMI_BBA</a:t>
                </a:r>
                <a:endParaRPr lang="en-US" sz="1600" b="1" dirty="0">
                  <a:solidFill>
                    <a:schemeClr val="bg1"/>
                  </a:solidFill>
                  <a:latin typeface="Raleway" panose="020B0604020202020204" charset="0"/>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13"/>
        <p:cNvGrpSpPr/>
        <p:nvPr/>
      </p:nvGrpSpPr>
      <p:grpSpPr>
        <a:xfrm>
          <a:off x="0" y="0"/>
          <a:ext cx="0" cy="0"/>
          <a:chOff x="0" y="0"/>
          <a:chExt cx="0" cy="0"/>
        </a:xfrm>
      </p:grpSpPr>
      <p:grpSp>
        <p:nvGrpSpPr>
          <p:cNvPr id="214" name="Google Shape;214;p37"/>
          <p:cNvGrpSpPr/>
          <p:nvPr/>
        </p:nvGrpSpPr>
        <p:grpSpPr>
          <a:xfrm>
            <a:off x="8326172" y="154570"/>
            <a:ext cx="631426" cy="721120"/>
            <a:chOff x="3982553" y="1971730"/>
            <a:chExt cx="304566" cy="350501"/>
          </a:xfrm>
        </p:grpSpPr>
        <p:sp>
          <p:nvSpPr>
            <p:cNvPr id="215" name="Google Shape;215;p37"/>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16" name="Google Shape;216;p37"/>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17" name="Google Shape;217;p37"/>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dirty="0">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218" name="Google Shape;218;p37"/>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19" name="Google Shape;219;p37"/>
          <p:cNvPicPr preferRelativeResize="0"/>
          <p:nvPr/>
        </p:nvPicPr>
        <p:blipFill>
          <a:blip r:embed="rId4">
            <a:alphaModFix/>
          </a:blip>
          <a:stretch>
            <a:fillRect/>
          </a:stretch>
        </p:blipFill>
        <p:spPr>
          <a:xfrm>
            <a:off x="2517813" y="1247050"/>
            <a:ext cx="4023673" cy="3451251"/>
          </a:xfrm>
          <a:prstGeom prst="rect">
            <a:avLst/>
          </a:prstGeom>
          <a:noFill/>
          <a:ln>
            <a:noFill/>
          </a:ln>
        </p:spPr>
      </p:pic>
      <p:pic>
        <p:nvPicPr>
          <p:cNvPr id="221" name="Google Shape;221;p37"/>
          <p:cNvPicPr preferRelativeResize="0"/>
          <p:nvPr/>
        </p:nvPicPr>
        <p:blipFill>
          <a:blip r:embed="rId5">
            <a:alphaModFix/>
          </a:blip>
          <a:stretch>
            <a:fillRect/>
          </a:stretch>
        </p:blipFill>
        <p:spPr>
          <a:xfrm>
            <a:off x="5451908" y="917600"/>
            <a:ext cx="570922" cy="1248951"/>
          </a:xfrm>
          <a:prstGeom prst="rect">
            <a:avLst/>
          </a:prstGeom>
          <a:noFill/>
          <a:ln>
            <a:noFill/>
          </a:ln>
        </p:spPr>
      </p:pic>
      <p:pic>
        <p:nvPicPr>
          <p:cNvPr id="222" name="Google Shape;222;p37"/>
          <p:cNvPicPr preferRelativeResize="0"/>
          <p:nvPr/>
        </p:nvPicPr>
        <p:blipFill>
          <a:blip r:embed="rId5">
            <a:alphaModFix/>
          </a:blip>
          <a:stretch>
            <a:fillRect/>
          </a:stretch>
        </p:blipFill>
        <p:spPr>
          <a:xfrm rot="10800000">
            <a:off x="2114575" y="2348200"/>
            <a:ext cx="570922" cy="1248951"/>
          </a:xfrm>
          <a:prstGeom prst="rect">
            <a:avLst/>
          </a:prstGeom>
          <a:noFill/>
          <a:ln>
            <a:noFill/>
          </a:ln>
        </p:spPr>
      </p:pic>
      <p:sp>
        <p:nvSpPr>
          <p:cNvPr id="224" name="Google Shape;224;p37"/>
          <p:cNvSpPr txBox="1"/>
          <p:nvPr/>
        </p:nvSpPr>
        <p:spPr>
          <a:xfrm>
            <a:off x="203275" y="2392175"/>
            <a:ext cx="1987500" cy="856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 dirty="0">
                <a:solidFill>
                  <a:srgbClr val="F2F2F2"/>
                </a:solidFill>
                <a:latin typeface="Montserrat"/>
                <a:ea typeface="Montserrat"/>
                <a:cs typeface="Montserrat"/>
                <a:sym typeface="Montserrat"/>
              </a:rPr>
              <a:t>L’unité de contrôle séquence les opérations. </a:t>
            </a:r>
            <a:endParaRPr dirty="0">
              <a:solidFill>
                <a:srgbClr val="F2F2F2"/>
              </a:solidFill>
              <a:latin typeface="Montserrat"/>
              <a:ea typeface="Montserrat"/>
              <a:cs typeface="Montserrat"/>
              <a:sym typeface="Montserrat"/>
            </a:endParaRPr>
          </a:p>
          <a:p>
            <a:pPr marL="0" lvl="0" indent="0" algn="ctr" rtl="0">
              <a:spcBef>
                <a:spcPts val="800"/>
              </a:spcBef>
              <a:spcAft>
                <a:spcPts val="0"/>
              </a:spcAft>
              <a:buNone/>
            </a:pPr>
            <a:endParaRPr dirty="0">
              <a:latin typeface="Raleway"/>
              <a:ea typeface="Raleway"/>
              <a:cs typeface="Raleway"/>
              <a:sym typeface="Raleway"/>
            </a:endParaRPr>
          </a:p>
        </p:txBody>
      </p:sp>
      <p:pic>
        <p:nvPicPr>
          <p:cNvPr id="225" name="Google Shape;225;p37"/>
          <p:cNvPicPr preferRelativeResize="0"/>
          <p:nvPr/>
        </p:nvPicPr>
        <p:blipFill>
          <a:blip r:embed="rId5">
            <a:alphaModFix/>
          </a:blip>
          <a:stretch>
            <a:fillRect/>
          </a:stretch>
        </p:blipFill>
        <p:spPr>
          <a:xfrm rot="10800000">
            <a:off x="3439275" y="3778675"/>
            <a:ext cx="570922" cy="1248951"/>
          </a:xfrm>
          <a:prstGeom prst="rect">
            <a:avLst/>
          </a:prstGeom>
          <a:noFill/>
          <a:ln>
            <a:noFill/>
          </a:ln>
        </p:spPr>
      </p:pic>
      <p:sp>
        <p:nvSpPr>
          <p:cNvPr id="226" name="Google Shape;226;p37"/>
          <p:cNvSpPr txBox="1"/>
          <p:nvPr/>
        </p:nvSpPr>
        <p:spPr>
          <a:xfrm>
            <a:off x="152400" y="3975050"/>
            <a:ext cx="3478200" cy="856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800"/>
              </a:spcAft>
              <a:buClr>
                <a:schemeClr val="dk1"/>
              </a:buClr>
              <a:buSzPts val="1100"/>
              <a:buFont typeface="Arial"/>
              <a:buNone/>
            </a:pPr>
            <a:r>
              <a:rPr lang="en" sz="1200" dirty="0">
                <a:solidFill>
                  <a:srgbClr val="FFFFFF"/>
                </a:solidFill>
                <a:latin typeface="Montserrat"/>
                <a:ea typeface="Montserrat"/>
                <a:cs typeface="Montserrat"/>
                <a:sym typeface="Montserrat"/>
              </a:rPr>
              <a:t>Les entrées-sorties sont des dispositifs permettant de communiquer avec le monde extérieur (écran, clavier, souris. . .) </a:t>
            </a:r>
            <a:endParaRPr sz="1200" dirty="0">
              <a:latin typeface="Raleway"/>
              <a:ea typeface="Raleway"/>
              <a:cs typeface="Raleway"/>
              <a:sym typeface="Raleway"/>
            </a:endParaRPr>
          </a:p>
        </p:txBody>
      </p:sp>
      <p:sp>
        <p:nvSpPr>
          <p:cNvPr id="227" name="Google Shape;227;p37"/>
          <p:cNvSpPr txBox="1"/>
          <p:nvPr/>
        </p:nvSpPr>
        <p:spPr>
          <a:xfrm>
            <a:off x="5985183" y="917725"/>
            <a:ext cx="3012000" cy="13473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dirty="0">
                <a:solidFill>
                  <a:srgbClr val="FFFFFF"/>
                </a:solidFill>
                <a:latin typeface="Montserrat"/>
                <a:ea typeface="Montserrat"/>
                <a:cs typeface="Montserrat"/>
                <a:sym typeface="Montserrat"/>
              </a:rPr>
              <a:t>La mémoire contient à la fois les données et le programme qui dira à l’unité de contrôle quels calculs faire sur ces données. </a:t>
            </a:r>
            <a:endParaRPr sz="1200" dirty="0">
              <a:solidFill>
                <a:srgbClr val="FFFFFF"/>
              </a:solidFill>
              <a:latin typeface="Montserrat"/>
              <a:ea typeface="Montserrat"/>
              <a:cs typeface="Montserrat"/>
              <a:sym typeface="Montserrat"/>
            </a:endParaRPr>
          </a:p>
          <a:p>
            <a:pPr marL="0" lvl="0" indent="0" algn="just" rtl="0">
              <a:lnSpc>
                <a:spcPct val="150000"/>
              </a:lnSpc>
              <a:spcBef>
                <a:spcPts val="800"/>
              </a:spcBef>
              <a:spcAft>
                <a:spcPts val="800"/>
              </a:spcAft>
              <a:buClr>
                <a:schemeClr val="dk1"/>
              </a:buClr>
              <a:buSzPts val="1100"/>
              <a:buFont typeface="Arial"/>
              <a:buNone/>
            </a:pPr>
            <a:endParaRPr sz="1200" dirty="0">
              <a:latin typeface="Raleway"/>
              <a:ea typeface="Raleway"/>
              <a:cs typeface="Raleway"/>
              <a:sym typeface="Raleway"/>
            </a:endParaRPr>
          </a:p>
        </p:txBody>
      </p:sp>
      <p:pic>
        <p:nvPicPr>
          <p:cNvPr id="228" name="Google Shape;228;p37"/>
          <p:cNvPicPr preferRelativeResize="0"/>
          <p:nvPr/>
        </p:nvPicPr>
        <p:blipFill>
          <a:blip r:embed="rId6">
            <a:alphaModFix/>
          </a:blip>
          <a:stretch>
            <a:fillRect/>
          </a:stretch>
        </p:blipFill>
        <p:spPr>
          <a:xfrm flipH="1">
            <a:off x="8171500" y="213900"/>
            <a:ext cx="69325" cy="673675"/>
          </a:xfrm>
          <a:prstGeom prst="rect">
            <a:avLst/>
          </a:prstGeom>
          <a:noFill/>
          <a:ln>
            <a:noFill/>
          </a:ln>
        </p:spPr>
      </p:pic>
      <p:pic>
        <p:nvPicPr>
          <p:cNvPr id="17" name="Google Shape;220;p37"/>
          <p:cNvPicPr preferRelativeResize="0"/>
          <p:nvPr/>
        </p:nvPicPr>
        <p:blipFill>
          <a:blip r:embed="rId5">
            <a:alphaModFix/>
          </a:blip>
          <a:stretch>
            <a:fillRect/>
          </a:stretch>
        </p:blipFill>
        <p:spPr>
          <a:xfrm>
            <a:off x="5462794" y="2380826"/>
            <a:ext cx="570922" cy="1248951"/>
          </a:xfrm>
          <a:prstGeom prst="rect">
            <a:avLst/>
          </a:prstGeom>
          <a:noFill/>
          <a:ln>
            <a:noFill/>
          </a:ln>
        </p:spPr>
      </p:pic>
      <p:sp>
        <p:nvSpPr>
          <p:cNvPr id="18" name="Google Shape;223;p37"/>
          <p:cNvSpPr txBox="1"/>
          <p:nvPr/>
        </p:nvSpPr>
        <p:spPr>
          <a:xfrm>
            <a:off x="6033719" y="2432601"/>
            <a:ext cx="3012000" cy="993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800"/>
              </a:spcAft>
              <a:buClr>
                <a:schemeClr val="dk1"/>
              </a:buClr>
              <a:buSzPts val="1100"/>
              <a:buFont typeface="Arial"/>
              <a:buNone/>
            </a:pPr>
            <a:r>
              <a:rPr lang="en" dirty="0">
                <a:solidFill>
                  <a:srgbClr val="FFFFFF"/>
                </a:solidFill>
                <a:latin typeface="Montserrat"/>
                <a:ea typeface="Montserrat"/>
                <a:cs typeface="Montserrat"/>
                <a:sym typeface="Montserrat"/>
              </a:rPr>
              <a:t>L’unité arithmétique et logique, ou unité de traitement, effectue les opérations de base. </a:t>
            </a:r>
            <a:endParaRPr dirty="0">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7"/>
                                        </p:tgtEl>
                                        <p:attrNameLst>
                                          <p:attrName>style.visibility</p:attrName>
                                        </p:attrNameLst>
                                      </p:cBhvr>
                                      <p:to>
                                        <p:strVal val="visible"/>
                                      </p:to>
                                    </p:set>
                                    <p:animEffect transition="in" filter="fade">
                                      <p:cBhvr>
                                        <p:cTn id="10" dur="10"/>
                                        <p:tgtEl>
                                          <p:spTgt spid="2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2"/>
                                        </p:tgtEl>
                                        <p:attrNameLst>
                                          <p:attrName>style.visibility</p:attrName>
                                        </p:attrNameLst>
                                      </p:cBhvr>
                                      <p:to>
                                        <p:strVal val="visible"/>
                                      </p:to>
                                    </p:set>
                                    <p:animEffect transition="in" filter="fade">
                                      <p:cBhvr>
                                        <p:cTn id="15" dur="500"/>
                                        <p:tgtEl>
                                          <p:spTgt spid="2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4"/>
                                        </p:tgtEl>
                                        <p:attrNameLst>
                                          <p:attrName>style.visibility</p:attrName>
                                        </p:attrNameLst>
                                      </p:cBhvr>
                                      <p:to>
                                        <p:strVal val="visible"/>
                                      </p:to>
                                    </p:set>
                                    <p:animEffect transition="in" filter="fade">
                                      <p:cBhvr>
                                        <p:cTn id="18" dur="500"/>
                                        <p:tgtEl>
                                          <p:spTgt spid="2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5"/>
                                        </p:tgtEl>
                                        <p:attrNameLst>
                                          <p:attrName>style.visibility</p:attrName>
                                        </p:attrNameLst>
                                      </p:cBhvr>
                                      <p:to>
                                        <p:strVal val="visible"/>
                                      </p:to>
                                    </p:set>
                                    <p:animEffect transition="in" filter="fade">
                                      <p:cBhvr>
                                        <p:cTn id="31" dur="500"/>
                                        <p:tgtEl>
                                          <p:spTgt spid="2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6"/>
                                        </p:tgtEl>
                                        <p:attrNameLst>
                                          <p:attrName>style.visibility</p:attrName>
                                        </p:attrNameLst>
                                      </p:cBhvr>
                                      <p:to>
                                        <p:strVal val="visible"/>
                                      </p:to>
                                    </p:set>
                                    <p:animEffect transition="in" filter="fade">
                                      <p:cBhvr>
                                        <p:cTn id="34"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P spid="226" grpId="0"/>
      <p:bldP spid="22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32"/>
        <p:cNvGrpSpPr/>
        <p:nvPr/>
      </p:nvGrpSpPr>
      <p:grpSpPr>
        <a:xfrm>
          <a:off x="0" y="0"/>
          <a:ext cx="0" cy="0"/>
          <a:chOff x="0" y="0"/>
          <a:chExt cx="0" cy="0"/>
        </a:xfrm>
      </p:grpSpPr>
      <p:grpSp>
        <p:nvGrpSpPr>
          <p:cNvPr id="233" name="Google Shape;233;p38"/>
          <p:cNvGrpSpPr/>
          <p:nvPr/>
        </p:nvGrpSpPr>
        <p:grpSpPr>
          <a:xfrm>
            <a:off x="8326172" y="154570"/>
            <a:ext cx="631426" cy="721120"/>
            <a:chOff x="3982553" y="1971730"/>
            <a:chExt cx="304566" cy="350501"/>
          </a:xfrm>
        </p:grpSpPr>
        <p:sp>
          <p:nvSpPr>
            <p:cNvPr id="234" name="Google Shape;234;p38"/>
            <p:cNvSpPr/>
            <p:nvPr/>
          </p:nvSpPr>
          <p:spPr>
            <a:xfrm>
              <a:off x="4037535" y="2176558"/>
              <a:ext cx="196513" cy="145673"/>
            </a:xfrm>
            <a:custGeom>
              <a:avLst/>
              <a:gdLst/>
              <a:ahLst/>
              <a:cxnLst/>
              <a:rect l="l" t="t" r="r" b="b"/>
              <a:pathLst>
                <a:path w="6169" h="4573" extrusionOk="0">
                  <a:moveTo>
                    <a:pt x="1441" y="322"/>
                  </a:moveTo>
                  <a:cubicBezTo>
                    <a:pt x="1584" y="322"/>
                    <a:pt x="1727" y="441"/>
                    <a:pt x="1727" y="595"/>
                  </a:cubicBezTo>
                  <a:lnTo>
                    <a:pt x="1727" y="4251"/>
                  </a:lnTo>
                  <a:lnTo>
                    <a:pt x="1167" y="4251"/>
                  </a:lnTo>
                  <a:lnTo>
                    <a:pt x="1167" y="595"/>
                  </a:lnTo>
                  <a:lnTo>
                    <a:pt x="1156" y="595"/>
                  </a:lnTo>
                  <a:cubicBezTo>
                    <a:pt x="1156" y="453"/>
                    <a:pt x="1275" y="322"/>
                    <a:pt x="1441" y="322"/>
                  </a:cubicBezTo>
                  <a:close/>
                  <a:moveTo>
                    <a:pt x="3061" y="322"/>
                  </a:moveTo>
                  <a:cubicBezTo>
                    <a:pt x="3227" y="322"/>
                    <a:pt x="3346" y="441"/>
                    <a:pt x="3346" y="595"/>
                  </a:cubicBezTo>
                  <a:lnTo>
                    <a:pt x="3346" y="4251"/>
                  </a:lnTo>
                  <a:lnTo>
                    <a:pt x="2799" y="4251"/>
                  </a:lnTo>
                  <a:lnTo>
                    <a:pt x="2799" y="595"/>
                  </a:lnTo>
                  <a:lnTo>
                    <a:pt x="2775" y="595"/>
                  </a:lnTo>
                  <a:cubicBezTo>
                    <a:pt x="2775" y="453"/>
                    <a:pt x="2894" y="322"/>
                    <a:pt x="3061" y="322"/>
                  </a:cubicBezTo>
                  <a:close/>
                  <a:moveTo>
                    <a:pt x="4680" y="322"/>
                  </a:moveTo>
                  <a:cubicBezTo>
                    <a:pt x="4835" y="322"/>
                    <a:pt x="4966" y="441"/>
                    <a:pt x="4966" y="595"/>
                  </a:cubicBezTo>
                  <a:lnTo>
                    <a:pt x="4966" y="4251"/>
                  </a:lnTo>
                  <a:lnTo>
                    <a:pt x="4406" y="4251"/>
                  </a:lnTo>
                  <a:lnTo>
                    <a:pt x="4406" y="595"/>
                  </a:lnTo>
                  <a:cubicBezTo>
                    <a:pt x="4406" y="453"/>
                    <a:pt x="4525" y="322"/>
                    <a:pt x="4680" y="322"/>
                  </a:cubicBezTo>
                  <a:close/>
                  <a:moveTo>
                    <a:pt x="1441" y="0"/>
                  </a:moveTo>
                  <a:cubicBezTo>
                    <a:pt x="1108" y="0"/>
                    <a:pt x="846" y="274"/>
                    <a:pt x="846" y="595"/>
                  </a:cubicBezTo>
                  <a:lnTo>
                    <a:pt x="846" y="4251"/>
                  </a:lnTo>
                  <a:lnTo>
                    <a:pt x="322" y="4251"/>
                  </a:lnTo>
                  <a:lnTo>
                    <a:pt x="322" y="2536"/>
                  </a:lnTo>
                  <a:cubicBezTo>
                    <a:pt x="322" y="2441"/>
                    <a:pt x="251" y="2370"/>
                    <a:pt x="155" y="2370"/>
                  </a:cubicBezTo>
                  <a:cubicBezTo>
                    <a:pt x="72" y="2370"/>
                    <a:pt x="1" y="2441"/>
                    <a:pt x="1" y="2536"/>
                  </a:cubicBezTo>
                  <a:lnTo>
                    <a:pt x="1" y="4405"/>
                  </a:lnTo>
                  <a:cubicBezTo>
                    <a:pt x="1" y="4501"/>
                    <a:pt x="72" y="4572"/>
                    <a:pt x="155" y="4572"/>
                  </a:cubicBezTo>
                  <a:lnTo>
                    <a:pt x="6001" y="4572"/>
                  </a:lnTo>
                  <a:cubicBezTo>
                    <a:pt x="6097" y="4572"/>
                    <a:pt x="6168" y="4501"/>
                    <a:pt x="6168" y="4405"/>
                  </a:cubicBezTo>
                  <a:lnTo>
                    <a:pt x="6168" y="834"/>
                  </a:lnTo>
                  <a:cubicBezTo>
                    <a:pt x="6144" y="750"/>
                    <a:pt x="6073" y="679"/>
                    <a:pt x="5978" y="679"/>
                  </a:cubicBezTo>
                  <a:cubicBezTo>
                    <a:pt x="5894" y="679"/>
                    <a:pt x="5811" y="750"/>
                    <a:pt x="5811" y="834"/>
                  </a:cubicBezTo>
                  <a:lnTo>
                    <a:pt x="5811" y="4251"/>
                  </a:lnTo>
                  <a:lnTo>
                    <a:pt x="5299" y="4251"/>
                  </a:lnTo>
                  <a:lnTo>
                    <a:pt x="5299" y="595"/>
                  </a:lnTo>
                  <a:cubicBezTo>
                    <a:pt x="5299" y="274"/>
                    <a:pt x="5025" y="0"/>
                    <a:pt x="4704" y="0"/>
                  </a:cubicBezTo>
                  <a:cubicBezTo>
                    <a:pt x="4370" y="0"/>
                    <a:pt x="4108" y="274"/>
                    <a:pt x="4108" y="595"/>
                  </a:cubicBezTo>
                  <a:lnTo>
                    <a:pt x="4108" y="4251"/>
                  </a:lnTo>
                  <a:lnTo>
                    <a:pt x="3656" y="4251"/>
                  </a:lnTo>
                  <a:lnTo>
                    <a:pt x="3656" y="595"/>
                  </a:lnTo>
                  <a:cubicBezTo>
                    <a:pt x="3656" y="274"/>
                    <a:pt x="3394" y="0"/>
                    <a:pt x="3061" y="0"/>
                  </a:cubicBezTo>
                  <a:cubicBezTo>
                    <a:pt x="2739" y="0"/>
                    <a:pt x="2465" y="274"/>
                    <a:pt x="2465" y="595"/>
                  </a:cubicBezTo>
                  <a:lnTo>
                    <a:pt x="2465" y="4251"/>
                  </a:lnTo>
                  <a:lnTo>
                    <a:pt x="2037" y="4251"/>
                  </a:lnTo>
                  <a:lnTo>
                    <a:pt x="2037" y="595"/>
                  </a:lnTo>
                  <a:cubicBezTo>
                    <a:pt x="2037" y="274"/>
                    <a:pt x="1763" y="0"/>
                    <a:pt x="144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35" name="Google Shape;235;p38"/>
            <p:cNvSpPr/>
            <p:nvPr/>
          </p:nvSpPr>
          <p:spPr>
            <a:xfrm>
              <a:off x="3982553" y="1971730"/>
              <a:ext cx="304566" cy="272360"/>
            </a:xfrm>
            <a:custGeom>
              <a:avLst/>
              <a:gdLst/>
              <a:ahLst/>
              <a:cxnLst/>
              <a:rect l="l" t="t" r="r" b="b"/>
              <a:pathLst>
                <a:path w="9561" h="8550" extrusionOk="0">
                  <a:moveTo>
                    <a:pt x="8632" y="346"/>
                  </a:moveTo>
                  <a:cubicBezTo>
                    <a:pt x="8966" y="346"/>
                    <a:pt x="9239" y="632"/>
                    <a:pt x="9239" y="953"/>
                  </a:cubicBezTo>
                  <a:cubicBezTo>
                    <a:pt x="9239" y="1287"/>
                    <a:pt x="8954" y="1572"/>
                    <a:pt x="8632" y="1572"/>
                  </a:cubicBezTo>
                  <a:lnTo>
                    <a:pt x="929" y="1572"/>
                  </a:lnTo>
                  <a:cubicBezTo>
                    <a:pt x="596" y="1572"/>
                    <a:pt x="322" y="1287"/>
                    <a:pt x="322" y="953"/>
                  </a:cubicBezTo>
                  <a:cubicBezTo>
                    <a:pt x="322" y="632"/>
                    <a:pt x="607" y="346"/>
                    <a:pt x="929" y="346"/>
                  </a:cubicBezTo>
                  <a:close/>
                  <a:moveTo>
                    <a:pt x="6787" y="3835"/>
                  </a:moveTo>
                  <a:cubicBezTo>
                    <a:pt x="6811" y="4073"/>
                    <a:pt x="6930" y="4275"/>
                    <a:pt x="7096" y="4442"/>
                  </a:cubicBezTo>
                  <a:lnTo>
                    <a:pt x="2524" y="4442"/>
                  </a:lnTo>
                  <a:cubicBezTo>
                    <a:pt x="2715" y="4275"/>
                    <a:pt x="2822" y="4049"/>
                    <a:pt x="2858" y="3835"/>
                  </a:cubicBezTo>
                  <a:close/>
                  <a:moveTo>
                    <a:pt x="7870" y="1882"/>
                  </a:moveTo>
                  <a:cubicBezTo>
                    <a:pt x="8573" y="1882"/>
                    <a:pt x="9144" y="2453"/>
                    <a:pt x="9144" y="3156"/>
                  </a:cubicBezTo>
                  <a:cubicBezTo>
                    <a:pt x="9168" y="3870"/>
                    <a:pt x="8597" y="4442"/>
                    <a:pt x="7894" y="4442"/>
                  </a:cubicBezTo>
                  <a:lnTo>
                    <a:pt x="7823" y="4442"/>
                  </a:lnTo>
                  <a:cubicBezTo>
                    <a:pt x="7644" y="4406"/>
                    <a:pt x="7477" y="4335"/>
                    <a:pt x="7334" y="4216"/>
                  </a:cubicBezTo>
                  <a:cubicBezTo>
                    <a:pt x="7203" y="4097"/>
                    <a:pt x="7108" y="3918"/>
                    <a:pt x="7096" y="3716"/>
                  </a:cubicBezTo>
                  <a:cubicBezTo>
                    <a:pt x="7084" y="3513"/>
                    <a:pt x="7156" y="3323"/>
                    <a:pt x="7275" y="3192"/>
                  </a:cubicBezTo>
                  <a:cubicBezTo>
                    <a:pt x="7377" y="3070"/>
                    <a:pt x="7523" y="3011"/>
                    <a:pt x="7672" y="3011"/>
                  </a:cubicBezTo>
                  <a:cubicBezTo>
                    <a:pt x="7801" y="3011"/>
                    <a:pt x="7932" y="3056"/>
                    <a:pt x="8037" y="3144"/>
                  </a:cubicBezTo>
                  <a:cubicBezTo>
                    <a:pt x="8108" y="3215"/>
                    <a:pt x="8156" y="3311"/>
                    <a:pt x="8168" y="3418"/>
                  </a:cubicBezTo>
                  <a:cubicBezTo>
                    <a:pt x="8168" y="3513"/>
                    <a:pt x="8132" y="3620"/>
                    <a:pt x="8061" y="3692"/>
                  </a:cubicBezTo>
                  <a:cubicBezTo>
                    <a:pt x="8001" y="3751"/>
                    <a:pt x="8001" y="3858"/>
                    <a:pt x="8073" y="3918"/>
                  </a:cubicBezTo>
                  <a:cubicBezTo>
                    <a:pt x="8101" y="3946"/>
                    <a:pt x="8140" y="3961"/>
                    <a:pt x="8180" y="3961"/>
                  </a:cubicBezTo>
                  <a:cubicBezTo>
                    <a:pt x="8224" y="3961"/>
                    <a:pt x="8268" y="3943"/>
                    <a:pt x="8299" y="3906"/>
                  </a:cubicBezTo>
                  <a:cubicBezTo>
                    <a:pt x="8430" y="3751"/>
                    <a:pt x="8489" y="3573"/>
                    <a:pt x="8477" y="3382"/>
                  </a:cubicBezTo>
                  <a:cubicBezTo>
                    <a:pt x="8466" y="3192"/>
                    <a:pt x="8394" y="3013"/>
                    <a:pt x="8239" y="2894"/>
                  </a:cubicBezTo>
                  <a:cubicBezTo>
                    <a:pt x="8075" y="2746"/>
                    <a:pt x="7872" y="2674"/>
                    <a:pt x="7672" y="2674"/>
                  </a:cubicBezTo>
                  <a:cubicBezTo>
                    <a:pt x="7437" y="2674"/>
                    <a:pt x="7204" y="2773"/>
                    <a:pt x="7037" y="2965"/>
                  </a:cubicBezTo>
                  <a:cubicBezTo>
                    <a:pt x="6906" y="3120"/>
                    <a:pt x="6811" y="3287"/>
                    <a:pt x="6787" y="3489"/>
                  </a:cubicBezTo>
                  <a:lnTo>
                    <a:pt x="2858" y="3489"/>
                  </a:lnTo>
                  <a:cubicBezTo>
                    <a:pt x="2822" y="3287"/>
                    <a:pt x="2751" y="3120"/>
                    <a:pt x="2596" y="2965"/>
                  </a:cubicBezTo>
                  <a:cubicBezTo>
                    <a:pt x="2453" y="2799"/>
                    <a:pt x="2239" y="2692"/>
                    <a:pt x="2000" y="2680"/>
                  </a:cubicBezTo>
                  <a:cubicBezTo>
                    <a:pt x="1985" y="2679"/>
                    <a:pt x="1970" y="2678"/>
                    <a:pt x="1954" y="2678"/>
                  </a:cubicBezTo>
                  <a:cubicBezTo>
                    <a:pt x="1754" y="2678"/>
                    <a:pt x="1547" y="2750"/>
                    <a:pt x="1381" y="2894"/>
                  </a:cubicBezTo>
                  <a:cubicBezTo>
                    <a:pt x="1227" y="3025"/>
                    <a:pt x="1155" y="3192"/>
                    <a:pt x="1143" y="3382"/>
                  </a:cubicBezTo>
                  <a:cubicBezTo>
                    <a:pt x="1119" y="3573"/>
                    <a:pt x="1203" y="3751"/>
                    <a:pt x="1322" y="3906"/>
                  </a:cubicBezTo>
                  <a:cubicBezTo>
                    <a:pt x="1355" y="3939"/>
                    <a:pt x="1402" y="3957"/>
                    <a:pt x="1447" y="3957"/>
                  </a:cubicBezTo>
                  <a:cubicBezTo>
                    <a:pt x="1485" y="3957"/>
                    <a:pt x="1521" y="3945"/>
                    <a:pt x="1548" y="3918"/>
                  </a:cubicBezTo>
                  <a:cubicBezTo>
                    <a:pt x="1596" y="3858"/>
                    <a:pt x="1619" y="3751"/>
                    <a:pt x="1560" y="3692"/>
                  </a:cubicBezTo>
                  <a:cubicBezTo>
                    <a:pt x="1488" y="3620"/>
                    <a:pt x="1453" y="3513"/>
                    <a:pt x="1453" y="3418"/>
                  </a:cubicBezTo>
                  <a:cubicBezTo>
                    <a:pt x="1453" y="3311"/>
                    <a:pt x="1512" y="3204"/>
                    <a:pt x="1584" y="3144"/>
                  </a:cubicBezTo>
                  <a:cubicBezTo>
                    <a:pt x="1682" y="3068"/>
                    <a:pt x="1800" y="3012"/>
                    <a:pt x="1937" y="3012"/>
                  </a:cubicBezTo>
                  <a:cubicBezTo>
                    <a:pt x="1950" y="3012"/>
                    <a:pt x="1963" y="3012"/>
                    <a:pt x="1977" y="3013"/>
                  </a:cubicBezTo>
                  <a:cubicBezTo>
                    <a:pt x="2120" y="3025"/>
                    <a:pt x="2239" y="3085"/>
                    <a:pt x="2346" y="3192"/>
                  </a:cubicBezTo>
                  <a:cubicBezTo>
                    <a:pt x="2608" y="3489"/>
                    <a:pt x="2584" y="3954"/>
                    <a:pt x="2286" y="4216"/>
                  </a:cubicBezTo>
                  <a:cubicBezTo>
                    <a:pt x="2155" y="4335"/>
                    <a:pt x="1977" y="4406"/>
                    <a:pt x="1798" y="4442"/>
                  </a:cubicBezTo>
                  <a:lnTo>
                    <a:pt x="1727" y="4442"/>
                  </a:lnTo>
                  <a:cubicBezTo>
                    <a:pt x="1024" y="4442"/>
                    <a:pt x="441" y="3858"/>
                    <a:pt x="441" y="3156"/>
                  </a:cubicBezTo>
                  <a:cubicBezTo>
                    <a:pt x="441" y="2465"/>
                    <a:pt x="1024" y="1882"/>
                    <a:pt x="1727" y="1882"/>
                  </a:cubicBezTo>
                  <a:close/>
                  <a:moveTo>
                    <a:pt x="7537" y="4763"/>
                  </a:moveTo>
                  <a:lnTo>
                    <a:pt x="7537" y="5573"/>
                  </a:lnTo>
                  <a:lnTo>
                    <a:pt x="2036" y="5573"/>
                  </a:lnTo>
                  <a:lnTo>
                    <a:pt x="2036" y="4763"/>
                  </a:lnTo>
                  <a:close/>
                  <a:moveTo>
                    <a:pt x="929" y="1"/>
                  </a:moveTo>
                  <a:cubicBezTo>
                    <a:pt x="417" y="1"/>
                    <a:pt x="0" y="418"/>
                    <a:pt x="0" y="941"/>
                  </a:cubicBezTo>
                  <a:cubicBezTo>
                    <a:pt x="0" y="1418"/>
                    <a:pt x="357" y="1811"/>
                    <a:pt x="798" y="1870"/>
                  </a:cubicBezTo>
                  <a:cubicBezTo>
                    <a:pt x="393" y="2168"/>
                    <a:pt x="143" y="2620"/>
                    <a:pt x="143" y="3144"/>
                  </a:cubicBezTo>
                  <a:cubicBezTo>
                    <a:pt x="143" y="4013"/>
                    <a:pt x="834" y="4728"/>
                    <a:pt x="1691" y="4739"/>
                  </a:cubicBezTo>
                  <a:lnTo>
                    <a:pt x="1703" y="4739"/>
                  </a:lnTo>
                  <a:lnTo>
                    <a:pt x="1703" y="5704"/>
                  </a:lnTo>
                  <a:lnTo>
                    <a:pt x="1703" y="8383"/>
                  </a:lnTo>
                  <a:cubicBezTo>
                    <a:pt x="1703" y="8478"/>
                    <a:pt x="1786" y="8549"/>
                    <a:pt x="1869" y="8549"/>
                  </a:cubicBezTo>
                  <a:cubicBezTo>
                    <a:pt x="1965" y="8549"/>
                    <a:pt x="2036" y="8478"/>
                    <a:pt x="2036" y="8383"/>
                  </a:cubicBezTo>
                  <a:lnTo>
                    <a:pt x="2036" y="5894"/>
                  </a:lnTo>
                  <a:lnTo>
                    <a:pt x="7537" y="5894"/>
                  </a:lnTo>
                  <a:lnTo>
                    <a:pt x="7537" y="6692"/>
                  </a:lnTo>
                  <a:cubicBezTo>
                    <a:pt x="7537" y="6775"/>
                    <a:pt x="7620" y="6847"/>
                    <a:pt x="7704" y="6847"/>
                  </a:cubicBezTo>
                  <a:cubicBezTo>
                    <a:pt x="7799" y="6847"/>
                    <a:pt x="7870" y="6775"/>
                    <a:pt x="7870" y="6692"/>
                  </a:cubicBezTo>
                  <a:lnTo>
                    <a:pt x="7870" y="5740"/>
                  </a:lnTo>
                  <a:lnTo>
                    <a:pt x="7870" y="4763"/>
                  </a:lnTo>
                  <a:lnTo>
                    <a:pt x="7918" y="4763"/>
                  </a:lnTo>
                  <a:cubicBezTo>
                    <a:pt x="7930" y="4763"/>
                    <a:pt x="7942" y="4763"/>
                    <a:pt x="7954" y="4751"/>
                  </a:cubicBezTo>
                  <a:cubicBezTo>
                    <a:pt x="8823" y="4728"/>
                    <a:pt x="9501" y="4025"/>
                    <a:pt x="9501" y="3156"/>
                  </a:cubicBezTo>
                  <a:cubicBezTo>
                    <a:pt x="9489" y="2644"/>
                    <a:pt x="9228" y="2168"/>
                    <a:pt x="8823" y="1870"/>
                  </a:cubicBezTo>
                  <a:cubicBezTo>
                    <a:pt x="9251" y="1775"/>
                    <a:pt x="9561" y="1406"/>
                    <a:pt x="9561" y="941"/>
                  </a:cubicBezTo>
                  <a:cubicBezTo>
                    <a:pt x="9561" y="418"/>
                    <a:pt x="9144" y="1"/>
                    <a:pt x="863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236" name="Google Shape;236;p38"/>
          <p:cNvSpPr txBox="1"/>
          <p:nvPr/>
        </p:nvSpPr>
        <p:spPr>
          <a:xfrm>
            <a:off x="5952525" y="335050"/>
            <a:ext cx="2308800" cy="31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Clr>
                <a:schemeClr val="dk1"/>
              </a:buClr>
              <a:buSzPts val="1800"/>
              <a:buFont typeface="Arial"/>
              <a:buNone/>
            </a:pPr>
            <a:r>
              <a:rPr lang="en">
                <a:solidFill>
                  <a:schemeClr val="lt1"/>
                </a:solidFill>
                <a:latin typeface="Montserrat"/>
                <a:ea typeface="Montserrat"/>
                <a:cs typeface="Montserrat"/>
                <a:sym typeface="Montserrat"/>
              </a:rPr>
              <a:t>Contexte Scientifique</a:t>
            </a:r>
            <a:endParaRPr dirty="0">
              <a:latin typeface="Raleway"/>
              <a:ea typeface="Raleway"/>
              <a:cs typeface="Raleway"/>
              <a:sym typeface="Raleway"/>
            </a:endParaRPr>
          </a:p>
        </p:txBody>
      </p:sp>
      <p:pic>
        <p:nvPicPr>
          <p:cNvPr id="237" name="Google Shape;237;p38"/>
          <p:cNvPicPr preferRelativeResize="0"/>
          <p:nvPr/>
        </p:nvPicPr>
        <p:blipFill rotWithShape="1">
          <a:blip r:embed="rId3">
            <a:alphaModFix/>
          </a:blip>
          <a:srcRect/>
          <a:stretch/>
        </p:blipFill>
        <p:spPr>
          <a:xfrm>
            <a:off x="195368" y="253702"/>
            <a:ext cx="1365803" cy="622010"/>
          </a:xfrm>
          <a:prstGeom prst="rect">
            <a:avLst/>
          </a:prstGeom>
          <a:noFill/>
          <a:ln>
            <a:noFill/>
          </a:ln>
        </p:spPr>
      </p:pic>
      <p:sp>
        <p:nvSpPr>
          <p:cNvPr id="238" name="Google Shape;238;p38"/>
          <p:cNvSpPr txBox="1">
            <a:spLocks noGrp="1"/>
          </p:cNvSpPr>
          <p:nvPr>
            <p:ph type="subTitle" idx="2"/>
          </p:nvPr>
        </p:nvSpPr>
        <p:spPr>
          <a:xfrm>
            <a:off x="3046050" y="1597850"/>
            <a:ext cx="3051900" cy="621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4000" dirty="0">
                <a:solidFill>
                  <a:srgbClr val="FFFFFF"/>
                </a:solidFill>
              </a:rPr>
              <a:t>algorithme</a:t>
            </a:r>
            <a:endParaRPr sz="4000" dirty="0">
              <a:solidFill>
                <a:srgbClr val="FFFFFF"/>
              </a:solidFill>
            </a:endParaRPr>
          </a:p>
        </p:txBody>
      </p:sp>
      <p:sp>
        <p:nvSpPr>
          <p:cNvPr id="239" name="Google Shape;239;p38"/>
          <p:cNvSpPr txBox="1"/>
          <p:nvPr/>
        </p:nvSpPr>
        <p:spPr>
          <a:xfrm>
            <a:off x="792350" y="2708850"/>
            <a:ext cx="7856100" cy="1095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1200"/>
              </a:spcBef>
              <a:spcAft>
                <a:spcPts val="1200"/>
              </a:spcAft>
              <a:buNone/>
            </a:pPr>
            <a:r>
              <a:rPr lang="en" sz="1600" b="1" dirty="0">
                <a:solidFill>
                  <a:srgbClr val="FFFFFF"/>
                </a:solidFill>
                <a:latin typeface="Raleway"/>
                <a:ea typeface="Raleway"/>
                <a:cs typeface="Raleway"/>
                <a:sym typeface="Raleway"/>
              </a:rPr>
              <a:t>Un algorithme</a:t>
            </a:r>
            <a:r>
              <a:rPr lang="en" sz="1600" dirty="0">
                <a:solidFill>
                  <a:srgbClr val="FFFFFF"/>
                </a:solidFill>
                <a:latin typeface="Raleway"/>
                <a:ea typeface="Raleway"/>
                <a:cs typeface="Raleway"/>
                <a:sym typeface="Raleway"/>
              </a:rPr>
              <a:t> est une suite ordonnée d’instructions qui indique la démarche à suivre pour résoudre une série de problèmes équivalents. </a:t>
            </a:r>
            <a:endParaRPr sz="1600" dirty="0">
              <a:solidFill>
                <a:srgbClr val="FFFFFF"/>
              </a:solidFill>
              <a:latin typeface="Raleway"/>
              <a:ea typeface="Raleway"/>
              <a:cs typeface="Raleway"/>
              <a:sym typeface="Raleway"/>
            </a:endParaRPr>
          </a:p>
        </p:txBody>
      </p:sp>
      <p:pic>
        <p:nvPicPr>
          <p:cNvPr id="240" name="Google Shape;240;p38"/>
          <p:cNvPicPr preferRelativeResize="0"/>
          <p:nvPr/>
        </p:nvPicPr>
        <p:blipFill>
          <a:blip r:embed="rId4">
            <a:alphaModFix/>
          </a:blip>
          <a:stretch>
            <a:fillRect/>
          </a:stretch>
        </p:blipFill>
        <p:spPr>
          <a:xfrm flipH="1">
            <a:off x="8171500" y="213900"/>
            <a:ext cx="69325" cy="67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243 -0.44537 L -2.77778E-6 -0.00062 " pathEditMode="relative" rAng="0" ptsTypes="AA">
                                      <p:cBhvr>
                                        <p:cTn id="6" dur="2000" fill="hold"/>
                                        <p:tgtEl>
                                          <p:spTgt spid="238">
                                            <p:txEl>
                                              <p:pRg st="0" end="0"/>
                                            </p:txEl>
                                          </p:spTgt>
                                        </p:tgtEl>
                                        <p:attrNameLst>
                                          <p:attrName>ppt_x</p:attrName>
                                          <p:attrName>ppt_y</p:attrName>
                                        </p:attrNameLst>
                                      </p:cBhvr>
                                      <p:rCtr x="-122" y="22222"/>
                                    </p:animMotion>
                                  </p:childTnLst>
                                </p:cTn>
                              </p:par>
                              <p:par>
                                <p:cTn id="7" presetID="42" presetClass="path" presetSubtype="0" accel="50000" decel="50000" fill="hold" grpId="0" nodeType="withEffect">
                                  <p:stCondLst>
                                    <p:cond delay="0"/>
                                  </p:stCondLst>
                                  <p:childTnLst>
                                    <p:animMotion origin="layout" path="M 4.16667E-6 -4.69136E-6 L -0.01146 0.49414 " pathEditMode="relative" rAng="0" ptsTypes="AA">
                                      <p:cBhvr>
                                        <p:cTn id="8" dur="2000" spd="-100000" fill="hold"/>
                                        <p:tgtEl>
                                          <p:spTgt spid="239"/>
                                        </p:tgtEl>
                                        <p:attrNameLst>
                                          <p:attrName>ppt_x</p:attrName>
                                          <p:attrName>ppt_y</p:attrName>
                                        </p:attrNameLst>
                                      </p:cBhvr>
                                      <p:rCtr x="-573" y="246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build="p"/>
      <p:bldP spid="23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44"/>
        <p:cNvGrpSpPr/>
        <p:nvPr/>
      </p:nvGrpSpPr>
      <p:grpSpPr>
        <a:xfrm>
          <a:off x="0" y="0"/>
          <a:ext cx="0" cy="0"/>
          <a:chOff x="0" y="0"/>
          <a:chExt cx="0" cy="0"/>
        </a:xfrm>
      </p:grpSpPr>
      <p:pic>
        <p:nvPicPr>
          <p:cNvPr id="245" name="Google Shape;245;p39"/>
          <p:cNvPicPr preferRelativeResize="0"/>
          <p:nvPr/>
        </p:nvPicPr>
        <p:blipFill rotWithShape="1">
          <a:blip r:embed="rId3">
            <a:alphaModFix/>
          </a:blip>
          <a:srcRect/>
          <a:stretch/>
        </p:blipFill>
        <p:spPr>
          <a:xfrm>
            <a:off x="195368" y="253702"/>
            <a:ext cx="1365803" cy="622010"/>
          </a:xfrm>
          <a:prstGeom prst="rect">
            <a:avLst/>
          </a:prstGeom>
          <a:noFill/>
          <a:ln>
            <a:noFill/>
          </a:ln>
        </p:spPr>
      </p:pic>
      <p:pic>
        <p:nvPicPr>
          <p:cNvPr id="246" name="Google Shape;246;p39"/>
          <p:cNvPicPr preferRelativeResize="0"/>
          <p:nvPr/>
        </p:nvPicPr>
        <p:blipFill>
          <a:blip r:embed="rId4">
            <a:alphaModFix/>
          </a:blip>
          <a:stretch>
            <a:fillRect/>
          </a:stretch>
        </p:blipFill>
        <p:spPr>
          <a:xfrm>
            <a:off x="2627252" y="1587200"/>
            <a:ext cx="3381663" cy="3381663"/>
          </a:xfrm>
          <a:prstGeom prst="rect">
            <a:avLst/>
          </a:prstGeom>
          <a:noFill/>
          <a:ln>
            <a:noFill/>
          </a:ln>
        </p:spPr>
      </p:pic>
      <p:sp>
        <p:nvSpPr>
          <p:cNvPr id="2" name="Rectangle 1"/>
          <p:cNvSpPr/>
          <p:nvPr/>
        </p:nvSpPr>
        <p:spPr>
          <a:xfrm>
            <a:off x="4685143" y="377562"/>
            <a:ext cx="4370564" cy="613886"/>
          </a:xfrm>
          <a:prstGeom prst="rect">
            <a:avLst/>
          </a:prstGeom>
        </p:spPr>
        <p:txBody>
          <a:bodyPr wrap="square">
            <a:spAutoFit/>
          </a:bodyPr>
          <a:lstStyle/>
          <a:p>
            <a:pPr>
              <a:lnSpc>
                <a:spcPct val="150000"/>
              </a:lnSpc>
              <a:spcAft>
                <a:spcPts val="800"/>
              </a:spcAft>
              <a:tabLst>
                <a:tab pos="540385" algn="l"/>
              </a:tabLst>
            </a:pPr>
            <a:r>
              <a:rPr lang="fr-FR" sz="1200" dirty="0">
                <a:solidFill>
                  <a:schemeClr val="bg1"/>
                </a:solidFill>
                <a:latin typeface="Raleway" panose="020B0604020202020204" charset="0"/>
                <a:ea typeface="Calibri" panose="020F0502020204030204" pitchFamily="34" charset="0"/>
                <a:cs typeface="Arial" panose="020B0604020202020204" pitchFamily="34" charset="0"/>
              </a:rPr>
              <a:t>Exemple </a:t>
            </a:r>
            <a:r>
              <a:rPr lang="fr-FR" sz="1200" dirty="0" smtClean="0">
                <a:solidFill>
                  <a:schemeClr val="bg1"/>
                </a:solidFill>
                <a:latin typeface="Raleway" panose="020B0604020202020204" charset="0"/>
                <a:ea typeface="Calibri" panose="020F0502020204030204" pitchFamily="34" charset="0"/>
                <a:cs typeface="Arial" panose="020B0604020202020204" pitchFamily="34" charset="0"/>
              </a:rPr>
              <a:t>: </a:t>
            </a:r>
            <a:r>
              <a:rPr lang="fr-FR" sz="1200" dirty="0">
                <a:solidFill>
                  <a:schemeClr val="bg1"/>
                </a:solidFill>
                <a:latin typeface="Raleway" panose="020B0604020202020204" charset="0"/>
                <a:ea typeface="Calibri" panose="020F0502020204030204" pitchFamily="34" charset="0"/>
                <a:cs typeface="Arial" panose="020B0604020202020204" pitchFamily="34" charset="0"/>
              </a:rPr>
              <a:t>Trouver son chemin Extrait d’un dialogue entre un touriste égaré et un autochtone. </a:t>
            </a:r>
            <a:endParaRPr lang="en-US" sz="1050" dirty="0">
              <a:solidFill>
                <a:schemeClr val="bg1"/>
              </a:solidFill>
              <a:effectLst/>
              <a:latin typeface="Raleway" panose="020B0604020202020204" charset="0"/>
              <a:ea typeface="Calibri" panose="020F0502020204030204" pitchFamily="34" charset="0"/>
              <a:cs typeface="Arial" panose="020B0604020202020204" pitchFamily="34" charset="0"/>
            </a:endParaRPr>
          </a:p>
        </p:txBody>
      </p:sp>
      <p:grpSp>
        <p:nvGrpSpPr>
          <p:cNvPr id="4" name="Group 3"/>
          <p:cNvGrpSpPr/>
          <p:nvPr/>
        </p:nvGrpSpPr>
        <p:grpSpPr>
          <a:xfrm>
            <a:off x="2082069" y="564707"/>
            <a:ext cx="1566111" cy="1075792"/>
            <a:chOff x="1624870" y="309893"/>
            <a:chExt cx="1566111" cy="1075792"/>
          </a:xfrm>
        </p:grpSpPr>
        <p:grpSp>
          <p:nvGrpSpPr>
            <p:cNvPr id="8" name="Google Shape;406;p50"/>
            <p:cNvGrpSpPr/>
            <p:nvPr/>
          </p:nvGrpSpPr>
          <p:grpSpPr>
            <a:xfrm>
              <a:off x="1624870" y="309893"/>
              <a:ext cx="1566111" cy="1075792"/>
              <a:chOff x="1442671" y="1748374"/>
              <a:chExt cx="1925704" cy="1714800"/>
            </a:xfrm>
          </p:grpSpPr>
          <p:sp>
            <p:nvSpPr>
              <p:cNvPr id="9" name="Google Shape;407;p50"/>
              <p:cNvSpPr/>
              <p:nvPr/>
            </p:nvSpPr>
            <p:spPr>
              <a:xfrm>
                <a:off x="1442671" y="1748374"/>
                <a:ext cx="1925700" cy="1714800"/>
              </a:xfrm>
              <a:prstGeom prst="roundRect">
                <a:avLst>
                  <a:gd name="adj" fmla="val 18414"/>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 name="Google Shape;408;p50"/>
              <p:cNvSpPr/>
              <p:nvPr/>
            </p:nvSpPr>
            <p:spPr>
              <a:xfrm>
                <a:off x="2751575" y="2846350"/>
                <a:ext cx="616800" cy="616800"/>
              </a:xfrm>
              <a:prstGeom prst="rect">
                <a:avLst/>
              </a:prstGeom>
              <a:solidFill>
                <a:srgbClr val="1D20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sp>
          <p:nvSpPr>
            <p:cNvPr id="11" name="Google Shape;248;p39"/>
            <p:cNvSpPr txBox="1"/>
            <p:nvPr/>
          </p:nvSpPr>
          <p:spPr>
            <a:xfrm>
              <a:off x="1666378" y="411270"/>
              <a:ext cx="1524600" cy="9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lt1"/>
                  </a:solidFill>
                  <a:latin typeface="Raleway"/>
                  <a:ea typeface="Raleway"/>
                  <a:cs typeface="Raleway"/>
                  <a:sym typeface="Raleway"/>
                </a:rPr>
                <a:t>Pourriez-vous m’indiquer le chemin de la gare, s’il vous plait ?</a:t>
              </a:r>
              <a:r>
                <a:rPr lang="en" sz="1200" dirty="0">
                  <a:solidFill>
                    <a:schemeClr val="dk1"/>
                  </a:solidFill>
                  <a:latin typeface="Raleway"/>
                  <a:ea typeface="Raleway"/>
                  <a:cs typeface="Raleway"/>
                  <a:sym typeface="Raleway"/>
                </a:rPr>
                <a:t> </a:t>
              </a:r>
              <a:endParaRPr sz="1200" dirty="0">
                <a:latin typeface="Raleway"/>
                <a:ea typeface="Raleway"/>
                <a:cs typeface="Raleway"/>
                <a:sym typeface="Ralewa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
                                        <p:tgtEl>
                                          <p:spTgt spid="2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nguage Center">
  <a:themeElements>
    <a:clrScheme name="Simple Light">
      <a:dk1>
        <a:srgbClr val="000000"/>
      </a:dk1>
      <a:lt1>
        <a:srgbClr val="FFFFFF"/>
      </a:lt1>
      <a:dk2>
        <a:srgbClr val="595959"/>
      </a:dk2>
      <a:lt2>
        <a:srgbClr val="EEEEEE"/>
      </a:lt2>
      <a:accent1>
        <a:srgbClr val="F2528D"/>
      </a:accent1>
      <a:accent2>
        <a:srgbClr val="3BBEAA"/>
      </a:accent2>
      <a:accent3>
        <a:srgbClr val="228BA7"/>
      </a:accent3>
      <a:accent4>
        <a:srgbClr val="1F628F"/>
      </a:accent4>
      <a:accent5>
        <a:srgbClr val="1D2059"/>
      </a:accent5>
      <a:accent6>
        <a:srgbClr val="FFCE63"/>
      </a:accent6>
      <a:hlink>
        <a:srgbClr val="F2528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2835</Words>
  <Application>Microsoft Office PowerPoint</Application>
  <PresentationFormat>On-screen Show (16:9)</PresentationFormat>
  <Paragraphs>398</Paragraphs>
  <Slides>61</Slides>
  <Notes>61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61</vt:i4>
      </vt:variant>
    </vt:vector>
  </HeadingPairs>
  <TitlesOfParts>
    <vt:vector size="70" baseType="lpstr">
      <vt:lpstr>Raleway</vt:lpstr>
      <vt:lpstr>Wingdings</vt:lpstr>
      <vt:lpstr>Arial</vt:lpstr>
      <vt:lpstr>Proxima Nova Semibold</vt:lpstr>
      <vt:lpstr>Calibri</vt:lpstr>
      <vt:lpstr>Proxima Nova</vt:lpstr>
      <vt:lpstr>Montserrat</vt:lpstr>
      <vt:lpstr>Language Center</vt:lpstr>
      <vt:lpstr>Slidesgo Final Pages</vt:lpstr>
      <vt:lpstr>Les bases de l’algorithmique  et langage C</vt:lpstr>
      <vt:lpstr>01</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de l’algorithmique  et langage C</dc:title>
  <cp:lastModifiedBy>so</cp:lastModifiedBy>
  <cp:revision>67</cp:revision>
  <dcterms:modified xsi:type="dcterms:W3CDTF">2020-01-10T18:09:46Z</dcterms:modified>
</cp:coreProperties>
</file>