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3"/>
  </p:notesMasterIdLst>
  <p:handoutMasterIdLst>
    <p:handoutMasterId r:id="rId4"/>
  </p:handoutMasterIdLst>
  <p:sldIdLst>
    <p:sldId id="8076" r:id="rId2"/>
  </p:sldIdLst>
  <p:sldSz cx="12192000" cy="6858000"/>
  <p:notesSz cx="10002838" cy="6875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aehyoung" initials="LJ" lastIdx="1" clrIdx="0">
    <p:extLst>
      <p:ext uri="{19B8F6BF-5375-455C-9EA6-DF929625EA0E}">
        <p15:presenceInfo xmlns:p15="http://schemas.microsoft.com/office/powerpoint/2012/main" userId="ccab11e37dd5fe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3"/>
    <a:srgbClr val="FFC1C1"/>
    <a:srgbClr val="FFD5D5"/>
    <a:srgbClr val="FF3B3B"/>
    <a:srgbClr val="FF4F4F"/>
    <a:srgbClr val="FFEBEB"/>
    <a:srgbClr val="53B5FF"/>
    <a:srgbClr val="FF8585"/>
    <a:srgbClr val="00487E"/>
    <a:srgbClr val="002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2" autoAdjust="0"/>
    <p:restoredTop sz="95811" autoAdjust="0"/>
  </p:normalViewPr>
  <p:slideViewPr>
    <p:cSldViewPr snapToGrid="0" showGuides="1">
      <p:cViewPr varScale="1">
        <p:scale>
          <a:sx n="86" d="100"/>
          <a:sy n="86" d="100"/>
        </p:scale>
        <p:origin x="691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285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4563" cy="343773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5961" y="1"/>
            <a:ext cx="4334563" cy="343773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C294523A-C898-46F1-A564-035D1C41F1F4}" type="datetimeFigureOut">
              <a:rPr lang="ko-KR" altLang="en-US" smtClean="0"/>
              <a:t>2021-03-20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30497"/>
            <a:ext cx="4334563" cy="343773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5961" y="6530497"/>
            <a:ext cx="4334563" cy="343773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835AA482-91DD-460E-9BF4-008EF61CABC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005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4563" cy="344967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5961" y="0"/>
            <a:ext cx="4334563" cy="344967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79FBC9F4-60CE-47BC-84DE-CB0054E622A9}" type="datetimeFigureOut">
              <a:rPr lang="ko-KR" altLang="en-US" smtClean="0"/>
              <a:pPr/>
              <a:t>2021-03-20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60425"/>
            <a:ext cx="4122738" cy="2319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284" y="3308816"/>
            <a:ext cx="8002270" cy="2707214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30497"/>
            <a:ext cx="4334563" cy="344966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5961" y="6530497"/>
            <a:ext cx="4334563" cy="344966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554D1A01-105C-4EED-B0C9-7A07AF2D309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30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40050" y="860425"/>
            <a:ext cx="4122738" cy="23193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1A01-105C-4EED-B0C9-7A07AF2D3090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64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85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수동 입력 10"/>
          <p:cNvSpPr/>
          <p:nvPr userDrawn="1"/>
        </p:nvSpPr>
        <p:spPr>
          <a:xfrm>
            <a:off x="11472000" y="6534000"/>
            <a:ext cx="720000" cy="324000"/>
          </a:xfrm>
          <a:prstGeom prst="flowChartManualInput">
            <a:avLst/>
          </a:prstGeom>
          <a:solidFill>
            <a:schemeClr val="bg1">
              <a:lumMod val="95000"/>
              <a:alpha val="8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 dirty="0"/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11472000" y="6557400"/>
            <a:ext cx="720000" cy="277200"/>
          </a:xfrm>
          <a:prstGeom prst="rect">
            <a:avLst/>
          </a:prstGeom>
          <a:noFill/>
          <a:ln w="3175"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4BDE60-7B98-4E38-A6AC-8BB6B65BF656}" type="slidenum">
              <a:rPr lang="ko-KR" altLang="en-US" sz="1600" b="1" i="1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ko-KR" altLang="en-US" sz="1600" b="1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1C16C5C8-C4E7-4D98-B7CC-D58251A917DA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2141999" y="3411000"/>
            <a:ext cx="4320000" cy="36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B414113B-CF34-4BCC-A64F-2A1D5512A91A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0734000" y="3411000"/>
            <a:ext cx="2880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794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sis@kinvesco.co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587590-763F-412C-8EE7-F7039ABC1599}"/>
              </a:ext>
            </a:extLst>
          </p:cNvPr>
          <p:cNvGrpSpPr/>
          <p:nvPr/>
        </p:nvGrpSpPr>
        <p:grpSpPr>
          <a:xfrm>
            <a:off x="1776090" y="1123870"/>
            <a:ext cx="8639911" cy="1030759"/>
            <a:chOff x="252089" y="1007139"/>
            <a:chExt cx="8639911" cy="103075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FFD58-0BBD-4F12-971C-943DE0857493}"/>
                </a:ext>
              </a:extLst>
            </p:cNvPr>
            <p:cNvSpPr/>
            <p:nvPr/>
          </p:nvSpPr>
          <p:spPr>
            <a:xfrm>
              <a:off x="576089" y="1730121"/>
              <a:ext cx="201600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177800" indent="-177800">
                <a:buFont typeface="Wingdings" panose="05000000000000000000" pitchFamily="2" charset="2"/>
                <a:buChar char="l"/>
              </a:pPr>
              <a:r>
                <a:rPr lang="en-US" altLang="ko-KR" sz="1400" dirty="0">
                  <a:solidFill>
                    <a:schemeClr val="tx1"/>
                  </a:solidFill>
                </a:rPr>
                <a:t>Accounting or Finance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0F088B-B443-4F2A-A45F-8DF67AD4F84A}"/>
                </a:ext>
              </a:extLst>
            </p:cNvPr>
            <p:cNvSpPr/>
            <p:nvPr/>
          </p:nvSpPr>
          <p:spPr>
            <a:xfrm>
              <a:off x="576089" y="1386691"/>
              <a:ext cx="2016000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177800" indent="-177800">
                <a:buFont typeface="Wingdings" panose="05000000000000000000" pitchFamily="2" charset="2"/>
                <a:buChar char="l"/>
              </a:pPr>
              <a:r>
                <a:rPr lang="en-US" altLang="ko-KR" sz="1400" dirty="0">
                  <a:solidFill>
                    <a:schemeClr val="tx1"/>
                  </a:solidFill>
                </a:rPr>
                <a:t>English Proficiency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120FB1-61FE-41F8-A668-9437191AB481}"/>
                </a:ext>
              </a:extLst>
            </p:cNvPr>
            <p:cNvSpPr/>
            <p:nvPr/>
          </p:nvSpPr>
          <p:spPr>
            <a:xfrm>
              <a:off x="252089" y="1007139"/>
              <a:ext cx="23400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1. What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is your level of…?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51F87D2-4214-46DC-9CA5-25E63E321C20}"/>
                </a:ext>
              </a:extLst>
            </p:cNvPr>
            <p:cNvSpPr/>
            <p:nvPr/>
          </p:nvSpPr>
          <p:spPr>
            <a:xfrm>
              <a:off x="3132000" y="174000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2C19E3F-43AF-4006-9765-CE9921BD164F}"/>
                </a:ext>
              </a:extLst>
            </p:cNvPr>
            <p:cNvSpPr/>
            <p:nvPr/>
          </p:nvSpPr>
          <p:spPr>
            <a:xfrm>
              <a:off x="4311000" y="174000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3954064-B924-47AD-BC06-17300E1178B8}"/>
                </a:ext>
              </a:extLst>
            </p:cNvPr>
            <p:cNvSpPr/>
            <p:nvPr/>
          </p:nvSpPr>
          <p:spPr>
            <a:xfrm>
              <a:off x="5490000" y="174000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Average</a:t>
              </a:r>
              <a:r>
                <a:rPr lang="en-US" altLang="ko-KR" sz="1400" dirty="0"/>
                <a:t>     )</a:t>
              </a:r>
              <a:endParaRPr lang="ko-KR" altLang="en-US" sz="14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787DAB-4973-4DBC-A24C-DD476935BB32}"/>
                </a:ext>
              </a:extLst>
            </p:cNvPr>
            <p:cNvSpPr/>
            <p:nvPr/>
          </p:nvSpPr>
          <p:spPr>
            <a:xfrm>
              <a:off x="6669000" y="174000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901F1AC-EF1C-4DBB-ABAC-F82DD69DBC60}"/>
                </a:ext>
              </a:extLst>
            </p:cNvPr>
            <p:cNvSpPr/>
            <p:nvPr/>
          </p:nvSpPr>
          <p:spPr>
            <a:xfrm>
              <a:off x="7848000" y="174000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6AF8BC3-9429-433C-9EA3-75EF718CC450}"/>
                </a:ext>
              </a:extLst>
            </p:cNvPr>
            <p:cNvSpPr/>
            <p:nvPr/>
          </p:nvSpPr>
          <p:spPr>
            <a:xfrm>
              <a:off x="4311000" y="139657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9039B3E-CDB1-4D0C-A6A3-9A00AAC8DF7E}"/>
                </a:ext>
              </a:extLst>
            </p:cNvPr>
            <p:cNvSpPr/>
            <p:nvPr/>
          </p:nvSpPr>
          <p:spPr>
            <a:xfrm>
              <a:off x="5490000" y="139657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Average</a:t>
              </a:r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6B843F1-1B37-4E45-A6B3-6EF0D8A39A75}"/>
                </a:ext>
              </a:extLst>
            </p:cNvPr>
            <p:cNvSpPr/>
            <p:nvPr/>
          </p:nvSpPr>
          <p:spPr>
            <a:xfrm>
              <a:off x="6669000" y="139657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AE50A32-0B32-4733-9940-597F3A168EEE}"/>
                </a:ext>
              </a:extLst>
            </p:cNvPr>
            <p:cNvSpPr/>
            <p:nvPr/>
          </p:nvSpPr>
          <p:spPr>
            <a:xfrm>
              <a:off x="7848000" y="1396579"/>
              <a:ext cx="1044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1400" dirty="0"/>
                <a:t>(     )</a:t>
              </a:r>
              <a:endParaRPr lang="ko-KR" altLang="en-US" sz="1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C03F809-F593-4FF2-B460-0DF61FFD5266}"/>
                </a:ext>
              </a:extLst>
            </p:cNvPr>
            <p:cNvSpPr/>
            <p:nvPr/>
          </p:nvSpPr>
          <p:spPr>
            <a:xfrm>
              <a:off x="3132000" y="1057693"/>
              <a:ext cx="1044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Average + +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021086D-9E11-4C8E-A8CD-49F3FC54AF42}"/>
                </a:ext>
              </a:extLst>
            </p:cNvPr>
            <p:cNvSpPr/>
            <p:nvPr/>
          </p:nvSpPr>
          <p:spPr>
            <a:xfrm>
              <a:off x="4311000" y="1057693"/>
              <a:ext cx="1044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Average +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A95F4FF-9C3B-4619-88C6-121D109BD7B4}"/>
                </a:ext>
              </a:extLst>
            </p:cNvPr>
            <p:cNvSpPr/>
            <p:nvPr/>
          </p:nvSpPr>
          <p:spPr>
            <a:xfrm>
              <a:off x="6669000" y="1057693"/>
              <a:ext cx="1044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Average -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3C97F45-5AA0-4239-9E74-130C39945B95}"/>
                </a:ext>
              </a:extLst>
            </p:cNvPr>
            <p:cNvSpPr/>
            <p:nvPr/>
          </p:nvSpPr>
          <p:spPr>
            <a:xfrm>
              <a:off x="7848000" y="1057693"/>
              <a:ext cx="1044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Average - -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705FD06-43B1-44F3-B8E3-6BE27D681A67}"/>
                </a:ext>
              </a:extLst>
            </p:cNvPr>
            <p:cNvSpPr/>
            <p:nvPr/>
          </p:nvSpPr>
          <p:spPr>
            <a:xfrm>
              <a:off x="5490000" y="1057693"/>
              <a:ext cx="1044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Average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13EB502-C326-495C-B516-B692C4FC030F}"/>
              </a:ext>
            </a:extLst>
          </p:cNvPr>
          <p:cNvGrpSpPr/>
          <p:nvPr/>
        </p:nvGrpSpPr>
        <p:grpSpPr>
          <a:xfrm>
            <a:off x="1776090" y="680029"/>
            <a:ext cx="8639823" cy="338554"/>
            <a:chOff x="252089" y="926461"/>
            <a:chExt cx="8639823" cy="3385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853E0EE-EED6-43F5-BC57-5AC916ABA6E5}"/>
                </a:ext>
              </a:extLst>
            </p:cNvPr>
            <p:cNvSpPr/>
            <p:nvPr/>
          </p:nvSpPr>
          <p:spPr>
            <a:xfrm>
              <a:off x="252089" y="926461"/>
              <a:ext cx="3600000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Full Name:  Ibrokhimov  Ilyosbek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9315E8C-ACE9-4E27-9F1B-EB27608EF00A}"/>
                </a:ext>
              </a:extLst>
            </p:cNvPr>
            <p:cNvSpPr/>
            <p:nvPr/>
          </p:nvSpPr>
          <p:spPr>
            <a:xfrm>
              <a:off x="3942001" y="926461"/>
              <a:ext cx="2700000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Short Name:    </a:t>
              </a:r>
              <a:r>
                <a:rPr lang="en-US" altLang="ko-KR" sz="1600" b="1" dirty="0" err="1">
                  <a:solidFill>
                    <a:schemeClr val="tx1"/>
                  </a:solidFill>
                </a:rPr>
                <a:t>Ilyos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              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C0EE713-7C66-4C2C-8F46-6FE39CF5CEAA}"/>
                </a:ext>
              </a:extLst>
            </p:cNvPr>
            <p:cNvSpPr/>
            <p:nvPr/>
          </p:nvSpPr>
          <p:spPr>
            <a:xfrm>
              <a:off x="6731912" y="926461"/>
              <a:ext cx="2160000" cy="3385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Student #: 12184758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35D8409-D1F1-401D-BB6D-A6425D91AFE3}"/>
              </a:ext>
            </a:extLst>
          </p:cNvPr>
          <p:cNvGrpSpPr/>
          <p:nvPr/>
        </p:nvGrpSpPr>
        <p:grpSpPr>
          <a:xfrm>
            <a:off x="1775940" y="2250024"/>
            <a:ext cx="8639825" cy="1238554"/>
            <a:chOff x="252087" y="3135290"/>
            <a:chExt cx="8639825" cy="123855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9BD6D70-6834-419A-B15D-CC2F280C9128}"/>
                </a:ext>
              </a:extLst>
            </p:cNvPr>
            <p:cNvSpPr/>
            <p:nvPr/>
          </p:nvSpPr>
          <p:spPr>
            <a:xfrm>
              <a:off x="252089" y="3473844"/>
              <a:ext cx="8639823" cy="90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E3C133-854D-487D-8312-83E6A57A0E9D}"/>
                </a:ext>
              </a:extLst>
            </p:cNvPr>
            <p:cNvSpPr/>
            <p:nvPr/>
          </p:nvSpPr>
          <p:spPr>
            <a:xfrm>
              <a:off x="252087" y="3135290"/>
              <a:ext cx="64800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2. Name of business management-related courses previously taken, if any.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C8FCCEB-8181-4687-810B-A05C53F99676}"/>
              </a:ext>
            </a:extLst>
          </p:cNvPr>
          <p:cNvGrpSpPr/>
          <p:nvPr/>
        </p:nvGrpSpPr>
        <p:grpSpPr>
          <a:xfrm>
            <a:off x="1775940" y="3593869"/>
            <a:ext cx="8639823" cy="1238554"/>
            <a:chOff x="252089" y="4881290"/>
            <a:chExt cx="8639823" cy="123855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2B3F18C-4F23-4779-898E-34AC695F4BEE}"/>
                </a:ext>
              </a:extLst>
            </p:cNvPr>
            <p:cNvSpPr/>
            <p:nvPr/>
          </p:nvSpPr>
          <p:spPr>
            <a:xfrm>
              <a:off x="252089" y="5219844"/>
              <a:ext cx="8639823" cy="90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91B825E-6312-46CA-B60F-B02ED8B8DFAA}"/>
                </a:ext>
              </a:extLst>
            </p:cNvPr>
            <p:cNvSpPr/>
            <p:nvPr/>
          </p:nvSpPr>
          <p:spPr>
            <a:xfrm>
              <a:off x="252089" y="4881290"/>
              <a:ext cx="64800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3. What is your career goal? / What do you want to do after college? 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0368045-3FD5-4930-9C24-D0D3ED802DB4}"/>
              </a:ext>
            </a:extLst>
          </p:cNvPr>
          <p:cNvGrpSpPr/>
          <p:nvPr/>
        </p:nvGrpSpPr>
        <p:grpSpPr>
          <a:xfrm>
            <a:off x="1776238" y="4936511"/>
            <a:ext cx="8639525" cy="1237367"/>
            <a:chOff x="252000" y="2545326"/>
            <a:chExt cx="8639525" cy="123736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646403C-8155-4D11-81A4-4EB40338221C}"/>
                </a:ext>
              </a:extLst>
            </p:cNvPr>
            <p:cNvSpPr/>
            <p:nvPr/>
          </p:nvSpPr>
          <p:spPr>
            <a:xfrm>
              <a:off x="252000" y="2545326"/>
              <a:ext cx="6480000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/>
                  </a:solidFill>
                </a:rPr>
                <a:t>4. Any suggestions, opinions, ideas, or comments for this course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71D014-960E-4C35-A4C7-FD75877B829F}"/>
                </a:ext>
              </a:extLst>
            </p:cNvPr>
            <p:cNvSpPr/>
            <p:nvPr/>
          </p:nvSpPr>
          <p:spPr>
            <a:xfrm>
              <a:off x="252291" y="2882693"/>
              <a:ext cx="8639234" cy="90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E2C3AFE-271B-4828-9B18-23883FB1BF28}"/>
              </a:ext>
            </a:extLst>
          </p:cNvPr>
          <p:cNvSpPr/>
          <p:nvPr/>
        </p:nvSpPr>
        <p:spPr>
          <a:xfrm>
            <a:off x="1775940" y="6280356"/>
            <a:ext cx="863982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wrap="square" rtlCol="0" anchor="t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b="1" i="1" kern="0" dirty="0"/>
              <a:t>This form will be uploaded to </a:t>
            </a:r>
            <a:r>
              <a:rPr kumimoji="1" lang="en-US" altLang="ko-KR" sz="1600" b="1" i="1" kern="0" dirty="0">
                <a:solidFill>
                  <a:srgbClr val="0070C0"/>
                </a:solidFill>
              </a:rPr>
              <a:t>i-Class</a:t>
            </a:r>
            <a:r>
              <a:rPr kumimoji="1" lang="en-US" altLang="ko-KR" sz="1600" b="1" i="1" kern="0" dirty="0"/>
              <a:t>. Fill in</a:t>
            </a:r>
            <a:r>
              <a:rPr kumimoji="1" lang="ko-KR" altLang="en-US" sz="1600" b="1" i="1" kern="0" dirty="0"/>
              <a:t> </a:t>
            </a:r>
            <a:r>
              <a:rPr kumimoji="1" lang="en-US" altLang="ko-KR" sz="1600" b="1" i="1" kern="0" dirty="0"/>
              <a:t>the form and send it to </a:t>
            </a:r>
            <a:r>
              <a:rPr kumimoji="1" lang="en-US" altLang="ko-KR" sz="1600" b="1" i="1" kern="0" dirty="0">
                <a:solidFill>
                  <a:srgbClr val="0070C0"/>
                </a:solidFill>
                <a:hlinkClick r:id="rId3"/>
              </a:rPr>
              <a:t>inha2@kinvesco.co.kr</a:t>
            </a:r>
            <a:r>
              <a:rPr kumimoji="1" lang="en-US" altLang="ko-KR" sz="1600" b="1" i="1" kern="0" dirty="0">
                <a:solidFill>
                  <a:srgbClr val="0070C0"/>
                </a:solidFill>
              </a:rPr>
              <a:t> </a:t>
            </a:r>
            <a:r>
              <a:rPr kumimoji="1" lang="en-US" altLang="ko-KR" sz="1600" b="1" i="1" kern="0" dirty="0">
                <a:solidFill>
                  <a:srgbClr val="FF0000"/>
                </a:solidFill>
              </a:rPr>
              <a:t>by Mar 15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8E63598-B347-4EF5-AA7C-5D202E63FE68}"/>
              </a:ext>
            </a:extLst>
          </p:cNvPr>
          <p:cNvSpPr/>
          <p:nvPr/>
        </p:nvSpPr>
        <p:spPr>
          <a:xfrm>
            <a:off x="4476000" y="125894"/>
            <a:ext cx="3240000" cy="43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harsh" dir="t"/>
          </a:scene3d>
          <a:sp3d>
            <a:bevelT prst="angle"/>
          </a:sp3d>
        </p:spPr>
        <p:txBody>
          <a:bodyPr wrap="square" lIns="91440" tIns="45720" rIns="91440" bIns="45720" anchor="ctr">
            <a:noAutofit/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400" b="1" dirty="0">
                <a:ln/>
              </a:rPr>
              <a:t>Self-Introduction Form</a:t>
            </a:r>
            <a:endParaRPr lang="ko-KR" altLang="en-US" sz="2400" b="1" dirty="0">
              <a:ln/>
              <a:cs typeface="Times New Roman" panose="02020603050405020304" pitchFamily="18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F07AE23-FAFD-419B-B755-6EECC6C8660F}"/>
              </a:ext>
            </a:extLst>
          </p:cNvPr>
          <p:cNvGrpSpPr/>
          <p:nvPr/>
        </p:nvGrpSpPr>
        <p:grpSpPr>
          <a:xfrm>
            <a:off x="11220000" y="0"/>
            <a:ext cx="972000" cy="900000"/>
            <a:chOff x="10813335" y="5589000"/>
            <a:chExt cx="1152000" cy="1152000"/>
          </a:xfrm>
        </p:grpSpPr>
        <p:sp>
          <p:nvSpPr>
            <p:cNvPr id="53" name="별: 꼭짓점 32개 52">
              <a:extLst>
                <a:ext uri="{FF2B5EF4-FFF2-40B4-BE49-F238E27FC236}">
                  <a16:creationId xmlns:a16="http://schemas.microsoft.com/office/drawing/2014/main" id="{98AB443A-B91F-4E3F-81E5-41695BD40D12}"/>
                </a:ext>
              </a:extLst>
            </p:cNvPr>
            <p:cNvSpPr/>
            <p:nvPr/>
          </p:nvSpPr>
          <p:spPr>
            <a:xfrm>
              <a:off x="10813335" y="5589000"/>
              <a:ext cx="1152000" cy="1152000"/>
            </a:xfrm>
            <a:prstGeom prst="star32">
              <a:avLst>
                <a:gd name="adj" fmla="val 4333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5CE4852-57A6-40AE-AC6D-8C212C0F2C6D}"/>
                </a:ext>
              </a:extLst>
            </p:cNvPr>
            <p:cNvSpPr txBox="1"/>
            <p:nvPr/>
          </p:nvSpPr>
          <p:spPr>
            <a:xfrm>
              <a:off x="10813335" y="5751349"/>
              <a:ext cx="1152000" cy="82730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200" b="1" dirty="0"/>
                <a:t>IF&amp;B</a:t>
              </a:r>
            </a:p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</a:rPr>
                <a:t>Inha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국제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/>
                <a:t>Fri(12~15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직사각형 17">
            <a:extLst>
              <a:ext uri="{FF2B5EF4-FFF2-40B4-BE49-F238E27FC236}">
                <a16:creationId xmlns:a16="http://schemas.microsoft.com/office/drawing/2014/main" id="{598CE715-CFD5-4900-BB50-B3E8A8124381}"/>
              </a:ext>
            </a:extLst>
          </p:cNvPr>
          <p:cNvSpPr/>
          <p:nvPr/>
        </p:nvSpPr>
        <p:spPr>
          <a:xfrm>
            <a:off x="4656001" y="1532472"/>
            <a:ext cx="1044000" cy="28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400" dirty="0"/>
              <a:t>(     )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57655E-DAD8-4BE2-8AEA-FCD24BDA1B35}"/>
              </a:ext>
            </a:extLst>
          </p:cNvPr>
          <p:cNvSpPr txBox="1"/>
          <p:nvPr/>
        </p:nvSpPr>
        <p:spPr>
          <a:xfrm>
            <a:off x="1768260" y="2623483"/>
            <a:ext cx="7215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have  never  taken  Business management-related courses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2719A-66DF-4331-8D9F-B0F555D8477A}"/>
              </a:ext>
            </a:extLst>
          </p:cNvPr>
          <p:cNvSpPr txBox="1"/>
          <p:nvPr/>
        </p:nvSpPr>
        <p:spPr>
          <a:xfrm>
            <a:off x="1775939" y="3907249"/>
            <a:ext cx="85665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Currently, I am doing my  bachelor’s degree in International Trade and  Business at </a:t>
            </a:r>
            <a:r>
              <a:rPr lang="en-US" sz="1200" dirty="0" err="1"/>
              <a:t>Inha</a:t>
            </a:r>
            <a:r>
              <a:rPr lang="en-US" sz="1200" dirty="0"/>
              <a:t> University .However,  after graduation I am </a:t>
            </a:r>
          </a:p>
          <a:p>
            <a:r>
              <a:rPr lang="en-US" sz="1200" dirty="0"/>
              <a:t>going  to work as a software developer. Of course, question may arise : why am I taking  this course?</a:t>
            </a:r>
          </a:p>
          <a:p>
            <a:r>
              <a:rPr lang="en-US" sz="1200" dirty="0"/>
              <a:t> Answer: After working  as  a software engineer,  I want to run my own business in IT sphere,  So, I think my knowledge that I will take </a:t>
            </a:r>
          </a:p>
          <a:p>
            <a:r>
              <a:rPr lang="en-US" sz="1200" dirty="0"/>
              <a:t>from this class  will be helpful to manage my business  in the future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14D47C-7696-4A97-8C1A-48364A1DD6A8}"/>
              </a:ext>
            </a:extLst>
          </p:cNvPr>
          <p:cNvSpPr txBox="1"/>
          <p:nvPr/>
        </p:nvSpPr>
        <p:spPr>
          <a:xfrm>
            <a:off x="1775939" y="5251094"/>
            <a:ext cx="6141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hope that, this course will </a:t>
            </a:r>
            <a:r>
              <a:rPr lang="en-US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practice oriented  course.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664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theme/theme1.xml><?xml version="1.0" encoding="utf-8"?>
<a:theme xmlns:a="http://schemas.openxmlformats.org/drawingml/2006/main" name="27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82886</TotalTime>
  <Words>250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27_Office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HAPPY</dc:creator>
  <cp:lastModifiedBy>일르요스벡</cp:lastModifiedBy>
  <cp:revision>6635</cp:revision>
  <cp:lastPrinted>2019-05-23T01:32:07Z</cp:lastPrinted>
  <dcterms:created xsi:type="dcterms:W3CDTF">2014-04-01T13:35:33Z</dcterms:created>
  <dcterms:modified xsi:type="dcterms:W3CDTF">2021-03-20T09:04:10Z</dcterms:modified>
</cp:coreProperties>
</file>