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67" r:id="rId5"/>
    <p:sldId id="258" r:id="rId6"/>
    <p:sldId id="268" r:id="rId7"/>
    <p:sldId id="259" r:id="rId8"/>
    <p:sldId id="260" r:id="rId9"/>
    <p:sldId id="262" r:id="rId10"/>
    <p:sldId id="269" r:id="rId11"/>
    <p:sldId id="265" r:id="rId12"/>
    <p:sldId id="263" r:id="rId13"/>
    <p:sldId id="270" r:id="rId14"/>
  </p:sldIdLst>
  <p:sldSz cx="10080625" cy="567055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CA17E6-8EFD-416E-83C0-06D32ECAEBDC}" type="slidenum">
              <a:t>‹#›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61443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533515" y="764282"/>
            <a:ext cx="6704636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C5FB79D-F6B2-4F7C-ACD3-A03C1845C74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9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0A29C1-65DA-448E-A09B-C5D7DADCE679}" type="slidenum">
              <a:t>1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D9C449-E3E2-4630-B992-ED21D9D695E3}" type="slidenum">
              <a:t>10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CA47BA-D1B6-4C71-9895-2AFE0F2292CE}" type="slidenum">
              <a:t>12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159B7-4F55-448E-BF03-750FD6D51768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159B7-4F55-448E-BF03-750FD6D51768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55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DAC43E-FE33-449F-A78D-141A8E7A8B37}" type="slidenum">
              <a:t>4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0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5D7C1BE-5805-44E2-B6BE-0521E95AE908}" type="slidenum">
              <a:t>5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1A9698-9534-468D-86E6-48524BFBA81F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0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1A9698-9534-468D-86E6-48524BFBA81F}" type="slidenum">
              <a:t>7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1A9369-386F-4BFD-A0AA-DD16324B5F38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9D9C449-E3E2-4630-B992-ED21D9D695E3}" type="slidenum">
              <a:t>9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1260079" y="928024"/>
            <a:ext cx="7560469" cy="1974189"/>
          </a:xfrm>
        </p:spPr>
        <p:txBody>
          <a:bodyPr anchor="b" anchorCtr="1"/>
          <a:lstStyle>
            <a:lvl1pPr algn="ctr">
              <a:defRPr sz="4961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260079" y="2978356"/>
            <a:ext cx="7560469" cy="1369067"/>
          </a:xfrm>
        </p:spPr>
        <p:txBody>
          <a:bodyPr anchorCtr="1"/>
          <a:lstStyle>
            <a:lvl1pPr marL="0" indent="0" algn="ctr">
              <a:buNone/>
              <a:defRPr sz="1984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EDCDA5-DAB4-47F5-ADAC-1B5C1194ED3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31CAC3-DB51-46F8-A80A-1C600C7451E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8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 txBox="1">
            <a:spLocks noGrp="1"/>
          </p:cNvSpPr>
          <p:nvPr>
            <p:ph type="title" orient="vert"/>
          </p:nvPr>
        </p:nvSpPr>
        <p:spPr>
          <a:xfrm>
            <a:off x="7213948" y="301907"/>
            <a:ext cx="2173638" cy="480552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>
          <a:xfrm>
            <a:off x="693042" y="301907"/>
            <a:ext cx="6394892" cy="480552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7E717-F8AF-47B4-B071-34640A4AA08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B84DD9-A3D9-4640-8914-D4EC0605ECC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87793" y="1413698"/>
            <a:ext cx="8694535" cy="2358795"/>
          </a:xfrm>
        </p:spPr>
        <p:txBody>
          <a:bodyPr anchor="b"/>
          <a:lstStyle>
            <a:lvl1pPr>
              <a:defRPr sz="4961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87793" y="3794805"/>
            <a:ext cx="8694535" cy="1240429"/>
          </a:xfrm>
        </p:spPr>
        <p:txBody>
          <a:bodyPr/>
          <a:lstStyle>
            <a:lvl1pPr marL="0" indent="0">
              <a:buNone/>
              <a:defRPr sz="1984">
                <a:solidFill>
                  <a:srgbClr val="898989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B32075-949B-4766-A484-FC223B12EDA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693042" y="1509518"/>
            <a:ext cx="4284265" cy="35979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5103312" y="1509518"/>
            <a:ext cx="4284265" cy="35979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F0E633-D869-4A84-98B1-198053752AA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4358" y="301907"/>
            <a:ext cx="8694535" cy="109604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94358" y="1390070"/>
            <a:ext cx="4264578" cy="681255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idx="2"/>
          </p:nvPr>
        </p:nvSpPr>
        <p:spPr>
          <a:xfrm>
            <a:off x="694358" y="2071326"/>
            <a:ext cx="4264578" cy="30466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idx="3"/>
          </p:nvPr>
        </p:nvSpPr>
        <p:spPr>
          <a:xfrm>
            <a:off x="5103312" y="1390070"/>
            <a:ext cx="4285582" cy="681255"/>
          </a:xfrm>
        </p:spPr>
        <p:txBody>
          <a:bodyPr anchor="b"/>
          <a:lstStyle>
            <a:lvl1pPr marL="0" indent="0">
              <a:buNone/>
              <a:defRPr sz="1984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 txBox="1">
            <a:spLocks noGrp="1"/>
          </p:cNvSpPr>
          <p:nvPr>
            <p:ph idx="4"/>
          </p:nvPr>
        </p:nvSpPr>
        <p:spPr>
          <a:xfrm>
            <a:off x="5103312" y="2071326"/>
            <a:ext cx="4285582" cy="30466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8" name="Нижний колонтитул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Номер слайда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BFFC44-96B4-42EE-96C0-2B69BCABE32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4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B7A02C-80DA-4F7D-8D36-FA497D0612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3" name="Нижний колонтитул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омер слайда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82BEFE-CE05-44B1-8E53-1E088824F67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2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4358" y="378040"/>
            <a:ext cx="3251268" cy="1323127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4285582" y="816458"/>
            <a:ext cx="5103312" cy="40297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4358" y="1701168"/>
            <a:ext cx="3251268" cy="3151616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A793CD-1B5E-4EEC-8B19-6B75509D7C1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4358" y="378040"/>
            <a:ext cx="3251268" cy="1323127"/>
          </a:xfrm>
        </p:spPr>
        <p:txBody>
          <a:bodyPr anchor="b"/>
          <a:lstStyle>
            <a:lvl1pPr>
              <a:defRPr sz="2646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 txBox="1">
            <a:spLocks noGrp="1"/>
          </p:cNvSpPr>
          <p:nvPr>
            <p:ph type="pic" idx="1"/>
          </p:nvPr>
        </p:nvSpPr>
        <p:spPr>
          <a:xfrm>
            <a:off x="4285582" y="816458"/>
            <a:ext cx="5103312" cy="4029769"/>
          </a:xfrm>
        </p:spPr>
        <p:txBody>
          <a:bodyPr/>
          <a:lstStyle>
            <a:lvl1pPr marL="0" indent="0">
              <a:buNone/>
              <a:defRPr sz="2646"/>
            </a:lvl1pPr>
          </a:lstStyle>
          <a:p>
            <a:pPr lvl="0"/>
            <a:endParaRPr lang="ru-RU"/>
          </a:p>
        </p:txBody>
      </p:sp>
      <p:sp>
        <p:nvSpPr>
          <p:cNvPr id="4" name="Текст 3"/>
          <p:cNvSpPr txBox="1">
            <a:spLocks noGrp="1"/>
          </p:cNvSpPr>
          <p:nvPr>
            <p:ph type="body" idx="2"/>
          </p:nvPr>
        </p:nvSpPr>
        <p:spPr>
          <a:xfrm>
            <a:off x="694358" y="1701168"/>
            <a:ext cx="3251268" cy="3151616"/>
          </a:xfrm>
        </p:spPr>
        <p:txBody>
          <a:bodyPr/>
          <a:lstStyle>
            <a:lvl1pPr marL="0" indent="0">
              <a:buNone/>
              <a:defRPr sz="1323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BF09F6-D34B-4AB2-8E96-C64F8C65B50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9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93042" y="301907"/>
            <a:ext cx="8694535" cy="10960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93042" y="1509518"/>
            <a:ext cx="8694535" cy="35979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693042" y="5255760"/>
            <a:ext cx="2268141" cy="3019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992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339205" y="5255760"/>
            <a:ext cx="3402208" cy="3019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992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119445" y="5255760"/>
            <a:ext cx="2268141" cy="3019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992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BA40D5E-96AC-40AC-A771-26226BD5C188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756025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3638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189006" marR="0" lvl="0" indent="-189006" algn="l" defTabSz="756025" rtl="0" fontAlgn="auto" hangingPunct="1">
        <a:lnSpc>
          <a:spcPct val="90000"/>
        </a:lnSpc>
        <a:spcBef>
          <a:spcPts val="825"/>
        </a:spcBef>
        <a:spcAft>
          <a:spcPts val="0"/>
        </a:spcAft>
        <a:buSzPct val="100000"/>
        <a:buFont typeface="Arial" pitchFamily="34"/>
        <a:buChar char="•"/>
        <a:tabLst/>
        <a:defRPr lang="ru-RU" sz="2315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567019" marR="0" lvl="1" indent="-189006" algn="l" defTabSz="756025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ru-RU" sz="1984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945032" marR="0" lvl="2" indent="-189006" algn="l" defTabSz="756025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ru-RU" sz="1654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323045" marR="0" lvl="3" indent="-189006" algn="l" defTabSz="756025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ru-RU" sz="1488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1701058" marR="0" lvl="4" indent="-189006" algn="l" defTabSz="756025" rtl="0" fontAlgn="auto" hangingPunct="1">
        <a:lnSpc>
          <a:spcPct val="90000"/>
        </a:lnSpc>
        <a:spcBef>
          <a:spcPts val="415"/>
        </a:spcBef>
        <a:spcAft>
          <a:spcPts val="0"/>
        </a:spcAft>
        <a:buSzPct val="100000"/>
        <a:buFont typeface="Arial" pitchFamily="34"/>
        <a:buChar char="•"/>
        <a:tabLst/>
        <a:defRPr lang="ru-RU" sz="1488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4026" y="335475"/>
            <a:ext cx="9072567" cy="1944691"/>
          </a:xfrm>
        </p:spPr>
        <p:txBody>
          <a:bodyPr anchorCtr="1"/>
          <a:lstStyle/>
          <a:p>
            <a:pPr lvl="0" algn="ctr">
              <a:lnSpc>
                <a:spcPct val="115000"/>
              </a:lnSpc>
            </a:pPr>
            <a:r>
              <a:rPr lang="ru-RU" sz="1600">
                <a:cs typeface="Times New Roman" pitchFamily="18"/>
              </a:rPr>
              <a:t>Министерство образования Республики Беларусь </a:t>
            </a:r>
            <a:br>
              <a:rPr lang="ru-RU" sz="1600">
                <a:cs typeface="Times New Roman" pitchFamily="18"/>
              </a:rPr>
            </a:br>
            <a:r>
              <a:rPr lang="ru-RU" sz="1600">
                <a:cs typeface="Times New Roman" pitchFamily="18"/>
              </a:rPr>
              <a:t>Учреждение образования</a:t>
            </a:r>
            <a:br>
              <a:rPr lang="ru-RU" sz="1600">
                <a:cs typeface="Times New Roman" pitchFamily="18"/>
              </a:rPr>
            </a:br>
            <a:r>
              <a:rPr lang="ru-RU" sz="1600">
                <a:cs typeface="Times New Roman" pitchFamily="18"/>
              </a:rPr>
              <a:t>ГРОДНЕНСКИЙ ГОСУДАРСТВЕННЫЙ УНИВЕРСИТЕТ ИМЕНИ</a:t>
            </a:r>
            <a:br>
              <a:rPr lang="ru-RU" sz="1600">
                <a:cs typeface="Times New Roman" pitchFamily="18"/>
              </a:rPr>
            </a:br>
            <a:r>
              <a:rPr lang="ru-RU" sz="1600">
                <a:cs typeface="Times New Roman" pitchFamily="18"/>
              </a:rPr>
              <a:t>ЯНКИ КУПАЛЫ  </a:t>
            </a:r>
            <a:br>
              <a:rPr lang="ru-RU" sz="1600">
                <a:cs typeface="Times New Roman" pitchFamily="18"/>
              </a:rPr>
            </a:br>
            <a:r>
              <a:rPr lang="ru-RU" sz="1600">
                <a:cs typeface="Times New Roman" pitchFamily="18"/>
              </a:rPr>
              <a:t>Физико-технический факультет</a:t>
            </a:r>
            <a:br>
              <a:rPr lang="ru-RU" sz="1600">
                <a:cs typeface="Times New Roman" pitchFamily="18"/>
              </a:rPr>
            </a:br>
            <a:r>
              <a:rPr lang="ru-RU" sz="1600">
                <a:cs typeface="Times New Roman" pitchFamily="18"/>
              </a:rPr>
              <a:t>Кафедра общей физики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1547301" y="2476533"/>
            <a:ext cx="6986016" cy="2016123"/>
          </a:xfrm>
        </p:spPr>
        <p:txBody>
          <a:bodyPr anchor="ctr" anchorCtr="1">
            <a:normAutofit/>
          </a:bodyPr>
          <a:lstStyle/>
          <a:p>
            <a:pPr marL="0" lvl="0" indent="0" algn="ctr">
              <a:lnSpc>
                <a:spcPct val="115000"/>
              </a:lnSpc>
              <a:spcBef>
                <a:spcPts val="850"/>
              </a:spcBef>
              <a:buNone/>
            </a:pPr>
            <a:r>
              <a:rPr lang="ru-RU" sz="2400" b="1" dirty="0">
                <a:latin typeface="Times New Roman" pitchFamily="18"/>
                <a:cs typeface="Times New Roman" pitchFamily="18"/>
              </a:rPr>
              <a:t>Дипломная работа</a:t>
            </a:r>
            <a:r>
              <a:rPr lang="ru-RU" sz="2400" b="1" dirty="0" smtClean="0">
                <a:latin typeface="Times New Roman" pitchFamily="18"/>
                <a:cs typeface="Times New Roman" pitchFamily="18"/>
              </a:rPr>
              <a:t>:</a:t>
            </a:r>
          </a:p>
          <a:p>
            <a:pPr marL="0" lvl="0" indent="0" algn="ctr">
              <a:lnSpc>
                <a:spcPct val="115000"/>
              </a:lnSpc>
              <a:spcBef>
                <a:spcPts val="850"/>
              </a:spcBef>
              <a:buNone/>
            </a:pPr>
            <a:r>
              <a:rPr lang="ru-RU" sz="2400" cap="all" dirty="0" smtClean="0">
                <a:latin typeface="Times New Roman" pitchFamily="18"/>
                <a:cs typeface="Times New Roman" pitchFamily="18"/>
              </a:rPr>
              <a:t>Устройство измерения Линейного и углового перемещения на микроконтроллере</a:t>
            </a:r>
            <a:endParaRPr lang="ru-RU" sz="2400" cap="all" dirty="0">
              <a:latin typeface="Times New Roman" pitchFamily="18"/>
              <a:cs typeface="Times New Roman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590" y="4689023"/>
            <a:ext cx="9419422" cy="76463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Разработал: </a:t>
            </a:r>
            <a:r>
              <a:rPr lang="ru-RU" sz="2000" b="0" i="0" u="none" strike="noStrike" kern="1200" cap="none" spc="0" baseline="0" dirty="0" err="1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Воронович</a:t>
            </a:r>
            <a:r>
              <a:rPr lang="ru-RU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 П.А.</a:t>
            </a:r>
          </a:p>
          <a:p>
            <a:pPr marL="0" marR="0" lvl="0" indent="0" algn="l" defTabSz="914400" rtl="0" fontAlgn="auto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Научный руководитель:</a:t>
            </a:r>
            <a:r>
              <a:rPr lang="ru-RU" sz="20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 </a:t>
            </a:r>
            <a:r>
              <a:rPr lang="ru-RU" sz="20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доктор физико-математических наук </a:t>
            </a:r>
            <a:r>
              <a:rPr lang="ru-RU" sz="2000" b="0" i="0" u="none" strike="noStrike" kern="1200" cap="none" spc="0" baseline="0" dirty="0" err="1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Маскевич</a:t>
            </a:r>
            <a:r>
              <a:rPr lang="ru-RU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 </a:t>
            </a:r>
            <a:r>
              <a:rPr lang="ru-RU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А.А</a:t>
            </a:r>
            <a:r>
              <a:rPr lang="ru-RU" sz="20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Times New Roman" pitchFamily="18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599" y="219040"/>
            <a:ext cx="4749801" cy="431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lvl="0" hangingPunct="0">
              <a:lnSpc>
                <a:spcPct val="115000"/>
              </a:lnSpc>
              <a:spcBef>
                <a:spcPts val="141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Блок-схема:</a:t>
            </a:r>
            <a:endParaRPr lang="ru-RU" sz="2400" b="1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19040"/>
            <a:ext cx="6896100" cy="4911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2478" y="5206828"/>
            <a:ext cx="5905843" cy="4637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lvl="0" algn="ctr" hangingPunct="0">
              <a:lnSpc>
                <a:spcPct val="115000"/>
              </a:lnSpc>
              <a:spcBef>
                <a:spcPts val="141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рис. 4 –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режима линейного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перемещения</a:t>
            </a:r>
            <a:endParaRPr lang="ru-RU" b="1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4" y="1013254"/>
            <a:ext cx="4464908" cy="33486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17" y="1013254"/>
            <a:ext cx="4464908" cy="3348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998" y="215999"/>
            <a:ext cx="9144000" cy="6479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lvl="0" hangingPunct="0">
              <a:lnSpc>
                <a:spcPct val="115000"/>
              </a:lnSpc>
              <a:spcBef>
                <a:spcPts val="1415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устройство</a:t>
            </a:r>
            <a:r>
              <a:rPr lang="ru-RU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:</a:t>
            </a:r>
            <a:endParaRPr lang="ru-RU" sz="2400" b="1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9"/>
          <p:cNvSpPr txBox="1">
            <a:spLocks noGrp="1"/>
          </p:cNvSpPr>
          <p:nvPr>
            <p:ph type="title"/>
          </p:nvPr>
        </p:nvSpPr>
        <p:spPr>
          <a:xfrm>
            <a:off x="693041" y="0"/>
            <a:ext cx="8694535" cy="626958"/>
          </a:xfrm>
        </p:spPr>
        <p:txBody>
          <a:bodyPr/>
          <a:lstStyle/>
          <a:p>
            <a:pPr lvl="0"/>
            <a:r>
              <a:rPr lang="ru-RU" sz="2400" b="1" dirty="0">
                <a:latin typeface="Times New Roman" pitchFamily="18"/>
              </a:rPr>
              <a:t>Заключение:</a:t>
            </a:r>
            <a:endParaRPr lang="ru-RU" sz="2400" dirty="0"/>
          </a:p>
        </p:txBody>
      </p:sp>
      <p:sp>
        <p:nvSpPr>
          <p:cNvPr id="3" name="Текст 10"/>
          <p:cNvSpPr txBox="1">
            <a:spLocks noGrp="1"/>
          </p:cNvSpPr>
          <p:nvPr>
            <p:ph type="body" idx="1"/>
          </p:nvPr>
        </p:nvSpPr>
        <p:spPr>
          <a:xfrm>
            <a:off x="398033" y="626958"/>
            <a:ext cx="8989543" cy="4168647"/>
          </a:xfrm>
        </p:spPr>
        <p:txBody>
          <a:bodyPr>
            <a:noAutofit/>
          </a:bodyPr>
          <a:lstStyle/>
          <a:p>
            <a:pPr lv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Разработано, спроектировано и изготовлено устройство измерения линейного и углового перемещения. </a:t>
            </a:r>
            <a:endParaRPr lang="ru-RU" sz="1800" dirty="0">
              <a:solidFill>
                <a:schemeClr val="tx1"/>
              </a:solidFill>
              <a:latin typeface="Times New Roman" pitchFamily="18"/>
              <a:cs typeface="Times New Roman" pitchFamily="18"/>
            </a:endParaRPr>
          </a:p>
          <a:p>
            <a:pPr lv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Составлено </a:t>
            </a:r>
            <a:r>
              <a:rPr lang="ru-RU" sz="1800" dirty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программное обеспечение, достоинством которого является использование так называемых модулей. Что позволяет с легкость добавлять новый функционал.</a:t>
            </a:r>
          </a:p>
          <a:p>
            <a:pPr lv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Применение микроконтроллера в разработанном устройстве увеличивает точность и проводимость измерения, повышается надежность и технические характеристики в целом.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Разработанное устройство является многофункциональным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законченым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 блоком позволяющим применять его без особых затрат и усилий </a:t>
            </a:r>
            <a:r>
              <a:rPr lang="ru-RU" sz="1800" dirty="0" err="1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испоьзовать</a:t>
            </a:r>
            <a:r>
              <a:rPr lang="ru-RU" sz="1800" dirty="0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 его в других лабораторных установках, где параметр измерения является расстояние, угол и время.</a:t>
            </a:r>
            <a:endParaRPr lang="ru-RU" sz="1800" dirty="0" smtClean="0">
              <a:solidFill>
                <a:schemeClr val="tx1"/>
              </a:solidFill>
              <a:latin typeface="Times New Roman" pitchFamily="18"/>
              <a:cs typeface="Times New Roman" pitchFamily="18"/>
            </a:endParaRPr>
          </a:p>
          <a:p>
            <a:pPr lvl="0"/>
            <a:r>
              <a:rPr lang="ru-RU" sz="1800" dirty="0" smtClean="0">
                <a:solidFill>
                  <a:schemeClr val="tx1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 комплекте с секундомером/таймером, чт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позволяет расширить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диапозон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применения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лабораторных установк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ах аналогичного типа.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Примером совместного использования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разработанного устройства является секундомера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дистанционным управлением является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модернизированная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установка «машина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Атвуда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В данной лабораторной установке, устройство используется в режиме измерения линейного перемещения.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2901" y="1894039"/>
            <a:ext cx="8694535" cy="109604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7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24833" y="501946"/>
            <a:ext cx="9180511" cy="97314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43089" y="1314449"/>
            <a:ext cx="9144000" cy="2565573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дипломной работы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разработка устройства необходимого для измерений линейных и угловых перемещений физических тел с использованием микроконтроллера.</a:t>
            </a:r>
            <a:endParaRPr lang="ru-RU" sz="2000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6577" y="341308"/>
            <a:ext cx="9180511" cy="973141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543088" y="1314449"/>
            <a:ext cx="9144000" cy="4105056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диапазон измерения линейного перемещения 0 – 100 см;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диапазон измерения углового перемещения 0 – 180°;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дискретность измерения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линейного перемещения 1 мм;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дискретность измерения углового перемещения 0,1°;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(ДУ) внешними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 качестве датчика применить оптоэлектронный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(буквенно-цифровая)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индикация;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напряжение питание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 txBox="1">
            <a:spLocks noGrp="1"/>
          </p:cNvSpPr>
          <p:nvPr>
            <p:ph type="title" idx="4294967295"/>
          </p:nvPr>
        </p:nvSpPr>
        <p:spPr>
          <a:xfrm>
            <a:off x="493662" y="350622"/>
            <a:ext cx="9144000" cy="474036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b="1" dirty="0">
                <a:latin typeface="Times New Roman" pitchFamily="18"/>
                <a:cs typeface="Times New Roman" pitchFamily="18"/>
              </a:rPr>
              <a:t>Для достижения поставленной цели были сформулированы следующие задачи</a:t>
            </a:r>
            <a:r>
              <a:rPr lang="ru-RU" sz="2000" b="1" dirty="0" smtClean="0">
                <a:latin typeface="Times New Roman" pitchFamily="18"/>
                <a:cs typeface="Times New Roman" pitchFamily="18"/>
              </a:rPr>
              <a:t>:</a:t>
            </a:r>
            <a:br>
              <a:rPr lang="ru-RU" sz="2000" b="1" dirty="0" smtClean="0">
                <a:latin typeface="Times New Roman" pitchFamily="18"/>
                <a:cs typeface="Times New Roman" pitchFamily="18"/>
              </a:rPr>
            </a:br>
            <a:r>
              <a:rPr lang="ru-RU" sz="2000" b="1" dirty="0">
                <a:latin typeface="Times New Roman" pitchFamily="18"/>
                <a:cs typeface="Times New Roman" pitchFamily="18"/>
              </a:rPr>
              <a:t/>
            </a:r>
            <a:br>
              <a:rPr lang="ru-RU" sz="2000" b="1" dirty="0">
                <a:latin typeface="Times New Roman" pitchFamily="18"/>
                <a:cs typeface="Times New Roman" pitchFamily="18"/>
              </a:rPr>
            </a:br>
            <a:r>
              <a:rPr lang="ru-RU" sz="2000" dirty="0">
                <a:latin typeface="Times New Roman" pitchFamily="18"/>
                <a:cs typeface="Times New Roman" pitchFamily="18"/>
              </a:rPr>
              <a:t>1</a:t>
            </a:r>
            <a:r>
              <a:rPr lang="ru-RU" sz="2000" dirty="0" smtClean="0">
                <a:latin typeface="Times New Roman" pitchFamily="18"/>
                <a:cs typeface="Times New Roman" pitchFamily="18"/>
              </a:rPr>
              <a:t>) Проектирование схемы электрической структурной. </a:t>
            </a:r>
            <a:r>
              <a:rPr lang="ru-RU" sz="2000" dirty="0">
                <a:latin typeface="Times New Roman" pitchFamily="18"/>
                <a:cs typeface="Times New Roman" pitchFamily="18"/>
              </a:rPr>
              <a:t/>
            </a:r>
            <a:br>
              <a:rPr lang="ru-RU" sz="2000" dirty="0">
                <a:latin typeface="Times New Roman" pitchFamily="18"/>
                <a:cs typeface="Times New Roman" pitchFamily="18"/>
              </a:rPr>
            </a:br>
            <a:r>
              <a:rPr lang="ru-RU" sz="2000" dirty="0">
                <a:latin typeface="Times New Roman" pitchFamily="18"/>
                <a:cs typeface="Times New Roman" pitchFamily="18"/>
              </a:rPr>
              <a:t>2) </a:t>
            </a:r>
            <a:r>
              <a:rPr lang="ru-RU" sz="2000" dirty="0" smtClean="0">
                <a:latin typeface="Times New Roman" pitchFamily="18"/>
                <a:cs typeface="Times New Roman" pitchFamily="18"/>
              </a:rPr>
              <a:t>Выбор элементной базы.</a:t>
            </a:r>
            <a:r>
              <a:rPr lang="ru-RU" sz="2000" dirty="0">
                <a:latin typeface="Times New Roman" pitchFamily="18"/>
                <a:cs typeface="Times New Roman" pitchFamily="18"/>
              </a:rPr>
              <a:t/>
            </a:r>
            <a:br>
              <a:rPr lang="ru-RU" sz="2000" dirty="0">
                <a:latin typeface="Times New Roman" pitchFamily="18"/>
                <a:cs typeface="Times New Roman" pitchFamily="18"/>
              </a:rPr>
            </a:br>
            <a:r>
              <a:rPr lang="ru-RU" sz="2000" dirty="0">
                <a:latin typeface="Times New Roman" pitchFamily="18"/>
                <a:cs typeface="Times New Roman" pitchFamily="18"/>
              </a:rPr>
              <a:t>3) Проектирование </a:t>
            </a:r>
            <a:r>
              <a:rPr lang="ru-RU" sz="2000" dirty="0" smtClean="0">
                <a:latin typeface="Times New Roman" pitchFamily="18"/>
                <a:cs typeface="Times New Roman" pitchFamily="18"/>
              </a:rPr>
              <a:t>схемы электрической функциональной.</a:t>
            </a:r>
            <a:r>
              <a:rPr lang="ru-RU" sz="2000" dirty="0">
                <a:latin typeface="Times New Roman" pitchFamily="18"/>
                <a:cs typeface="Times New Roman" pitchFamily="18"/>
              </a:rPr>
              <a:t/>
            </a:r>
            <a:br>
              <a:rPr lang="ru-RU" sz="2000" dirty="0">
                <a:latin typeface="Times New Roman" pitchFamily="18"/>
                <a:cs typeface="Times New Roman" pitchFamily="18"/>
              </a:rPr>
            </a:br>
            <a:r>
              <a:rPr lang="ru-RU" sz="2000" dirty="0">
                <a:latin typeface="Times New Roman" pitchFamily="18"/>
                <a:cs typeface="Times New Roman" pitchFamily="18"/>
              </a:rPr>
              <a:t>4) Проектирование </a:t>
            </a:r>
            <a:r>
              <a:rPr lang="ru-RU" sz="2000" dirty="0" smtClean="0">
                <a:latin typeface="Times New Roman" pitchFamily="18"/>
                <a:cs typeface="Times New Roman" pitchFamily="18"/>
              </a:rPr>
              <a:t>схемы электрической принципиальной.</a:t>
            </a:r>
            <a:r>
              <a:rPr lang="ru-RU" sz="2000" dirty="0">
                <a:latin typeface="Times New Roman" pitchFamily="18"/>
                <a:cs typeface="Times New Roman" pitchFamily="18"/>
              </a:rPr>
              <a:t/>
            </a:r>
            <a:br>
              <a:rPr lang="ru-RU" sz="2000" dirty="0">
                <a:latin typeface="Times New Roman" pitchFamily="18"/>
                <a:cs typeface="Times New Roman" pitchFamily="18"/>
              </a:rPr>
            </a:br>
            <a:r>
              <a:rPr lang="ru-RU" sz="2000" dirty="0">
                <a:latin typeface="Times New Roman" pitchFamily="18"/>
                <a:cs typeface="Times New Roman" pitchFamily="18"/>
              </a:rPr>
              <a:t>5) Разработка и написание программного обеспечения.</a:t>
            </a:r>
            <a:br>
              <a:rPr lang="ru-RU" sz="2000" dirty="0">
                <a:latin typeface="Times New Roman" pitchFamily="18"/>
                <a:cs typeface="Times New Roman" pitchFamily="18"/>
              </a:rPr>
            </a:br>
            <a:r>
              <a:rPr lang="ru-RU" sz="2000" dirty="0">
                <a:latin typeface="Times New Roman" pitchFamily="18"/>
                <a:cs typeface="Times New Roman" pitchFamily="18"/>
              </a:rPr>
              <a:t>6) Отладка программного кода.</a:t>
            </a:r>
            <a:br>
              <a:rPr lang="ru-RU" sz="2000" dirty="0">
                <a:latin typeface="Times New Roman" pitchFamily="18"/>
                <a:cs typeface="Times New Roman" pitchFamily="18"/>
              </a:rPr>
            </a:br>
            <a:r>
              <a:rPr lang="ru-RU" sz="2000" dirty="0">
                <a:latin typeface="Times New Roman" pitchFamily="18"/>
                <a:cs typeface="Times New Roman" pitchFamily="18"/>
              </a:rPr>
              <a:t>7) Сборка и регулировка разработанного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593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98" y="215999"/>
            <a:ext cx="9144000" cy="6479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15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Описание установки: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970" y="4914551"/>
            <a:ext cx="4472028" cy="431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15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1" dirty="0" smtClean="0">
                <a:solidFill>
                  <a:srgbClr val="000000"/>
                </a:solidFill>
                <a:latin typeface="Times New Roman" pitchFamily="18"/>
                <a:ea typeface="Noto Sans CJK SC" pitchFamily="2"/>
                <a:cs typeface="Lohit Devanagari" pitchFamily="2"/>
              </a:rPr>
              <a:t>рис. 1 - с</a:t>
            </a:r>
            <a:r>
              <a:rPr lang="ru-RU" b="1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хема электрическая</a:t>
            </a:r>
            <a:r>
              <a:rPr lang="ru-RU" b="1" i="0" u="none" strike="noStrike" kern="1200" cap="none" spc="0" dirty="0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 структурная </a:t>
            </a:r>
            <a:endParaRPr lang="ru-RU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7998" y="683998"/>
            <a:ext cx="4320000" cy="44465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lvl="0" hangingPunct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0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1</a:t>
            </a: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) Датчик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пуска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оптопаре</a:t>
            </a:r>
            <a:endParaRPr lang="ru-RU" b="0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  <a:p>
            <a:pPr marL="0" marR="0" lvl="0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2) Датчик подсчета периодов</a:t>
            </a:r>
          </a:p>
          <a:p>
            <a:pPr marL="0" marR="0" lvl="0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3) Датчик линейного перемещения</a:t>
            </a:r>
          </a:p>
          <a:p>
            <a:pPr marL="0" marR="0" lvl="0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4) Датчик углового перемещения влево</a:t>
            </a:r>
          </a:p>
          <a:p>
            <a:pPr marL="0" marR="0" lvl="0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5) Датчик углового перемещения вправо</a:t>
            </a:r>
          </a:p>
          <a:p>
            <a:pPr marL="0" marR="0" lvl="0" indent="0" algn="l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6) Блок выбора режима работы</a:t>
            </a:r>
          </a:p>
          <a:p>
            <a:pPr lvl="0" hangingPunct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7</a:t>
            </a:r>
            <a:r>
              <a:rPr lang="ru-RU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)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дистанционного управления</a:t>
            </a:r>
            <a:endParaRPr lang="ru-RU" b="0" i="0" u="none" strike="noStrike" kern="1200" cap="none" spc="0" baseline="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  <a:p>
            <a:pPr lvl="0" hangingPunct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8)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Блок измерения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управления</a:t>
            </a:r>
          </a:p>
          <a:p>
            <a:pPr hangingPunct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 </a:t>
            </a:r>
            <a:r>
              <a:rPr lang="ru-RU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9</a:t>
            </a:r>
            <a:r>
              <a:rPr lang="ru-RU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Блок индикации</a:t>
            </a:r>
          </a:p>
          <a:p>
            <a:pPr lvl="0" hangingPunct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10)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Звуковой излучатель</a:t>
            </a:r>
          </a:p>
          <a:p>
            <a:pPr hangingPunct="0">
              <a:lnSpc>
                <a:spcPct val="15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0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11)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Блок питания 9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В/1А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863997"/>
            <a:ext cx="4586986" cy="3838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/>
          <p:cNvSpPr txBox="1">
            <a:spLocks noGrp="1"/>
          </p:cNvSpPr>
          <p:nvPr>
            <p:ph type="subTitle" idx="1"/>
          </p:nvPr>
        </p:nvSpPr>
        <p:spPr>
          <a:xfrm>
            <a:off x="422013" y="410382"/>
            <a:ext cx="9236601" cy="4849794"/>
          </a:xfrm>
        </p:spPr>
        <p:txBody>
          <a:bodyPr anchorCtr="0"/>
          <a:lstStyle/>
          <a:p>
            <a:pPr lvl="0" algn="just">
              <a:lnSpc>
                <a:spcPct val="70000"/>
              </a:lnSpc>
            </a:pPr>
            <a:r>
              <a:rPr lang="ru-RU" sz="1900" dirty="0">
                <a:latin typeface="Times New Roman" pitchFamily="18"/>
                <a:cs typeface="Times New Roman" pitchFamily="18"/>
              </a:rPr>
              <a:t>Для измерения линейного и углового перемещения тел используется метод подсчета количества импульсов за </a:t>
            </a:r>
            <a:r>
              <a:rPr lang="ru-RU" sz="1900" dirty="0" err="1" smtClean="0">
                <a:latin typeface="Times New Roman" pitchFamily="18"/>
                <a:cs typeface="Times New Roman" pitchFamily="18"/>
              </a:rPr>
              <a:t>едницу</a:t>
            </a:r>
            <a:r>
              <a:rPr lang="ru-RU" sz="1900" dirty="0" smtClean="0">
                <a:latin typeface="Times New Roman" pitchFamily="18"/>
                <a:cs typeface="Times New Roman" pitchFamily="18"/>
              </a:rPr>
              <a:t> </a:t>
            </a:r>
            <a:r>
              <a:rPr lang="ru-RU" sz="1900" dirty="0">
                <a:latin typeface="Times New Roman" pitchFamily="18"/>
                <a:cs typeface="Times New Roman" pitchFamily="18"/>
              </a:rPr>
              <a:t>линейного и углового перемещения поступающих с соответствующих </a:t>
            </a:r>
            <a:r>
              <a:rPr lang="ru-RU" sz="1900" dirty="0" smtClean="0">
                <a:latin typeface="Times New Roman" pitchFamily="18"/>
                <a:cs typeface="Times New Roman" pitchFamily="18"/>
              </a:rPr>
              <a:t>датчиков </a:t>
            </a:r>
            <a:r>
              <a:rPr lang="en-US" sz="1900" dirty="0" smtClean="0">
                <a:latin typeface="Times New Roman" pitchFamily="18"/>
                <a:cs typeface="Times New Roman" pitchFamily="18"/>
              </a:rPr>
              <a:t>“</a:t>
            </a:r>
            <a:r>
              <a:rPr lang="ru-RU" sz="1900" dirty="0" smtClean="0">
                <a:latin typeface="Times New Roman" pitchFamily="18"/>
                <a:cs typeface="Times New Roman" pitchFamily="18"/>
              </a:rPr>
              <a:t>оптоэлектронные </a:t>
            </a:r>
            <a:r>
              <a:rPr lang="ru-RU" sz="1900" dirty="0" err="1" smtClean="0">
                <a:latin typeface="Times New Roman" pitchFamily="18"/>
                <a:cs typeface="Times New Roman" pitchFamily="18"/>
              </a:rPr>
              <a:t>энкодеры</a:t>
            </a:r>
            <a:r>
              <a:rPr lang="en-US" sz="1900" dirty="0" smtClean="0">
                <a:latin typeface="Times New Roman" pitchFamily="18"/>
                <a:cs typeface="Times New Roman" pitchFamily="18"/>
              </a:rPr>
              <a:t>”</a:t>
            </a:r>
            <a:r>
              <a:rPr lang="ru-RU" sz="1900" dirty="0" smtClean="0">
                <a:latin typeface="Times New Roman" pitchFamily="18"/>
                <a:cs typeface="Times New Roman" pitchFamily="18"/>
              </a:rPr>
              <a:t>:</a:t>
            </a:r>
            <a:endParaRPr lang="ru-RU" sz="1900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endParaRPr lang="ru-RU" sz="1900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r>
              <a:rPr lang="ru-RU" sz="1900" dirty="0">
                <a:latin typeface="Times New Roman" pitchFamily="18"/>
                <a:cs typeface="Times New Roman" pitchFamily="18"/>
              </a:rPr>
              <a:t>• При измерении линейного перемещения это </a:t>
            </a:r>
            <a:r>
              <a:rPr lang="ru-RU" sz="1900" dirty="0" smtClean="0">
                <a:latin typeface="Times New Roman" pitchFamily="18"/>
                <a:cs typeface="Times New Roman" pitchFamily="18"/>
              </a:rPr>
              <a:t>2 импульса </a:t>
            </a:r>
            <a:r>
              <a:rPr lang="ru-RU" sz="1900" dirty="0">
                <a:latin typeface="Times New Roman" pitchFamily="18"/>
                <a:cs typeface="Times New Roman" pitchFamily="18"/>
              </a:rPr>
              <a:t>на 1 мм пути.</a:t>
            </a:r>
          </a:p>
          <a:p>
            <a:pPr lvl="0" algn="just">
              <a:lnSpc>
                <a:spcPct val="70000"/>
              </a:lnSpc>
            </a:pPr>
            <a:endParaRPr lang="ru-RU" sz="1900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r>
              <a:rPr lang="ru-RU" sz="1900" dirty="0">
                <a:latin typeface="Times New Roman" pitchFamily="18"/>
                <a:cs typeface="Times New Roman" pitchFamily="18"/>
              </a:rPr>
              <a:t>• При измерения углового перемещения это 2 импульса на 1 градус отклонения от нулевого положения.</a:t>
            </a:r>
          </a:p>
          <a:p>
            <a:pPr lvl="0" algn="just">
              <a:lnSpc>
                <a:spcPct val="70000"/>
              </a:lnSpc>
            </a:pPr>
            <a:endParaRPr lang="ru-RU" sz="1900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r>
              <a:rPr lang="ru-RU" sz="1900" dirty="0">
                <a:latin typeface="Times New Roman" pitchFamily="18"/>
                <a:cs typeface="Times New Roman" pitchFamily="18"/>
              </a:rPr>
              <a:t>• </a:t>
            </a:r>
            <a:r>
              <a:rPr lang="ru-RU" sz="1900" dirty="0" smtClean="0">
                <a:latin typeface="Times New Roman" pitchFamily="18"/>
                <a:cs typeface="Times New Roman" pitchFamily="18"/>
              </a:rPr>
              <a:t>Датчики измерения углового и линейного оптоэлектронный </a:t>
            </a:r>
            <a:r>
              <a:rPr lang="ru-RU" sz="1900" dirty="0" err="1" smtClean="0">
                <a:latin typeface="Times New Roman" pitchFamily="18"/>
                <a:cs typeface="Times New Roman" pitchFamily="18"/>
              </a:rPr>
              <a:t>энкодер</a:t>
            </a:r>
            <a:r>
              <a:rPr lang="ru-RU" sz="1900" dirty="0" smtClean="0">
                <a:latin typeface="Times New Roman" pitchFamily="18"/>
                <a:cs typeface="Times New Roman" pitchFamily="18"/>
              </a:rPr>
              <a:t>.</a:t>
            </a:r>
            <a:endParaRPr lang="ru-RU" sz="1900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endParaRPr lang="ru-RU" sz="1900" dirty="0" smtClean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r>
              <a:rPr lang="ru-RU" sz="1900" dirty="0" smtClean="0">
                <a:latin typeface="Times New Roman" pitchFamily="18"/>
                <a:cs typeface="Times New Roman" pitchFamily="18"/>
              </a:rPr>
              <a:t>• Подсчет количества импульсов и преобразования их в соответствующие величины производится микроконтроллером на программном уровне.</a:t>
            </a:r>
          </a:p>
          <a:p>
            <a:pPr lvl="0" algn="just">
              <a:lnSpc>
                <a:spcPct val="70000"/>
              </a:lnSpc>
            </a:pPr>
            <a:endParaRPr lang="ru-RU" sz="1900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r>
              <a:rPr lang="ru-RU" sz="1900" dirty="0">
                <a:latin typeface="Times New Roman" pitchFamily="18"/>
                <a:cs typeface="Times New Roman" pitchFamily="18"/>
              </a:rPr>
              <a:t>• Применение микроконтроллера позволяет достичь высокую точность измерения и свести к минимуму аппаратную погрешность измерения.</a:t>
            </a:r>
          </a:p>
          <a:p>
            <a:pPr lvl="0" algn="just">
              <a:lnSpc>
                <a:spcPct val="70000"/>
              </a:lnSpc>
            </a:pPr>
            <a:endParaRPr lang="ru-RU" sz="1800" dirty="0"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4775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/>
          <p:cNvSpPr txBox="1">
            <a:spLocks noGrp="1"/>
          </p:cNvSpPr>
          <p:nvPr>
            <p:ph type="subTitle" idx="1"/>
          </p:nvPr>
        </p:nvSpPr>
        <p:spPr>
          <a:xfrm>
            <a:off x="422013" y="410382"/>
            <a:ext cx="9236601" cy="4849794"/>
          </a:xfrm>
        </p:spPr>
        <p:txBody>
          <a:bodyPr anchorCtr="0"/>
          <a:lstStyle/>
          <a:p>
            <a:pPr lvl="0" algn="just">
              <a:lnSpc>
                <a:spcPct val="70000"/>
              </a:lnSpc>
            </a:pPr>
            <a:r>
              <a:rPr lang="ru-RU" sz="2400" b="1" dirty="0" smtClean="0">
                <a:latin typeface="Times New Roman" pitchFamily="18"/>
                <a:cs typeface="Times New Roman" pitchFamily="18"/>
              </a:rPr>
              <a:t>Узлы и устройства входящие в состав:</a:t>
            </a:r>
            <a:endParaRPr lang="ru-RU" sz="2400" b="1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70000"/>
              </a:lnSpc>
            </a:pPr>
            <a:endParaRPr lang="ru-RU" sz="1900" dirty="0">
              <a:latin typeface="Times New Roman" pitchFamily="18"/>
              <a:cs typeface="Times New Roman" pitchFamily="18"/>
            </a:endParaRPr>
          </a:p>
          <a:p>
            <a:pPr lvl="0" algn="just">
              <a:lnSpc>
                <a:spcPct val="10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Операционный усилитель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датчиков линейного и углового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готовое решение на основе модуля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-037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Блок выбора режимов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электромеханический инкрементный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энкодер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-040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Блок индикации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дисплей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1602А 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подключением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Звуковой излучатель -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пьезоизлучатель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1205В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Блок питания – внешний источник питания 9В/1А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</a:pPr>
            <a:endParaRPr lang="ru-RU" sz="1800" dirty="0" smtClean="0">
              <a:latin typeface="Times New Roman" pitchFamily="18"/>
              <a:cs typeface="Times New Roman" pitchFamily="18"/>
            </a:endParaRPr>
          </a:p>
          <a:p>
            <a:pPr algn="just">
              <a:lnSpc>
                <a:spcPct val="70000"/>
              </a:lnSpc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800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Блок измерения и </a:t>
            </a:r>
            <a:r>
              <a:rPr lang="ru-RU" sz="1800" dirty="0" smtClean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управления – микроконтроллер </a:t>
            </a:r>
            <a:r>
              <a:rPr lang="ru-RU" sz="1800" dirty="0" smtClean="0">
                <a:latin typeface="Times New Roman" pitchFamily="18"/>
                <a:cs typeface="Times New Roman" pitchFamily="18"/>
              </a:rPr>
              <a:t>ATmega328P-AU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98" y="215999"/>
            <a:ext cx="9144000" cy="6479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15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Описание установки: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5" y="726516"/>
            <a:ext cx="9131643" cy="4120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4244" y="4968469"/>
            <a:ext cx="6563508" cy="431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15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1" dirty="0" smtClean="0">
                <a:solidFill>
                  <a:srgbClr val="000000"/>
                </a:solidFill>
                <a:latin typeface="Times New Roman" pitchFamily="18"/>
                <a:ea typeface="Noto Sans CJK SC" pitchFamily="2"/>
                <a:cs typeface="Lohit Devanagari" pitchFamily="2"/>
              </a:rPr>
              <a:t>рис. 2 - с</a:t>
            </a:r>
            <a:r>
              <a:rPr lang="ru-RU" b="1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хема электрическая</a:t>
            </a:r>
            <a:r>
              <a:rPr lang="ru-RU" b="1" i="0" u="none" strike="noStrike" kern="1200" cap="none" spc="0" dirty="0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 функциональная разработанного  </a:t>
            </a:r>
            <a:endParaRPr lang="ru-RU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98" y="251999"/>
            <a:ext cx="9144000" cy="64799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15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b="1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Программное обеспечение</a:t>
            </a:r>
            <a:r>
              <a:rPr lang="ru-RU" sz="2400" b="1" i="0" u="none" strike="noStrike" kern="1200" cap="none" spc="0" baseline="0" dirty="0" smtClean="0">
                <a:solidFill>
                  <a:srgbClr val="000000"/>
                </a:solidFill>
                <a:uFillTx/>
                <a:latin typeface="Times New Roman" pitchFamily="18"/>
                <a:ea typeface="Noto Sans CJK SC" pitchFamily="2"/>
                <a:cs typeface="Lohit Devanagari" pitchFamily="2"/>
              </a:rPr>
              <a:t>: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8" y="899997"/>
            <a:ext cx="7961379" cy="39071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94244" y="4968469"/>
            <a:ext cx="6563508" cy="43199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15000"/>
              </a:lnSpc>
              <a:spcBef>
                <a:spcPts val="141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b="1" dirty="0" smtClean="0">
                <a:solidFill>
                  <a:srgbClr val="000000"/>
                </a:solidFill>
                <a:latin typeface="Times New Roman" pitchFamily="18"/>
                <a:ea typeface="Noto Sans CJK SC" pitchFamily="2"/>
                <a:cs typeface="Lohit Devanagari" pitchFamily="2"/>
              </a:rPr>
              <a:t>рис. 3 – структура программного кода</a:t>
            </a:r>
            <a:endParaRPr lang="ru-RU" b="1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</TotalTime>
  <Words>505</Words>
  <Application>Microsoft Office PowerPoint</Application>
  <PresentationFormat>Произвольный</PresentationFormat>
  <Paragraphs>72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Liberation Sans</vt:lpstr>
      <vt:lpstr>Liberation Serif</vt:lpstr>
      <vt:lpstr>Lohit Devanagari</vt:lpstr>
      <vt:lpstr>Noto Sans CJK SC</vt:lpstr>
      <vt:lpstr>Times New Roman</vt:lpstr>
      <vt:lpstr>Тема Office</vt:lpstr>
      <vt:lpstr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vt:lpstr>
      <vt:lpstr>Цель:</vt:lpstr>
      <vt:lpstr>Технические характеристики:</vt:lpstr>
      <vt:lpstr>Для достижения поставленной цели были сформулированы следующие задачи:  1) Проектирование схемы электрической структурной.  2) Выбор элементной базы. 3) Проектирование схемы электрической функциональной. 4) Проектирование схемы электрической принципиальной. 5) Разработка и написание программного обеспечения. 6) Отладка программного кода. 7) Сборка и регулировка разработанного устройства.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  Учреждение образования ГРОДНЕНСКИЙ ГОСУДАРСТВЕННЫЙ УНИВЕРСИТЕТ ИМЕНИ ЯНКИ КУПАЛЫ   Физико-технический факультет Кафедра общей физики</dc:title>
  <dc:creator>Pavel Voronovich</dc:creator>
  <cp:lastModifiedBy>Pin Font</cp:lastModifiedBy>
  <cp:revision>33</cp:revision>
  <dcterms:created xsi:type="dcterms:W3CDTF">2019-12-17T14:22:47Z</dcterms:created>
  <dcterms:modified xsi:type="dcterms:W3CDTF">2020-06-21T11:07:43Z</dcterms:modified>
</cp:coreProperties>
</file>